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4" r:id="rId5"/>
    <p:sldId id="295" r:id="rId6"/>
    <p:sldId id="296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71" r:id="rId17"/>
    <p:sldId id="272" r:id="rId18"/>
    <p:sldId id="273" r:id="rId19"/>
    <p:sldId id="274" r:id="rId20"/>
    <p:sldId id="291" r:id="rId21"/>
    <p:sldId id="292" r:id="rId22"/>
    <p:sldId id="293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0A122-83A9-4EC1-8A66-C10DC7331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88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C512A-F771-477C-896E-255B69BD3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78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350838" y="3829050"/>
            <a:ext cx="8229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9F537-7D9C-4656-ADDE-B7C49D515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24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88473-8210-4153-97F2-87BC8B015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3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Recurrences</a:t>
            </a:r>
            <a:endParaRPr lang="en-I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err="1" smtClean="0"/>
              <a:t>Dr.P.Vetrivelan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79849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9D88F86-0888-4527-8D4D-02457E530CAB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Recurrent Algorithms</a:t>
            </a:r>
            <a:br>
              <a:rPr lang="en-US" sz="3600" smtClean="0"/>
            </a:br>
            <a:r>
              <a:rPr lang="en-US" sz="3600" smtClean="0"/>
              <a:t>BINARY-SEARCH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183562" cy="5262562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sz="2400" smtClean="0">
                <a:sym typeface="Symbol" pitchFamily="18" charset="2"/>
              </a:rPr>
              <a:t>for an ordered array A, finds if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400" smtClean="0">
                <a:sym typeface="Symbol" pitchFamily="18" charset="2"/>
              </a:rPr>
              <a:t> is in the array A[lo…hi]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sz="2400" smtClean="0">
              <a:sym typeface="Symbol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DD0111"/>
                </a:solidFill>
                <a:latin typeface="Monotype Corsiva" pitchFamily="66" charset="0"/>
                <a:sym typeface="Symbol" pitchFamily="18" charset="2"/>
              </a:rPr>
              <a:t>Alg.: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BINARY-SEARCH (A, lo, hi, x) 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900" smtClean="0">
                <a:solidFill>
                  <a:schemeClr val="tx1"/>
                </a:solidFill>
                <a:sym typeface="Symbol" pitchFamily="18" charset="2"/>
              </a:rPr>
              <a:t>	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	</a:t>
            </a:r>
            <a:r>
              <a:rPr lang="en-US" sz="2400" b="1" smtClean="0">
                <a:solidFill>
                  <a:schemeClr val="tx1"/>
                </a:solidFill>
                <a:sym typeface="Symbol" pitchFamily="18" charset="2"/>
              </a:rPr>
              <a:t>if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 (lo &gt; hi)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		</a:t>
            </a:r>
            <a:r>
              <a:rPr lang="en-US" sz="2400" b="1" smtClean="0">
                <a:solidFill>
                  <a:schemeClr val="tx1"/>
                </a:solidFill>
                <a:sym typeface="Symbol" pitchFamily="18" charset="2"/>
              </a:rPr>
              <a:t>return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 FALSE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	mid  (lo+hi)/2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	</a:t>
            </a:r>
            <a:r>
              <a:rPr lang="en-US" sz="2400" b="1" smtClean="0">
                <a:solidFill>
                  <a:schemeClr val="tx1"/>
                </a:solidFill>
                <a:sym typeface="Symbol" pitchFamily="18" charset="2"/>
              </a:rPr>
              <a:t>if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 x = A[mid]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		return TRUE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	</a:t>
            </a:r>
            <a:r>
              <a:rPr lang="en-US" sz="2400" b="1" smtClean="0">
                <a:solidFill>
                  <a:schemeClr val="tx1"/>
                </a:solidFill>
                <a:sym typeface="Symbol" pitchFamily="18" charset="2"/>
              </a:rPr>
              <a:t>if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 ( x &lt; A[mid] )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		BINARY-SEARCH (A, lo, mid-1, x)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	</a:t>
            </a:r>
            <a:r>
              <a:rPr lang="en-US" sz="2400" b="1" smtClean="0">
                <a:solidFill>
                  <a:schemeClr val="tx1"/>
                </a:solidFill>
                <a:sym typeface="Symbol" pitchFamily="18" charset="2"/>
              </a:rPr>
              <a:t>if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 ( x &gt; A[mid] )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 		BINARY-SEARCH (A, mid+1, hi, x)</a:t>
            </a:r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4586288" y="2325688"/>
            <a:ext cx="4267200" cy="1662112"/>
            <a:chOff x="2736" y="1872"/>
            <a:chExt cx="2688" cy="1047"/>
          </a:xfrm>
        </p:grpSpPr>
        <p:grpSp>
          <p:nvGrpSpPr>
            <p:cNvPr id="15366" name="Group 5"/>
            <p:cNvGrpSpPr>
              <a:grpSpLocks/>
            </p:cNvGrpSpPr>
            <p:nvPr/>
          </p:nvGrpSpPr>
          <p:grpSpPr bwMode="auto">
            <a:xfrm>
              <a:off x="2736" y="1872"/>
              <a:ext cx="2688" cy="480"/>
              <a:chOff x="528" y="1392"/>
              <a:chExt cx="2688" cy="480"/>
            </a:xfrm>
          </p:grpSpPr>
          <p:grpSp>
            <p:nvGrpSpPr>
              <p:cNvPr id="15375" name="Group 6"/>
              <p:cNvGrpSpPr>
                <a:grpSpLocks/>
              </p:cNvGrpSpPr>
              <p:nvPr/>
            </p:nvGrpSpPr>
            <p:grpSpPr bwMode="auto">
              <a:xfrm>
                <a:off x="528" y="1584"/>
                <a:ext cx="2688" cy="288"/>
                <a:chOff x="528" y="1440"/>
                <a:chExt cx="2688" cy="288"/>
              </a:xfrm>
            </p:grpSpPr>
            <p:sp>
              <p:nvSpPr>
                <p:cNvPr id="15384" name="Rectangle 7"/>
                <p:cNvSpPr>
                  <a:spLocks noChangeArrowheads="1"/>
                </p:cNvSpPr>
                <p:nvPr/>
              </p:nvSpPr>
              <p:spPr bwMode="auto">
                <a:xfrm>
                  <a:off x="2880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12</a:t>
                  </a:r>
                  <a:endParaRPr lang="en-US" sz="2400" baseline="-25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385" name="Rectangle 8"/>
                <p:cNvSpPr>
                  <a:spLocks noChangeArrowheads="1"/>
                </p:cNvSpPr>
                <p:nvPr/>
              </p:nvSpPr>
              <p:spPr bwMode="auto">
                <a:xfrm>
                  <a:off x="2544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11</a:t>
                  </a:r>
                  <a:endParaRPr lang="en-US" sz="2400" baseline="-25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386" name="Rectangle 9"/>
                <p:cNvSpPr>
                  <a:spLocks noChangeArrowheads="1"/>
                </p:cNvSpPr>
                <p:nvPr/>
              </p:nvSpPr>
              <p:spPr bwMode="auto">
                <a:xfrm>
                  <a:off x="2208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10</a:t>
                  </a:r>
                  <a:endParaRPr lang="en-US" sz="2400" baseline="-25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387" name="Rectangle 10"/>
                <p:cNvSpPr>
                  <a:spLocks noChangeArrowheads="1"/>
                </p:cNvSpPr>
                <p:nvPr/>
              </p:nvSpPr>
              <p:spPr bwMode="auto">
                <a:xfrm>
                  <a:off x="1872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9</a:t>
                  </a:r>
                  <a:endParaRPr lang="en-US" sz="2400" baseline="-25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388" name="Rectangle 11"/>
                <p:cNvSpPr>
                  <a:spLocks noChangeArrowheads="1"/>
                </p:cNvSpPr>
                <p:nvPr/>
              </p:nvSpPr>
              <p:spPr bwMode="auto">
                <a:xfrm>
                  <a:off x="1536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7</a:t>
                  </a:r>
                  <a:endParaRPr lang="en-US" sz="2400" baseline="-25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389" name="Rectangle 12"/>
                <p:cNvSpPr>
                  <a:spLocks noChangeArrowheads="1"/>
                </p:cNvSpPr>
                <p:nvPr/>
              </p:nvSpPr>
              <p:spPr bwMode="auto">
                <a:xfrm>
                  <a:off x="1200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5</a:t>
                  </a:r>
                  <a:endParaRPr lang="en-US" sz="2400" baseline="-25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390" name="Rectangle 13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3</a:t>
                  </a:r>
                  <a:endParaRPr lang="en-US" sz="2400" baseline="-25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391" name="Rectangle 14"/>
                <p:cNvSpPr>
                  <a:spLocks noChangeArrowheads="1"/>
                </p:cNvSpPr>
                <p:nvPr/>
              </p:nvSpPr>
              <p:spPr bwMode="auto">
                <a:xfrm>
                  <a:off x="528" y="1440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 anchorCtr="1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sz="2400">
                      <a:solidFill>
                        <a:schemeClr val="accent2"/>
                      </a:solidFill>
                    </a:rPr>
                    <a:t>2</a:t>
                  </a:r>
                  <a:endParaRPr lang="en-US" sz="2400" baseline="-250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15392" name="Line 15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 anchorCtr="1"/>
                <a:lstStyle/>
                <a:p>
                  <a:endParaRPr lang="en-IN"/>
                </a:p>
              </p:txBody>
            </p:sp>
            <p:sp>
              <p:nvSpPr>
                <p:cNvPr id="15393" name="Line 16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2688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 anchorCtr="1"/>
                <a:lstStyle/>
                <a:p>
                  <a:endParaRPr lang="en-IN"/>
                </a:p>
              </p:txBody>
            </p:sp>
            <p:sp>
              <p:nvSpPr>
                <p:cNvPr id="15394" name="Line 17"/>
                <p:cNvSpPr>
                  <a:spLocks noChangeShapeType="1"/>
                </p:cNvSpPr>
                <p:nvPr/>
              </p:nvSpPr>
              <p:spPr bwMode="auto">
                <a:xfrm>
                  <a:off x="528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 anchorCtr="1"/>
                <a:lstStyle/>
                <a:p>
                  <a:endParaRPr lang="en-IN"/>
                </a:p>
              </p:txBody>
            </p:sp>
            <p:sp>
              <p:nvSpPr>
                <p:cNvPr id="15395" name="Line 18"/>
                <p:cNvSpPr>
                  <a:spLocks noChangeShapeType="1"/>
                </p:cNvSpPr>
                <p:nvPr/>
              </p:nvSpPr>
              <p:spPr bwMode="auto">
                <a:xfrm>
                  <a:off x="86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 anchorCtr="1"/>
                <a:lstStyle/>
                <a:p>
                  <a:endParaRPr lang="en-IN"/>
                </a:p>
              </p:txBody>
            </p:sp>
            <p:sp>
              <p:nvSpPr>
                <p:cNvPr id="15396" name="Line 19"/>
                <p:cNvSpPr>
                  <a:spLocks noChangeShapeType="1"/>
                </p:cNvSpPr>
                <p:nvPr/>
              </p:nvSpPr>
              <p:spPr bwMode="auto">
                <a:xfrm>
                  <a:off x="120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 anchorCtr="1"/>
                <a:lstStyle/>
                <a:p>
                  <a:endParaRPr lang="en-IN"/>
                </a:p>
              </p:txBody>
            </p:sp>
            <p:sp>
              <p:nvSpPr>
                <p:cNvPr id="15397" name="Line 20"/>
                <p:cNvSpPr>
                  <a:spLocks noChangeShapeType="1"/>
                </p:cNvSpPr>
                <p:nvPr/>
              </p:nvSpPr>
              <p:spPr bwMode="auto">
                <a:xfrm>
                  <a:off x="1536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 anchorCtr="1"/>
                <a:lstStyle/>
                <a:p>
                  <a:endParaRPr lang="en-IN"/>
                </a:p>
              </p:txBody>
            </p:sp>
            <p:sp>
              <p:nvSpPr>
                <p:cNvPr id="15398" name="Line 21"/>
                <p:cNvSpPr>
                  <a:spLocks noChangeShapeType="1"/>
                </p:cNvSpPr>
                <p:nvPr/>
              </p:nvSpPr>
              <p:spPr bwMode="auto">
                <a:xfrm>
                  <a:off x="1872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 anchorCtr="1"/>
                <a:lstStyle/>
                <a:p>
                  <a:endParaRPr lang="en-IN"/>
                </a:p>
              </p:txBody>
            </p:sp>
            <p:sp>
              <p:nvSpPr>
                <p:cNvPr id="15399" name="Line 22"/>
                <p:cNvSpPr>
                  <a:spLocks noChangeShapeType="1"/>
                </p:cNvSpPr>
                <p:nvPr/>
              </p:nvSpPr>
              <p:spPr bwMode="auto">
                <a:xfrm>
                  <a:off x="2208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 anchorCtr="1"/>
                <a:lstStyle/>
                <a:p>
                  <a:endParaRPr lang="en-IN"/>
                </a:p>
              </p:txBody>
            </p:sp>
            <p:sp>
              <p:nvSpPr>
                <p:cNvPr id="15400" name="Line 23"/>
                <p:cNvSpPr>
                  <a:spLocks noChangeShapeType="1"/>
                </p:cNvSpPr>
                <p:nvPr/>
              </p:nvSpPr>
              <p:spPr bwMode="auto">
                <a:xfrm>
                  <a:off x="2544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 anchorCtr="1"/>
                <a:lstStyle/>
                <a:p>
                  <a:endParaRPr lang="en-IN"/>
                </a:p>
              </p:txBody>
            </p:sp>
            <p:sp>
              <p:nvSpPr>
                <p:cNvPr id="15401" name="Line 24"/>
                <p:cNvSpPr>
                  <a:spLocks noChangeShapeType="1"/>
                </p:cNvSpPr>
                <p:nvPr/>
              </p:nvSpPr>
              <p:spPr bwMode="auto">
                <a:xfrm>
                  <a:off x="2880" y="1440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 anchorCtr="1"/>
                <a:lstStyle/>
                <a:p>
                  <a:endParaRPr lang="en-IN"/>
                </a:p>
              </p:txBody>
            </p:sp>
            <p:sp>
              <p:nvSpPr>
                <p:cNvPr id="15402" name="Line 25"/>
                <p:cNvSpPr>
                  <a:spLocks noChangeShapeType="1"/>
                </p:cNvSpPr>
                <p:nvPr/>
              </p:nvSpPr>
              <p:spPr bwMode="auto">
                <a:xfrm>
                  <a:off x="3216" y="1440"/>
                  <a:ext cx="0" cy="288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 anchorCtr="1"/>
                <a:lstStyle/>
                <a:p>
                  <a:endParaRPr lang="en-IN"/>
                </a:p>
              </p:txBody>
            </p:sp>
          </p:grpSp>
          <p:sp>
            <p:nvSpPr>
              <p:cNvPr id="15376" name="Text Box 26"/>
              <p:cNvSpPr txBox="1">
                <a:spLocks noChangeArrowheads="1"/>
              </p:cNvSpPr>
              <p:nvPr/>
            </p:nvSpPr>
            <p:spPr bwMode="auto">
              <a:xfrm>
                <a:off x="624" y="1392"/>
                <a:ext cx="14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000"/>
                  <a:t>1</a:t>
                </a:r>
              </a:p>
            </p:txBody>
          </p:sp>
          <p:sp>
            <p:nvSpPr>
              <p:cNvPr id="15377" name="Text Box 27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4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000"/>
                  <a:t>2</a:t>
                </a:r>
              </a:p>
            </p:txBody>
          </p:sp>
          <p:sp>
            <p:nvSpPr>
              <p:cNvPr id="15378" name="Text Box 28"/>
              <p:cNvSpPr txBox="1">
                <a:spLocks noChangeArrowheads="1"/>
              </p:cNvSpPr>
              <p:nvPr/>
            </p:nvSpPr>
            <p:spPr bwMode="auto">
              <a:xfrm>
                <a:off x="1296" y="1392"/>
                <a:ext cx="14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000"/>
                  <a:t>3</a:t>
                </a:r>
              </a:p>
            </p:txBody>
          </p:sp>
          <p:sp>
            <p:nvSpPr>
              <p:cNvPr id="15379" name="Text Box 29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14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000"/>
                  <a:t>4</a:t>
                </a:r>
              </a:p>
            </p:txBody>
          </p:sp>
          <p:sp>
            <p:nvSpPr>
              <p:cNvPr id="15380" name="Text Box 30"/>
              <p:cNvSpPr txBox="1">
                <a:spLocks noChangeArrowheads="1"/>
              </p:cNvSpPr>
              <p:nvPr/>
            </p:nvSpPr>
            <p:spPr bwMode="auto">
              <a:xfrm>
                <a:off x="1968" y="1392"/>
                <a:ext cx="14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000"/>
                  <a:t>5</a:t>
                </a:r>
              </a:p>
            </p:txBody>
          </p:sp>
          <p:sp>
            <p:nvSpPr>
              <p:cNvPr id="15381" name="Text Box 31"/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14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000"/>
                  <a:t>6</a:t>
                </a:r>
              </a:p>
            </p:txBody>
          </p:sp>
          <p:sp>
            <p:nvSpPr>
              <p:cNvPr id="15382" name="Text Box 32"/>
              <p:cNvSpPr txBox="1">
                <a:spLocks noChangeArrowheads="1"/>
              </p:cNvSpPr>
              <p:nvPr/>
            </p:nvSpPr>
            <p:spPr bwMode="auto">
              <a:xfrm>
                <a:off x="2640" y="1392"/>
                <a:ext cx="14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000"/>
                  <a:t>7</a:t>
                </a:r>
              </a:p>
            </p:txBody>
          </p:sp>
          <p:sp>
            <p:nvSpPr>
              <p:cNvPr id="15383" name="Text Box 33"/>
              <p:cNvSpPr txBox="1">
                <a:spLocks noChangeArrowheads="1"/>
              </p:cNvSpPr>
              <p:nvPr/>
            </p:nvSpPr>
            <p:spPr bwMode="auto">
              <a:xfrm>
                <a:off x="2976" y="1392"/>
                <a:ext cx="14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1000"/>
                  <a:t>8</a:t>
                </a:r>
              </a:p>
            </p:txBody>
          </p:sp>
        </p:grpSp>
        <p:grpSp>
          <p:nvGrpSpPr>
            <p:cNvPr id="15367" name="Group 34"/>
            <p:cNvGrpSpPr>
              <a:grpSpLocks/>
            </p:cNvGrpSpPr>
            <p:nvPr/>
          </p:nvGrpSpPr>
          <p:grpSpPr bwMode="auto">
            <a:xfrm>
              <a:off x="3936" y="2448"/>
              <a:ext cx="660" cy="375"/>
              <a:chOff x="3936" y="2448"/>
              <a:chExt cx="660" cy="375"/>
            </a:xfrm>
          </p:grpSpPr>
          <p:sp>
            <p:nvSpPr>
              <p:cNvPr id="15372" name="Text Box 35"/>
              <p:cNvSpPr txBox="1">
                <a:spLocks noChangeArrowheads="1"/>
              </p:cNvSpPr>
              <p:nvPr/>
            </p:nvSpPr>
            <p:spPr bwMode="auto">
              <a:xfrm>
                <a:off x="4224" y="2592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b="1"/>
                  <a:t>mid</a:t>
                </a:r>
              </a:p>
            </p:txBody>
          </p:sp>
          <p:sp>
            <p:nvSpPr>
              <p:cNvPr id="15373" name="Line 36"/>
              <p:cNvSpPr>
                <a:spLocks noChangeShapeType="1"/>
              </p:cNvSpPr>
              <p:nvPr/>
            </p:nvSpPr>
            <p:spPr bwMode="auto">
              <a:xfrm flipH="1">
                <a:off x="3936" y="27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374" name="Line 37"/>
              <p:cNvSpPr>
                <a:spLocks noChangeShapeType="1"/>
              </p:cNvSpPr>
              <p:nvPr/>
            </p:nvSpPr>
            <p:spPr bwMode="auto">
              <a:xfrm flipV="1">
                <a:off x="3936" y="244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5368" name="Text Box 38"/>
            <p:cNvSpPr txBox="1">
              <a:spLocks noChangeArrowheads="1"/>
            </p:cNvSpPr>
            <p:nvPr/>
          </p:nvSpPr>
          <p:spPr bwMode="auto">
            <a:xfrm>
              <a:off x="2784" y="2688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/>
                <a:t>lo</a:t>
              </a:r>
            </a:p>
          </p:txBody>
        </p:sp>
        <p:sp>
          <p:nvSpPr>
            <p:cNvPr id="15369" name="Text Box 39"/>
            <p:cNvSpPr txBox="1">
              <a:spLocks noChangeArrowheads="1"/>
            </p:cNvSpPr>
            <p:nvPr/>
          </p:nvSpPr>
          <p:spPr bwMode="auto">
            <a:xfrm>
              <a:off x="5126" y="2688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b="1"/>
                <a:t>hi</a:t>
              </a:r>
            </a:p>
          </p:txBody>
        </p:sp>
        <p:sp>
          <p:nvSpPr>
            <p:cNvPr id="15370" name="Line 40"/>
            <p:cNvSpPr>
              <a:spLocks noChangeShapeType="1"/>
            </p:cNvSpPr>
            <p:nvPr/>
          </p:nvSpPr>
          <p:spPr bwMode="auto">
            <a:xfrm flipV="1">
              <a:off x="2880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371" name="Line 41"/>
            <p:cNvSpPr>
              <a:spLocks noChangeShapeType="1"/>
            </p:cNvSpPr>
            <p:nvPr/>
          </p:nvSpPr>
          <p:spPr bwMode="auto">
            <a:xfrm flipV="1">
              <a:off x="5232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685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85DAA0-F25A-4673-B63F-2A79551EE9E5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259762" cy="1376362"/>
          </a:xfrm>
        </p:spPr>
        <p:txBody>
          <a:bodyPr/>
          <a:lstStyle/>
          <a:p>
            <a:pPr eaLnBrk="1" hangingPunct="1"/>
            <a:r>
              <a:rPr lang="en-US" sz="2400" smtClean="0"/>
              <a:t>A[8] = {1, 2, 3, 4, 5, 7, 9, 11}</a:t>
            </a:r>
          </a:p>
          <a:p>
            <a:pPr lvl="1" eaLnBrk="1" hangingPunct="1"/>
            <a:r>
              <a:rPr lang="en-US" smtClean="0"/>
              <a:t>lo = 1	hi = 8	  </a:t>
            </a:r>
            <a:r>
              <a:rPr lang="en-US" smtClean="0">
                <a:solidFill>
                  <a:srgbClr val="DD0111"/>
                </a:solidFill>
              </a:rPr>
              <a:t>x = 7</a:t>
            </a: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2438400" y="2633663"/>
            <a:ext cx="5638800" cy="457200"/>
            <a:chOff x="1536" y="1584"/>
            <a:chExt cx="3552" cy="288"/>
          </a:xfrm>
        </p:grpSpPr>
        <p:sp>
          <p:nvSpPr>
            <p:cNvPr id="16445" name="Text Box 5"/>
            <p:cNvSpPr txBox="1">
              <a:spLocks noChangeArrowheads="1"/>
            </p:cNvSpPr>
            <p:nvPr/>
          </p:nvSpPr>
          <p:spPr bwMode="auto">
            <a:xfrm>
              <a:off x="3360" y="1613"/>
              <a:ext cx="17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/>
                <a:t>mid = 4, lo = 5, hi = 8</a:t>
              </a:r>
            </a:p>
          </p:txBody>
        </p:sp>
        <p:sp>
          <p:nvSpPr>
            <p:cNvPr id="16446" name="Oval 6"/>
            <p:cNvSpPr>
              <a:spLocks noChangeArrowheads="1"/>
            </p:cNvSpPr>
            <p:nvPr/>
          </p:nvSpPr>
          <p:spPr bwMode="auto">
            <a:xfrm>
              <a:off x="1536" y="1584"/>
              <a:ext cx="336" cy="288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90" name="Group 7"/>
          <p:cNvGrpSpPr>
            <a:grpSpLocks/>
          </p:cNvGrpSpPr>
          <p:nvPr/>
        </p:nvGrpSpPr>
        <p:grpSpPr bwMode="auto">
          <a:xfrm>
            <a:off x="3505200" y="3867150"/>
            <a:ext cx="4953000" cy="747713"/>
            <a:chOff x="2208" y="2064"/>
            <a:chExt cx="3120" cy="471"/>
          </a:xfrm>
        </p:grpSpPr>
        <p:sp>
          <p:nvSpPr>
            <p:cNvPr id="16443" name="Oval 8"/>
            <p:cNvSpPr>
              <a:spLocks noChangeArrowheads="1"/>
            </p:cNvSpPr>
            <p:nvPr/>
          </p:nvSpPr>
          <p:spPr bwMode="auto">
            <a:xfrm>
              <a:off x="2208" y="2064"/>
              <a:ext cx="336" cy="288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4" name="Text Box 9"/>
            <p:cNvSpPr txBox="1">
              <a:spLocks noChangeArrowheads="1"/>
            </p:cNvSpPr>
            <p:nvPr/>
          </p:nvSpPr>
          <p:spPr bwMode="auto">
            <a:xfrm>
              <a:off x="3360" y="2093"/>
              <a:ext cx="196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/>
                <a:t>mid = 6, A[mid] = x  Found!</a:t>
              </a:r>
            </a:p>
          </p:txBody>
        </p:sp>
      </p:grpSp>
      <p:grpSp>
        <p:nvGrpSpPr>
          <p:cNvPr id="16391" name="Group 10"/>
          <p:cNvGrpSpPr>
            <a:grpSpLocks/>
          </p:cNvGrpSpPr>
          <p:nvPr/>
        </p:nvGrpSpPr>
        <p:grpSpPr bwMode="auto">
          <a:xfrm>
            <a:off x="838200" y="3867150"/>
            <a:ext cx="4267200" cy="457200"/>
            <a:chOff x="528" y="1440"/>
            <a:chExt cx="2688" cy="288"/>
          </a:xfrm>
        </p:grpSpPr>
        <p:sp>
          <p:nvSpPr>
            <p:cNvPr id="16424" name="Rectangle 11"/>
            <p:cNvSpPr>
              <a:spLocks noChangeArrowheads="1"/>
            </p:cNvSpPr>
            <p:nvPr/>
          </p:nvSpPr>
          <p:spPr bwMode="auto">
            <a:xfrm>
              <a:off x="2880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16425" name="Rectangle 12"/>
            <p:cNvSpPr>
              <a:spLocks noChangeArrowheads="1"/>
            </p:cNvSpPr>
            <p:nvPr/>
          </p:nvSpPr>
          <p:spPr bwMode="auto">
            <a:xfrm>
              <a:off x="2544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6426" name="Rectangle 13"/>
            <p:cNvSpPr>
              <a:spLocks noChangeArrowheads="1"/>
            </p:cNvSpPr>
            <p:nvPr/>
          </p:nvSpPr>
          <p:spPr bwMode="auto">
            <a:xfrm>
              <a:off x="2208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6427" name="Rectangle 14"/>
            <p:cNvSpPr>
              <a:spLocks noChangeArrowheads="1"/>
            </p:cNvSpPr>
            <p:nvPr/>
          </p:nvSpPr>
          <p:spPr bwMode="auto">
            <a:xfrm>
              <a:off x="1872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6428" name="Rectangle 15"/>
            <p:cNvSpPr>
              <a:spLocks noChangeArrowheads="1"/>
            </p:cNvSpPr>
            <p:nvPr/>
          </p:nvSpPr>
          <p:spPr bwMode="auto">
            <a:xfrm>
              <a:off x="1536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6429" name="Rectangle 16"/>
            <p:cNvSpPr>
              <a:spLocks noChangeArrowheads="1"/>
            </p:cNvSpPr>
            <p:nvPr/>
          </p:nvSpPr>
          <p:spPr bwMode="auto">
            <a:xfrm>
              <a:off x="1200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6430" name="Rectangle 17"/>
            <p:cNvSpPr>
              <a:spLocks noChangeArrowheads="1"/>
            </p:cNvSpPr>
            <p:nvPr/>
          </p:nvSpPr>
          <p:spPr bwMode="auto">
            <a:xfrm>
              <a:off x="864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6431" name="Rectangle 18"/>
            <p:cNvSpPr>
              <a:spLocks noChangeArrowheads="1"/>
            </p:cNvSpPr>
            <p:nvPr/>
          </p:nvSpPr>
          <p:spPr bwMode="auto">
            <a:xfrm>
              <a:off x="528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6432" name="Line 19"/>
            <p:cNvSpPr>
              <a:spLocks noChangeShapeType="1"/>
            </p:cNvSpPr>
            <p:nvPr/>
          </p:nvSpPr>
          <p:spPr bwMode="auto">
            <a:xfrm>
              <a:off x="528" y="1440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6433" name="Line 20"/>
            <p:cNvSpPr>
              <a:spLocks noChangeShapeType="1"/>
            </p:cNvSpPr>
            <p:nvPr/>
          </p:nvSpPr>
          <p:spPr bwMode="auto">
            <a:xfrm>
              <a:off x="528" y="1728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6434" name="Line 21"/>
            <p:cNvSpPr>
              <a:spLocks noChangeShapeType="1"/>
            </p:cNvSpPr>
            <p:nvPr/>
          </p:nvSpPr>
          <p:spPr bwMode="auto">
            <a:xfrm>
              <a:off x="528" y="1440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6435" name="Line 22"/>
            <p:cNvSpPr>
              <a:spLocks noChangeShapeType="1"/>
            </p:cNvSpPr>
            <p:nvPr/>
          </p:nvSpPr>
          <p:spPr bwMode="auto">
            <a:xfrm>
              <a:off x="864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6436" name="Line 23"/>
            <p:cNvSpPr>
              <a:spLocks noChangeShapeType="1"/>
            </p:cNvSpPr>
            <p:nvPr/>
          </p:nvSpPr>
          <p:spPr bwMode="auto">
            <a:xfrm>
              <a:off x="1200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6437" name="Line 24"/>
            <p:cNvSpPr>
              <a:spLocks noChangeShapeType="1"/>
            </p:cNvSpPr>
            <p:nvPr/>
          </p:nvSpPr>
          <p:spPr bwMode="auto">
            <a:xfrm>
              <a:off x="1536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6438" name="Line 25"/>
            <p:cNvSpPr>
              <a:spLocks noChangeShapeType="1"/>
            </p:cNvSpPr>
            <p:nvPr/>
          </p:nvSpPr>
          <p:spPr bwMode="auto">
            <a:xfrm>
              <a:off x="1872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6439" name="Line 26"/>
            <p:cNvSpPr>
              <a:spLocks noChangeShapeType="1"/>
            </p:cNvSpPr>
            <p:nvPr/>
          </p:nvSpPr>
          <p:spPr bwMode="auto">
            <a:xfrm>
              <a:off x="2208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6440" name="Line 27"/>
            <p:cNvSpPr>
              <a:spLocks noChangeShapeType="1"/>
            </p:cNvSpPr>
            <p:nvPr/>
          </p:nvSpPr>
          <p:spPr bwMode="auto">
            <a:xfrm>
              <a:off x="2544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6441" name="Line 28"/>
            <p:cNvSpPr>
              <a:spLocks noChangeShapeType="1"/>
            </p:cNvSpPr>
            <p:nvPr/>
          </p:nvSpPr>
          <p:spPr bwMode="auto">
            <a:xfrm>
              <a:off x="2880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6442" name="Line 29"/>
            <p:cNvSpPr>
              <a:spLocks noChangeShapeType="1"/>
            </p:cNvSpPr>
            <p:nvPr/>
          </p:nvSpPr>
          <p:spPr bwMode="auto">
            <a:xfrm>
              <a:off x="3216" y="1440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</p:grpSp>
      <p:grpSp>
        <p:nvGrpSpPr>
          <p:cNvPr id="16392" name="Group 31"/>
          <p:cNvGrpSpPr>
            <a:grpSpLocks/>
          </p:cNvGrpSpPr>
          <p:nvPr/>
        </p:nvGrpSpPr>
        <p:grpSpPr bwMode="auto">
          <a:xfrm>
            <a:off x="838200" y="2633663"/>
            <a:ext cx="4267200" cy="457200"/>
            <a:chOff x="528" y="1440"/>
            <a:chExt cx="2688" cy="288"/>
          </a:xfrm>
        </p:grpSpPr>
        <p:sp>
          <p:nvSpPr>
            <p:cNvPr id="16405" name="Rectangle 32"/>
            <p:cNvSpPr>
              <a:spLocks noChangeArrowheads="1"/>
            </p:cNvSpPr>
            <p:nvPr/>
          </p:nvSpPr>
          <p:spPr bwMode="auto">
            <a:xfrm>
              <a:off x="2880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16406" name="Rectangle 33"/>
            <p:cNvSpPr>
              <a:spLocks noChangeArrowheads="1"/>
            </p:cNvSpPr>
            <p:nvPr/>
          </p:nvSpPr>
          <p:spPr bwMode="auto">
            <a:xfrm>
              <a:off x="2544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6407" name="Rectangle 34"/>
            <p:cNvSpPr>
              <a:spLocks noChangeArrowheads="1"/>
            </p:cNvSpPr>
            <p:nvPr/>
          </p:nvSpPr>
          <p:spPr bwMode="auto">
            <a:xfrm>
              <a:off x="2208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6408" name="Rectangle 35"/>
            <p:cNvSpPr>
              <a:spLocks noChangeArrowheads="1"/>
            </p:cNvSpPr>
            <p:nvPr/>
          </p:nvSpPr>
          <p:spPr bwMode="auto">
            <a:xfrm>
              <a:off x="1872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6409" name="Rectangle 36"/>
            <p:cNvSpPr>
              <a:spLocks noChangeArrowheads="1"/>
            </p:cNvSpPr>
            <p:nvPr/>
          </p:nvSpPr>
          <p:spPr bwMode="auto">
            <a:xfrm>
              <a:off x="1536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6410" name="Rectangle 37"/>
            <p:cNvSpPr>
              <a:spLocks noChangeArrowheads="1"/>
            </p:cNvSpPr>
            <p:nvPr/>
          </p:nvSpPr>
          <p:spPr bwMode="auto">
            <a:xfrm>
              <a:off x="1200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6411" name="Rectangle 38"/>
            <p:cNvSpPr>
              <a:spLocks noChangeArrowheads="1"/>
            </p:cNvSpPr>
            <p:nvPr/>
          </p:nvSpPr>
          <p:spPr bwMode="auto">
            <a:xfrm>
              <a:off x="864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6412" name="Rectangle 39"/>
            <p:cNvSpPr>
              <a:spLocks noChangeArrowheads="1"/>
            </p:cNvSpPr>
            <p:nvPr/>
          </p:nvSpPr>
          <p:spPr bwMode="auto">
            <a:xfrm>
              <a:off x="528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6413" name="Line 40"/>
            <p:cNvSpPr>
              <a:spLocks noChangeShapeType="1"/>
            </p:cNvSpPr>
            <p:nvPr/>
          </p:nvSpPr>
          <p:spPr bwMode="auto">
            <a:xfrm>
              <a:off x="528" y="1440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6414" name="Line 41"/>
            <p:cNvSpPr>
              <a:spLocks noChangeShapeType="1"/>
            </p:cNvSpPr>
            <p:nvPr/>
          </p:nvSpPr>
          <p:spPr bwMode="auto">
            <a:xfrm>
              <a:off x="528" y="1728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6415" name="Line 42"/>
            <p:cNvSpPr>
              <a:spLocks noChangeShapeType="1"/>
            </p:cNvSpPr>
            <p:nvPr/>
          </p:nvSpPr>
          <p:spPr bwMode="auto">
            <a:xfrm>
              <a:off x="528" y="1440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6416" name="Line 43"/>
            <p:cNvSpPr>
              <a:spLocks noChangeShapeType="1"/>
            </p:cNvSpPr>
            <p:nvPr/>
          </p:nvSpPr>
          <p:spPr bwMode="auto">
            <a:xfrm>
              <a:off x="864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6417" name="Line 44"/>
            <p:cNvSpPr>
              <a:spLocks noChangeShapeType="1"/>
            </p:cNvSpPr>
            <p:nvPr/>
          </p:nvSpPr>
          <p:spPr bwMode="auto">
            <a:xfrm>
              <a:off x="1200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6418" name="Line 45"/>
            <p:cNvSpPr>
              <a:spLocks noChangeShapeType="1"/>
            </p:cNvSpPr>
            <p:nvPr/>
          </p:nvSpPr>
          <p:spPr bwMode="auto">
            <a:xfrm>
              <a:off x="1536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6419" name="Line 46"/>
            <p:cNvSpPr>
              <a:spLocks noChangeShapeType="1"/>
            </p:cNvSpPr>
            <p:nvPr/>
          </p:nvSpPr>
          <p:spPr bwMode="auto">
            <a:xfrm>
              <a:off x="1872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6420" name="Line 47"/>
            <p:cNvSpPr>
              <a:spLocks noChangeShapeType="1"/>
            </p:cNvSpPr>
            <p:nvPr/>
          </p:nvSpPr>
          <p:spPr bwMode="auto">
            <a:xfrm>
              <a:off x="2208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6421" name="Line 48"/>
            <p:cNvSpPr>
              <a:spLocks noChangeShapeType="1"/>
            </p:cNvSpPr>
            <p:nvPr/>
          </p:nvSpPr>
          <p:spPr bwMode="auto">
            <a:xfrm>
              <a:off x="2544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6422" name="Line 49"/>
            <p:cNvSpPr>
              <a:spLocks noChangeShapeType="1"/>
            </p:cNvSpPr>
            <p:nvPr/>
          </p:nvSpPr>
          <p:spPr bwMode="auto">
            <a:xfrm>
              <a:off x="2880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6423" name="Line 50"/>
            <p:cNvSpPr>
              <a:spLocks noChangeShapeType="1"/>
            </p:cNvSpPr>
            <p:nvPr/>
          </p:nvSpPr>
          <p:spPr bwMode="auto">
            <a:xfrm>
              <a:off x="3216" y="1440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</p:grpSp>
      <p:sp>
        <p:nvSpPr>
          <p:cNvPr id="16393" name="Text Box 51"/>
          <p:cNvSpPr txBox="1">
            <a:spLocks noChangeArrowheads="1"/>
          </p:cNvSpPr>
          <p:nvPr/>
        </p:nvSpPr>
        <p:spPr bwMode="auto">
          <a:xfrm>
            <a:off x="990600" y="2328863"/>
            <a:ext cx="228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/>
              <a:t>1</a:t>
            </a:r>
          </a:p>
        </p:txBody>
      </p:sp>
      <p:sp>
        <p:nvSpPr>
          <p:cNvPr id="16394" name="Text Box 52"/>
          <p:cNvSpPr txBox="1">
            <a:spLocks noChangeArrowheads="1"/>
          </p:cNvSpPr>
          <p:nvPr/>
        </p:nvSpPr>
        <p:spPr bwMode="auto">
          <a:xfrm>
            <a:off x="1524000" y="2328863"/>
            <a:ext cx="228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/>
              <a:t>2</a:t>
            </a:r>
          </a:p>
        </p:txBody>
      </p:sp>
      <p:sp>
        <p:nvSpPr>
          <p:cNvPr id="16395" name="Text Box 53"/>
          <p:cNvSpPr txBox="1">
            <a:spLocks noChangeArrowheads="1"/>
          </p:cNvSpPr>
          <p:nvPr/>
        </p:nvSpPr>
        <p:spPr bwMode="auto">
          <a:xfrm>
            <a:off x="2057400" y="2328863"/>
            <a:ext cx="228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/>
              <a:t>3</a:t>
            </a:r>
          </a:p>
        </p:txBody>
      </p:sp>
      <p:sp>
        <p:nvSpPr>
          <p:cNvPr id="16396" name="Text Box 54"/>
          <p:cNvSpPr txBox="1">
            <a:spLocks noChangeArrowheads="1"/>
          </p:cNvSpPr>
          <p:nvPr/>
        </p:nvSpPr>
        <p:spPr bwMode="auto">
          <a:xfrm>
            <a:off x="2590800" y="2328863"/>
            <a:ext cx="228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/>
              <a:t>4</a:t>
            </a:r>
          </a:p>
        </p:txBody>
      </p:sp>
      <p:sp>
        <p:nvSpPr>
          <p:cNvPr id="16397" name="Text Box 55"/>
          <p:cNvSpPr txBox="1">
            <a:spLocks noChangeArrowheads="1"/>
          </p:cNvSpPr>
          <p:nvPr/>
        </p:nvSpPr>
        <p:spPr bwMode="auto">
          <a:xfrm>
            <a:off x="3124200" y="2328863"/>
            <a:ext cx="228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/>
              <a:t>5</a:t>
            </a:r>
          </a:p>
        </p:txBody>
      </p:sp>
      <p:sp>
        <p:nvSpPr>
          <p:cNvPr id="16398" name="Text Box 56"/>
          <p:cNvSpPr txBox="1">
            <a:spLocks noChangeArrowheads="1"/>
          </p:cNvSpPr>
          <p:nvPr/>
        </p:nvSpPr>
        <p:spPr bwMode="auto">
          <a:xfrm>
            <a:off x="3657600" y="2328863"/>
            <a:ext cx="228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/>
              <a:t>6</a:t>
            </a:r>
          </a:p>
        </p:txBody>
      </p:sp>
      <p:sp>
        <p:nvSpPr>
          <p:cNvPr id="16399" name="Text Box 57"/>
          <p:cNvSpPr txBox="1">
            <a:spLocks noChangeArrowheads="1"/>
          </p:cNvSpPr>
          <p:nvPr/>
        </p:nvSpPr>
        <p:spPr bwMode="auto">
          <a:xfrm>
            <a:off x="4191000" y="2328863"/>
            <a:ext cx="228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/>
              <a:t>7</a:t>
            </a:r>
          </a:p>
        </p:txBody>
      </p:sp>
      <p:sp>
        <p:nvSpPr>
          <p:cNvPr id="16400" name="Text Box 58"/>
          <p:cNvSpPr txBox="1">
            <a:spLocks noChangeArrowheads="1"/>
          </p:cNvSpPr>
          <p:nvPr/>
        </p:nvSpPr>
        <p:spPr bwMode="auto">
          <a:xfrm>
            <a:off x="4724400" y="2328863"/>
            <a:ext cx="228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/>
              <a:t>8</a:t>
            </a:r>
          </a:p>
        </p:txBody>
      </p:sp>
      <p:sp>
        <p:nvSpPr>
          <p:cNvPr id="16401" name="Text Box 59"/>
          <p:cNvSpPr txBox="1">
            <a:spLocks noChangeArrowheads="1"/>
          </p:cNvSpPr>
          <p:nvPr/>
        </p:nvSpPr>
        <p:spPr bwMode="auto">
          <a:xfrm>
            <a:off x="4748213" y="3552825"/>
            <a:ext cx="228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/>
              <a:t>8</a:t>
            </a:r>
          </a:p>
        </p:txBody>
      </p:sp>
      <p:sp>
        <p:nvSpPr>
          <p:cNvPr id="16402" name="Text Box 60"/>
          <p:cNvSpPr txBox="1">
            <a:spLocks noChangeArrowheads="1"/>
          </p:cNvSpPr>
          <p:nvPr/>
        </p:nvSpPr>
        <p:spPr bwMode="auto">
          <a:xfrm>
            <a:off x="4232275" y="3570288"/>
            <a:ext cx="228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/>
              <a:t>7</a:t>
            </a:r>
          </a:p>
        </p:txBody>
      </p:sp>
      <p:sp>
        <p:nvSpPr>
          <p:cNvPr id="16403" name="Text Box 61"/>
          <p:cNvSpPr txBox="1">
            <a:spLocks noChangeArrowheads="1"/>
          </p:cNvSpPr>
          <p:nvPr/>
        </p:nvSpPr>
        <p:spPr bwMode="auto">
          <a:xfrm>
            <a:off x="3652838" y="3579813"/>
            <a:ext cx="228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/>
              <a:t>6</a:t>
            </a:r>
          </a:p>
        </p:txBody>
      </p:sp>
      <p:sp>
        <p:nvSpPr>
          <p:cNvPr id="16404" name="Text Box 62"/>
          <p:cNvSpPr txBox="1">
            <a:spLocks noChangeArrowheads="1"/>
          </p:cNvSpPr>
          <p:nvPr/>
        </p:nvSpPr>
        <p:spPr bwMode="auto">
          <a:xfrm>
            <a:off x="3146425" y="3598863"/>
            <a:ext cx="228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3697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8A2DD0-D5C5-4668-AD76-EB4ABA466A48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Example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259762" cy="4556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A[8] = {1, 2, 3, 4, 5, 7, 9, 11}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228600" y="1762125"/>
            <a:ext cx="82597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/>
              <a:t>lo = 1	hi = 8	  </a:t>
            </a:r>
            <a:r>
              <a:rPr lang="en-US" sz="2400">
                <a:solidFill>
                  <a:srgbClr val="DD0111"/>
                </a:solidFill>
              </a:rPr>
              <a:t>x = 6</a:t>
            </a:r>
          </a:p>
        </p:txBody>
      </p:sp>
      <p:grpSp>
        <p:nvGrpSpPr>
          <p:cNvPr id="17414" name="Group 5"/>
          <p:cNvGrpSpPr>
            <a:grpSpLocks/>
          </p:cNvGrpSpPr>
          <p:nvPr/>
        </p:nvGrpSpPr>
        <p:grpSpPr bwMode="auto">
          <a:xfrm>
            <a:off x="2209800" y="2505075"/>
            <a:ext cx="5638800" cy="457200"/>
            <a:chOff x="1536" y="1584"/>
            <a:chExt cx="3552" cy="288"/>
          </a:xfrm>
        </p:grpSpPr>
        <p:sp>
          <p:nvSpPr>
            <p:cNvPr id="17524" name="Text Box 6"/>
            <p:cNvSpPr txBox="1">
              <a:spLocks noChangeArrowheads="1"/>
            </p:cNvSpPr>
            <p:nvPr/>
          </p:nvSpPr>
          <p:spPr bwMode="auto">
            <a:xfrm>
              <a:off x="3360" y="1613"/>
              <a:ext cx="17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mid = 4, lo = 5, hi = 8</a:t>
              </a:r>
            </a:p>
          </p:txBody>
        </p:sp>
        <p:sp>
          <p:nvSpPr>
            <p:cNvPr id="17525" name="Oval 7"/>
            <p:cNvSpPr>
              <a:spLocks noChangeArrowheads="1"/>
            </p:cNvSpPr>
            <p:nvPr/>
          </p:nvSpPr>
          <p:spPr bwMode="auto">
            <a:xfrm>
              <a:off x="1536" y="1584"/>
              <a:ext cx="336" cy="288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3276600" y="3333750"/>
            <a:ext cx="5257800" cy="457200"/>
            <a:chOff x="2208" y="3408"/>
            <a:chExt cx="3312" cy="288"/>
          </a:xfrm>
        </p:grpSpPr>
        <p:sp>
          <p:nvSpPr>
            <p:cNvPr id="17522" name="Oval 9"/>
            <p:cNvSpPr>
              <a:spLocks noChangeArrowheads="1"/>
            </p:cNvSpPr>
            <p:nvPr/>
          </p:nvSpPr>
          <p:spPr bwMode="auto">
            <a:xfrm>
              <a:off x="2208" y="3408"/>
              <a:ext cx="336" cy="288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3" name="Text Box 10"/>
            <p:cNvSpPr txBox="1">
              <a:spLocks noChangeArrowheads="1"/>
            </p:cNvSpPr>
            <p:nvPr/>
          </p:nvSpPr>
          <p:spPr bwMode="auto">
            <a:xfrm>
              <a:off x="3360" y="3437"/>
              <a:ext cx="21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mid = 6, A[6] = 7, lo = 5, hi = 5</a:t>
              </a:r>
            </a:p>
          </p:txBody>
        </p:sp>
      </p:grpSp>
      <p:grpSp>
        <p:nvGrpSpPr>
          <p:cNvPr id="17416" name="Group 11"/>
          <p:cNvGrpSpPr>
            <a:grpSpLocks/>
          </p:cNvGrpSpPr>
          <p:nvPr/>
        </p:nvGrpSpPr>
        <p:grpSpPr bwMode="auto">
          <a:xfrm>
            <a:off x="609600" y="3333750"/>
            <a:ext cx="4267200" cy="457200"/>
            <a:chOff x="528" y="1440"/>
            <a:chExt cx="2688" cy="288"/>
          </a:xfrm>
        </p:grpSpPr>
        <p:sp>
          <p:nvSpPr>
            <p:cNvPr id="17503" name="Rectangle 12"/>
            <p:cNvSpPr>
              <a:spLocks noChangeArrowheads="1"/>
            </p:cNvSpPr>
            <p:nvPr/>
          </p:nvSpPr>
          <p:spPr bwMode="auto">
            <a:xfrm>
              <a:off x="2880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17504" name="Rectangle 13"/>
            <p:cNvSpPr>
              <a:spLocks noChangeArrowheads="1"/>
            </p:cNvSpPr>
            <p:nvPr/>
          </p:nvSpPr>
          <p:spPr bwMode="auto">
            <a:xfrm>
              <a:off x="2544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7505" name="Rectangle 14"/>
            <p:cNvSpPr>
              <a:spLocks noChangeArrowheads="1"/>
            </p:cNvSpPr>
            <p:nvPr/>
          </p:nvSpPr>
          <p:spPr bwMode="auto">
            <a:xfrm>
              <a:off x="2208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7506" name="Rectangle 15"/>
            <p:cNvSpPr>
              <a:spLocks noChangeArrowheads="1"/>
            </p:cNvSpPr>
            <p:nvPr/>
          </p:nvSpPr>
          <p:spPr bwMode="auto">
            <a:xfrm>
              <a:off x="1872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7507" name="Rectangle 16"/>
            <p:cNvSpPr>
              <a:spLocks noChangeArrowheads="1"/>
            </p:cNvSpPr>
            <p:nvPr/>
          </p:nvSpPr>
          <p:spPr bwMode="auto">
            <a:xfrm>
              <a:off x="1536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508" name="Rectangle 17"/>
            <p:cNvSpPr>
              <a:spLocks noChangeArrowheads="1"/>
            </p:cNvSpPr>
            <p:nvPr/>
          </p:nvSpPr>
          <p:spPr bwMode="auto">
            <a:xfrm>
              <a:off x="1200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509" name="Rectangle 18"/>
            <p:cNvSpPr>
              <a:spLocks noChangeArrowheads="1"/>
            </p:cNvSpPr>
            <p:nvPr/>
          </p:nvSpPr>
          <p:spPr bwMode="auto">
            <a:xfrm>
              <a:off x="864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7510" name="Rectangle 19"/>
            <p:cNvSpPr>
              <a:spLocks noChangeArrowheads="1"/>
            </p:cNvSpPr>
            <p:nvPr/>
          </p:nvSpPr>
          <p:spPr bwMode="auto">
            <a:xfrm>
              <a:off x="528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511" name="Line 20"/>
            <p:cNvSpPr>
              <a:spLocks noChangeShapeType="1"/>
            </p:cNvSpPr>
            <p:nvPr/>
          </p:nvSpPr>
          <p:spPr bwMode="auto">
            <a:xfrm>
              <a:off x="528" y="1440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7512" name="Line 21"/>
            <p:cNvSpPr>
              <a:spLocks noChangeShapeType="1"/>
            </p:cNvSpPr>
            <p:nvPr/>
          </p:nvSpPr>
          <p:spPr bwMode="auto">
            <a:xfrm>
              <a:off x="528" y="1728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7513" name="Line 22"/>
            <p:cNvSpPr>
              <a:spLocks noChangeShapeType="1"/>
            </p:cNvSpPr>
            <p:nvPr/>
          </p:nvSpPr>
          <p:spPr bwMode="auto">
            <a:xfrm>
              <a:off x="528" y="1440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7514" name="Line 23"/>
            <p:cNvSpPr>
              <a:spLocks noChangeShapeType="1"/>
            </p:cNvSpPr>
            <p:nvPr/>
          </p:nvSpPr>
          <p:spPr bwMode="auto">
            <a:xfrm>
              <a:off x="864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7515" name="Line 24"/>
            <p:cNvSpPr>
              <a:spLocks noChangeShapeType="1"/>
            </p:cNvSpPr>
            <p:nvPr/>
          </p:nvSpPr>
          <p:spPr bwMode="auto">
            <a:xfrm>
              <a:off x="1200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7516" name="Line 25"/>
            <p:cNvSpPr>
              <a:spLocks noChangeShapeType="1"/>
            </p:cNvSpPr>
            <p:nvPr/>
          </p:nvSpPr>
          <p:spPr bwMode="auto">
            <a:xfrm>
              <a:off x="1536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7517" name="Line 26"/>
            <p:cNvSpPr>
              <a:spLocks noChangeShapeType="1"/>
            </p:cNvSpPr>
            <p:nvPr/>
          </p:nvSpPr>
          <p:spPr bwMode="auto">
            <a:xfrm>
              <a:off x="1872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7518" name="Line 27"/>
            <p:cNvSpPr>
              <a:spLocks noChangeShapeType="1"/>
            </p:cNvSpPr>
            <p:nvPr/>
          </p:nvSpPr>
          <p:spPr bwMode="auto">
            <a:xfrm>
              <a:off x="2208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7519" name="Line 28"/>
            <p:cNvSpPr>
              <a:spLocks noChangeShapeType="1"/>
            </p:cNvSpPr>
            <p:nvPr/>
          </p:nvSpPr>
          <p:spPr bwMode="auto">
            <a:xfrm>
              <a:off x="2544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7520" name="Line 29"/>
            <p:cNvSpPr>
              <a:spLocks noChangeShapeType="1"/>
            </p:cNvSpPr>
            <p:nvPr/>
          </p:nvSpPr>
          <p:spPr bwMode="auto">
            <a:xfrm>
              <a:off x="2880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7521" name="Line 30"/>
            <p:cNvSpPr>
              <a:spLocks noChangeShapeType="1"/>
            </p:cNvSpPr>
            <p:nvPr/>
          </p:nvSpPr>
          <p:spPr bwMode="auto">
            <a:xfrm>
              <a:off x="3216" y="1440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</p:grpSp>
      <p:grpSp>
        <p:nvGrpSpPr>
          <p:cNvPr id="17417" name="Group 31"/>
          <p:cNvGrpSpPr>
            <a:grpSpLocks/>
          </p:cNvGrpSpPr>
          <p:nvPr/>
        </p:nvGrpSpPr>
        <p:grpSpPr bwMode="auto">
          <a:xfrm>
            <a:off x="609600" y="2200275"/>
            <a:ext cx="4267200" cy="762000"/>
            <a:chOff x="528" y="1392"/>
            <a:chExt cx="2688" cy="480"/>
          </a:xfrm>
        </p:grpSpPr>
        <p:grpSp>
          <p:nvGrpSpPr>
            <p:cNvPr id="17475" name="Group 32"/>
            <p:cNvGrpSpPr>
              <a:grpSpLocks/>
            </p:cNvGrpSpPr>
            <p:nvPr/>
          </p:nvGrpSpPr>
          <p:grpSpPr bwMode="auto">
            <a:xfrm>
              <a:off x="528" y="1584"/>
              <a:ext cx="2688" cy="288"/>
              <a:chOff x="528" y="1440"/>
              <a:chExt cx="2688" cy="288"/>
            </a:xfrm>
          </p:grpSpPr>
          <p:sp>
            <p:nvSpPr>
              <p:cNvPr id="17484" name="Rectangle 33"/>
              <p:cNvSpPr>
                <a:spLocks noChangeArrowheads="1"/>
              </p:cNvSpPr>
              <p:nvPr/>
            </p:nvSpPr>
            <p:spPr bwMode="auto">
              <a:xfrm>
                <a:off x="2880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11</a:t>
                </a:r>
              </a:p>
            </p:txBody>
          </p:sp>
          <p:sp>
            <p:nvSpPr>
              <p:cNvPr id="17485" name="Rectangle 34"/>
              <p:cNvSpPr>
                <a:spLocks noChangeArrowheads="1"/>
              </p:cNvSpPr>
              <p:nvPr/>
            </p:nvSpPr>
            <p:spPr bwMode="auto">
              <a:xfrm>
                <a:off x="2544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9</a:t>
                </a:r>
              </a:p>
            </p:txBody>
          </p:sp>
          <p:sp>
            <p:nvSpPr>
              <p:cNvPr id="17486" name="Rectangle 35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7</a:t>
                </a:r>
              </a:p>
            </p:txBody>
          </p:sp>
          <p:sp>
            <p:nvSpPr>
              <p:cNvPr id="17487" name="Rectangle 36"/>
              <p:cNvSpPr>
                <a:spLocks noChangeArrowheads="1"/>
              </p:cNvSpPr>
              <p:nvPr/>
            </p:nvSpPr>
            <p:spPr bwMode="auto">
              <a:xfrm>
                <a:off x="1872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5</a:t>
                </a:r>
              </a:p>
            </p:txBody>
          </p:sp>
          <p:sp>
            <p:nvSpPr>
              <p:cNvPr id="17488" name="Rectangle 37"/>
              <p:cNvSpPr>
                <a:spLocks noChangeArrowheads="1"/>
              </p:cNvSpPr>
              <p:nvPr/>
            </p:nvSpPr>
            <p:spPr bwMode="auto">
              <a:xfrm>
                <a:off x="1536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4</a:t>
                </a:r>
              </a:p>
            </p:txBody>
          </p:sp>
          <p:sp>
            <p:nvSpPr>
              <p:cNvPr id="17489" name="Rectangle 38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17490" name="Rectangle 39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17491" name="Rectangle 40"/>
              <p:cNvSpPr>
                <a:spLocks noChangeArrowheads="1"/>
              </p:cNvSpPr>
              <p:nvPr/>
            </p:nvSpPr>
            <p:spPr bwMode="auto">
              <a:xfrm>
                <a:off x="528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sz="240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17492" name="Line 41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26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en-IN"/>
              </a:p>
            </p:txBody>
          </p:sp>
          <p:sp>
            <p:nvSpPr>
              <p:cNvPr id="17493" name="Line 42"/>
              <p:cNvSpPr>
                <a:spLocks noChangeShapeType="1"/>
              </p:cNvSpPr>
              <p:nvPr/>
            </p:nvSpPr>
            <p:spPr bwMode="auto">
              <a:xfrm>
                <a:off x="528" y="1728"/>
                <a:ext cx="26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en-IN"/>
              </a:p>
            </p:txBody>
          </p:sp>
          <p:sp>
            <p:nvSpPr>
              <p:cNvPr id="17494" name="Line 43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en-IN"/>
              </a:p>
            </p:txBody>
          </p:sp>
          <p:sp>
            <p:nvSpPr>
              <p:cNvPr id="17495" name="Line 44"/>
              <p:cNvSpPr>
                <a:spLocks noChangeShapeType="1"/>
              </p:cNvSpPr>
              <p:nvPr/>
            </p:nvSpPr>
            <p:spPr bwMode="auto">
              <a:xfrm>
                <a:off x="864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en-IN"/>
              </a:p>
            </p:txBody>
          </p:sp>
          <p:sp>
            <p:nvSpPr>
              <p:cNvPr id="17496" name="Line 45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en-IN"/>
              </a:p>
            </p:txBody>
          </p:sp>
          <p:sp>
            <p:nvSpPr>
              <p:cNvPr id="17497" name="Line 46"/>
              <p:cNvSpPr>
                <a:spLocks noChangeShapeType="1"/>
              </p:cNvSpPr>
              <p:nvPr/>
            </p:nvSpPr>
            <p:spPr bwMode="auto">
              <a:xfrm>
                <a:off x="1536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en-IN"/>
              </a:p>
            </p:txBody>
          </p:sp>
          <p:sp>
            <p:nvSpPr>
              <p:cNvPr id="17498" name="Line 47"/>
              <p:cNvSpPr>
                <a:spLocks noChangeShapeType="1"/>
              </p:cNvSpPr>
              <p:nvPr/>
            </p:nvSpPr>
            <p:spPr bwMode="auto">
              <a:xfrm>
                <a:off x="1872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en-IN"/>
              </a:p>
            </p:txBody>
          </p:sp>
          <p:sp>
            <p:nvSpPr>
              <p:cNvPr id="17499" name="Line 48"/>
              <p:cNvSpPr>
                <a:spLocks noChangeShapeType="1"/>
              </p:cNvSpPr>
              <p:nvPr/>
            </p:nvSpPr>
            <p:spPr bwMode="auto">
              <a:xfrm>
                <a:off x="2208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en-IN"/>
              </a:p>
            </p:txBody>
          </p:sp>
          <p:sp>
            <p:nvSpPr>
              <p:cNvPr id="17500" name="Line 49"/>
              <p:cNvSpPr>
                <a:spLocks noChangeShapeType="1"/>
              </p:cNvSpPr>
              <p:nvPr/>
            </p:nvSpPr>
            <p:spPr bwMode="auto">
              <a:xfrm>
                <a:off x="2544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en-IN"/>
              </a:p>
            </p:txBody>
          </p:sp>
          <p:sp>
            <p:nvSpPr>
              <p:cNvPr id="17501" name="Line 50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en-IN"/>
              </a:p>
            </p:txBody>
          </p:sp>
          <p:sp>
            <p:nvSpPr>
              <p:cNvPr id="17502" name="Line 51"/>
              <p:cNvSpPr>
                <a:spLocks noChangeShapeType="1"/>
              </p:cNvSpPr>
              <p:nvPr/>
            </p:nvSpPr>
            <p:spPr bwMode="auto">
              <a:xfrm>
                <a:off x="3216" y="1440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en-IN"/>
              </a:p>
            </p:txBody>
          </p:sp>
        </p:grpSp>
        <p:sp>
          <p:nvSpPr>
            <p:cNvPr id="17476" name="Text Box 52"/>
            <p:cNvSpPr txBox="1">
              <a:spLocks noChangeArrowheads="1"/>
            </p:cNvSpPr>
            <p:nvPr/>
          </p:nvSpPr>
          <p:spPr bwMode="auto">
            <a:xfrm>
              <a:off x="624" y="1392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/>
                <a:t>1</a:t>
              </a:r>
            </a:p>
          </p:txBody>
        </p:sp>
        <p:sp>
          <p:nvSpPr>
            <p:cNvPr id="17477" name="Text Box 53"/>
            <p:cNvSpPr txBox="1">
              <a:spLocks noChangeArrowheads="1"/>
            </p:cNvSpPr>
            <p:nvPr/>
          </p:nvSpPr>
          <p:spPr bwMode="auto">
            <a:xfrm>
              <a:off x="960" y="1392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/>
                <a:t>2</a:t>
              </a:r>
            </a:p>
          </p:txBody>
        </p:sp>
        <p:sp>
          <p:nvSpPr>
            <p:cNvPr id="17478" name="Text Box 54"/>
            <p:cNvSpPr txBox="1">
              <a:spLocks noChangeArrowheads="1"/>
            </p:cNvSpPr>
            <p:nvPr/>
          </p:nvSpPr>
          <p:spPr bwMode="auto">
            <a:xfrm>
              <a:off x="1296" y="1392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/>
                <a:t>3</a:t>
              </a:r>
            </a:p>
          </p:txBody>
        </p:sp>
        <p:sp>
          <p:nvSpPr>
            <p:cNvPr id="17479" name="Text Box 55"/>
            <p:cNvSpPr txBox="1">
              <a:spLocks noChangeArrowheads="1"/>
            </p:cNvSpPr>
            <p:nvPr/>
          </p:nvSpPr>
          <p:spPr bwMode="auto">
            <a:xfrm>
              <a:off x="1632" y="1392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/>
                <a:t>4</a:t>
              </a:r>
            </a:p>
          </p:txBody>
        </p:sp>
        <p:sp>
          <p:nvSpPr>
            <p:cNvPr id="17480" name="Text Box 56"/>
            <p:cNvSpPr txBox="1">
              <a:spLocks noChangeArrowheads="1"/>
            </p:cNvSpPr>
            <p:nvPr/>
          </p:nvSpPr>
          <p:spPr bwMode="auto">
            <a:xfrm>
              <a:off x="1968" y="1392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/>
                <a:t>5</a:t>
              </a:r>
            </a:p>
          </p:txBody>
        </p:sp>
        <p:sp>
          <p:nvSpPr>
            <p:cNvPr id="17481" name="Text Box 57"/>
            <p:cNvSpPr txBox="1">
              <a:spLocks noChangeArrowheads="1"/>
            </p:cNvSpPr>
            <p:nvPr/>
          </p:nvSpPr>
          <p:spPr bwMode="auto">
            <a:xfrm>
              <a:off x="2304" y="1392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/>
                <a:t>6</a:t>
              </a:r>
            </a:p>
          </p:txBody>
        </p:sp>
        <p:sp>
          <p:nvSpPr>
            <p:cNvPr id="17482" name="Text Box 58"/>
            <p:cNvSpPr txBox="1">
              <a:spLocks noChangeArrowheads="1"/>
            </p:cNvSpPr>
            <p:nvPr/>
          </p:nvSpPr>
          <p:spPr bwMode="auto">
            <a:xfrm>
              <a:off x="2640" y="1392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/>
                <a:t>7</a:t>
              </a:r>
            </a:p>
          </p:txBody>
        </p:sp>
        <p:sp>
          <p:nvSpPr>
            <p:cNvPr id="17483" name="Text Box 59"/>
            <p:cNvSpPr txBox="1">
              <a:spLocks noChangeArrowheads="1"/>
            </p:cNvSpPr>
            <p:nvPr/>
          </p:nvSpPr>
          <p:spPr bwMode="auto">
            <a:xfrm>
              <a:off x="2976" y="1392"/>
              <a:ext cx="14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000"/>
                <a:t>8</a:t>
              </a:r>
            </a:p>
          </p:txBody>
        </p:sp>
      </p:grpSp>
      <p:grpSp>
        <p:nvGrpSpPr>
          <p:cNvPr id="17418" name="Group 60"/>
          <p:cNvGrpSpPr>
            <a:grpSpLocks/>
          </p:cNvGrpSpPr>
          <p:nvPr/>
        </p:nvGrpSpPr>
        <p:grpSpPr bwMode="auto">
          <a:xfrm>
            <a:off x="609600" y="4197350"/>
            <a:ext cx="4267200" cy="457200"/>
            <a:chOff x="528" y="1440"/>
            <a:chExt cx="2688" cy="288"/>
          </a:xfrm>
        </p:grpSpPr>
        <p:sp>
          <p:nvSpPr>
            <p:cNvPr id="17456" name="Rectangle 61"/>
            <p:cNvSpPr>
              <a:spLocks noChangeArrowheads="1"/>
            </p:cNvSpPr>
            <p:nvPr/>
          </p:nvSpPr>
          <p:spPr bwMode="auto">
            <a:xfrm>
              <a:off x="2880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17457" name="Rectangle 62"/>
            <p:cNvSpPr>
              <a:spLocks noChangeArrowheads="1"/>
            </p:cNvSpPr>
            <p:nvPr/>
          </p:nvSpPr>
          <p:spPr bwMode="auto">
            <a:xfrm>
              <a:off x="2544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7458" name="Rectangle 63"/>
            <p:cNvSpPr>
              <a:spLocks noChangeArrowheads="1"/>
            </p:cNvSpPr>
            <p:nvPr/>
          </p:nvSpPr>
          <p:spPr bwMode="auto">
            <a:xfrm>
              <a:off x="2208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7459" name="Rectangle 64"/>
            <p:cNvSpPr>
              <a:spLocks noChangeArrowheads="1"/>
            </p:cNvSpPr>
            <p:nvPr/>
          </p:nvSpPr>
          <p:spPr bwMode="auto">
            <a:xfrm>
              <a:off x="1872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7460" name="Rectangle 65"/>
            <p:cNvSpPr>
              <a:spLocks noChangeArrowheads="1"/>
            </p:cNvSpPr>
            <p:nvPr/>
          </p:nvSpPr>
          <p:spPr bwMode="auto">
            <a:xfrm>
              <a:off x="1536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461" name="Rectangle 66"/>
            <p:cNvSpPr>
              <a:spLocks noChangeArrowheads="1"/>
            </p:cNvSpPr>
            <p:nvPr/>
          </p:nvSpPr>
          <p:spPr bwMode="auto">
            <a:xfrm>
              <a:off x="1200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462" name="Rectangle 67"/>
            <p:cNvSpPr>
              <a:spLocks noChangeArrowheads="1"/>
            </p:cNvSpPr>
            <p:nvPr/>
          </p:nvSpPr>
          <p:spPr bwMode="auto">
            <a:xfrm>
              <a:off x="864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7463" name="Rectangle 68"/>
            <p:cNvSpPr>
              <a:spLocks noChangeArrowheads="1"/>
            </p:cNvSpPr>
            <p:nvPr/>
          </p:nvSpPr>
          <p:spPr bwMode="auto">
            <a:xfrm>
              <a:off x="528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464" name="Line 69"/>
            <p:cNvSpPr>
              <a:spLocks noChangeShapeType="1"/>
            </p:cNvSpPr>
            <p:nvPr/>
          </p:nvSpPr>
          <p:spPr bwMode="auto">
            <a:xfrm>
              <a:off x="528" y="1440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7465" name="Line 70"/>
            <p:cNvSpPr>
              <a:spLocks noChangeShapeType="1"/>
            </p:cNvSpPr>
            <p:nvPr/>
          </p:nvSpPr>
          <p:spPr bwMode="auto">
            <a:xfrm>
              <a:off x="528" y="1728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7466" name="Line 71"/>
            <p:cNvSpPr>
              <a:spLocks noChangeShapeType="1"/>
            </p:cNvSpPr>
            <p:nvPr/>
          </p:nvSpPr>
          <p:spPr bwMode="auto">
            <a:xfrm>
              <a:off x="528" y="1440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7467" name="Line 72"/>
            <p:cNvSpPr>
              <a:spLocks noChangeShapeType="1"/>
            </p:cNvSpPr>
            <p:nvPr/>
          </p:nvSpPr>
          <p:spPr bwMode="auto">
            <a:xfrm>
              <a:off x="864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7468" name="Line 73"/>
            <p:cNvSpPr>
              <a:spLocks noChangeShapeType="1"/>
            </p:cNvSpPr>
            <p:nvPr/>
          </p:nvSpPr>
          <p:spPr bwMode="auto">
            <a:xfrm>
              <a:off x="1200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7469" name="Line 74"/>
            <p:cNvSpPr>
              <a:spLocks noChangeShapeType="1"/>
            </p:cNvSpPr>
            <p:nvPr/>
          </p:nvSpPr>
          <p:spPr bwMode="auto">
            <a:xfrm>
              <a:off x="1536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7470" name="Line 75"/>
            <p:cNvSpPr>
              <a:spLocks noChangeShapeType="1"/>
            </p:cNvSpPr>
            <p:nvPr/>
          </p:nvSpPr>
          <p:spPr bwMode="auto">
            <a:xfrm>
              <a:off x="1872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7471" name="Line 76"/>
            <p:cNvSpPr>
              <a:spLocks noChangeShapeType="1"/>
            </p:cNvSpPr>
            <p:nvPr/>
          </p:nvSpPr>
          <p:spPr bwMode="auto">
            <a:xfrm>
              <a:off x="2208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7472" name="Line 77"/>
            <p:cNvSpPr>
              <a:spLocks noChangeShapeType="1"/>
            </p:cNvSpPr>
            <p:nvPr/>
          </p:nvSpPr>
          <p:spPr bwMode="auto">
            <a:xfrm>
              <a:off x="2544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7473" name="Line 78"/>
            <p:cNvSpPr>
              <a:spLocks noChangeShapeType="1"/>
            </p:cNvSpPr>
            <p:nvPr/>
          </p:nvSpPr>
          <p:spPr bwMode="auto">
            <a:xfrm>
              <a:off x="2880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7474" name="Line 79"/>
            <p:cNvSpPr>
              <a:spLocks noChangeShapeType="1"/>
            </p:cNvSpPr>
            <p:nvPr/>
          </p:nvSpPr>
          <p:spPr bwMode="auto">
            <a:xfrm>
              <a:off x="3216" y="1440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</p:grpSp>
      <p:grpSp>
        <p:nvGrpSpPr>
          <p:cNvPr id="17419" name="Group 80"/>
          <p:cNvGrpSpPr>
            <a:grpSpLocks/>
          </p:cNvGrpSpPr>
          <p:nvPr/>
        </p:nvGrpSpPr>
        <p:grpSpPr bwMode="auto">
          <a:xfrm>
            <a:off x="2743200" y="4197350"/>
            <a:ext cx="5791200" cy="687388"/>
            <a:chOff x="1872" y="3792"/>
            <a:chExt cx="3648" cy="433"/>
          </a:xfrm>
        </p:grpSpPr>
        <p:sp>
          <p:nvSpPr>
            <p:cNvPr id="17454" name="Oval 81"/>
            <p:cNvSpPr>
              <a:spLocks noChangeArrowheads="1"/>
            </p:cNvSpPr>
            <p:nvPr/>
          </p:nvSpPr>
          <p:spPr bwMode="auto">
            <a:xfrm>
              <a:off x="1872" y="3792"/>
              <a:ext cx="336" cy="288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Text Box 82"/>
            <p:cNvSpPr txBox="1">
              <a:spLocks noChangeArrowheads="1"/>
            </p:cNvSpPr>
            <p:nvPr/>
          </p:nvSpPr>
          <p:spPr bwMode="auto">
            <a:xfrm>
              <a:off x="3360" y="3821"/>
              <a:ext cx="21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mid = 5, A[5] = 5, lo = 6, hi = 5 </a:t>
              </a:r>
            </a:p>
            <a:p>
              <a:pPr eaLnBrk="1" hangingPunct="1"/>
              <a:r>
                <a:rPr lang="en-US"/>
                <a:t>	NOT FOUND!</a:t>
              </a:r>
            </a:p>
          </p:txBody>
        </p:sp>
      </p:grpSp>
      <p:sp>
        <p:nvSpPr>
          <p:cNvPr id="17420" name="Line 83"/>
          <p:cNvSpPr>
            <a:spLocks noChangeShapeType="1"/>
          </p:cNvSpPr>
          <p:nvPr/>
        </p:nvSpPr>
        <p:spPr bwMode="auto">
          <a:xfrm flipV="1">
            <a:off x="822325" y="3038475"/>
            <a:ext cx="0" cy="157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21" name="Line 84"/>
          <p:cNvSpPr>
            <a:spLocks noChangeShapeType="1"/>
          </p:cNvSpPr>
          <p:nvPr/>
        </p:nvSpPr>
        <p:spPr bwMode="auto">
          <a:xfrm flipV="1">
            <a:off x="4598988" y="2982913"/>
            <a:ext cx="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22" name="Line 85"/>
          <p:cNvSpPr>
            <a:spLocks noChangeShapeType="1"/>
          </p:cNvSpPr>
          <p:nvPr/>
        </p:nvSpPr>
        <p:spPr bwMode="auto">
          <a:xfrm flipH="1" flipV="1">
            <a:off x="2965450" y="3814763"/>
            <a:ext cx="7938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23" name="Line 86"/>
          <p:cNvSpPr>
            <a:spLocks noChangeShapeType="1"/>
          </p:cNvSpPr>
          <p:nvPr/>
        </p:nvSpPr>
        <p:spPr bwMode="auto">
          <a:xfrm flipV="1">
            <a:off x="4591050" y="3841750"/>
            <a:ext cx="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7424" name="Group 89"/>
          <p:cNvGrpSpPr>
            <a:grpSpLocks/>
          </p:cNvGrpSpPr>
          <p:nvPr/>
        </p:nvGrpSpPr>
        <p:grpSpPr bwMode="auto">
          <a:xfrm>
            <a:off x="633413" y="5035550"/>
            <a:ext cx="4267200" cy="457200"/>
            <a:chOff x="528" y="1440"/>
            <a:chExt cx="2688" cy="288"/>
          </a:xfrm>
        </p:grpSpPr>
        <p:sp>
          <p:nvSpPr>
            <p:cNvPr id="17435" name="Rectangle 90"/>
            <p:cNvSpPr>
              <a:spLocks noChangeArrowheads="1"/>
            </p:cNvSpPr>
            <p:nvPr/>
          </p:nvSpPr>
          <p:spPr bwMode="auto">
            <a:xfrm>
              <a:off x="2880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11</a:t>
              </a:r>
            </a:p>
          </p:txBody>
        </p:sp>
        <p:sp>
          <p:nvSpPr>
            <p:cNvPr id="17436" name="Rectangle 91"/>
            <p:cNvSpPr>
              <a:spLocks noChangeArrowheads="1"/>
            </p:cNvSpPr>
            <p:nvPr/>
          </p:nvSpPr>
          <p:spPr bwMode="auto">
            <a:xfrm>
              <a:off x="2544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7437" name="Rectangle 92"/>
            <p:cNvSpPr>
              <a:spLocks noChangeArrowheads="1"/>
            </p:cNvSpPr>
            <p:nvPr/>
          </p:nvSpPr>
          <p:spPr bwMode="auto">
            <a:xfrm>
              <a:off x="2208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7438" name="Rectangle 93"/>
            <p:cNvSpPr>
              <a:spLocks noChangeArrowheads="1"/>
            </p:cNvSpPr>
            <p:nvPr/>
          </p:nvSpPr>
          <p:spPr bwMode="auto">
            <a:xfrm>
              <a:off x="1872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7439" name="Rectangle 94"/>
            <p:cNvSpPr>
              <a:spLocks noChangeArrowheads="1"/>
            </p:cNvSpPr>
            <p:nvPr/>
          </p:nvSpPr>
          <p:spPr bwMode="auto">
            <a:xfrm>
              <a:off x="1536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440" name="Rectangle 95"/>
            <p:cNvSpPr>
              <a:spLocks noChangeArrowheads="1"/>
            </p:cNvSpPr>
            <p:nvPr/>
          </p:nvSpPr>
          <p:spPr bwMode="auto">
            <a:xfrm>
              <a:off x="1200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441" name="Rectangle 96"/>
            <p:cNvSpPr>
              <a:spLocks noChangeArrowheads="1"/>
            </p:cNvSpPr>
            <p:nvPr/>
          </p:nvSpPr>
          <p:spPr bwMode="auto">
            <a:xfrm>
              <a:off x="864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7442" name="Rectangle 97"/>
            <p:cNvSpPr>
              <a:spLocks noChangeArrowheads="1"/>
            </p:cNvSpPr>
            <p:nvPr/>
          </p:nvSpPr>
          <p:spPr bwMode="auto">
            <a:xfrm>
              <a:off x="528" y="144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en-US" sz="24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443" name="Line 98"/>
            <p:cNvSpPr>
              <a:spLocks noChangeShapeType="1"/>
            </p:cNvSpPr>
            <p:nvPr/>
          </p:nvSpPr>
          <p:spPr bwMode="auto">
            <a:xfrm>
              <a:off x="528" y="1440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7444" name="Line 99"/>
            <p:cNvSpPr>
              <a:spLocks noChangeShapeType="1"/>
            </p:cNvSpPr>
            <p:nvPr/>
          </p:nvSpPr>
          <p:spPr bwMode="auto">
            <a:xfrm>
              <a:off x="528" y="1728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7445" name="Line 100"/>
            <p:cNvSpPr>
              <a:spLocks noChangeShapeType="1"/>
            </p:cNvSpPr>
            <p:nvPr/>
          </p:nvSpPr>
          <p:spPr bwMode="auto">
            <a:xfrm>
              <a:off x="528" y="1440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7446" name="Line 101"/>
            <p:cNvSpPr>
              <a:spLocks noChangeShapeType="1"/>
            </p:cNvSpPr>
            <p:nvPr/>
          </p:nvSpPr>
          <p:spPr bwMode="auto">
            <a:xfrm>
              <a:off x="864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7447" name="Line 102"/>
            <p:cNvSpPr>
              <a:spLocks noChangeShapeType="1"/>
            </p:cNvSpPr>
            <p:nvPr/>
          </p:nvSpPr>
          <p:spPr bwMode="auto">
            <a:xfrm>
              <a:off x="1200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7448" name="Line 103"/>
            <p:cNvSpPr>
              <a:spLocks noChangeShapeType="1"/>
            </p:cNvSpPr>
            <p:nvPr/>
          </p:nvSpPr>
          <p:spPr bwMode="auto">
            <a:xfrm>
              <a:off x="1536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7449" name="Line 104"/>
            <p:cNvSpPr>
              <a:spLocks noChangeShapeType="1"/>
            </p:cNvSpPr>
            <p:nvPr/>
          </p:nvSpPr>
          <p:spPr bwMode="auto">
            <a:xfrm>
              <a:off x="1872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7450" name="Line 105"/>
            <p:cNvSpPr>
              <a:spLocks noChangeShapeType="1"/>
            </p:cNvSpPr>
            <p:nvPr/>
          </p:nvSpPr>
          <p:spPr bwMode="auto">
            <a:xfrm>
              <a:off x="2208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7451" name="Line 106"/>
            <p:cNvSpPr>
              <a:spLocks noChangeShapeType="1"/>
            </p:cNvSpPr>
            <p:nvPr/>
          </p:nvSpPr>
          <p:spPr bwMode="auto">
            <a:xfrm>
              <a:off x="2544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7452" name="Line 107"/>
            <p:cNvSpPr>
              <a:spLocks noChangeShapeType="1"/>
            </p:cNvSpPr>
            <p:nvPr/>
          </p:nvSpPr>
          <p:spPr bwMode="auto">
            <a:xfrm>
              <a:off x="2880" y="144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  <p:sp>
          <p:nvSpPr>
            <p:cNvPr id="17453" name="Line 108"/>
            <p:cNvSpPr>
              <a:spLocks noChangeShapeType="1"/>
            </p:cNvSpPr>
            <p:nvPr/>
          </p:nvSpPr>
          <p:spPr bwMode="auto">
            <a:xfrm>
              <a:off x="3216" y="1440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IN"/>
            </a:p>
          </p:txBody>
        </p:sp>
      </p:grpSp>
      <p:sp>
        <p:nvSpPr>
          <p:cNvPr id="17425" name="Line 109"/>
          <p:cNvSpPr>
            <a:spLocks noChangeShapeType="1"/>
          </p:cNvSpPr>
          <p:nvPr/>
        </p:nvSpPr>
        <p:spPr bwMode="auto">
          <a:xfrm flipH="1" flipV="1">
            <a:off x="2881313" y="4710113"/>
            <a:ext cx="9525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26" name="Line 110"/>
          <p:cNvSpPr>
            <a:spLocks noChangeShapeType="1"/>
          </p:cNvSpPr>
          <p:nvPr/>
        </p:nvSpPr>
        <p:spPr bwMode="auto">
          <a:xfrm flipV="1">
            <a:off x="3103563" y="4729163"/>
            <a:ext cx="0" cy="193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27" name="Line 111"/>
          <p:cNvSpPr>
            <a:spLocks noChangeShapeType="1"/>
          </p:cNvSpPr>
          <p:nvPr/>
        </p:nvSpPr>
        <p:spPr bwMode="auto">
          <a:xfrm flipV="1">
            <a:off x="3592513" y="5551488"/>
            <a:ext cx="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28" name="Line 112"/>
          <p:cNvSpPr>
            <a:spLocks noChangeShapeType="1"/>
          </p:cNvSpPr>
          <p:nvPr/>
        </p:nvSpPr>
        <p:spPr bwMode="auto">
          <a:xfrm flipV="1">
            <a:off x="3030538" y="5561013"/>
            <a:ext cx="0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29" name="Text Box 113"/>
          <p:cNvSpPr txBox="1">
            <a:spLocks noChangeArrowheads="1"/>
          </p:cNvSpPr>
          <p:nvPr/>
        </p:nvSpPr>
        <p:spPr bwMode="auto">
          <a:xfrm>
            <a:off x="822325" y="2917825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low</a:t>
            </a:r>
          </a:p>
        </p:txBody>
      </p:sp>
      <p:sp>
        <p:nvSpPr>
          <p:cNvPr id="17430" name="Text Box 114"/>
          <p:cNvSpPr txBox="1">
            <a:spLocks noChangeArrowheads="1"/>
          </p:cNvSpPr>
          <p:nvPr/>
        </p:nvSpPr>
        <p:spPr bwMode="auto">
          <a:xfrm>
            <a:off x="4627563" y="290036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high</a:t>
            </a:r>
          </a:p>
        </p:txBody>
      </p:sp>
      <p:sp>
        <p:nvSpPr>
          <p:cNvPr id="17431" name="Text Box 115"/>
          <p:cNvSpPr txBox="1">
            <a:spLocks noChangeArrowheads="1"/>
          </p:cNvSpPr>
          <p:nvPr/>
        </p:nvSpPr>
        <p:spPr bwMode="auto">
          <a:xfrm>
            <a:off x="3043238" y="3827463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low</a:t>
            </a:r>
          </a:p>
        </p:txBody>
      </p:sp>
      <p:sp>
        <p:nvSpPr>
          <p:cNvPr id="17432" name="Text Box 116"/>
          <p:cNvSpPr txBox="1">
            <a:spLocks noChangeArrowheads="1"/>
          </p:cNvSpPr>
          <p:nvPr/>
        </p:nvSpPr>
        <p:spPr bwMode="auto">
          <a:xfrm>
            <a:off x="3700463" y="5591175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low</a:t>
            </a:r>
          </a:p>
        </p:txBody>
      </p:sp>
      <p:sp>
        <p:nvSpPr>
          <p:cNvPr id="17433" name="Text Box 117"/>
          <p:cNvSpPr txBox="1">
            <a:spLocks noChangeArrowheads="1"/>
          </p:cNvSpPr>
          <p:nvPr/>
        </p:nvSpPr>
        <p:spPr bwMode="auto">
          <a:xfrm>
            <a:off x="2268538" y="559276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high</a:t>
            </a:r>
          </a:p>
        </p:txBody>
      </p:sp>
      <p:sp>
        <p:nvSpPr>
          <p:cNvPr id="17434" name="Text Box 118"/>
          <p:cNvSpPr txBox="1">
            <a:spLocks noChangeArrowheads="1"/>
          </p:cNvSpPr>
          <p:nvPr/>
        </p:nvSpPr>
        <p:spPr bwMode="auto">
          <a:xfrm>
            <a:off x="4641850" y="381952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10519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B0C9B0-8091-46AA-BFC8-0B402EE77850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Analysis of BINARY-SEARCH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288" y="1214438"/>
            <a:ext cx="8229600" cy="53975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sym typeface="Symbol" pitchFamily="18" charset="2"/>
              </a:rPr>
              <a:t>	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DD0111"/>
                </a:solidFill>
                <a:latin typeface="Monotype Corsiva" pitchFamily="66" charset="0"/>
                <a:sym typeface="Symbol" pitchFamily="18" charset="2"/>
              </a:rPr>
              <a:t>Alg.: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BINARY-SEARCH (A, lo, hi, x)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tx1"/>
                </a:solidFill>
                <a:sym typeface="Symbol" pitchFamily="18" charset="2"/>
              </a:rPr>
              <a:t>	</a:t>
            </a:r>
            <a:r>
              <a:rPr lang="en-US" sz="2400" b="1" smtClean="0">
                <a:solidFill>
                  <a:schemeClr val="tx1"/>
                </a:solidFill>
                <a:sym typeface="Symbol" pitchFamily="18" charset="2"/>
              </a:rPr>
              <a:t>if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 (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lo &gt; hi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)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		</a:t>
            </a:r>
            <a:r>
              <a:rPr lang="en-US" sz="2400" b="1" smtClean="0">
                <a:solidFill>
                  <a:schemeClr val="tx1"/>
                </a:solidFill>
                <a:sym typeface="Symbol" pitchFamily="18" charset="2"/>
              </a:rPr>
              <a:t>return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b="1" smtClean="0">
                <a:solidFill>
                  <a:schemeClr val="tx1"/>
                </a:solidFill>
                <a:sym typeface="Symbol" pitchFamily="18" charset="2"/>
              </a:rPr>
              <a:t>FALSE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	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mid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 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(lo+hi)/2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	</a:t>
            </a:r>
            <a:r>
              <a:rPr lang="en-US" sz="2400" b="1" smtClean="0">
                <a:solidFill>
                  <a:schemeClr val="tx1"/>
                </a:solidFill>
                <a:sym typeface="Symbol" pitchFamily="18" charset="2"/>
              </a:rPr>
              <a:t>if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x = A[mid]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		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return </a:t>
            </a:r>
            <a:r>
              <a:rPr lang="en-US" sz="2400" b="1" smtClean="0">
                <a:solidFill>
                  <a:schemeClr val="tx1"/>
                </a:solidFill>
                <a:sym typeface="Symbol" pitchFamily="18" charset="2"/>
              </a:rPr>
              <a:t>TRUE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	</a:t>
            </a:r>
            <a:r>
              <a:rPr lang="en-US" sz="2400" b="1" smtClean="0">
                <a:solidFill>
                  <a:schemeClr val="tx1"/>
                </a:solidFill>
                <a:sym typeface="Symbol" pitchFamily="18" charset="2"/>
              </a:rPr>
              <a:t>if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 (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x &lt; A[mid]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 )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		BINARY-SEARCH (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A, lo, mid-1, x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)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	</a:t>
            </a:r>
            <a:r>
              <a:rPr lang="en-US" sz="2400" b="1" smtClean="0">
                <a:solidFill>
                  <a:schemeClr val="tx1"/>
                </a:solidFill>
                <a:sym typeface="Symbol" pitchFamily="18" charset="2"/>
              </a:rPr>
              <a:t>if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 (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x &gt; A[mid]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 )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 		BINARY-SEARCH (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A, mid+1, hi, x</a:t>
            </a:r>
            <a:r>
              <a:rPr lang="en-US" sz="2400" smtClean="0">
                <a:solidFill>
                  <a:schemeClr val="tx1"/>
                </a:solidFill>
                <a:sym typeface="Symbol" pitchFamily="18" charset="2"/>
              </a:rPr>
              <a:t>)</a:t>
            </a:r>
          </a:p>
          <a:p>
            <a:pPr marL="533400" indent="-533400" eaLnBrk="1" hangingPunct="1">
              <a:lnSpc>
                <a:spcPct val="150000"/>
              </a:lnSpc>
            </a:pPr>
            <a:r>
              <a:rPr lang="en-US" sz="3200" smtClean="0">
                <a:latin typeface="Comic Sans MS" pitchFamily="66" charset="0"/>
              </a:rPr>
              <a:t>T(n) = c +</a:t>
            </a:r>
            <a:endParaRPr lang="en-US" sz="3200" smtClean="0">
              <a:sym typeface="Symbol" pitchFamily="18" charset="2"/>
            </a:endParaRPr>
          </a:p>
          <a:p>
            <a:pPr marL="914400" lvl="1" indent="-457200" eaLnBrk="1" hangingPunct="1">
              <a:lnSpc>
                <a:spcPct val="150000"/>
              </a:lnSpc>
            </a:pPr>
            <a:r>
              <a:rPr lang="en-US" sz="2000" smtClean="0">
                <a:latin typeface="Comic Sans MS" pitchFamily="66" charset="0"/>
              </a:rPr>
              <a:t>T(n)</a:t>
            </a:r>
            <a:r>
              <a:rPr lang="en-US" sz="2000" smtClean="0"/>
              <a:t> – running time for an array of size n</a:t>
            </a:r>
            <a:endParaRPr lang="en-US" sz="1400" smtClean="0"/>
          </a:p>
        </p:txBody>
      </p:sp>
      <p:sp>
        <p:nvSpPr>
          <p:cNvPr id="224260" name="Line 4"/>
          <p:cNvSpPr>
            <a:spLocks noChangeShapeType="1"/>
          </p:cNvSpPr>
          <p:nvPr/>
        </p:nvSpPr>
        <p:spPr bwMode="auto">
          <a:xfrm flipH="1">
            <a:off x="3987800" y="2724150"/>
            <a:ext cx="1795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5922963" y="2536825"/>
            <a:ext cx="1868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constant time: c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6275388" y="4032250"/>
            <a:ext cx="27670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same problem of size n/2</a:t>
            </a:r>
          </a:p>
        </p:txBody>
      </p:sp>
      <p:sp>
        <p:nvSpPr>
          <p:cNvPr id="224263" name="Text Box 7"/>
          <p:cNvSpPr txBox="1">
            <a:spLocks noChangeArrowheads="1"/>
          </p:cNvSpPr>
          <p:nvPr/>
        </p:nvSpPr>
        <p:spPr bwMode="auto">
          <a:xfrm>
            <a:off x="6275388" y="4770438"/>
            <a:ext cx="2786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same problem of size n/2</a:t>
            </a:r>
          </a:p>
        </p:txBody>
      </p:sp>
      <p:sp>
        <p:nvSpPr>
          <p:cNvPr id="224264" name="Line 8"/>
          <p:cNvSpPr>
            <a:spLocks noChangeShapeType="1"/>
          </p:cNvSpPr>
          <p:nvPr/>
        </p:nvSpPr>
        <p:spPr bwMode="auto">
          <a:xfrm flipH="1">
            <a:off x="3983038" y="2154238"/>
            <a:ext cx="179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5916613" y="1966913"/>
            <a:ext cx="1868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constant time: c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4019550" y="3257550"/>
            <a:ext cx="1757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4267" name="Text Box 11"/>
          <p:cNvSpPr txBox="1">
            <a:spLocks noChangeArrowheads="1"/>
          </p:cNvSpPr>
          <p:nvPr/>
        </p:nvSpPr>
        <p:spPr bwMode="auto">
          <a:xfrm>
            <a:off x="5916613" y="3070225"/>
            <a:ext cx="1868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constant time: c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224268" name="Line 12"/>
          <p:cNvSpPr>
            <a:spLocks noChangeShapeType="1"/>
          </p:cNvSpPr>
          <p:nvPr/>
        </p:nvSpPr>
        <p:spPr bwMode="auto">
          <a:xfrm flipH="1">
            <a:off x="5881688" y="4240213"/>
            <a:ext cx="363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4269" name="Line 13"/>
          <p:cNvSpPr>
            <a:spLocks noChangeShapeType="1"/>
          </p:cNvSpPr>
          <p:nvPr/>
        </p:nvSpPr>
        <p:spPr bwMode="auto">
          <a:xfrm flipH="1">
            <a:off x="5932488" y="4973638"/>
            <a:ext cx="363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7" name="Rectangle 14"/>
          <p:cNvSpPr>
            <a:spLocks noChangeArrowheads="1"/>
          </p:cNvSpPr>
          <p:nvPr/>
        </p:nvSpPr>
        <p:spPr bwMode="auto">
          <a:xfrm>
            <a:off x="2633663" y="5372100"/>
            <a:ext cx="14271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Comic Sans MS" pitchFamily="66" charset="0"/>
              </a:rPr>
              <a:t>T(n/2)</a:t>
            </a:r>
          </a:p>
        </p:txBody>
      </p:sp>
    </p:spTree>
    <p:extLst>
      <p:ext uri="{BB962C8B-B14F-4D97-AF65-F5344CB8AC3E}">
        <p14:creationId xmlns:p14="http://schemas.microsoft.com/office/powerpoint/2010/main" val="60050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nimBg="1"/>
      <p:bldP spid="224261" grpId="0"/>
      <p:bldP spid="224262" grpId="0"/>
      <p:bldP spid="224263" grpId="0"/>
      <p:bldP spid="224264" grpId="0" animBg="1"/>
      <p:bldP spid="224265" grpId="0"/>
      <p:bldP spid="224266" grpId="0" animBg="1"/>
      <p:bldP spid="224267" grpId="0"/>
      <p:bldP spid="224268" grpId="0" animBg="1"/>
      <p:bldP spid="2242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F26D09E-DE7B-4F26-A06E-D9272137A1AC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Methods for Solving Recurrences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300000"/>
              </a:lnSpc>
            </a:pPr>
            <a:r>
              <a:rPr lang="en-US" sz="2400" dirty="0"/>
              <a:t>Substitution method</a:t>
            </a:r>
          </a:p>
          <a:p>
            <a:pPr eaLnBrk="1" hangingPunct="1">
              <a:lnSpc>
                <a:spcPct val="300000"/>
              </a:lnSpc>
            </a:pPr>
            <a:r>
              <a:rPr lang="en-US" sz="2400" dirty="0" smtClean="0"/>
              <a:t>Iteration method</a:t>
            </a:r>
          </a:p>
          <a:p>
            <a:pPr eaLnBrk="1" hangingPunct="1">
              <a:lnSpc>
                <a:spcPct val="300000"/>
              </a:lnSpc>
            </a:pPr>
            <a:r>
              <a:rPr lang="en-US" sz="2400" dirty="0" smtClean="0"/>
              <a:t>Change Variable</a:t>
            </a:r>
          </a:p>
          <a:p>
            <a:pPr eaLnBrk="1" hangingPunct="1">
              <a:lnSpc>
                <a:spcPct val="300000"/>
              </a:lnSpc>
            </a:pPr>
            <a:r>
              <a:rPr lang="en-US" sz="2400" dirty="0" smtClean="0"/>
              <a:t>Recursion tree method</a:t>
            </a:r>
          </a:p>
          <a:p>
            <a:pPr eaLnBrk="1" hangingPunct="1">
              <a:lnSpc>
                <a:spcPct val="300000"/>
              </a:lnSpc>
            </a:pPr>
            <a:r>
              <a:rPr lang="en-US" sz="2400" dirty="0" smtClean="0"/>
              <a:t>Master method</a:t>
            </a:r>
          </a:p>
        </p:txBody>
      </p:sp>
    </p:spTree>
    <p:extLst>
      <p:ext uri="{BB962C8B-B14F-4D97-AF65-F5344CB8AC3E}">
        <p14:creationId xmlns:p14="http://schemas.microsoft.com/office/powerpoint/2010/main" val="360096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EA4EE0-5F19-419B-AB8A-5A71F65D13DF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substitution method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514600"/>
            <a:ext cx="6019800" cy="2133600"/>
          </a:xfr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533400" indent="-533400" algn="ctr" eaLnBrk="1" hangingPunct="1">
              <a:buFontTx/>
              <a:buAutoNum type="arabicPeriod"/>
            </a:pPr>
            <a:r>
              <a:rPr lang="en-US" smtClean="0"/>
              <a:t>Guess a solution</a:t>
            </a:r>
          </a:p>
          <a:p>
            <a:pPr marL="533400" indent="-533400" algn="ctr" eaLnBrk="1" hangingPunct="1">
              <a:buFontTx/>
              <a:buAutoNum type="arabicPeriod"/>
            </a:pPr>
            <a:endParaRPr lang="en-US" smtClean="0"/>
          </a:p>
          <a:p>
            <a:pPr marL="533400" indent="-533400" algn="ctr" eaLnBrk="1" hangingPunct="1">
              <a:buFontTx/>
              <a:buAutoNum type="arabicPeriod"/>
            </a:pPr>
            <a:r>
              <a:rPr lang="en-US" smtClean="0"/>
              <a:t>Use induction to prove that the solution works</a:t>
            </a:r>
          </a:p>
        </p:txBody>
      </p:sp>
    </p:spTree>
    <p:extLst>
      <p:ext uri="{BB962C8B-B14F-4D97-AF65-F5344CB8AC3E}">
        <p14:creationId xmlns:p14="http://schemas.microsoft.com/office/powerpoint/2010/main" val="155214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FBDE9E-FD1D-4A13-876C-70545D28549D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Substitution method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50000"/>
              </a:lnSpc>
            </a:pPr>
            <a:r>
              <a:rPr lang="en-US" sz="2400" smtClean="0"/>
              <a:t>Guess a solution</a:t>
            </a:r>
          </a:p>
          <a:p>
            <a:pPr marL="914400" lvl="1" indent="-457200" eaLnBrk="1" hangingPunct="1">
              <a:lnSpc>
                <a:spcPct val="150000"/>
              </a:lnSpc>
            </a:pPr>
            <a:r>
              <a:rPr lang="en-US" sz="2000" smtClean="0"/>
              <a:t> </a:t>
            </a:r>
            <a:r>
              <a:rPr lang="en-US" sz="2000" smtClean="0">
                <a:latin typeface="Comic Sans MS" pitchFamily="66" charset="0"/>
              </a:rPr>
              <a:t>T(n) = O(g(n))</a:t>
            </a:r>
          </a:p>
          <a:p>
            <a:pPr marL="914400" lvl="1" indent="-457200" eaLnBrk="1" hangingPunct="1">
              <a:lnSpc>
                <a:spcPct val="150000"/>
              </a:lnSpc>
            </a:pPr>
            <a:r>
              <a:rPr lang="en-US" sz="2000" smtClean="0"/>
              <a:t>Induction goal: </a:t>
            </a:r>
            <a:r>
              <a:rPr lang="en-US" sz="2000" smtClean="0">
                <a:solidFill>
                  <a:srgbClr val="DD0111"/>
                </a:solidFill>
              </a:rPr>
              <a:t>apply the definition of the asymptotic notation</a:t>
            </a:r>
          </a:p>
          <a:p>
            <a:pPr marL="1295400" lvl="2" indent="-381000" eaLnBrk="1" hangingPunct="1">
              <a:lnSpc>
                <a:spcPct val="150000"/>
              </a:lnSpc>
            </a:pPr>
            <a:r>
              <a:rPr lang="en-US" smtClean="0">
                <a:latin typeface="Comic Sans MS" pitchFamily="66" charset="0"/>
              </a:rPr>
              <a:t>T(n) </a:t>
            </a:r>
            <a:r>
              <a:rPr lang="en-US" smtClean="0">
                <a:latin typeface="Comic Sans MS" pitchFamily="66" charset="0"/>
                <a:cs typeface="Arial" charset="0"/>
              </a:rPr>
              <a:t>≤ </a:t>
            </a:r>
            <a:r>
              <a:rPr lang="en-US" smtClean="0">
                <a:latin typeface="Comic Sans MS" pitchFamily="66" charset="0"/>
              </a:rPr>
              <a:t>d g(n)</a:t>
            </a:r>
            <a:r>
              <a:rPr lang="en-US" smtClean="0"/>
              <a:t>, for some </a:t>
            </a:r>
            <a:r>
              <a:rPr lang="en-US" smtClean="0">
                <a:latin typeface="Comic Sans MS" pitchFamily="66" charset="0"/>
              </a:rPr>
              <a:t>d &gt; 0</a:t>
            </a:r>
            <a:r>
              <a:rPr lang="en-US" smtClean="0"/>
              <a:t> and </a:t>
            </a:r>
            <a:r>
              <a:rPr lang="en-US" smtClean="0">
                <a:latin typeface="Comic Sans MS" pitchFamily="66" charset="0"/>
              </a:rPr>
              <a:t>n </a:t>
            </a:r>
            <a:r>
              <a:rPr lang="en-US" smtClean="0">
                <a:latin typeface="Comic Sans MS" pitchFamily="66" charset="0"/>
                <a:cs typeface="Arial" charset="0"/>
              </a:rPr>
              <a:t>≥ n</a:t>
            </a:r>
            <a:r>
              <a:rPr lang="en-US" baseline="-25000" smtClean="0">
                <a:latin typeface="Comic Sans MS" pitchFamily="66" charset="0"/>
                <a:cs typeface="Arial" charset="0"/>
              </a:rPr>
              <a:t>0</a:t>
            </a:r>
          </a:p>
          <a:p>
            <a:pPr marL="914400" lvl="1" indent="-457200" eaLnBrk="1" hangingPunct="1">
              <a:lnSpc>
                <a:spcPct val="150000"/>
              </a:lnSpc>
            </a:pPr>
            <a:r>
              <a:rPr lang="en-US" sz="2000" smtClean="0">
                <a:cs typeface="Arial" charset="0"/>
              </a:rPr>
              <a:t>Induction</a:t>
            </a:r>
            <a:r>
              <a:rPr lang="en-US" sz="2000" smtClean="0"/>
              <a:t> hypothesis: </a:t>
            </a:r>
            <a:r>
              <a:rPr lang="en-US" sz="2000" smtClean="0">
                <a:latin typeface="Comic Sans MS" pitchFamily="66" charset="0"/>
              </a:rPr>
              <a:t>T(k) </a:t>
            </a:r>
            <a:r>
              <a:rPr lang="en-US" sz="2000" smtClean="0">
                <a:latin typeface="Comic Sans MS" pitchFamily="66" charset="0"/>
                <a:cs typeface="Arial" charset="0"/>
              </a:rPr>
              <a:t>≤ </a:t>
            </a:r>
            <a:r>
              <a:rPr lang="en-US" sz="2000" smtClean="0">
                <a:latin typeface="Comic Sans MS" pitchFamily="66" charset="0"/>
              </a:rPr>
              <a:t>d g(k) for all k &lt; n </a:t>
            </a:r>
            <a:endParaRPr lang="en-US" sz="2000" smtClean="0"/>
          </a:p>
          <a:p>
            <a:pPr marL="533400" indent="-533400" eaLnBrk="1" hangingPunct="1">
              <a:lnSpc>
                <a:spcPct val="150000"/>
              </a:lnSpc>
            </a:pPr>
            <a:r>
              <a:rPr lang="en-US" sz="2400" smtClean="0"/>
              <a:t>Prove the induction goal</a:t>
            </a:r>
          </a:p>
          <a:p>
            <a:pPr marL="914400" lvl="1" indent="-457200" eaLnBrk="1" hangingPunct="1">
              <a:lnSpc>
                <a:spcPct val="150000"/>
              </a:lnSpc>
            </a:pPr>
            <a:r>
              <a:rPr lang="en-US" sz="2000" smtClean="0"/>
              <a:t>Use the </a:t>
            </a:r>
            <a:r>
              <a:rPr lang="en-US" sz="2000" b="1" smtClean="0"/>
              <a:t>induction hypothesis</a:t>
            </a:r>
            <a:r>
              <a:rPr lang="en-US" sz="2000" smtClean="0"/>
              <a:t> to </a:t>
            </a:r>
            <a:r>
              <a:rPr lang="en-US" sz="2000" smtClean="0">
                <a:solidFill>
                  <a:srgbClr val="DD0111"/>
                </a:solidFill>
              </a:rPr>
              <a:t>find some values of the constants </a:t>
            </a:r>
            <a:r>
              <a:rPr lang="en-US" sz="2000" smtClean="0">
                <a:solidFill>
                  <a:srgbClr val="DD0111"/>
                </a:solidFill>
                <a:latin typeface="Comic Sans MS" pitchFamily="66" charset="0"/>
              </a:rPr>
              <a:t>d </a:t>
            </a:r>
            <a:r>
              <a:rPr lang="en-US" sz="2000" smtClean="0">
                <a:solidFill>
                  <a:srgbClr val="DD0111"/>
                </a:solidFill>
              </a:rPr>
              <a:t>and</a:t>
            </a:r>
            <a:r>
              <a:rPr lang="en-US" sz="2000" smtClean="0">
                <a:solidFill>
                  <a:srgbClr val="DD0111"/>
                </a:solidFill>
                <a:latin typeface="Comic Sans MS" pitchFamily="66" charset="0"/>
              </a:rPr>
              <a:t> n</a:t>
            </a:r>
            <a:r>
              <a:rPr lang="en-US" sz="2000" baseline="-25000" smtClean="0">
                <a:solidFill>
                  <a:srgbClr val="DD0111"/>
                </a:solidFill>
                <a:latin typeface="Comic Sans MS" pitchFamily="66" charset="0"/>
              </a:rPr>
              <a:t>0</a:t>
            </a:r>
            <a:r>
              <a:rPr lang="en-US" sz="2000" smtClean="0"/>
              <a:t> for which the </a:t>
            </a:r>
            <a:r>
              <a:rPr lang="en-US" sz="2000" b="1" smtClean="0"/>
              <a:t>induction goal</a:t>
            </a:r>
            <a:r>
              <a:rPr lang="en-US" sz="2000" smtClean="0"/>
              <a:t> holds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6918325" y="3519488"/>
            <a:ext cx="194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(strong induction)</a:t>
            </a:r>
          </a:p>
        </p:txBody>
      </p:sp>
    </p:spTree>
    <p:extLst>
      <p:ext uri="{BB962C8B-B14F-4D97-AF65-F5344CB8AC3E}">
        <p14:creationId xmlns:p14="http://schemas.microsoft.com/office/powerpoint/2010/main" val="53972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C01C59-B86F-4A83-87B2-858B78FF7FD2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Binary Search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791200"/>
          </a:xfrm>
        </p:spPr>
        <p:txBody>
          <a:bodyPr>
            <a:normAutofit fontScale="92500" lnSpcReduction="10000"/>
          </a:bodyPr>
          <a:lstStyle/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smtClean="0"/>
              <a:t>				</a:t>
            </a:r>
            <a:r>
              <a:rPr lang="en-US" b="1" smtClean="0">
                <a:latin typeface="Comic Sans MS" pitchFamily="66" charset="0"/>
              </a:rPr>
              <a:t>T(n) = c + T(n/2)</a:t>
            </a:r>
          </a:p>
          <a:p>
            <a:pPr marL="533400" indent="-533400" eaLnBrk="1" hangingPunct="1">
              <a:lnSpc>
                <a:spcPct val="130000"/>
              </a:lnSpc>
            </a:pPr>
            <a:r>
              <a:rPr lang="en-US" smtClean="0"/>
              <a:t>Guess: </a:t>
            </a:r>
            <a:r>
              <a:rPr lang="en-US" smtClean="0">
                <a:latin typeface="Comic Sans MS" pitchFamily="66" charset="0"/>
              </a:rPr>
              <a:t>T(n) = O(lgn)</a:t>
            </a:r>
          </a:p>
          <a:p>
            <a:pPr marL="914400" lvl="1" indent="-457200" eaLnBrk="1" hangingPunct="1">
              <a:lnSpc>
                <a:spcPct val="130000"/>
              </a:lnSpc>
            </a:pPr>
            <a:r>
              <a:rPr lang="en-US" smtClean="0"/>
              <a:t>Induction goal: </a:t>
            </a:r>
            <a:r>
              <a:rPr lang="en-US" smtClean="0">
                <a:latin typeface="Comic Sans MS" pitchFamily="66" charset="0"/>
              </a:rPr>
              <a:t>T(n) </a:t>
            </a:r>
            <a:r>
              <a:rPr lang="en-US" smtClean="0">
                <a:latin typeface="Comic Sans MS" pitchFamily="66" charset="0"/>
                <a:cs typeface="Arial" charset="0"/>
              </a:rPr>
              <a:t>≤ </a:t>
            </a:r>
            <a:r>
              <a:rPr lang="en-US" smtClean="0">
                <a:latin typeface="Comic Sans MS" pitchFamily="66" charset="0"/>
              </a:rPr>
              <a:t>d lgn</a:t>
            </a:r>
            <a:r>
              <a:rPr lang="en-US" smtClean="0"/>
              <a:t>, for some </a:t>
            </a:r>
            <a:r>
              <a:rPr lang="en-US" smtClean="0">
                <a:latin typeface="Comic Sans MS" pitchFamily="66" charset="0"/>
              </a:rPr>
              <a:t>d</a:t>
            </a:r>
            <a:r>
              <a:rPr lang="en-US" smtClean="0"/>
              <a:t> and </a:t>
            </a:r>
            <a:r>
              <a:rPr lang="en-US" smtClean="0">
                <a:latin typeface="Comic Sans MS" pitchFamily="66" charset="0"/>
              </a:rPr>
              <a:t>n </a:t>
            </a:r>
            <a:r>
              <a:rPr lang="en-US" smtClean="0">
                <a:latin typeface="Comic Sans MS" pitchFamily="66" charset="0"/>
                <a:cs typeface="Arial" charset="0"/>
              </a:rPr>
              <a:t>≥ n</a:t>
            </a:r>
            <a:r>
              <a:rPr lang="en-US" baseline="-25000" smtClean="0">
                <a:latin typeface="Comic Sans MS" pitchFamily="66" charset="0"/>
                <a:cs typeface="Arial" charset="0"/>
              </a:rPr>
              <a:t>0</a:t>
            </a:r>
            <a:endParaRPr lang="en-US" smtClean="0">
              <a:latin typeface="Comic Sans MS" pitchFamily="66" charset="0"/>
              <a:cs typeface="Arial" charset="0"/>
            </a:endParaRPr>
          </a:p>
          <a:p>
            <a:pPr marL="914400" lvl="1" indent="-457200" eaLnBrk="1" hangingPunct="1">
              <a:lnSpc>
                <a:spcPct val="130000"/>
              </a:lnSpc>
            </a:pPr>
            <a:r>
              <a:rPr lang="en-US" smtClean="0">
                <a:cs typeface="Arial" charset="0"/>
              </a:rPr>
              <a:t>Induction</a:t>
            </a:r>
            <a:r>
              <a:rPr lang="en-US" smtClean="0"/>
              <a:t> hypothesis: </a:t>
            </a:r>
            <a:r>
              <a:rPr lang="en-US" smtClean="0">
                <a:latin typeface="Comic Sans MS" pitchFamily="66" charset="0"/>
              </a:rPr>
              <a:t>T(n/2) </a:t>
            </a:r>
            <a:r>
              <a:rPr lang="en-US" smtClean="0">
                <a:latin typeface="Comic Sans MS" pitchFamily="66" charset="0"/>
                <a:cs typeface="Arial" charset="0"/>
              </a:rPr>
              <a:t>≤ </a:t>
            </a:r>
            <a:r>
              <a:rPr lang="en-US" smtClean="0">
                <a:latin typeface="Comic Sans MS" pitchFamily="66" charset="0"/>
              </a:rPr>
              <a:t>d lg(n/2)</a:t>
            </a:r>
          </a:p>
          <a:p>
            <a:pPr marL="533400" indent="-533400" eaLnBrk="1" hangingPunct="1">
              <a:lnSpc>
                <a:spcPct val="130000"/>
              </a:lnSpc>
            </a:pPr>
            <a:r>
              <a:rPr lang="en-US" smtClean="0"/>
              <a:t>Proof of induction goal:</a:t>
            </a:r>
          </a:p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T(n) = T(n/2) + c 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≤ d 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lg(n/2) + c </a:t>
            </a:r>
          </a:p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		    = d lgn – d + c 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≤ d lgn </a:t>
            </a:r>
          </a:p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					</a:t>
            </a:r>
            <a:r>
              <a:rPr lang="en-US" smtClean="0">
                <a:solidFill>
                  <a:schemeClr val="tx1"/>
                </a:solidFill>
                <a:cs typeface="Arial" charset="0"/>
              </a:rPr>
              <a:t>if: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  – d + c ≤ 0, d ≥ c</a:t>
            </a:r>
          </a:p>
          <a:p>
            <a:pPr marL="533400" indent="-533400" eaLnBrk="1" hangingPunct="1">
              <a:lnSpc>
                <a:spcPct val="130000"/>
              </a:lnSpc>
            </a:pPr>
            <a:r>
              <a:rPr lang="en-US" smtClean="0">
                <a:solidFill>
                  <a:srgbClr val="003399"/>
                </a:solidFill>
                <a:cs typeface="Arial" charset="0"/>
              </a:rPr>
              <a:t>Base case?</a:t>
            </a:r>
          </a:p>
        </p:txBody>
      </p:sp>
    </p:spTree>
    <p:extLst>
      <p:ext uri="{BB962C8B-B14F-4D97-AF65-F5344CB8AC3E}">
        <p14:creationId xmlns:p14="http://schemas.microsoft.com/office/powerpoint/2010/main" val="150167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5FF8A6-AA00-4033-ABCC-26B48A19483A}" type="slidenum">
              <a:rPr lang="en-US"/>
              <a:pPr eaLnBrk="1" hangingPunct="1"/>
              <a:t>18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2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66800"/>
            <a:ext cx="8488362" cy="5367338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sz="2400" smtClean="0"/>
              <a:t>				</a:t>
            </a:r>
            <a:r>
              <a:rPr lang="en-US" sz="2400" b="1" smtClean="0">
                <a:latin typeface="Comic Sans MS" pitchFamily="66" charset="0"/>
              </a:rPr>
              <a:t>T(n) = T(n-1) + n</a:t>
            </a:r>
          </a:p>
          <a:p>
            <a:pPr marL="533400" indent="-533400" eaLnBrk="1" hangingPunct="1">
              <a:lnSpc>
                <a:spcPct val="130000"/>
              </a:lnSpc>
            </a:pPr>
            <a:r>
              <a:rPr lang="en-US" sz="2400" smtClean="0"/>
              <a:t>Guess: </a:t>
            </a:r>
            <a:r>
              <a:rPr lang="en-US" sz="2400" smtClean="0">
                <a:latin typeface="Comic Sans MS" pitchFamily="66" charset="0"/>
              </a:rPr>
              <a:t>T(n) = O(n</a:t>
            </a:r>
            <a:r>
              <a:rPr lang="en-US" sz="2400" baseline="30000" smtClean="0">
                <a:latin typeface="Comic Sans MS" pitchFamily="66" charset="0"/>
              </a:rPr>
              <a:t>2</a:t>
            </a:r>
            <a:r>
              <a:rPr lang="en-US" sz="2400" smtClean="0">
                <a:latin typeface="Comic Sans MS" pitchFamily="66" charset="0"/>
              </a:rPr>
              <a:t>)</a:t>
            </a:r>
          </a:p>
          <a:p>
            <a:pPr marL="914400" lvl="1" indent="-457200" eaLnBrk="1" hangingPunct="1">
              <a:lnSpc>
                <a:spcPct val="130000"/>
              </a:lnSpc>
            </a:pPr>
            <a:r>
              <a:rPr lang="en-US" sz="2000" smtClean="0"/>
              <a:t>Induction goal: </a:t>
            </a:r>
            <a:r>
              <a:rPr lang="en-US" sz="2000" smtClean="0">
                <a:latin typeface="Comic Sans MS" pitchFamily="66" charset="0"/>
              </a:rPr>
              <a:t>T(n) </a:t>
            </a:r>
            <a:r>
              <a:rPr lang="en-US" sz="2000" smtClean="0">
                <a:latin typeface="Comic Sans MS" pitchFamily="66" charset="0"/>
                <a:cs typeface="Arial" charset="0"/>
              </a:rPr>
              <a:t>≤ </a:t>
            </a:r>
            <a:r>
              <a:rPr lang="en-US" sz="2000" smtClean="0">
                <a:latin typeface="Comic Sans MS" pitchFamily="66" charset="0"/>
              </a:rPr>
              <a:t>c n</a:t>
            </a:r>
            <a:r>
              <a:rPr lang="en-US" sz="2000" baseline="30000" smtClean="0">
                <a:latin typeface="Comic Sans MS" pitchFamily="66" charset="0"/>
              </a:rPr>
              <a:t>2</a:t>
            </a:r>
            <a:r>
              <a:rPr lang="en-US" sz="2000" smtClean="0"/>
              <a:t>, for some </a:t>
            </a:r>
            <a:r>
              <a:rPr lang="en-US" sz="2000" smtClean="0">
                <a:latin typeface="Comic Sans MS" pitchFamily="66" charset="0"/>
              </a:rPr>
              <a:t>c</a:t>
            </a:r>
            <a:r>
              <a:rPr lang="en-US" sz="2000" smtClean="0"/>
              <a:t> and </a:t>
            </a:r>
            <a:r>
              <a:rPr lang="en-US" sz="2000" smtClean="0">
                <a:latin typeface="Comic Sans MS" pitchFamily="66" charset="0"/>
              </a:rPr>
              <a:t>n </a:t>
            </a:r>
            <a:r>
              <a:rPr lang="en-US" sz="2000" smtClean="0">
                <a:latin typeface="Comic Sans MS" pitchFamily="66" charset="0"/>
                <a:cs typeface="Arial" charset="0"/>
              </a:rPr>
              <a:t>≥ n</a:t>
            </a:r>
            <a:r>
              <a:rPr lang="en-US" sz="2000" baseline="-25000" smtClean="0">
                <a:latin typeface="Comic Sans MS" pitchFamily="66" charset="0"/>
                <a:cs typeface="Arial" charset="0"/>
              </a:rPr>
              <a:t>0</a:t>
            </a:r>
            <a:endParaRPr lang="en-US" sz="2000" smtClean="0">
              <a:latin typeface="Comic Sans MS" pitchFamily="66" charset="0"/>
              <a:cs typeface="Arial" charset="0"/>
            </a:endParaRPr>
          </a:p>
          <a:p>
            <a:pPr marL="914400" lvl="1" indent="-457200" eaLnBrk="1" hangingPunct="1">
              <a:lnSpc>
                <a:spcPct val="130000"/>
              </a:lnSpc>
            </a:pPr>
            <a:r>
              <a:rPr lang="en-US" sz="2000" smtClean="0">
                <a:cs typeface="Arial" charset="0"/>
              </a:rPr>
              <a:t>Induction</a:t>
            </a:r>
            <a:r>
              <a:rPr lang="en-US" sz="2000" smtClean="0"/>
              <a:t> hypothesis: </a:t>
            </a:r>
            <a:r>
              <a:rPr lang="en-US" sz="2000" smtClean="0">
                <a:latin typeface="Comic Sans MS" pitchFamily="66" charset="0"/>
              </a:rPr>
              <a:t>T(n-1) </a:t>
            </a:r>
            <a:r>
              <a:rPr lang="en-US" sz="2000" smtClean="0">
                <a:latin typeface="Comic Sans MS" pitchFamily="66" charset="0"/>
                <a:cs typeface="Arial" charset="0"/>
              </a:rPr>
              <a:t>≤ </a:t>
            </a:r>
            <a:r>
              <a:rPr lang="en-US" sz="2000" smtClean="0">
                <a:latin typeface="Comic Sans MS" pitchFamily="66" charset="0"/>
              </a:rPr>
              <a:t>c(n-1)</a:t>
            </a:r>
            <a:r>
              <a:rPr lang="en-US" sz="2000" baseline="30000" smtClean="0">
                <a:latin typeface="Comic Sans MS" pitchFamily="66" charset="0"/>
              </a:rPr>
              <a:t>2</a:t>
            </a:r>
            <a:r>
              <a:rPr lang="en-US" sz="2000" smtClean="0"/>
              <a:t> for all </a:t>
            </a:r>
            <a:r>
              <a:rPr lang="en-US" sz="2000" smtClean="0">
                <a:latin typeface="Comic Sans MS" pitchFamily="66" charset="0"/>
              </a:rPr>
              <a:t>k </a:t>
            </a:r>
            <a:r>
              <a:rPr lang="en-US" sz="2000" smtClean="0">
                <a:latin typeface="Comic Sans MS" pitchFamily="66" charset="0"/>
                <a:cs typeface="Arial" charset="0"/>
              </a:rPr>
              <a:t>&lt;</a:t>
            </a:r>
            <a:r>
              <a:rPr lang="en-US" sz="2000" smtClean="0">
                <a:latin typeface="Comic Sans MS" pitchFamily="66" charset="0"/>
              </a:rPr>
              <a:t> n</a:t>
            </a:r>
          </a:p>
          <a:p>
            <a:pPr marL="533400" indent="-533400" eaLnBrk="1" hangingPunct="1">
              <a:lnSpc>
                <a:spcPct val="130000"/>
              </a:lnSpc>
            </a:pPr>
            <a:r>
              <a:rPr lang="en-US" sz="2400" smtClean="0"/>
              <a:t>Proof of induction goal:</a:t>
            </a:r>
          </a:p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sz="2400" smtClean="0"/>
              <a:t>	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</a:rPr>
              <a:t>T(n) = T(n-1) + n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≤ c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</a:rPr>
              <a:t>(n-1)</a:t>
            </a:r>
            <a:r>
              <a:rPr lang="en-US" sz="2400" baseline="30000" smtClean="0">
                <a:solidFill>
                  <a:schemeClr val="tx1"/>
                </a:solidFill>
                <a:latin typeface="Comic Sans MS" pitchFamily="66" charset="0"/>
              </a:rPr>
              <a:t>2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</a:rPr>
              <a:t> + n </a:t>
            </a:r>
          </a:p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Comic Sans MS" pitchFamily="66" charset="0"/>
              </a:rPr>
              <a:t>		= cn</a:t>
            </a:r>
            <a:r>
              <a:rPr lang="en-US" sz="2400" baseline="30000" smtClean="0">
                <a:solidFill>
                  <a:schemeClr val="tx1"/>
                </a:solidFill>
                <a:latin typeface="Comic Sans MS" pitchFamily="66" charset="0"/>
              </a:rPr>
              <a:t>2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</a:rPr>
              <a:t> – (2cn – c - n)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≤ cn</a:t>
            </a:r>
            <a:r>
              <a:rPr lang="en-US" sz="2400" baseline="30000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2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 </a:t>
            </a:r>
          </a:p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		if:  2cn – c – n ≥ 0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 c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≥ n/(2n-1)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 c </a:t>
            </a:r>
            <a:r>
              <a:rPr lang="en-US" sz="2400" smtClean="0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≥ 1/(2 – 1/n)</a:t>
            </a:r>
          </a:p>
          <a:p>
            <a:pPr marL="914400" lvl="1" indent="-457200" eaLnBrk="1" hangingPunct="1">
              <a:lnSpc>
                <a:spcPct val="130000"/>
              </a:lnSpc>
            </a:pPr>
            <a:r>
              <a:rPr lang="en-US" sz="2000" smtClean="0">
                <a:cs typeface="Arial" charset="0"/>
                <a:sym typeface="Symbol" pitchFamily="18" charset="2"/>
              </a:rPr>
              <a:t>For n </a:t>
            </a:r>
            <a:r>
              <a:rPr lang="en-US" sz="2000" smtClean="0">
                <a:latin typeface="Comic Sans MS" pitchFamily="66" charset="0"/>
                <a:cs typeface="Arial" charset="0"/>
              </a:rPr>
              <a:t>≥ 1 </a:t>
            </a:r>
            <a:r>
              <a:rPr lang="en-US" sz="2000" smtClean="0">
                <a:latin typeface="Comic Sans MS" pitchFamily="66" charset="0"/>
                <a:cs typeface="Arial" charset="0"/>
                <a:sym typeface="Symbol" pitchFamily="18" charset="2"/>
              </a:rPr>
              <a:t></a:t>
            </a:r>
            <a:r>
              <a:rPr lang="en-US" sz="2000" smtClean="0">
                <a:latin typeface="Comic Sans MS" pitchFamily="66" charset="0"/>
                <a:cs typeface="Arial" charset="0"/>
              </a:rPr>
              <a:t> 2 – 1/n ≥ 1 </a:t>
            </a:r>
            <a:r>
              <a:rPr lang="en-US" sz="2000" smtClean="0">
                <a:latin typeface="Comic Sans MS" pitchFamily="66" charset="0"/>
                <a:cs typeface="Arial" charset="0"/>
                <a:sym typeface="Symbol" pitchFamily="18" charset="2"/>
              </a:rPr>
              <a:t></a:t>
            </a:r>
            <a:r>
              <a:rPr lang="en-US" sz="2000" smtClean="0">
                <a:latin typeface="Comic Sans MS" pitchFamily="66" charset="0"/>
                <a:cs typeface="Arial" charset="0"/>
              </a:rPr>
              <a:t> </a:t>
            </a:r>
            <a:r>
              <a:rPr lang="en-US" sz="2000" smtClean="0">
                <a:cs typeface="Arial" charset="0"/>
              </a:rPr>
              <a:t>any </a:t>
            </a:r>
            <a:r>
              <a:rPr lang="en-US" sz="2000" smtClean="0">
                <a:latin typeface="Comic Sans MS" pitchFamily="66" charset="0"/>
                <a:cs typeface="Arial" charset="0"/>
              </a:rPr>
              <a:t>c ≥ 1 </a:t>
            </a:r>
            <a:r>
              <a:rPr lang="en-US" sz="2000" smtClean="0">
                <a:cs typeface="Arial" charset="0"/>
              </a:rPr>
              <a:t>will work</a:t>
            </a:r>
            <a:endParaRPr lang="en-US" sz="2000" smtClean="0">
              <a:cs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13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0D565B-2EDB-4205-8BDF-F32997484E14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3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2038"/>
            <a:ext cx="9097963" cy="5872162"/>
          </a:xfrm>
        </p:spPr>
        <p:txBody>
          <a:bodyPr>
            <a:normAutofit fontScale="92500" lnSpcReduction="10000"/>
          </a:bodyPr>
          <a:lstStyle/>
          <a:p>
            <a:pPr marL="533400" indent="-533400" algn="ctr" eaLnBrk="1" hangingPunct="1">
              <a:lnSpc>
                <a:spcPct val="130000"/>
              </a:lnSpc>
              <a:buFontTx/>
              <a:buNone/>
            </a:pPr>
            <a:r>
              <a:rPr lang="en-US" b="1" smtClean="0">
                <a:latin typeface="Comic Sans MS" pitchFamily="66" charset="0"/>
              </a:rPr>
              <a:t>T(n) = 2T(n/2) + n</a:t>
            </a:r>
          </a:p>
          <a:p>
            <a:pPr marL="533400" indent="-533400" eaLnBrk="1" hangingPunct="1">
              <a:lnSpc>
                <a:spcPct val="130000"/>
              </a:lnSpc>
            </a:pPr>
            <a:r>
              <a:rPr lang="en-US" smtClean="0"/>
              <a:t>Guess: </a:t>
            </a:r>
            <a:r>
              <a:rPr lang="en-US" smtClean="0">
                <a:latin typeface="Comic Sans MS" pitchFamily="66" charset="0"/>
              </a:rPr>
              <a:t>T(n) = O(nlgn)</a:t>
            </a:r>
          </a:p>
          <a:p>
            <a:pPr marL="914400" lvl="1" indent="-457200" eaLnBrk="1" hangingPunct="1">
              <a:lnSpc>
                <a:spcPct val="130000"/>
              </a:lnSpc>
            </a:pPr>
            <a:r>
              <a:rPr lang="en-US" smtClean="0"/>
              <a:t>Induction goal: </a:t>
            </a:r>
            <a:r>
              <a:rPr lang="en-US" smtClean="0">
                <a:latin typeface="Comic Sans MS" pitchFamily="66" charset="0"/>
              </a:rPr>
              <a:t>T(n) </a:t>
            </a:r>
            <a:r>
              <a:rPr lang="en-US" smtClean="0">
                <a:latin typeface="Comic Sans MS" pitchFamily="66" charset="0"/>
                <a:cs typeface="Arial" charset="0"/>
              </a:rPr>
              <a:t>≤ </a:t>
            </a:r>
            <a:r>
              <a:rPr lang="en-US" smtClean="0">
                <a:latin typeface="Comic Sans MS" pitchFamily="66" charset="0"/>
              </a:rPr>
              <a:t>cn lgn</a:t>
            </a:r>
            <a:r>
              <a:rPr lang="en-US" smtClean="0"/>
              <a:t>, for some </a:t>
            </a:r>
            <a:r>
              <a:rPr lang="en-US" smtClean="0">
                <a:latin typeface="Comic Sans MS" pitchFamily="66" charset="0"/>
              </a:rPr>
              <a:t>c</a:t>
            </a:r>
            <a:r>
              <a:rPr lang="en-US" smtClean="0"/>
              <a:t> and </a:t>
            </a:r>
            <a:r>
              <a:rPr lang="en-US" smtClean="0">
                <a:latin typeface="Comic Sans MS" pitchFamily="66" charset="0"/>
              </a:rPr>
              <a:t>n </a:t>
            </a:r>
            <a:r>
              <a:rPr lang="en-US" smtClean="0">
                <a:latin typeface="Comic Sans MS" pitchFamily="66" charset="0"/>
                <a:cs typeface="Arial" charset="0"/>
              </a:rPr>
              <a:t>≥ n</a:t>
            </a:r>
            <a:r>
              <a:rPr lang="en-US" baseline="-25000" smtClean="0">
                <a:latin typeface="Comic Sans MS" pitchFamily="66" charset="0"/>
                <a:cs typeface="Arial" charset="0"/>
              </a:rPr>
              <a:t>0</a:t>
            </a:r>
            <a:endParaRPr lang="en-US" smtClean="0">
              <a:latin typeface="Comic Sans MS" pitchFamily="66" charset="0"/>
              <a:cs typeface="Arial" charset="0"/>
            </a:endParaRPr>
          </a:p>
          <a:p>
            <a:pPr marL="914400" lvl="1" indent="-457200" eaLnBrk="1" hangingPunct="1">
              <a:lnSpc>
                <a:spcPct val="130000"/>
              </a:lnSpc>
            </a:pPr>
            <a:r>
              <a:rPr lang="en-US" smtClean="0">
                <a:cs typeface="Arial" charset="0"/>
              </a:rPr>
              <a:t>Induction</a:t>
            </a:r>
            <a:r>
              <a:rPr lang="en-US" smtClean="0"/>
              <a:t> hypothesis: </a:t>
            </a:r>
            <a:r>
              <a:rPr lang="en-US" smtClean="0">
                <a:latin typeface="Comic Sans MS" pitchFamily="66" charset="0"/>
              </a:rPr>
              <a:t>T(n/2) </a:t>
            </a:r>
            <a:r>
              <a:rPr lang="en-US" smtClean="0">
                <a:latin typeface="Comic Sans MS" pitchFamily="66" charset="0"/>
                <a:cs typeface="Arial" charset="0"/>
              </a:rPr>
              <a:t>≤ </a:t>
            </a:r>
            <a:r>
              <a:rPr lang="en-US" smtClean="0">
                <a:latin typeface="Comic Sans MS" pitchFamily="66" charset="0"/>
              </a:rPr>
              <a:t>cn/2 lg(n/2)</a:t>
            </a:r>
          </a:p>
          <a:p>
            <a:pPr marL="533400" indent="-533400" eaLnBrk="1" hangingPunct="1">
              <a:lnSpc>
                <a:spcPct val="130000"/>
              </a:lnSpc>
            </a:pPr>
            <a:r>
              <a:rPr lang="en-US" smtClean="0"/>
              <a:t>Proof of induction goal:</a:t>
            </a:r>
          </a:p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smtClean="0"/>
              <a:t>	</a:t>
            </a:r>
            <a:r>
              <a:rPr lang="en-US" smtClean="0">
                <a:latin typeface="Comic Sans MS" pitchFamily="66" charset="0"/>
              </a:rPr>
              <a:t>T(n) = 2T(n/2) + n </a:t>
            </a:r>
            <a:r>
              <a:rPr lang="en-US" smtClean="0">
                <a:latin typeface="Comic Sans MS" pitchFamily="66" charset="0"/>
                <a:cs typeface="Arial" charset="0"/>
              </a:rPr>
              <a:t>≤ 2c (n/2)</a:t>
            </a:r>
            <a:r>
              <a:rPr lang="en-US" smtClean="0">
                <a:latin typeface="Comic Sans MS" pitchFamily="66" charset="0"/>
              </a:rPr>
              <a:t>lg(n/2) + n </a:t>
            </a:r>
          </a:p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smtClean="0">
                <a:latin typeface="Comic Sans MS" pitchFamily="66" charset="0"/>
              </a:rPr>
              <a:t>	        = cn lgn – cn + n </a:t>
            </a:r>
            <a:r>
              <a:rPr lang="en-US" smtClean="0">
                <a:latin typeface="Comic Sans MS" pitchFamily="66" charset="0"/>
                <a:cs typeface="Arial" charset="0"/>
              </a:rPr>
              <a:t>≤ cn lgn </a:t>
            </a:r>
          </a:p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smtClean="0">
                <a:latin typeface="Comic Sans MS" pitchFamily="66" charset="0"/>
                <a:cs typeface="Arial" charset="0"/>
              </a:rPr>
              <a:t>					if:  - cn + n ≤ 0 </a:t>
            </a:r>
            <a:r>
              <a:rPr lang="en-US" smtClean="0">
                <a:latin typeface="Comic Sans MS" pitchFamily="66" charset="0"/>
                <a:cs typeface="Arial" charset="0"/>
                <a:sym typeface="Symbol" pitchFamily="18" charset="2"/>
              </a:rPr>
              <a:t> c </a:t>
            </a:r>
            <a:r>
              <a:rPr lang="en-US" smtClean="0">
                <a:latin typeface="Comic Sans MS" pitchFamily="66" charset="0"/>
                <a:cs typeface="Arial" charset="0"/>
              </a:rPr>
              <a:t>≥ 1</a:t>
            </a:r>
          </a:p>
          <a:p>
            <a:pPr marL="533400" indent="-533400" eaLnBrk="1" hangingPunct="1">
              <a:lnSpc>
                <a:spcPct val="130000"/>
              </a:lnSpc>
            </a:pPr>
            <a:r>
              <a:rPr lang="en-US" smtClean="0">
                <a:cs typeface="Arial" charset="0"/>
              </a:rPr>
              <a:t>Base case?</a:t>
            </a:r>
          </a:p>
        </p:txBody>
      </p:sp>
    </p:spTree>
    <p:extLst>
      <p:ext uri="{BB962C8B-B14F-4D97-AF65-F5344CB8AC3E}">
        <p14:creationId xmlns:p14="http://schemas.microsoft.com/office/powerpoint/2010/main" val="173197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Factorial - Looping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57300"/>
            <a:ext cx="6629400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2130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DC431A-F3BA-4917-A166-83B2BFB1AEAB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Iteration Method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mtClean="0">
                <a:solidFill>
                  <a:schemeClr val="tx1"/>
                </a:solidFill>
              </a:rPr>
              <a:t>Convert the recurrence into a summation and try to bound it using known series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Iterate the recurrence until the initial condition is reached.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mtClean="0"/>
              <a:t>Use back-substitution to express the recurrence in terms of </a:t>
            </a:r>
            <a:r>
              <a:rPr lang="en-US" i="1" smtClean="0"/>
              <a:t>n</a:t>
            </a:r>
            <a:r>
              <a:rPr lang="en-US" smtClean="0"/>
              <a:t> and the initial (boundary) condition.</a:t>
            </a:r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1552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0241404-F576-4CC3-8733-928A37BDC1FD}" type="slidenum">
              <a:rPr lang="en-US"/>
              <a:pPr eaLnBrk="1" hangingPunct="1"/>
              <a:t>21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Iteration Method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130000"/>
              </a:lnSpc>
              <a:buFontTx/>
              <a:buNone/>
            </a:pPr>
            <a:r>
              <a:rPr lang="en-US" b="1" smtClean="0">
                <a:latin typeface="Comic Sans MS" pitchFamily="66" charset="0"/>
              </a:rPr>
              <a:t>T(n) = c + T(n/2)</a:t>
            </a:r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latin typeface="Comic Sans MS" pitchFamily="66" charset="0"/>
              </a:rPr>
              <a:t>	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T(n) = c + T(n/2)		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		  = c + c + T(n/4)		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		  = c + c + c + T(n/8)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Assume n = 2</a:t>
            </a:r>
            <a:r>
              <a:rPr lang="en-US" baseline="30000" smtClean="0">
                <a:solidFill>
                  <a:schemeClr val="tx1"/>
                </a:solidFill>
                <a:latin typeface="Comic Sans MS" pitchFamily="66" charset="0"/>
              </a:rPr>
              <a:t>k</a:t>
            </a:r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	T(n) = c + c + … + c + T(1) 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		   = clgn + T(1)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		   = </a:t>
            </a:r>
            <a:r>
              <a:rPr lang="el-GR" smtClean="0">
                <a:solidFill>
                  <a:schemeClr val="tx1"/>
                </a:solidFill>
                <a:latin typeface="Comic Sans MS" pitchFamily="66" charset="0"/>
              </a:rPr>
              <a:t>Θ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(lgn)</a:t>
            </a:r>
            <a:endParaRPr lang="el-GR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28356" name="AutoShape 4"/>
          <p:cNvSpPr>
            <a:spLocks/>
          </p:cNvSpPr>
          <p:nvPr/>
        </p:nvSpPr>
        <p:spPr bwMode="auto">
          <a:xfrm rot="-5400000">
            <a:off x="2862263" y="3436937"/>
            <a:ext cx="147638" cy="2049463"/>
          </a:xfrm>
          <a:prstGeom prst="leftBrace">
            <a:avLst>
              <a:gd name="adj1" fmla="val 1156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2363788" y="4522788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Comic Sans MS" pitchFamily="66" charset="0"/>
              </a:rPr>
              <a:t>k times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4976813" y="1870075"/>
            <a:ext cx="3319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T(n/2) = c + T(n/4)</a:t>
            </a:r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5046663" y="2360613"/>
            <a:ext cx="3319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T(n/4) = c + T(n/8)</a:t>
            </a:r>
          </a:p>
        </p:txBody>
      </p:sp>
    </p:spTree>
    <p:extLst>
      <p:ext uri="{BB962C8B-B14F-4D97-AF65-F5344CB8AC3E}">
        <p14:creationId xmlns:p14="http://schemas.microsoft.com/office/powerpoint/2010/main" val="185468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6" grpId="0" animBg="1"/>
      <p:bldP spid="228357" grpId="0"/>
      <p:bldP spid="2283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90E107-06C2-43FC-8ED7-F418D18995A0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Iteration Method – Example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99487" cy="5076825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130000"/>
              </a:lnSpc>
              <a:buFontTx/>
              <a:buNone/>
            </a:pPr>
            <a:r>
              <a:rPr lang="en-US" b="1" smtClean="0">
                <a:latin typeface="Comic Sans MS" pitchFamily="66" charset="0"/>
              </a:rPr>
              <a:t>T(n) = n + 2T(n/2)</a:t>
            </a:r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T(n) = n + 2T(n/2) 	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	    = n + 2(n/2 + 2T(n/4)) 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	    = n + n + 4T(n/4)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	    = n + n + 4(n/4 + 2T(n/8))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	    = n + n + n + 8T(n/8)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	…  = in + 2</a:t>
            </a:r>
            <a:r>
              <a:rPr lang="en-US" baseline="30000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T(n/2</a:t>
            </a:r>
            <a:r>
              <a:rPr lang="en-US" baseline="30000" smtClean="0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	    = kn + 2</a:t>
            </a:r>
            <a:r>
              <a:rPr lang="en-US" baseline="30000" smtClean="0">
                <a:solidFill>
                  <a:schemeClr val="tx1"/>
                </a:solidFill>
                <a:latin typeface="Comic Sans MS" pitchFamily="66" charset="0"/>
              </a:rPr>
              <a:t>k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T(1) 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	    = nlgn + nT(1) = </a:t>
            </a:r>
            <a:r>
              <a:rPr lang="el-GR" smtClean="0">
                <a:solidFill>
                  <a:schemeClr val="tx1"/>
                </a:solidFill>
                <a:latin typeface="Comic Sans MS" pitchFamily="66" charset="0"/>
              </a:rPr>
              <a:t>Θ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(nlgn)</a:t>
            </a:r>
            <a:endParaRPr lang="el-GR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743700" y="1346200"/>
            <a:ext cx="2282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Comic Sans MS" pitchFamily="66" charset="0"/>
              </a:rPr>
              <a:t>Assume: n = 2</a:t>
            </a:r>
            <a:r>
              <a:rPr lang="en-US" sz="2400" baseline="30000">
                <a:latin typeface="Comic Sans MS" pitchFamily="66" charset="0"/>
              </a:rPr>
              <a:t>k</a:t>
            </a:r>
            <a:endParaRPr lang="en-US" sz="2400">
              <a:latin typeface="Comic Sans MS" pitchFamily="66" charset="0"/>
            </a:endParaRPr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4935538" y="1879600"/>
            <a:ext cx="3940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</a:rPr>
              <a:t>T(n/2) = n/2 + 2T(n/4)</a:t>
            </a:r>
          </a:p>
        </p:txBody>
      </p:sp>
    </p:spTree>
    <p:extLst>
      <p:ext uri="{BB962C8B-B14F-4D97-AF65-F5344CB8AC3E}">
        <p14:creationId xmlns:p14="http://schemas.microsoft.com/office/powerpoint/2010/main" val="302938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1D7E8C9-BDC9-43CB-B963-2A20D5D6C91A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Changing variables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350838" y="1828800"/>
            <a:ext cx="8229600" cy="4462463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120000"/>
              </a:lnSpc>
            </a:pPr>
            <a:r>
              <a:rPr lang="en-US" sz="2800" smtClean="0"/>
              <a:t>Rename: </a:t>
            </a:r>
            <a:r>
              <a:rPr lang="en-US" sz="2800" smtClean="0">
                <a:latin typeface="Comic Sans MS" pitchFamily="66" charset="0"/>
              </a:rPr>
              <a:t>m = lgn</a:t>
            </a:r>
            <a:r>
              <a:rPr lang="en-US" sz="2800" smtClean="0"/>
              <a:t> </a:t>
            </a:r>
            <a:r>
              <a:rPr lang="en-US" sz="2800" smtClean="0">
                <a:latin typeface="Comic Sans MS" pitchFamily="66" charset="0"/>
                <a:cs typeface="Arial" charset="0"/>
                <a:sym typeface="Symbol" pitchFamily="18" charset="2"/>
              </a:rPr>
              <a:t> n = 2</a:t>
            </a:r>
            <a:r>
              <a:rPr lang="en-US" sz="2800" baseline="30000" smtClean="0">
                <a:latin typeface="Comic Sans MS" pitchFamily="66" charset="0"/>
                <a:cs typeface="Arial" charset="0"/>
                <a:sym typeface="Symbol" pitchFamily="18" charset="2"/>
              </a:rPr>
              <a:t>m</a:t>
            </a:r>
            <a:endParaRPr lang="en-US" sz="2800" smtClean="0">
              <a:latin typeface="Comic Sans MS" pitchFamily="66" charset="0"/>
              <a:cs typeface="Arial" charset="0"/>
              <a:sym typeface="Symbol" pitchFamily="18" charset="2"/>
            </a:endParaRP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sz="2800" smtClean="0">
                <a:cs typeface="Arial" charset="0"/>
                <a:sym typeface="Symbol" pitchFamily="18" charset="2"/>
              </a:rPr>
              <a:t>T (</a:t>
            </a:r>
            <a:r>
              <a:rPr lang="en-US" sz="2800" smtClean="0">
                <a:latin typeface="Comic Sans MS" pitchFamily="66" charset="0"/>
                <a:cs typeface="Arial" charset="0"/>
                <a:sym typeface="Symbol" pitchFamily="18" charset="2"/>
              </a:rPr>
              <a:t>2</a:t>
            </a:r>
            <a:r>
              <a:rPr lang="en-US" sz="2800" baseline="30000" smtClean="0">
                <a:latin typeface="Comic Sans MS" pitchFamily="66" charset="0"/>
                <a:cs typeface="Arial" charset="0"/>
                <a:sym typeface="Symbol" pitchFamily="18" charset="2"/>
              </a:rPr>
              <a:t>m</a:t>
            </a:r>
            <a:r>
              <a:rPr lang="en-US" sz="2800" smtClean="0">
                <a:latin typeface="Comic Sans MS" pitchFamily="66" charset="0"/>
                <a:cs typeface="Arial" charset="0"/>
                <a:sym typeface="Symbol" pitchFamily="18" charset="2"/>
              </a:rPr>
              <a:t>) = 2T(2</a:t>
            </a:r>
            <a:r>
              <a:rPr lang="en-US" sz="2800" baseline="30000" smtClean="0">
                <a:latin typeface="Comic Sans MS" pitchFamily="66" charset="0"/>
                <a:cs typeface="Arial" charset="0"/>
                <a:sym typeface="Symbol" pitchFamily="18" charset="2"/>
              </a:rPr>
              <a:t>m/2</a:t>
            </a:r>
            <a:r>
              <a:rPr lang="en-US" sz="2800" smtClean="0">
                <a:latin typeface="Comic Sans MS" pitchFamily="66" charset="0"/>
                <a:cs typeface="Arial" charset="0"/>
                <a:sym typeface="Symbol" pitchFamily="18" charset="2"/>
              </a:rPr>
              <a:t>) + m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800" smtClean="0">
                <a:cs typeface="Arial" charset="0"/>
                <a:sym typeface="Symbol" pitchFamily="18" charset="2"/>
              </a:rPr>
              <a:t>Rename: </a:t>
            </a:r>
            <a:r>
              <a:rPr lang="en-US" sz="2800" smtClean="0">
                <a:latin typeface="Comic Sans MS" pitchFamily="66" charset="0"/>
                <a:cs typeface="Arial" charset="0"/>
                <a:sym typeface="Symbol" pitchFamily="18" charset="2"/>
              </a:rPr>
              <a:t>S(m) = T(2</a:t>
            </a:r>
            <a:r>
              <a:rPr lang="en-US" sz="2800" baseline="30000" smtClean="0">
                <a:latin typeface="Comic Sans MS" pitchFamily="66" charset="0"/>
                <a:cs typeface="Arial" charset="0"/>
                <a:sym typeface="Symbol" pitchFamily="18" charset="2"/>
              </a:rPr>
              <a:t>m</a:t>
            </a:r>
            <a:r>
              <a:rPr lang="en-US" sz="2800" smtClean="0">
                <a:latin typeface="Comic Sans MS" pitchFamily="66" charset="0"/>
                <a:cs typeface="Arial" charset="0"/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sz="2800" smtClean="0">
                <a:latin typeface="Comic Sans MS" pitchFamily="66" charset="0"/>
                <a:cs typeface="Arial" charset="0"/>
                <a:sym typeface="Symbol" pitchFamily="18" charset="2"/>
              </a:rPr>
              <a:t>S(m) = 2S(m/2) + m  S(m) = O(mlgm)</a:t>
            </a:r>
            <a:r>
              <a:rPr lang="en-US" sz="2800" smtClean="0">
                <a:cs typeface="Arial" charset="0"/>
                <a:sym typeface="Symbol" pitchFamily="18" charset="2"/>
              </a:rPr>
              <a:t> (demonstrated before)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sz="2800" smtClean="0">
                <a:latin typeface="Comic Sans MS" pitchFamily="66" charset="0"/>
                <a:cs typeface="Arial" charset="0"/>
                <a:sym typeface="Symbol" pitchFamily="18" charset="2"/>
              </a:rPr>
              <a:t>T(n) = T(2</a:t>
            </a:r>
            <a:r>
              <a:rPr lang="en-US" sz="2800" baseline="30000" smtClean="0">
                <a:latin typeface="Comic Sans MS" pitchFamily="66" charset="0"/>
                <a:cs typeface="Arial" charset="0"/>
                <a:sym typeface="Symbol" pitchFamily="18" charset="2"/>
              </a:rPr>
              <a:t>m</a:t>
            </a:r>
            <a:r>
              <a:rPr lang="en-US" sz="2800" smtClean="0">
                <a:latin typeface="Comic Sans MS" pitchFamily="66" charset="0"/>
                <a:cs typeface="Arial" charset="0"/>
                <a:sym typeface="Symbol" pitchFamily="18" charset="2"/>
              </a:rPr>
              <a:t>) = S(m) = O(mlgm)=O(lgnlglgn)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sz="2800" smtClean="0">
                <a:solidFill>
                  <a:srgbClr val="DD0111"/>
                </a:solidFill>
                <a:cs typeface="Arial" charset="0"/>
                <a:sym typeface="Symbol" pitchFamily="18" charset="2"/>
              </a:rPr>
              <a:t>Idea: transform the recurrence to one that you have seen before</a:t>
            </a:r>
            <a:endParaRPr lang="en-US" sz="2800" smtClean="0"/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2320925" y="1233488"/>
            <a:ext cx="3363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800">
                <a:latin typeface="Comic Sans MS" pitchFamily="66" charset="0"/>
              </a:rPr>
              <a:t>T(n) = 2T(    ) + lgn</a:t>
            </a:r>
            <a:r>
              <a:rPr lang="en-US" sz="2800"/>
              <a:t> </a:t>
            </a:r>
          </a:p>
        </p:txBody>
      </p:sp>
      <p:graphicFrame>
        <p:nvGraphicFramePr>
          <p:cNvPr id="1026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81450" y="1287463"/>
          <a:ext cx="45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241200" imgH="228600" progId="Equation.3">
                  <p:embed/>
                </p:oleObj>
              </mc:Choice>
              <mc:Fallback>
                <p:oleObj name="Equation" r:id="rId3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1287463"/>
                        <a:ext cx="45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015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DB8703-D10B-45ED-9054-C90AC4F55D32}" type="slidenum">
              <a:rPr lang="en-US"/>
              <a:pPr eaLnBrk="1" hangingPunct="1"/>
              <a:t>24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recursion-tree method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057400"/>
            <a:ext cx="6934200" cy="2743200"/>
          </a:xfr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ct val="150000"/>
              </a:lnSpc>
              <a:buFontTx/>
              <a:buNone/>
            </a:pPr>
            <a:r>
              <a:rPr lang="en-US" sz="2400" smtClean="0"/>
              <a:t>	Convert the recurrence into a tree:</a:t>
            </a:r>
          </a:p>
          <a:p>
            <a:pPr marL="914400" lvl="1" indent="-457200" eaLnBrk="1" hangingPunct="1">
              <a:lnSpc>
                <a:spcPct val="150000"/>
              </a:lnSpc>
            </a:pPr>
            <a:r>
              <a:rPr lang="en-US" sz="2000" smtClean="0"/>
              <a:t>Each node represents the cost incurred at various levels of recursion</a:t>
            </a:r>
          </a:p>
          <a:p>
            <a:pPr marL="914400" lvl="1" indent="-457200" eaLnBrk="1" hangingPunct="1">
              <a:lnSpc>
                <a:spcPct val="150000"/>
              </a:lnSpc>
            </a:pPr>
            <a:r>
              <a:rPr lang="en-US" sz="2000" smtClean="0"/>
              <a:t>Sum up the costs of all levels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2041525" y="5441950"/>
            <a:ext cx="470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Used to “guess” a solution for the recurrence</a:t>
            </a:r>
          </a:p>
        </p:txBody>
      </p:sp>
    </p:spTree>
    <p:extLst>
      <p:ext uri="{BB962C8B-B14F-4D97-AF65-F5344CB8AC3E}">
        <p14:creationId xmlns:p14="http://schemas.microsoft.com/office/powerpoint/2010/main" val="29585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F3002A-D581-4B38-90C7-0D463031E29F}" type="slidenum">
              <a:rPr lang="en-US"/>
              <a:pPr eaLnBrk="1" hangingPunct="1"/>
              <a:t>25</a:t>
            </a:fld>
            <a:endParaRPr lang="en-US"/>
          </a:p>
        </p:txBody>
      </p:sp>
      <p:graphicFrame>
        <p:nvGraphicFramePr>
          <p:cNvPr id="193538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057400" y="1295400"/>
          <a:ext cx="6934200" cy="361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Paint Shop Pro Image" r:id="rId3" imgW="7619512" imgH="3970732" progId="PaintShopPro">
                  <p:embed/>
                </p:oleObj>
              </mc:Choice>
              <mc:Fallback>
                <p:oleObj name="Paint Shop Pro Image" r:id="rId3" imgW="7619512" imgH="3970732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95400"/>
                        <a:ext cx="6934200" cy="361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38238"/>
            <a:ext cx="4602162" cy="461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latin typeface="Comic Sans MS" pitchFamily="66" charset="0"/>
              </a:rPr>
              <a:t>W(n) = 2W(n/2) + n</a:t>
            </a:r>
            <a:r>
              <a:rPr lang="en-US" sz="2400" baseline="30000" smtClean="0">
                <a:latin typeface="Comic Sans MS" pitchFamily="66" charset="0"/>
              </a:rPr>
              <a:t>2</a:t>
            </a:r>
            <a:endParaRPr lang="en-US" sz="2400" smtClean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4343400"/>
            <a:ext cx="8610600" cy="2514600"/>
          </a:xfrm>
        </p:spPr>
        <p:txBody>
          <a:bodyPr/>
          <a:lstStyle/>
          <a:p>
            <a:pPr marL="457200" indent="-457200" eaLnBrk="1" hangingPunct="1"/>
            <a:r>
              <a:rPr lang="en-US" sz="2000" smtClean="0"/>
              <a:t>Subproblem size at level i is: </a:t>
            </a:r>
            <a:r>
              <a:rPr lang="en-US" sz="2000" smtClean="0">
                <a:latin typeface="Comic Sans MS" pitchFamily="66" charset="0"/>
              </a:rPr>
              <a:t>n/2</a:t>
            </a:r>
            <a:r>
              <a:rPr lang="en-US" sz="2000" baseline="30000" smtClean="0">
                <a:latin typeface="Comic Sans MS" pitchFamily="66" charset="0"/>
              </a:rPr>
              <a:t>i</a:t>
            </a:r>
          </a:p>
          <a:p>
            <a:pPr marL="457200" indent="-457200" eaLnBrk="1" hangingPunct="1"/>
            <a:r>
              <a:rPr lang="en-US" sz="2000" smtClean="0"/>
              <a:t>Subproblem size hits 1 when 1 = </a:t>
            </a:r>
            <a:r>
              <a:rPr lang="en-US" sz="2000" smtClean="0">
                <a:latin typeface="Comic Sans MS" pitchFamily="66" charset="0"/>
              </a:rPr>
              <a:t>n/2</a:t>
            </a:r>
            <a:r>
              <a:rPr lang="en-US" sz="2000" baseline="30000" smtClean="0">
                <a:latin typeface="Comic Sans MS" pitchFamily="66" charset="0"/>
              </a:rPr>
              <a:t>i </a:t>
            </a:r>
            <a:r>
              <a:rPr lang="en-US" sz="2000" smtClean="0">
                <a:latin typeface="Comic Sans MS" pitchFamily="66" charset="0"/>
                <a:cs typeface="Arial" charset="0"/>
                <a:sym typeface="Symbol" pitchFamily="18" charset="2"/>
              </a:rPr>
              <a:t> i = lgn</a:t>
            </a:r>
          </a:p>
          <a:p>
            <a:pPr marL="457200" indent="-457200" eaLnBrk="1" hangingPunct="1"/>
            <a:r>
              <a:rPr lang="en-US" sz="2000" smtClean="0">
                <a:cs typeface="Arial" charset="0"/>
                <a:sym typeface="Symbol" pitchFamily="18" charset="2"/>
              </a:rPr>
              <a:t>Cost of the problem at level i = (</a:t>
            </a:r>
            <a:r>
              <a:rPr lang="en-US" sz="2000" smtClean="0">
                <a:latin typeface="Comic Sans MS" pitchFamily="66" charset="0"/>
              </a:rPr>
              <a:t>n/2</a:t>
            </a:r>
            <a:r>
              <a:rPr lang="en-US" sz="2000" baseline="30000" smtClean="0">
                <a:latin typeface="Comic Sans MS" pitchFamily="66" charset="0"/>
              </a:rPr>
              <a:t>i</a:t>
            </a:r>
            <a:r>
              <a:rPr lang="en-US" sz="2000" smtClean="0">
                <a:latin typeface="Comic Sans MS" pitchFamily="66" charset="0"/>
              </a:rPr>
              <a:t>)</a:t>
            </a:r>
            <a:r>
              <a:rPr lang="en-US" sz="2000" baseline="30000" smtClean="0">
                <a:latin typeface="Comic Sans MS" pitchFamily="66" charset="0"/>
              </a:rPr>
              <a:t>2</a:t>
            </a:r>
            <a:r>
              <a:rPr lang="en-US" sz="2000" smtClean="0">
                <a:latin typeface="Comic Sans MS" pitchFamily="66" charset="0"/>
              </a:rPr>
              <a:t>      </a:t>
            </a:r>
            <a:r>
              <a:rPr lang="en-US" sz="2000" smtClean="0"/>
              <a:t>No. of nodes at level </a:t>
            </a:r>
            <a:r>
              <a:rPr lang="en-US" sz="2000" smtClean="0">
                <a:latin typeface="Comic Sans MS" pitchFamily="66" charset="0"/>
              </a:rPr>
              <a:t>i = 2</a:t>
            </a:r>
            <a:r>
              <a:rPr lang="en-US" sz="2000" baseline="30000" smtClean="0">
                <a:latin typeface="Comic Sans MS" pitchFamily="66" charset="0"/>
              </a:rPr>
              <a:t>i</a:t>
            </a:r>
            <a:r>
              <a:rPr lang="en-US" sz="2000" smtClean="0"/>
              <a:t> </a:t>
            </a:r>
            <a:endParaRPr lang="en-US" sz="2000" baseline="30000" smtClean="0">
              <a:latin typeface="Comic Sans MS" pitchFamily="66" charset="0"/>
            </a:endParaRPr>
          </a:p>
          <a:p>
            <a:pPr marL="457200" indent="-457200" eaLnBrk="1" hangingPunct="1"/>
            <a:r>
              <a:rPr lang="en-US" sz="2000" smtClean="0"/>
              <a:t>Total cost: </a:t>
            </a:r>
          </a:p>
          <a:p>
            <a:pPr marL="457200" indent="-457200" eaLnBrk="1" hangingPunct="1"/>
            <a:endParaRPr lang="en-US" sz="2000" smtClean="0"/>
          </a:p>
          <a:p>
            <a:pPr marL="457200" indent="-457200" eaLnBrk="1" hangingPunct="1">
              <a:buFontTx/>
              <a:buNone/>
            </a:pPr>
            <a:r>
              <a:rPr lang="en-US" sz="2000" smtClean="0">
                <a:latin typeface="Comic Sans MS" pitchFamily="66" charset="0"/>
              </a:rPr>
              <a:t>	 </a:t>
            </a:r>
            <a:r>
              <a:rPr lang="en-US" sz="2000" smtClean="0">
                <a:latin typeface="Comic Sans MS" pitchFamily="66" charset="0"/>
                <a:cs typeface="Arial" charset="0"/>
                <a:sym typeface="Symbol" pitchFamily="18" charset="2"/>
              </a:rPr>
              <a:t> </a:t>
            </a:r>
            <a:r>
              <a:rPr lang="en-US" sz="2000" smtClean="0">
                <a:latin typeface="Comic Sans MS" pitchFamily="66" charset="0"/>
              </a:rPr>
              <a:t>W(n) = O(n</a:t>
            </a:r>
            <a:r>
              <a:rPr lang="en-US" sz="2000" baseline="30000" smtClean="0">
                <a:latin typeface="Comic Sans MS" pitchFamily="66" charset="0"/>
              </a:rPr>
              <a:t>2</a:t>
            </a:r>
            <a:r>
              <a:rPr lang="en-US" sz="2000" smtClean="0">
                <a:latin typeface="Comic Sans MS" pitchFamily="66" charset="0"/>
              </a:rPr>
              <a:t>)</a:t>
            </a:r>
          </a:p>
        </p:txBody>
      </p:sp>
      <p:graphicFrame>
        <p:nvGraphicFramePr>
          <p:cNvPr id="193542" name="Object 6"/>
          <p:cNvGraphicFramePr>
            <a:graphicFrameLocks noChangeAspect="1"/>
          </p:cNvGraphicFramePr>
          <p:nvPr/>
        </p:nvGraphicFramePr>
        <p:xfrm>
          <a:off x="1825625" y="5545138"/>
          <a:ext cx="69484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5" imgW="5219640" imgH="533160" progId="Equation.3">
                  <p:embed/>
                </p:oleObj>
              </mc:Choice>
              <mc:Fallback>
                <p:oleObj name="Equation" r:id="rId5" imgW="52196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5545138"/>
                        <a:ext cx="694848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634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build="p"/>
      <p:bldP spid="19354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040DEC-3395-4876-83AD-1382218AAF5F}" type="slidenum">
              <a:rPr lang="en-US"/>
              <a:pPr eaLnBrk="1" hangingPunct="1"/>
              <a:t>26</a:t>
            </a:fld>
            <a:endParaRPr lang="en-US"/>
          </a:p>
        </p:txBody>
      </p:sp>
      <p:pic>
        <p:nvPicPr>
          <p:cNvPr id="194562" name="Picture 2" descr="fig4_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41425"/>
            <a:ext cx="87630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2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335962" cy="614362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400" smtClean="0">
                <a:solidFill>
                  <a:srgbClr val="DD0111"/>
                </a:solidFill>
                <a:latin typeface="Monotype Corsiva" pitchFamily="66" charset="0"/>
              </a:rPr>
              <a:t>E.g.:</a:t>
            </a:r>
            <a:r>
              <a:rPr lang="en-US" sz="2400" smtClean="0"/>
              <a:t> </a:t>
            </a:r>
            <a:r>
              <a:rPr lang="en-US" sz="2400" smtClean="0">
                <a:latin typeface="Comic Sans MS" pitchFamily="66" charset="0"/>
              </a:rPr>
              <a:t>T(n) = 3T(n/4) + cn</a:t>
            </a:r>
            <a:r>
              <a:rPr lang="en-US" sz="2400" baseline="30000" smtClean="0">
                <a:latin typeface="Comic Sans MS" pitchFamily="66" charset="0"/>
              </a:rPr>
              <a:t>2</a:t>
            </a: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304800" y="3886200"/>
            <a:ext cx="8610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</a:rPr>
              <a:t>Subproblem size at level i is: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n/4</a:t>
            </a:r>
            <a:r>
              <a:rPr lang="en-US" sz="2000" baseline="30000">
                <a:solidFill>
                  <a:schemeClr val="accent2"/>
                </a:solidFill>
                <a:latin typeface="Comic Sans MS" pitchFamily="66" charset="0"/>
              </a:rPr>
              <a:t>i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</a:rPr>
              <a:t>Subproblem size hits 1 when 1 =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n/4</a:t>
            </a:r>
            <a:r>
              <a:rPr lang="en-US" sz="2000" baseline="30000">
                <a:solidFill>
                  <a:schemeClr val="accent2"/>
                </a:solidFill>
                <a:latin typeface="Comic Sans MS" pitchFamily="66" charset="0"/>
              </a:rPr>
              <a:t>i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 i = log</a:t>
            </a:r>
            <a:r>
              <a:rPr lang="en-US" sz="2000" baseline="-2500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4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n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  <a:cs typeface="Arial" charset="0"/>
                <a:sym typeface="Symbol" pitchFamily="18" charset="2"/>
              </a:rPr>
              <a:t>Cost of a node at level i = c(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n/4</a:t>
            </a:r>
            <a:r>
              <a:rPr lang="en-US" sz="2000" baseline="30000">
                <a:solidFill>
                  <a:schemeClr val="accent2"/>
                </a:solidFill>
                <a:latin typeface="Comic Sans MS" pitchFamily="66" charset="0"/>
              </a:rPr>
              <a:t>i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)</a:t>
            </a:r>
            <a:r>
              <a:rPr lang="en-US" sz="2000" baseline="30000">
                <a:solidFill>
                  <a:schemeClr val="accent2"/>
                </a:solidFill>
                <a:latin typeface="Comic Sans MS" pitchFamily="66" charset="0"/>
              </a:rPr>
              <a:t>2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</a:rPr>
              <a:t>Number of nodes at level i = 3</a:t>
            </a:r>
            <a:r>
              <a:rPr lang="en-US" sz="2000" baseline="30000">
                <a:solidFill>
                  <a:schemeClr val="accent2"/>
                </a:solidFill>
              </a:rPr>
              <a:t>i</a:t>
            </a:r>
            <a:r>
              <a:rPr lang="en-US" sz="2000">
                <a:solidFill>
                  <a:schemeClr val="accent2"/>
                </a:solidFill>
              </a:rPr>
              <a:t>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 </a:t>
            </a:r>
            <a:r>
              <a:rPr lang="en-US" sz="2000">
                <a:solidFill>
                  <a:schemeClr val="accent2"/>
                </a:solidFill>
                <a:cs typeface="Arial" charset="0"/>
                <a:sym typeface="Symbol" pitchFamily="18" charset="2"/>
              </a:rPr>
              <a:t>last level has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 3</a:t>
            </a:r>
            <a:r>
              <a:rPr lang="en-US" sz="2000" baseline="3000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log</a:t>
            </a:r>
            <a:r>
              <a:rPr lang="en-US" sz="2000" baseline="-2500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4</a:t>
            </a:r>
            <a:r>
              <a:rPr lang="en-US" sz="2000" baseline="3000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n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= n</a:t>
            </a:r>
            <a:r>
              <a:rPr lang="en-US" sz="2000" baseline="3000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log</a:t>
            </a:r>
            <a:r>
              <a:rPr lang="en-US" sz="2000" baseline="-2500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4</a:t>
            </a:r>
            <a:r>
              <a:rPr lang="en-US" sz="2000" baseline="3000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3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 </a:t>
            </a:r>
            <a:r>
              <a:rPr lang="en-US" sz="2000">
                <a:solidFill>
                  <a:schemeClr val="accent2"/>
                </a:solidFill>
                <a:cs typeface="Arial" charset="0"/>
                <a:sym typeface="Symbol" pitchFamily="18" charset="2"/>
              </a:rPr>
              <a:t>nodes</a:t>
            </a:r>
            <a:endParaRPr lang="en-US" sz="2000">
              <a:solidFill>
                <a:schemeClr val="accent2"/>
              </a:solidFill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</a:rPr>
              <a:t>Total cost: 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endParaRPr lang="en-US" sz="2000">
              <a:solidFill>
                <a:schemeClr val="accent2"/>
              </a:solidFill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endParaRPr lang="en-US" sz="2000">
              <a:solidFill>
                <a:schemeClr val="accent2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	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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T(n) = O(n</a:t>
            </a:r>
            <a:r>
              <a:rPr lang="en-US" sz="2000" baseline="30000">
                <a:solidFill>
                  <a:schemeClr val="accent2"/>
                </a:solidFill>
                <a:latin typeface="Comic Sans MS" pitchFamily="66" charset="0"/>
              </a:rPr>
              <a:t>2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)</a:t>
            </a:r>
          </a:p>
        </p:txBody>
      </p:sp>
      <p:graphicFrame>
        <p:nvGraphicFramePr>
          <p:cNvPr id="19456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838200" y="5727700"/>
          <a:ext cx="76200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4" imgW="5410080" imgH="634680" progId="Equation.3">
                  <p:embed/>
                </p:oleObj>
              </mc:Choice>
              <mc:Fallback>
                <p:oleObj name="Equation" r:id="rId4" imgW="541008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27700"/>
                        <a:ext cx="76200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118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build="p"/>
      <p:bldP spid="19456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D71651-5D5A-4457-923C-A6158F779044}" type="slidenum">
              <a:rPr lang="en-US"/>
              <a:pPr eaLnBrk="1" hangingPunct="1"/>
              <a:t>27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2 - Substitution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65225"/>
            <a:ext cx="8229600" cy="5202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mic Sans MS" pitchFamily="66" charset="0"/>
              </a:rPr>
              <a:t>				T(n) = 3T(n/4) + cn</a:t>
            </a:r>
            <a:r>
              <a:rPr lang="en-US" sz="2000" baseline="30000" smtClean="0">
                <a:latin typeface="Comic Sans MS" pitchFamily="66" charset="0"/>
              </a:rPr>
              <a:t>2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smtClean="0"/>
              <a:t>Guess: </a:t>
            </a:r>
            <a:r>
              <a:rPr lang="en-US" sz="2000" smtClean="0">
                <a:latin typeface="Comic Sans MS" pitchFamily="66" charset="0"/>
              </a:rPr>
              <a:t>T(n) = O(n</a:t>
            </a:r>
            <a:r>
              <a:rPr lang="en-US" sz="2000" baseline="30000" smtClean="0">
                <a:latin typeface="Comic Sans MS" pitchFamily="66" charset="0"/>
              </a:rPr>
              <a:t>2</a:t>
            </a:r>
            <a:r>
              <a:rPr lang="en-US" sz="2000" smtClean="0">
                <a:latin typeface="Comic Sans MS" pitchFamily="66" charset="0"/>
              </a:rPr>
              <a:t>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1800" smtClean="0"/>
              <a:t>Induction goal: </a:t>
            </a:r>
            <a:r>
              <a:rPr lang="en-US" sz="1800" smtClean="0">
                <a:latin typeface="Comic Sans MS" pitchFamily="66" charset="0"/>
              </a:rPr>
              <a:t>T(n) </a:t>
            </a:r>
            <a:r>
              <a:rPr lang="en-US" sz="1800" smtClean="0">
                <a:latin typeface="Comic Sans MS" pitchFamily="66" charset="0"/>
                <a:cs typeface="Arial" charset="0"/>
              </a:rPr>
              <a:t>≤ </a:t>
            </a:r>
            <a:r>
              <a:rPr lang="en-US" sz="1800" smtClean="0">
                <a:latin typeface="Comic Sans MS" pitchFamily="66" charset="0"/>
              </a:rPr>
              <a:t>dn</a:t>
            </a:r>
            <a:r>
              <a:rPr lang="en-US" sz="1800" baseline="30000" smtClean="0">
                <a:latin typeface="Comic Sans MS" pitchFamily="66" charset="0"/>
              </a:rPr>
              <a:t>2</a:t>
            </a:r>
            <a:r>
              <a:rPr lang="en-US" sz="1800" smtClean="0"/>
              <a:t>, for some </a:t>
            </a:r>
            <a:r>
              <a:rPr lang="en-US" sz="1800" smtClean="0">
                <a:latin typeface="Comic Sans MS" pitchFamily="66" charset="0"/>
              </a:rPr>
              <a:t>d</a:t>
            </a:r>
            <a:r>
              <a:rPr lang="en-US" sz="1800" smtClean="0"/>
              <a:t> and </a:t>
            </a:r>
            <a:r>
              <a:rPr lang="en-US" sz="1800" smtClean="0">
                <a:latin typeface="Comic Sans MS" pitchFamily="66" charset="0"/>
              </a:rPr>
              <a:t>n </a:t>
            </a:r>
            <a:r>
              <a:rPr lang="en-US" sz="1800" smtClean="0">
                <a:latin typeface="Comic Sans MS" pitchFamily="66" charset="0"/>
                <a:cs typeface="Arial" charset="0"/>
              </a:rPr>
              <a:t>≥ n</a:t>
            </a:r>
            <a:r>
              <a:rPr lang="en-US" sz="1800" baseline="-25000" smtClean="0">
                <a:latin typeface="Comic Sans MS" pitchFamily="66" charset="0"/>
                <a:cs typeface="Arial" charset="0"/>
              </a:rPr>
              <a:t>0</a:t>
            </a:r>
            <a:endParaRPr lang="en-US" sz="1800" smtClean="0">
              <a:latin typeface="Comic Sans MS" pitchFamily="66" charset="0"/>
              <a:cs typeface="Arial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sz="1800" smtClean="0">
                <a:cs typeface="Arial" charset="0"/>
              </a:rPr>
              <a:t>Induction</a:t>
            </a:r>
            <a:r>
              <a:rPr lang="en-US" sz="1800" smtClean="0"/>
              <a:t> hypothesis: </a:t>
            </a:r>
            <a:r>
              <a:rPr lang="en-US" sz="1800" smtClean="0">
                <a:latin typeface="Comic Sans MS" pitchFamily="66" charset="0"/>
              </a:rPr>
              <a:t>T(n/4) </a:t>
            </a:r>
            <a:r>
              <a:rPr lang="en-US" sz="1800" smtClean="0">
                <a:latin typeface="Comic Sans MS" pitchFamily="66" charset="0"/>
                <a:cs typeface="Arial" charset="0"/>
              </a:rPr>
              <a:t>≤ </a:t>
            </a:r>
            <a:r>
              <a:rPr lang="en-US" sz="1800" smtClean="0">
                <a:latin typeface="Comic Sans MS" pitchFamily="66" charset="0"/>
              </a:rPr>
              <a:t>d (n/4)</a:t>
            </a:r>
            <a:r>
              <a:rPr lang="en-US" sz="1800" baseline="30000" smtClean="0">
                <a:latin typeface="Comic Sans MS" pitchFamily="66" charset="0"/>
              </a:rPr>
              <a:t>2</a:t>
            </a:r>
            <a:endParaRPr lang="en-US" sz="1800" smtClean="0">
              <a:latin typeface="Comic Sans MS" pitchFamily="66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000" smtClean="0"/>
              <a:t>Proof of induction goal: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000" smtClean="0"/>
              <a:t>	</a:t>
            </a:r>
            <a:r>
              <a:rPr lang="en-US" sz="2000" smtClean="0">
                <a:latin typeface="Comic Sans MS" pitchFamily="66" charset="0"/>
              </a:rPr>
              <a:t>T(n) = 3T(n/4) + cn</a:t>
            </a:r>
            <a:r>
              <a:rPr lang="en-US" sz="2000" baseline="30000" smtClean="0">
                <a:latin typeface="Comic Sans MS" pitchFamily="66" charset="0"/>
              </a:rPr>
              <a:t>2</a:t>
            </a:r>
            <a:r>
              <a:rPr lang="en-US" sz="2000" smtClean="0">
                <a:latin typeface="Comic Sans MS" pitchFamily="66" charset="0"/>
              </a:rPr>
              <a:t>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000" smtClean="0">
                <a:latin typeface="Comic Sans MS" pitchFamily="66" charset="0"/>
                <a:cs typeface="Arial" charset="0"/>
              </a:rPr>
              <a:t>		 ≤ 3d </a:t>
            </a:r>
            <a:r>
              <a:rPr lang="en-US" sz="2000" smtClean="0">
                <a:latin typeface="Comic Sans MS" pitchFamily="66" charset="0"/>
              </a:rPr>
              <a:t>(n/4)</a:t>
            </a:r>
            <a:r>
              <a:rPr lang="en-US" sz="2000" baseline="30000" smtClean="0">
                <a:latin typeface="Comic Sans MS" pitchFamily="66" charset="0"/>
              </a:rPr>
              <a:t>2</a:t>
            </a:r>
            <a:r>
              <a:rPr lang="en-US" sz="2000" smtClean="0">
                <a:latin typeface="Comic Sans MS" pitchFamily="66" charset="0"/>
              </a:rPr>
              <a:t> + cn</a:t>
            </a:r>
            <a:r>
              <a:rPr lang="en-US" sz="2000" baseline="30000" smtClean="0">
                <a:latin typeface="Comic Sans MS" pitchFamily="66" charset="0"/>
              </a:rPr>
              <a:t>2</a:t>
            </a:r>
            <a:r>
              <a:rPr lang="en-US" sz="2000" smtClean="0">
                <a:latin typeface="Comic Sans MS" pitchFamily="66" charset="0"/>
              </a:rPr>
              <a:t>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000" smtClean="0">
                <a:latin typeface="Comic Sans MS" pitchFamily="66" charset="0"/>
              </a:rPr>
              <a:t>		 = (3/16) d n</a:t>
            </a:r>
            <a:r>
              <a:rPr lang="en-US" sz="2000" baseline="30000" smtClean="0">
                <a:latin typeface="Comic Sans MS" pitchFamily="66" charset="0"/>
              </a:rPr>
              <a:t>2 </a:t>
            </a:r>
            <a:r>
              <a:rPr lang="en-US" sz="2000" smtClean="0">
                <a:latin typeface="Comic Sans MS" pitchFamily="66" charset="0"/>
              </a:rPr>
              <a:t>+ cn</a:t>
            </a:r>
            <a:r>
              <a:rPr lang="en-US" sz="2000" baseline="30000" smtClean="0">
                <a:latin typeface="Comic Sans MS" pitchFamily="66" charset="0"/>
              </a:rPr>
              <a:t>2</a:t>
            </a:r>
            <a:r>
              <a:rPr lang="en-US" sz="2000" smtClean="0">
                <a:latin typeface="Comic Sans MS" pitchFamily="66" charset="0"/>
              </a:rPr>
              <a:t>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000" smtClean="0">
                <a:latin typeface="Comic Sans MS" pitchFamily="66" charset="0"/>
                <a:cs typeface="Arial" charset="0"/>
              </a:rPr>
              <a:t>		 ≤ d n</a:t>
            </a:r>
            <a:r>
              <a:rPr lang="en-US" sz="2000" baseline="30000" smtClean="0">
                <a:latin typeface="Comic Sans MS" pitchFamily="66" charset="0"/>
                <a:cs typeface="Arial" charset="0"/>
              </a:rPr>
              <a:t>2 		 </a:t>
            </a:r>
            <a:r>
              <a:rPr lang="en-US" sz="2000" smtClean="0">
                <a:cs typeface="Arial" charset="0"/>
              </a:rPr>
              <a:t>if: </a:t>
            </a:r>
            <a:r>
              <a:rPr lang="en-US" sz="2000" smtClean="0">
                <a:latin typeface="Comic Sans MS" pitchFamily="66" charset="0"/>
                <a:cs typeface="Arial" charset="0"/>
              </a:rPr>
              <a:t>d ≥ (16/13)c</a:t>
            </a:r>
            <a:endParaRPr lang="en-US" sz="2000" baseline="30000" smtClean="0">
              <a:latin typeface="Comic Sans MS" pitchFamily="66" charset="0"/>
              <a:cs typeface="Arial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en-US" sz="2000" smtClean="0">
              <a:latin typeface="Comic Sans MS" pitchFamily="66" charset="0"/>
              <a:cs typeface="Arial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000" smtClean="0">
                <a:cs typeface="Arial" charset="0"/>
                <a:sym typeface="Symbol" pitchFamily="18" charset="2"/>
              </a:rPr>
              <a:t>Therefore: </a:t>
            </a:r>
            <a:r>
              <a:rPr lang="en-US" sz="2000" smtClean="0">
                <a:latin typeface="Comic Sans MS" pitchFamily="66" charset="0"/>
                <a:cs typeface="Arial" charset="0"/>
                <a:sym typeface="Symbol" pitchFamily="18" charset="2"/>
              </a:rPr>
              <a:t>T(n) = O(n</a:t>
            </a:r>
            <a:r>
              <a:rPr lang="en-US" sz="2000" baseline="30000" smtClean="0">
                <a:latin typeface="Comic Sans MS" pitchFamily="66" charset="0"/>
                <a:cs typeface="Arial" charset="0"/>
                <a:sym typeface="Symbol" pitchFamily="18" charset="2"/>
              </a:rPr>
              <a:t>2</a:t>
            </a:r>
            <a:r>
              <a:rPr lang="en-US" sz="2000" smtClean="0">
                <a:latin typeface="Comic Sans MS" pitchFamily="66" charset="0"/>
                <a:cs typeface="Arial" charset="0"/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123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0A62BA-2CEE-4142-9B7C-6174FFE9FFC8}" type="slidenum">
              <a:rPr lang="en-US"/>
              <a:pPr eaLnBrk="1" hangingPunct="1"/>
              <a:t>28</a:t>
            </a:fld>
            <a:endParaRPr lang="en-US"/>
          </a:p>
        </p:txBody>
      </p:sp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3200400" y="6400800"/>
            <a:ext cx="5105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3 (simpler proof)</a:t>
            </a:r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4602162" cy="5076825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400" smtClean="0">
                <a:latin typeface="Comic Sans MS" pitchFamily="66" charset="0"/>
              </a:rPr>
              <a:t>W(n) = W(n/3) + W(2n/3) + n</a:t>
            </a:r>
          </a:p>
        </p:txBody>
      </p:sp>
      <p:graphicFrame>
        <p:nvGraphicFramePr>
          <p:cNvPr id="239621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876800" y="1219200"/>
          <a:ext cx="37242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Paint Shop Pro Image" r:id="rId3" imgW="5648780" imgH="6126829" progId="PaintShopPro">
                  <p:embed/>
                </p:oleObj>
              </mc:Choice>
              <mc:Fallback>
                <p:oleObj name="Paint Shop Pro Image" r:id="rId3" imgW="5648780" imgH="6126829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19200"/>
                        <a:ext cx="37242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381000" y="1828800"/>
            <a:ext cx="4495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</a:rPr>
              <a:t>The longest path from the root to a leaf is:                  		       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n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 (2/3)n  (2/3)</a:t>
            </a:r>
            <a:r>
              <a:rPr lang="en-US" sz="2000" baseline="30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 n  …  1</a:t>
            </a:r>
            <a:endParaRPr lang="en-US" sz="2000" baseline="30000">
              <a:solidFill>
                <a:schemeClr val="accent2"/>
              </a:solidFill>
              <a:latin typeface="Comic Sans MS" pitchFamily="66" charset="0"/>
              <a:sym typeface="Symbol" pitchFamily="18" charset="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</a:rPr>
              <a:t>Subproblem size hits 1 when       1 =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(2/3)</a:t>
            </a:r>
            <a:r>
              <a:rPr lang="en-US" sz="2000" baseline="30000">
                <a:solidFill>
                  <a:schemeClr val="accent2"/>
                </a:solidFill>
                <a:latin typeface="Comic Sans MS" pitchFamily="66" charset="0"/>
              </a:rPr>
              <a:t>i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n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 i=log</a:t>
            </a:r>
            <a:r>
              <a:rPr lang="en-US" sz="2000" baseline="-25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3/2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n</a:t>
            </a:r>
            <a:endParaRPr lang="en-US" sz="2000">
              <a:solidFill>
                <a:schemeClr val="accent2"/>
              </a:solidFill>
              <a:latin typeface="Comic Sans MS" pitchFamily="66" charset="0"/>
              <a:cs typeface="Arial" charset="0"/>
              <a:sym typeface="Symbol" pitchFamily="18" charset="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  <a:cs typeface="Arial" charset="0"/>
                <a:sym typeface="Symbol" pitchFamily="18" charset="2"/>
              </a:rPr>
              <a:t>Cost of the problem at level i =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n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</a:rPr>
              <a:t>Total cost: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endParaRPr lang="en-US" sz="2000">
              <a:solidFill>
                <a:schemeClr val="accent2"/>
              </a:solidFill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endParaRPr lang="en-US" sz="2000">
              <a:solidFill>
                <a:schemeClr val="accent2"/>
              </a:solidFill>
            </a:endParaRPr>
          </a:p>
          <a:p>
            <a:pPr marL="457200" indent="-457200">
              <a:spcBef>
                <a:spcPct val="20000"/>
              </a:spcBef>
            </a:pPr>
            <a:endParaRPr lang="en-US" sz="2000">
              <a:solidFill>
                <a:schemeClr val="accent2"/>
              </a:solidFill>
              <a:latin typeface="Comic Sans MS" pitchFamily="66" charset="0"/>
              <a:cs typeface="Arial" charset="0"/>
              <a:sym typeface="Symbol" pitchFamily="18" charset="2"/>
            </a:endParaRPr>
          </a:p>
          <a:p>
            <a:pPr marL="457200" indent="-4572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			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W(n) = O(nlgn)</a:t>
            </a:r>
          </a:p>
        </p:txBody>
      </p:sp>
      <p:graphicFrame>
        <p:nvGraphicFramePr>
          <p:cNvPr id="239623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500188" y="5359400"/>
          <a:ext cx="54356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5" imgW="3022560" imgH="583920" progId="Equation.DSMT4">
                  <p:embed/>
                </p:oleObj>
              </mc:Choice>
              <mc:Fallback>
                <p:oleObj name="Equation" r:id="rId5" imgW="302256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5359400"/>
                        <a:ext cx="54356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107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build="p"/>
      <p:bldP spid="23962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BADEB0-D658-4DF4-BF81-1E5AE82FC7BF}" type="slidenum">
              <a:rPr lang="en-US"/>
              <a:pPr eaLnBrk="1" hangingPunct="1"/>
              <a:t>29</a:t>
            </a:fld>
            <a:endParaRPr lang="en-US"/>
          </a:p>
        </p:txBody>
      </p:sp>
      <p:sp>
        <p:nvSpPr>
          <p:cNvPr id="5126" name="Rectangle 2"/>
          <p:cNvSpPr>
            <a:spLocks noChangeArrowheads="1"/>
          </p:cNvSpPr>
          <p:nvPr/>
        </p:nvSpPr>
        <p:spPr bwMode="auto">
          <a:xfrm>
            <a:off x="3200400" y="6400800"/>
            <a:ext cx="5105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3</a:t>
            </a:r>
          </a:p>
        </p:txBody>
      </p:sp>
      <p:sp>
        <p:nvSpPr>
          <p:cNvPr id="1986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4602162" cy="5076825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400" smtClean="0">
                <a:latin typeface="Comic Sans MS" pitchFamily="66" charset="0"/>
              </a:rPr>
              <a:t>W(n) = W(n/3) + W(2n/3) + n</a:t>
            </a:r>
          </a:p>
        </p:txBody>
      </p:sp>
      <p:graphicFrame>
        <p:nvGraphicFramePr>
          <p:cNvPr id="198661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876800" y="1219200"/>
          <a:ext cx="37242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Paint Shop Pro Image" r:id="rId3" imgW="5648780" imgH="6126829" progId="PaintShopPro">
                  <p:embed/>
                </p:oleObj>
              </mc:Choice>
              <mc:Fallback>
                <p:oleObj name="Paint Shop Pro Image" r:id="rId3" imgW="5648780" imgH="6126829" progId="PaintShopPro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19200"/>
                        <a:ext cx="37242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381000" y="1828800"/>
            <a:ext cx="4495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</a:rPr>
              <a:t>The longest path from the root to a leaf is:                  		       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n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 (2/3)n  (2/3)</a:t>
            </a:r>
            <a:r>
              <a:rPr lang="en-US" sz="2000" baseline="30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 n  …  1</a:t>
            </a:r>
            <a:endParaRPr lang="en-US" sz="2000" baseline="30000">
              <a:solidFill>
                <a:schemeClr val="accent2"/>
              </a:solidFill>
              <a:latin typeface="Comic Sans MS" pitchFamily="66" charset="0"/>
              <a:sym typeface="Symbol" pitchFamily="18" charset="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</a:rPr>
              <a:t>Subproblem size hits 1 when       1 =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(2/3)</a:t>
            </a:r>
            <a:r>
              <a:rPr lang="en-US" sz="2000" baseline="30000">
                <a:solidFill>
                  <a:schemeClr val="accent2"/>
                </a:solidFill>
                <a:latin typeface="Comic Sans MS" pitchFamily="66" charset="0"/>
              </a:rPr>
              <a:t>i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n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 i=log</a:t>
            </a:r>
            <a:r>
              <a:rPr lang="en-US" sz="2000" baseline="-25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3/2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n</a:t>
            </a:r>
            <a:endParaRPr lang="en-US" sz="2000">
              <a:solidFill>
                <a:schemeClr val="accent2"/>
              </a:solidFill>
              <a:latin typeface="Comic Sans MS" pitchFamily="66" charset="0"/>
              <a:cs typeface="Arial" charset="0"/>
              <a:sym typeface="Symbol" pitchFamily="18" charset="2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  <a:cs typeface="Arial" charset="0"/>
                <a:sym typeface="Symbol" pitchFamily="18" charset="2"/>
              </a:rPr>
              <a:t>Cost of the problem at level i =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n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</a:rPr>
              <a:t>Total cost: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endParaRPr lang="en-US" sz="2000">
              <a:solidFill>
                <a:schemeClr val="accent2"/>
              </a:solidFill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endParaRPr lang="en-US" sz="2000">
              <a:solidFill>
                <a:schemeClr val="accent2"/>
              </a:solidFill>
            </a:endParaRPr>
          </a:p>
          <a:p>
            <a:pPr marL="457200" indent="-457200">
              <a:spcBef>
                <a:spcPct val="20000"/>
              </a:spcBef>
            </a:pPr>
            <a:endParaRPr lang="en-US" sz="2000">
              <a:solidFill>
                <a:schemeClr val="accent2"/>
              </a:solidFill>
              <a:latin typeface="Comic Sans MS" pitchFamily="66" charset="0"/>
              <a:cs typeface="Arial" charset="0"/>
              <a:sym typeface="Symbol" pitchFamily="18" charset="2"/>
            </a:endParaRPr>
          </a:p>
          <a:p>
            <a:pPr marL="457200" indent="-4572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			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W(n) = O(nlgn)</a:t>
            </a:r>
          </a:p>
        </p:txBody>
      </p:sp>
      <p:graphicFrame>
        <p:nvGraphicFramePr>
          <p:cNvPr id="198663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36850" y="5119688"/>
          <a:ext cx="4338638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5" imgW="2717640" imgH="444240" progId="Equation.DSMT4">
                  <p:embed/>
                </p:oleObj>
              </mc:Choice>
              <mc:Fallback>
                <p:oleObj name="Equation" r:id="rId5" imgW="2717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5119688"/>
                        <a:ext cx="4338638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7" name="Object 11"/>
          <p:cNvGraphicFramePr>
            <a:graphicFrameLocks noChangeAspect="1"/>
          </p:cNvGraphicFramePr>
          <p:nvPr/>
        </p:nvGraphicFramePr>
        <p:xfrm>
          <a:off x="1639888" y="5792788"/>
          <a:ext cx="621665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7" imgW="4597200" imgH="444240" progId="Equation.DSMT4">
                  <p:embed/>
                </p:oleObj>
              </mc:Choice>
              <mc:Fallback>
                <p:oleObj name="Equation" r:id="rId7" imgW="45972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5792788"/>
                        <a:ext cx="621665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500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build="p"/>
      <p:bldP spid="19866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Factorial - Recursion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588645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8617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417374-819B-4AEC-B7D1-1B5701FAEAD0}" type="slidenum">
              <a:rPr lang="en-US"/>
              <a:pPr eaLnBrk="1" hangingPunct="1"/>
              <a:t>30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3 - Substitution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006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mtClean="0">
                <a:latin typeface="Comic Sans MS" pitchFamily="66" charset="0"/>
              </a:rPr>
              <a:t>			W(n) = W(n/3) + W(2n/3) + O(n)</a:t>
            </a:r>
            <a:endParaRPr lang="en-US" baseline="30000" smtClean="0">
              <a:latin typeface="Comic Sans MS" pitchFamily="66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Guess: </a:t>
            </a:r>
            <a:r>
              <a:rPr lang="en-US" smtClean="0">
                <a:latin typeface="Comic Sans MS" pitchFamily="66" charset="0"/>
              </a:rPr>
              <a:t>W(n) = O(nlgn)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mtClean="0"/>
              <a:t>Induction goal: </a:t>
            </a:r>
            <a:r>
              <a:rPr lang="en-US" smtClean="0">
                <a:latin typeface="Comic Sans MS" pitchFamily="66" charset="0"/>
              </a:rPr>
              <a:t>W(n) </a:t>
            </a:r>
            <a:r>
              <a:rPr lang="en-US" smtClean="0">
                <a:latin typeface="Comic Sans MS" pitchFamily="66" charset="0"/>
                <a:cs typeface="Arial" charset="0"/>
              </a:rPr>
              <a:t>≤ </a:t>
            </a:r>
            <a:r>
              <a:rPr lang="en-US" smtClean="0">
                <a:latin typeface="Comic Sans MS" pitchFamily="66" charset="0"/>
              </a:rPr>
              <a:t>dnlgn</a:t>
            </a:r>
            <a:r>
              <a:rPr lang="en-US" smtClean="0"/>
              <a:t>, for some </a:t>
            </a:r>
            <a:r>
              <a:rPr lang="en-US" smtClean="0">
                <a:latin typeface="Comic Sans MS" pitchFamily="66" charset="0"/>
              </a:rPr>
              <a:t>d</a:t>
            </a:r>
            <a:r>
              <a:rPr lang="en-US" smtClean="0"/>
              <a:t> and </a:t>
            </a:r>
            <a:r>
              <a:rPr lang="en-US" smtClean="0">
                <a:latin typeface="Comic Sans MS" pitchFamily="66" charset="0"/>
              </a:rPr>
              <a:t>n </a:t>
            </a:r>
            <a:r>
              <a:rPr lang="en-US" smtClean="0">
                <a:latin typeface="Comic Sans MS" pitchFamily="66" charset="0"/>
                <a:cs typeface="Arial" charset="0"/>
              </a:rPr>
              <a:t>≥ n</a:t>
            </a:r>
            <a:r>
              <a:rPr lang="en-US" baseline="-25000" smtClean="0">
                <a:latin typeface="Comic Sans MS" pitchFamily="66" charset="0"/>
                <a:cs typeface="Arial" charset="0"/>
              </a:rPr>
              <a:t>0</a:t>
            </a:r>
            <a:endParaRPr lang="en-US" smtClean="0">
              <a:latin typeface="Comic Sans MS" pitchFamily="66" charset="0"/>
              <a:cs typeface="Arial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smtClean="0">
                <a:cs typeface="Arial" charset="0"/>
              </a:rPr>
              <a:t>Induction</a:t>
            </a:r>
            <a:r>
              <a:rPr lang="en-US" smtClean="0"/>
              <a:t> hypothesis: </a:t>
            </a:r>
            <a:r>
              <a:rPr lang="en-US" smtClean="0">
                <a:latin typeface="Comic Sans MS" pitchFamily="66" charset="0"/>
              </a:rPr>
              <a:t>W(k) </a:t>
            </a:r>
            <a:r>
              <a:rPr lang="en-US" smtClean="0">
                <a:latin typeface="Comic Sans MS" pitchFamily="66" charset="0"/>
                <a:cs typeface="Arial" charset="0"/>
              </a:rPr>
              <a:t>≤ </a:t>
            </a:r>
            <a:r>
              <a:rPr lang="en-US" smtClean="0">
                <a:latin typeface="Comic Sans MS" pitchFamily="66" charset="0"/>
              </a:rPr>
              <a:t>d klgk     </a:t>
            </a:r>
            <a:r>
              <a:rPr lang="en-US" smtClean="0"/>
              <a:t>for any</a:t>
            </a:r>
            <a:r>
              <a:rPr lang="en-US" smtClean="0">
                <a:latin typeface="Comic Sans MS" pitchFamily="66" charset="0"/>
              </a:rPr>
              <a:t> K &lt; n (n/3, 2n/3)</a:t>
            </a:r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Proof of induction goal: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mtClean="0"/>
              <a:t>		</a:t>
            </a:r>
            <a:r>
              <a:rPr lang="en-US" smtClean="0">
                <a:solidFill>
                  <a:srgbClr val="CC0000"/>
                </a:solidFill>
                <a:latin typeface="Comic Sans MS" pitchFamily="66" charset="0"/>
              </a:rPr>
              <a:t>Try it out as an exercise!!</a:t>
            </a:r>
            <a:endParaRPr lang="en-US" smtClean="0">
              <a:solidFill>
                <a:srgbClr val="CC0000"/>
              </a:solidFill>
              <a:latin typeface="Comic Sans MS" pitchFamily="66" charset="0"/>
              <a:cs typeface="Arial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mtClean="0">
                <a:latin typeface="Comic Sans MS" pitchFamily="66" charset="0"/>
                <a:cs typeface="Arial" charset="0"/>
                <a:sym typeface="Symbol" pitchFamily="18" charset="2"/>
              </a:rPr>
              <a:t>T(n) = O(nlgn)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723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5F38F3-0258-4C7E-8552-01416B1BDBD2}" type="slidenum">
              <a:rPr lang="en-US"/>
              <a:pPr eaLnBrk="1" hangingPunct="1"/>
              <a:t>31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Master’s method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488362" cy="54181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“Cookbook” for solving recurrences of the form: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		where, </a:t>
            </a:r>
            <a:r>
              <a:rPr lang="en-US" sz="2400" smtClean="0">
                <a:latin typeface="Comic Sans MS" pitchFamily="66" charset="0"/>
              </a:rPr>
              <a:t>a </a:t>
            </a:r>
            <a:r>
              <a:rPr lang="en-US" sz="2400" smtClean="0">
                <a:latin typeface="Comic Sans MS" pitchFamily="66" charset="0"/>
                <a:cs typeface="Arial" charset="0"/>
              </a:rPr>
              <a:t>≥ 1</a:t>
            </a:r>
            <a:r>
              <a:rPr lang="en-US" sz="2400" smtClean="0">
                <a:cs typeface="Arial" charset="0"/>
              </a:rPr>
              <a:t>,</a:t>
            </a:r>
            <a:r>
              <a:rPr lang="en-US" sz="2400" smtClean="0">
                <a:latin typeface="Comic Sans MS" pitchFamily="66" charset="0"/>
                <a:cs typeface="Arial" charset="0"/>
              </a:rPr>
              <a:t> b &gt; 1</a:t>
            </a:r>
            <a:r>
              <a:rPr lang="en-US" sz="2400" smtClean="0">
                <a:cs typeface="Arial" charset="0"/>
              </a:rPr>
              <a:t>, and </a:t>
            </a:r>
            <a:r>
              <a:rPr lang="en-US" sz="2400" smtClean="0">
                <a:latin typeface="Comic Sans MS" pitchFamily="66" charset="0"/>
                <a:cs typeface="Arial" charset="0"/>
              </a:rPr>
              <a:t>f(n) &gt; 0</a:t>
            </a:r>
            <a:r>
              <a:rPr lang="en-US" sz="2400" smtClean="0">
                <a:cs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200" smtClean="0">
              <a:latin typeface="Comic Sans MS" pitchFamily="66" charset="0"/>
              <a:cs typeface="Arial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n-US" sz="3200" b="1" smtClean="0">
                <a:cs typeface="Arial" charset="0"/>
              </a:rPr>
              <a:t>Idea:</a:t>
            </a:r>
            <a:r>
              <a:rPr lang="en-US" sz="3200" smtClean="0">
                <a:cs typeface="Arial" charset="0"/>
              </a:rPr>
              <a:t> compare </a:t>
            </a:r>
            <a:r>
              <a:rPr lang="en-US" sz="3200" smtClean="0">
                <a:solidFill>
                  <a:srgbClr val="DD0111"/>
                </a:solidFill>
                <a:latin typeface="Comic Sans MS" pitchFamily="66" charset="0"/>
                <a:cs typeface="Arial" charset="0"/>
              </a:rPr>
              <a:t>f(n) </a:t>
            </a:r>
            <a:r>
              <a:rPr lang="en-US" sz="3200" smtClean="0">
                <a:solidFill>
                  <a:srgbClr val="003399"/>
                </a:solidFill>
                <a:cs typeface="Arial" charset="0"/>
              </a:rPr>
              <a:t>with</a:t>
            </a:r>
            <a:r>
              <a:rPr lang="en-US" sz="3200" smtClean="0">
                <a:solidFill>
                  <a:srgbClr val="DD0111"/>
                </a:solidFill>
                <a:latin typeface="Comic Sans MS" pitchFamily="66" charset="0"/>
                <a:cs typeface="Arial" charset="0"/>
              </a:rPr>
              <a:t> </a:t>
            </a:r>
            <a:r>
              <a:rPr lang="en-US" sz="32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3200" baseline="300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log</a:t>
            </a:r>
            <a:r>
              <a:rPr lang="en-US" sz="3200" baseline="-250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3200" baseline="300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3200" baseline="30000" smtClean="0">
                <a:solidFill>
                  <a:srgbClr val="DD0111"/>
                </a:solidFill>
                <a:cs typeface="Arial" charset="0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sz="2600" smtClean="0">
                <a:solidFill>
                  <a:srgbClr val="DD0111"/>
                </a:solidFill>
                <a:latin typeface="Comic Sans MS" pitchFamily="66" charset="0"/>
                <a:cs typeface="Arial" charset="0"/>
              </a:rPr>
              <a:t>f(n)</a:t>
            </a:r>
            <a:r>
              <a:rPr lang="en-US" sz="2600" smtClean="0">
                <a:solidFill>
                  <a:srgbClr val="DD0111"/>
                </a:solidFill>
                <a:cs typeface="Arial" charset="0"/>
              </a:rPr>
              <a:t> </a:t>
            </a:r>
            <a:r>
              <a:rPr lang="en-US" sz="2600" smtClean="0">
                <a:solidFill>
                  <a:srgbClr val="003399"/>
                </a:solidFill>
                <a:cs typeface="Arial" charset="0"/>
              </a:rPr>
              <a:t>is asymptotically smaller or larger than </a:t>
            </a:r>
            <a:r>
              <a:rPr lang="en-US" sz="32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3200" baseline="300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log</a:t>
            </a:r>
            <a:r>
              <a:rPr lang="en-US" sz="3200" baseline="-250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3200" baseline="300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600" smtClean="0">
                <a:solidFill>
                  <a:srgbClr val="003399"/>
                </a:solidFill>
                <a:cs typeface="Arial" charset="0"/>
              </a:rPr>
              <a:t> by a polynomial factor </a:t>
            </a:r>
            <a:r>
              <a:rPr lang="en-US" sz="2600" smtClean="0">
                <a:solidFill>
                  <a:srgbClr val="DD0111"/>
                </a:solidFill>
                <a:latin typeface="Comic Sans MS" pitchFamily="66" charset="0"/>
                <a:cs typeface="Arial" charset="0"/>
              </a:rPr>
              <a:t>n</a:t>
            </a:r>
            <a:r>
              <a:rPr lang="en-US" sz="2600" baseline="30000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</a:t>
            </a:r>
            <a:r>
              <a:rPr lang="en-US" sz="2600" baseline="30000" smtClean="0">
                <a:solidFill>
                  <a:srgbClr val="003399"/>
                </a:solidFill>
                <a:cs typeface="Arial" charset="0"/>
                <a:sym typeface="Symbol" pitchFamily="18" charset="2"/>
              </a:rPr>
              <a:t> </a:t>
            </a:r>
            <a:endParaRPr lang="en-US" sz="2600" smtClean="0">
              <a:solidFill>
                <a:srgbClr val="DD0111"/>
              </a:solidFill>
              <a:cs typeface="Arial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600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f(n) </a:t>
            </a:r>
            <a:r>
              <a:rPr lang="en-US" sz="2600" smtClean="0">
                <a:solidFill>
                  <a:srgbClr val="003399"/>
                </a:solidFill>
                <a:cs typeface="Arial" charset="0"/>
                <a:sym typeface="Symbol" pitchFamily="18" charset="2"/>
              </a:rPr>
              <a:t>is asymptotically equal with </a:t>
            </a:r>
            <a:r>
              <a:rPr lang="en-US" sz="32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3200" baseline="300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log</a:t>
            </a:r>
            <a:r>
              <a:rPr lang="en-US" sz="3200" baseline="-250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3200" baseline="300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667000" y="1676400"/>
          <a:ext cx="2895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3" imgW="1333440" imgH="431640" progId="Equation.3">
                  <p:embed/>
                </p:oleObj>
              </mc:Choice>
              <mc:Fallback>
                <p:oleObj name="Equation" r:id="rId3" imgW="1333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76400"/>
                        <a:ext cx="28956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769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AED1D0-E946-4E90-B0A7-CEA18A51B0DE}" type="slidenum">
              <a:rPr lang="en-US"/>
              <a:pPr eaLnBrk="1" hangingPunct="1"/>
              <a:t>32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Master’s method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488362" cy="5262562"/>
          </a:xfrm>
        </p:spPr>
        <p:txBody>
          <a:bodyPr/>
          <a:lstStyle/>
          <a:p>
            <a:pPr eaLnBrk="1" hangingPunct="1"/>
            <a:r>
              <a:rPr lang="en-US" sz="2000" smtClean="0"/>
              <a:t>“Cookbook” for solving recurrences of the form:</a:t>
            </a:r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smtClean="0"/>
              <a:t>			</a:t>
            </a:r>
          </a:p>
          <a:p>
            <a:pPr eaLnBrk="1" hangingPunct="1">
              <a:buFontTx/>
              <a:buNone/>
            </a:pPr>
            <a:r>
              <a:rPr lang="en-US" sz="2000" smtClean="0"/>
              <a:t>			where, </a:t>
            </a:r>
            <a:r>
              <a:rPr lang="en-US" sz="2000" smtClean="0">
                <a:latin typeface="Comic Sans MS" pitchFamily="66" charset="0"/>
              </a:rPr>
              <a:t>a </a:t>
            </a:r>
            <a:r>
              <a:rPr lang="en-US" sz="2000" smtClean="0">
                <a:latin typeface="Comic Sans MS" pitchFamily="66" charset="0"/>
                <a:cs typeface="Arial" charset="0"/>
              </a:rPr>
              <a:t>≥ 1</a:t>
            </a:r>
            <a:r>
              <a:rPr lang="en-US" sz="2000" smtClean="0">
                <a:cs typeface="Arial" charset="0"/>
              </a:rPr>
              <a:t>,</a:t>
            </a:r>
            <a:r>
              <a:rPr lang="en-US" sz="2000" smtClean="0">
                <a:latin typeface="Comic Sans MS" pitchFamily="66" charset="0"/>
                <a:cs typeface="Arial" charset="0"/>
              </a:rPr>
              <a:t> b &gt; 1</a:t>
            </a:r>
            <a:r>
              <a:rPr lang="en-US" sz="2000" smtClean="0">
                <a:cs typeface="Arial" charset="0"/>
              </a:rPr>
              <a:t>, and </a:t>
            </a:r>
            <a:r>
              <a:rPr lang="en-US" sz="2000" smtClean="0">
                <a:latin typeface="Comic Sans MS" pitchFamily="66" charset="0"/>
                <a:cs typeface="Arial" charset="0"/>
              </a:rPr>
              <a:t>f(n) &gt; 0</a:t>
            </a:r>
            <a:r>
              <a:rPr lang="en-US" sz="2000" smtClean="0">
                <a:cs typeface="Arial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 sz="1000" smtClean="0">
              <a:latin typeface="Comic Sans MS" pitchFamily="66" charset="0"/>
              <a:cs typeface="Arial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200" b="1" smtClean="0">
                <a:cs typeface="Arial" charset="0"/>
              </a:rPr>
              <a:t>Case 1:</a:t>
            </a:r>
            <a:r>
              <a:rPr lang="en-US" sz="2200" smtClean="0">
                <a:cs typeface="Arial" charset="0"/>
              </a:rPr>
              <a:t> if </a:t>
            </a:r>
            <a:r>
              <a:rPr lang="en-US" sz="2200" smtClean="0">
                <a:solidFill>
                  <a:srgbClr val="DD0111"/>
                </a:solidFill>
                <a:latin typeface="Comic Sans MS" pitchFamily="66" charset="0"/>
                <a:cs typeface="Arial" charset="0"/>
              </a:rPr>
              <a:t>f(n) = O(</a:t>
            </a:r>
            <a:r>
              <a:rPr lang="en-US" sz="22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2200" baseline="300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log</a:t>
            </a:r>
            <a:r>
              <a:rPr lang="en-US" sz="2200" baseline="-250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2200" baseline="300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200" baseline="30000" smtClean="0">
                <a:solidFill>
                  <a:srgbClr val="DD0111"/>
                </a:solidFill>
                <a:cs typeface="Arial" charset="0"/>
              </a:rPr>
              <a:t> </a:t>
            </a:r>
            <a:r>
              <a:rPr lang="en-US" sz="2200" baseline="30000" smtClean="0">
                <a:solidFill>
                  <a:srgbClr val="DD0111"/>
                </a:solidFill>
                <a:latin typeface="Comic Sans MS" pitchFamily="66" charset="0"/>
                <a:cs typeface="Arial" charset="0"/>
              </a:rPr>
              <a:t>-</a:t>
            </a:r>
            <a:r>
              <a:rPr lang="en-US" sz="2200" baseline="30000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</a:t>
            </a:r>
            <a:r>
              <a:rPr lang="en-US" sz="2200" smtClean="0">
                <a:solidFill>
                  <a:srgbClr val="DD0111"/>
                </a:solidFill>
                <a:latin typeface="Comic Sans MS" pitchFamily="66" charset="0"/>
                <a:cs typeface="Arial" charset="0"/>
              </a:rPr>
              <a:t>)</a:t>
            </a:r>
            <a:r>
              <a:rPr lang="en-US" sz="2200" smtClean="0">
                <a:latin typeface="Comic Sans MS" pitchFamily="66" charset="0"/>
                <a:cs typeface="Arial" charset="0"/>
              </a:rPr>
              <a:t> </a:t>
            </a:r>
            <a:r>
              <a:rPr lang="en-US" sz="2200" smtClean="0">
                <a:cs typeface="Arial" charset="0"/>
              </a:rPr>
              <a:t>for some </a:t>
            </a:r>
            <a:r>
              <a:rPr lang="en-US" sz="2200" smtClean="0">
                <a:latin typeface="Comic Sans MS" pitchFamily="66" charset="0"/>
                <a:cs typeface="Arial" charset="0"/>
                <a:sym typeface="Symbol" pitchFamily="18" charset="2"/>
              </a:rPr>
              <a:t> &gt; 0</a:t>
            </a:r>
            <a:r>
              <a:rPr lang="en-US" sz="2200" smtClean="0">
                <a:cs typeface="Arial" charset="0"/>
                <a:sym typeface="Symbol" pitchFamily="18" charset="2"/>
              </a:rPr>
              <a:t>, then: </a:t>
            </a:r>
            <a:r>
              <a:rPr lang="en-US" sz="2200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T(n) = (</a:t>
            </a:r>
            <a:r>
              <a:rPr lang="en-US" sz="22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2200" baseline="300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log</a:t>
            </a:r>
            <a:r>
              <a:rPr lang="en-US" sz="2200" baseline="-250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2200" baseline="300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200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)</a:t>
            </a:r>
            <a:r>
              <a:rPr lang="en-US" sz="2200" smtClean="0">
                <a:cs typeface="Arial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200" b="1" smtClean="0">
                <a:cs typeface="Arial" charset="0"/>
                <a:sym typeface="Symbol" pitchFamily="18" charset="2"/>
              </a:rPr>
              <a:t>Case 2:</a:t>
            </a:r>
            <a:r>
              <a:rPr lang="en-US" sz="2200" smtClean="0">
                <a:cs typeface="Arial" charset="0"/>
                <a:sym typeface="Symbol" pitchFamily="18" charset="2"/>
              </a:rPr>
              <a:t> if </a:t>
            </a:r>
            <a:r>
              <a:rPr lang="en-US" sz="2200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f(n) = (</a:t>
            </a:r>
            <a:r>
              <a:rPr lang="en-US" sz="22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2200" baseline="300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log</a:t>
            </a:r>
            <a:r>
              <a:rPr lang="en-US" sz="2200" baseline="-250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2200" baseline="300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200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)</a:t>
            </a:r>
            <a:r>
              <a:rPr lang="en-US" sz="2200" smtClean="0">
                <a:latin typeface="Comic Sans MS" pitchFamily="66" charset="0"/>
                <a:cs typeface="Arial" charset="0"/>
                <a:sym typeface="Symbol" pitchFamily="18" charset="2"/>
              </a:rPr>
              <a:t>, </a:t>
            </a:r>
            <a:r>
              <a:rPr lang="en-US" sz="2200" smtClean="0">
                <a:cs typeface="Arial" charset="0"/>
                <a:sym typeface="Symbol" pitchFamily="18" charset="2"/>
              </a:rPr>
              <a:t>then:</a:t>
            </a:r>
            <a:r>
              <a:rPr lang="en-US" sz="2200" smtClean="0">
                <a:latin typeface="Comic Sans MS" pitchFamily="66" charset="0"/>
                <a:cs typeface="Arial" charset="0"/>
                <a:sym typeface="Symbol" pitchFamily="18" charset="2"/>
              </a:rPr>
              <a:t> </a:t>
            </a:r>
            <a:r>
              <a:rPr lang="en-US" sz="2200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T(n) = (</a:t>
            </a:r>
            <a:r>
              <a:rPr lang="en-US" sz="22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2200" baseline="300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log</a:t>
            </a:r>
            <a:r>
              <a:rPr lang="en-US" sz="2200" baseline="-250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2200" baseline="300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200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 lgn)</a:t>
            </a:r>
            <a:r>
              <a:rPr lang="en-US" sz="2200" smtClean="0">
                <a:cs typeface="Arial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200" b="1" smtClean="0">
                <a:cs typeface="Arial" charset="0"/>
                <a:sym typeface="Symbol" pitchFamily="18" charset="2"/>
              </a:rPr>
              <a:t>Case 3:</a:t>
            </a:r>
            <a:r>
              <a:rPr lang="en-US" sz="2200" smtClean="0">
                <a:cs typeface="Arial" charset="0"/>
                <a:sym typeface="Symbol" pitchFamily="18" charset="2"/>
              </a:rPr>
              <a:t> if </a:t>
            </a:r>
            <a:r>
              <a:rPr lang="en-US" sz="2200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f(n) = (</a:t>
            </a:r>
            <a:r>
              <a:rPr lang="en-US" sz="22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2200" baseline="300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log</a:t>
            </a:r>
            <a:r>
              <a:rPr lang="en-US" sz="2200" baseline="-250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2200" baseline="30000" smtClean="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200" baseline="30000" smtClean="0">
                <a:solidFill>
                  <a:srgbClr val="DD0111"/>
                </a:solidFill>
                <a:cs typeface="Arial" charset="0"/>
              </a:rPr>
              <a:t> </a:t>
            </a:r>
            <a:r>
              <a:rPr lang="en-US" sz="2200" baseline="30000" smtClean="0">
                <a:solidFill>
                  <a:srgbClr val="DD0111"/>
                </a:solidFill>
                <a:latin typeface="Comic Sans MS" pitchFamily="66" charset="0"/>
                <a:cs typeface="Arial" charset="0"/>
              </a:rPr>
              <a:t>+</a:t>
            </a:r>
            <a:r>
              <a:rPr lang="en-US" sz="2200" baseline="30000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</a:t>
            </a:r>
            <a:r>
              <a:rPr lang="en-US" sz="2200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)</a:t>
            </a:r>
            <a:r>
              <a:rPr lang="en-US" sz="2200" smtClean="0">
                <a:cs typeface="Arial" charset="0"/>
                <a:sym typeface="Symbol" pitchFamily="18" charset="2"/>
              </a:rPr>
              <a:t> for some </a:t>
            </a:r>
            <a:r>
              <a:rPr lang="en-US" sz="2200" smtClean="0">
                <a:latin typeface="Comic Sans MS" pitchFamily="66" charset="0"/>
                <a:cs typeface="Arial" charset="0"/>
                <a:sym typeface="Symbol" pitchFamily="18" charset="2"/>
              </a:rPr>
              <a:t> &gt; 0</a:t>
            </a:r>
            <a:r>
              <a:rPr lang="en-US" sz="2200" smtClean="0">
                <a:cs typeface="Arial" charset="0"/>
                <a:sym typeface="Symbol" pitchFamily="18" charset="2"/>
              </a:rPr>
              <a:t>, and if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200" smtClean="0">
                <a:cs typeface="Arial" charset="0"/>
                <a:sym typeface="Symbol" pitchFamily="18" charset="2"/>
              </a:rPr>
              <a:t>	</a:t>
            </a:r>
            <a:r>
              <a:rPr lang="en-US" sz="2200" smtClean="0">
                <a:latin typeface="Comic Sans MS" pitchFamily="66" charset="0"/>
                <a:cs typeface="Arial" charset="0"/>
                <a:sym typeface="Symbol" pitchFamily="18" charset="2"/>
              </a:rPr>
              <a:t>af(n/b) ≤ cf(n)</a:t>
            </a:r>
            <a:r>
              <a:rPr lang="en-US" sz="2200" smtClean="0">
                <a:cs typeface="Arial" charset="0"/>
                <a:sym typeface="Symbol" pitchFamily="18" charset="2"/>
              </a:rPr>
              <a:t> for some c &lt; 1 and all sufficiently large n, then: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z="2200" smtClean="0">
                <a:cs typeface="Arial" charset="0"/>
                <a:sym typeface="Symbol" pitchFamily="18" charset="2"/>
              </a:rPr>
              <a:t>				</a:t>
            </a:r>
            <a:r>
              <a:rPr lang="en-US" sz="2200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T(n) = (f(n))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667000" y="1676400"/>
          <a:ext cx="2895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3" imgW="1333440" imgH="431640" progId="Equation.3">
                  <p:embed/>
                </p:oleObj>
              </mc:Choice>
              <mc:Fallback>
                <p:oleObj name="Equation" r:id="rId3" imgW="1333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76400"/>
                        <a:ext cx="28956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93738" y="5529263"/>
            <a:ext cx="2101850" cy="900112"/>
            <a:chOff x="432" y="3456"/>
            <a:chExt cx="1324" cy="567"/>
          </a:xfrm>
        </p:grpSpPr>
        <p:sp>
          <p:nvSpPr>
            <p:cNvPr id="7175" name="Text Box 6"/>
            <p:cNvSpPr txBox="1">
              <a:spLocks noChangeArrowheads="1"/>
            </p:cNvSpPr>
            <p:nvPr/>
          </p:nvSpPr>
          <p:spPr bwMode="auto">
            <a:xfrm>
              <a:off x="432" y="3792"/>
              <a:ext cx="1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regularity condition</a:t>
              </a:r>
            </a:p>
          </p:txBody>
        </p:sp>
        <p:sp>
          <p:nvSpPr>
            <p:cNvPr id="7176" name="Freeform 7"/>
            <p:cNvSpPr>
              <a:spLocks/>
            </p:cNvSpPr>
            <p:nvPr/>
          </p:nvSpPr>
          <p:spPr bwMode="auto">
            <a:xfrm>
              <a:off x="856" y="3456"/>
              <a:ext cx="104" cy="336"/>
            </a:xfrm>
            <a:custGeom>
              <a:avLst/>
              <a:gdLst>
                <a:gd name="T0" fmla="*/ 56 w 104"/>
                <a:gd name="T1" fmla="*/ 336 h 336"/>
                <a:gd name="T2" fmla="*/ 56 w 104"/>
                <a:gd name="T3" fmla="*/ 240 h 336"/>
                <a:gd name="T4" fmla="*/ 8 w 104"/>
                <a:gd name="T5" fmla="*/ 144 h 336"/>
                <a:gd name="T6" fmla="*/ 104 w 104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336"/>
                <a:gd name="T14" fmla="*/ 104 w 10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336">
                  <a:moveTo>
                    <a:pt x="56" y="336"/>
                  </a:moveTo>
                  <a:cubicBezTo>
                    <a:pt x="60" y="304"/>
                    <a:pt x="64" y="272"/>
                    <a:pt x="56" y="240"/>
                  </a:cubicBezTo>
                  <a:cubicBezTo>
                    <a:pt x="48" y="208"/>
                    <a:pt x="0" y="184"/>
                    <a:pt x="8" y="144"/>
                  </a:cubicBezTo>
                  <a:cubicBezTo>
                    <a:pt x="16" y="104"/>
                    <a:pt x="60" y="52"/>
                    <a:pt x="10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1451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Slide Number Placeholder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AAF4BC-D5B6-4309-A864-65D0DB1689D9}" type="slidenum">
              <a:rPr lang="en-US"/>
              <a:pPr eaLnBrk="1" hangingPunct="1"/>
              <a:t>33</a:t>
            </a:fld>
            <a:endParaRPr lang="en-US"/>
          </a:p>
        </p:txBody>
      </p:sp>
      <p:sp>
        <p:nvSpPr>
          <p:cNvPr id="8201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</a:t>
            </a:r>
            <a:r>
              <a:rPr lang="en-US" smtClean="0">
                <a:latin typeface="Comic Sans MS" pitchFamily="66" charset="0"/>
              </a:rPr>
              <a:t>n</a:t>
            </a:r>
            <a:r>
              <a:rPr lang="en-US" baseline="30000" smtClean="0">
                <a:latin typeface="Comic Sans MS" pitchFamily="66" charset="0"/>
              </a:rPr>
              <a:t>log</a:t>
            </a:r>
            <a:r>
              <a:rPr lang="en-US" baseline="-25000" smtClean="0">
                <a:latin typeface="Comic Sans MS" pitchFamily="66" charset="0"/>
              </a:rPr>
              <a:t>b</a:t>
            </a:r>
            <a:r>
              <a:rPr lang="en-US" baseline="30000" smtClean="0">
                <a:latin typeface="Comic Sans MS" pitchFamily="66" charset="0"/>
              </a:rPr>
              <a:t>a</a:t>
            </a:r>
            <a:r>
              <a:rPr lang="en-US" smtClean="0">
                <a:latin typeface="Comic Sans MS" pitchFamily="66" charset="0"/>
                <a:cs typeface="Arial" charset="0"/>
              </a:rPr>
              <a:t>?</a:t>
            </a:r>
          </a:p>
        </p:txBody>
      </p:sp>
      <p:graphicFrame>
        <p:nvGraphicFramePr>
          <p:cNvPr id="8194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665913" y="177800"/>
          <a:ext cx="232251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3" imgW="1333440" imgH="431640" progId="Equation.3">
                  <p:embed/>
                </p:oleObj>
              </mc:Choice>
              <mc:Fallback>
                <p:oleObj name="Equation" r:id="rId3" imgW="1333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5913" y="177800"/>
                        <a:ext cx="2322512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1000" y="1219200"/>
          <a:ext cx="13716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5" imgW="914400" imgH="431640" progId="Equation.3">
                  <p:embed/>
                </p:oleObj>
              </mc:Choice>
              <mc:Fallback>
                <p:oleObj name="Equation" r:id="rId5" imgW="914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19200"/>
                        <a:ext cx="13716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350838" y="4379913"/>
            <a:ext cx="4483100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</a:rPr>
              <a:t>Assume 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n = b</a:t>
            </a:r>
            <a:r>
              <a:rPr lang="en-US" sz="2400" baseline="30000">
                <a:solidFill>
                  <a:schemeClr val="accent2"/>
                </a:solidFill>
                <a:latin typeface="Comic Sans MS" pitchFamily="66" charset="0"/>
              </a:rPr>
              <a:t>k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 k = log</a:t>
            </a:r>
            <a:r>
              <a:rPr lang="en-US" sz="2400" baseline="-25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n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At the end of iteration i = k:</a:t>
            </a:r>
          </a:p>
        </p:txBody>
      </p:sp>
      <p:graphicFrame>
        <p:nvGraphicFramePr>
          <p:cNvPr id="231430" name="Object 6"/>
          <p:cNvGraphicFramePr>
            <a:graphicFrameLocks noChangeAspect="1"/>
          </p:cNvGraphicFramePr>
          <p:nvPr/>
        </p:nvGraphicFramePr>
        <p:xfrm>
          <a:off x="496888" y="5449888"/>
          <a:ext cx="598646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7" imgW="3213000" imgH="482400" progId="Equation.3">
                  <p:embed/>
                </p:oleObj>
              </mc:Choice>
              <mc:Fallback>
                <p:oleObj name="Equation" r:id="rId7" imgW="3213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5449888"/>
                        <a:ext cx="5986462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57275" y="1790700"/>
            <a:ext cx="1133475" cy="706438"/>
            <a:chOff x="666" y="1128"/>
            <a:chExt cx="714" cy="445"/>
          </a:xfrm>
        </p:grpSpPr>
        <p:graphicFrame>
          <p:nvGraphicFramePr>
            <p:cNvPr id="8199" name="Object 8"/>
            <p:cNvGraphicFramePr>
              <a:graphicFrameLocks noChangeAspect="1"/>
            </p:cNvGraphicFramePr>
            <p:nvPr/>
          </p:nvGraphicFramePr>
          <p:xfrm>
            <a:off x="815" y="1164"/>
            <a:ext cx="565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5" name="Equation" r:id="rId9" imgW="596880" imgH="431640" progId="Equation.3">
                    <p:embed/>
                  </p:oleObj>
                </mc:Choice>
                <mc:Fallback>
                  <p:oleObj name="Equation" r:id="rId9" imgW="5968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" y="1164"/>
                          <a:ext cx="565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AutoShape 9"/>
            <p:cNvSpPr>
              <a:spLocks/>
            </p:cNvSpPr>
            <p:nvPr/>
          </p:nvSpPr>
          <p:spPr bwMode="auto">
            <a:xfrm rot="-5400000">
              <a:off x="828" y="966"/>
              <a:ext cx="96" cy="420"/>
            </a:xfrm>
            <a:prstGeom prst="leftBrace">
              <a:avLst>
                <a:gd name="adj1" fmla="val 364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308100" y="2433638"/>
            <a:ext cx="1149350" cy="739775"/>
            <a:chOff x="824" y="1533"/>
            <a:chExt cx="724" cy="466"/>
          </a:xfrm>
        </p:grpSpPr>
        <p:graphicFrame>
          <p:nvGraphicFramePr>
            <p:cNvPr id="8198" name="Object 11"/>
            <p:cNvGraphicFramePr>
              <a:graphicFrameLocks noChangeAspect="1"/>
            </p:cNvGraphicFramePr>
            <p:nvPr/>
          </p:nvGraphicFramePr>
          <p:xfrm>
            <a:off x="995" y="1590"/>
            <a:ext cx="553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6" name="Equation" r:id="rId11" imgW="583920" imgH="431640" progId="Equation.3">
                    <p:embed/>
                  </p:oleObj>
                </mc:Choice>
                <mc:Fallback>
                  <p:oleObj name="Equation" r:id="rId11" imgW="5839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5" y="1590"/>
                          <a:ext cx="553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8" name="AutoShape 12"/>
            <p:cNvSpPr>
              <a:spLocks/>
            </p:cNvSpPr>
            <p:nvPr/>
          </p:nvSpPr>
          <p:spPr bwMode="auto">
            <a:xfrm rot="-5400000">
              <a:off x="1049" y="1308"/>
              <a:ext cx="90" cy="539"/>
            </a:xfrm>
            <a:prstGeom prst="leftBrace">
              <a:avLst>
                <a:gd name="adj1" fmla="val 499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562100" y="3173413"/>
            <a:ext cx="1924050" cy="868362"/>
            <a:chOff x="984" y="1999"/>
            <a:chExt cx="1212" cy="547"/>
          </a:xfrm>
        </p:grpSpPr>
        <p:graphicFrame>
          <p:nvGraphicFramePr>
            <p:cNvPr id="8197" name="Object 14"/>
            <p:cNvGraphicFramePr>
              <a:graphicFrameLocks noChangeAspect="1"/>
            </p:cNvGraphicFramePr>
            <p:nvPr/>
          </p:nvGraphicFramePr>
          <p:xfrm>
            <a:off x="984" y="2137"/>
            <a:ext cx="1212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7" name="Equation" r:id="rId13" imgW="1282680" imgH="431640" progId="Equation.3">
                    <p:embed/>
                  </p:oleObj>
                </mc:Choice>
                <mc:Fallback>
                  <p:oleObj name="Equation" r:id="rId13" imgW="12826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" y="2137"/>
                          <a:ext cx="1212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7" name="Line 15"/>
            <p:cNvSpPr>
              <a:spLocks noChangeShapeType="1"/>
            </p:cNvSpPr>
            <p:nvPr/>
          </p:nvSpPr>
          <p:spPr bwMode="auto">
            <a:xfrm>
              <a:off x="1355" y="1999"/>
              <a:ext cx="0" cy="164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31440" name="Rectangle 16"/>
          <p:cNvSpPr>
            <a:spLocks noChangeArrowheads="1"/>
          </p:cNvSpPr>
          <p:nvPr/>
        </p:nvSpPr>
        <p:spPr bwMode="auto">
          <a:xfrm>
            <a:off x="4830763" y="1146175"/>
            <a:ext cx="3854450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</a:rPr>
              <a:t>Case 1: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>
                <a:sym typeface="Symbol" pitchFamily="18" charset="2"/>
              </a:rPr>
              <a:t>If </a:t>
            </a:r>
            <a:r>
              <a:rPr lang="en-US">
                <a:latin typeface="Comic Sans MS" pitchFamily="66" charset="0"/>
                <a:sym typeface="Symbol" pitchFamily="18" charset="2"/>
              </a:rPr>
              <a:t>f(n) </a:t>
            </a:r>
            <a:r>
              <a:rPr lang="en-US">
                <a:sym typeface="Symbol" pitchFamily="18" charset="2"/>
              </a:rPr>
              <a:t>is dominated by </a:t>
            </a:r>
            <a:r>
              <a:rPr lang="en-US">
                <a:latin typeface="Comic Sans MS" pitchFamily="66" charset="0"/>
                <a:sym typeface="Symbol" pitchFamily="18" charset="2"/>
              </a:rPr>
              <a:t>n</a:t>
            </a:r>
            <a:r>
              <a:rPr lang="en-US" baseline="30000">
                <a:latin typeface="Comic Sans MS" pitchFamily="66" charset="0"/>
                <a:sym typeface="Symbol" pitchFamily="18" charset="2"/>
              </a:rPr>
              <a:t>log</a:t>
            </a:r>
            <a:r>
              <a:rPr lang="en-US" baseline="-25000">
                <a:latin typeface="Comic Sans MS" pitchFamily="66" charset="0"/>
                <a:sym typeface="Symbol" pitchFamily="18" charset="2"/>
              </a:rPr>
              <a:t>b</a:t>
            </a:r>
            <a:r>
              <a:rPr lang="en-US" baseline="30000">
                <a:latin typeface="Comic Sans MS" pitchFamily="66" charset="0"/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:</a:t>
            </a:r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16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T(n) = (n</a:t>
            </a:r>
            <a:r>
              <a:rPr lang="en-US" sz="1600" baseline="30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log</a:t>
            </a:r>
            <a:r>
              <a:rPr lang="en-US" sz="1600" baseline="-25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1600" baseline="30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16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1600">
              <a:solidFill>
                <a:schemeClr val="accent2"/>
              </a:solidFill>
              <a:latin typeface="Comic Sans MS" pitchFamily="66" charset="0"/>
              <a:sym typeface="Symbol" pitchFamily="18" charset="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  <a:sym typeface="Symbol" pitchFamily="18" charset="2"/>
              </a:rPr>
              <a:t>Case 3: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>
                <a:sym typeface="Symbol" pitchFamily="18" charset="2"/>
              </a:rPr>
              <a:t>If </a:t>
            </a:r>
            <a:r>
              <a:rPr lang="en-US">
                <a:latin typeface="Comic Sans MS" pitchFamily="66" charset="0"/>
                <a:sym typeface="Symbol" pitchFamily="18" charset="2"/>
              </a:rPr>
              <a:t>f(n)</a:t>
            </a:r>
            <a:r>
              <a:rPr lang="en-US">
                <a:sym typeface="Symbol" pitchFamily="18" charset="2"/>
              </a:rPr>
              <a:t> dominates </a:t>
            </a:r>
            <a:r>
              <a:rPr lang="en-US">
                <a:latin typeface="Comic Sans MS" pitchFamily="66" charset="0"/>
                <a:sym typeface="Symbol" pitchFamily="18" charset="2"/>
              </a:rPr>
              <a:t>n</a:t>
            </a:r>
            <a:r>
              <a:rPr lang="en-US" baseline="30000">
                <a:latin typeface="Comic Sans MS" pitchFamily="66" charset="0"/>
                <a:sym typeface="Symbol" pitchFamily="18" charset="2"/>
              </a:rPr>
              <a:t>log</a:t>
            </a:r>
            <a:r>
              <a:rPr lang="en-US" baseline="-25000">
                <a:latin typeface="Comic Sans MS" pitchFamily="66" charset="0"/>
                <a:sym typeface="Symbol" pitchFamily="18" charset="2"/>
              </a:rPr>
              <a:t>b</a:t>
            </a:r>
            <a:r>
              <a:rPr lang="en-US" baseline="30000">
                <a:latin typeface="Comic Sans MS" pitchFamily="66" charset="0"/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:</a:t>
            </a:r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16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T(n) = (f(n))</a:t>
            </a:r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sz="1600">
              <a:solidFill>
                <a:schemeClr val="accent2"/>
              </a:solidFill>
              <a:sym typeface="Symbol" pitchFamily="18" charset="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2000">
                <a:solidFill>
                  <a:schemeClr val="accent2"/>
                </a:solidFill>
                <a:sym typeface="Symbol" pitchFamily="18" charset="2"/>
              </a:rPr>
              <a:t>Case 2: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Tx/>
              <a:buChar char="–"/>
            </a:pPr>
            <a:r>
              <a:rPr lang="en-US">
                <a:sym typeface="Symbol" pitchFamily="18" charset="2"/>
              </a:rPr>
              <a:t>If </a:t>
            </a:r>
            <a:r>
              <a:rPr lang="en-US">
                <a:latin typeface="Comic Sans MS" pitchFamily="66" charset="0"/>
                <a:sym typeface="Symbol" pitchFamily="18" charset="2"/>
              </a:rPr>
              <a:t>f(n)</a:t>
            </a:r>
            <a:r>
              <a:rPr lang="en-US">
                <a:sym typeface="Symbol" pitchFamily="18" charset="2"/>
              </a:rPr>
              <a:t> = </a:t>
            </a:r>
            <a:r>
              <a:rPr lang="en-US">
                <a:latin typeface="Comic Sans MS" pitchFamily="66" charset="0"/>
                <a:sym typeface="Symbol" pitchFamily="18" charset="2"/>
              </a:rPr>
              <a:t>(n</a:t>
            </a:r>
            <a:r>
              <a:rPr lang="en-US" baseline="30000">
                <a:latin typeface="Comic Sans MS" pitchFamily="66" charset="0"/>
                <a:sym typeface="Symbol" pitchFamily="18" charset="2"/>
              </a:rPr>
              <a:t>log</a:t>
            </a:r>
            <a:r>
              <a:rPr lang="en-US" baseline="-25000">
                <a:latin typeface="Comic Sans MS" pitchFamily="66" charset="0"/>
                <a:sym typeface="Symbol" pitchFamily="18" charset="2"/>
              </a:rPr>
              <a:t>b</a:t>
            </a:r>
            <a:r>
              <a:rPr lang="en-US" baseline="30000">
                <a:latin typeface="Comic Sans MS" pitchFamily="66" charset="0"/>
                <a:sym typeface="Symbol" pitchFamily="18" charset="2"/>
              </a:rPr>
              <a:t>a</a:t>
            </a:r>
            <a:r>
              <a:rPr lang="en-US">
                <a:latin typeface="Comic Sans MS" pitchFamily="66" charset="0"/>
                <a:sym typeface="Symbol" pitchFamily="18" charset="2"/>
              </a:rPr>
              <a:t>)</a:t>
            </a:r>
            <a:r>
              <a:rPr lang="en-US">
                <a:sym typeface="Symbol" pitchFamily="18" charset="2"/>
              </a:rPr>
              <a:t>:</a:t>
            </a:r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sz="16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T(n) = (n</a:t>
            </a:r>
            <a:r>
              <a:rPr lang="en-US" sz="1600" baseline="30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log</a:t>
            </a:r>
            <a:r>
              <a:rPr lang="en-US" sz="1600" baseline="-25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1600" baseline="30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a </a:t>
            </a:r>
            <a:r>
              <a:rPr lang="en-US" sz="16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logn)</a:t>
            </a:r>
          </a:p>
        </p:txBody>
      </p:sp>
    </p:spTree>
    <p:extLst>
      <p:ext uri="{BB962C8B-B14F-4D97-AF65-F5344CB8AC3E}">
        <p14:creationId xmlns:p14="http://schemas.microsoft.com/office/powerpoint/2010/main" val="3951128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1106E4-CDD3-475A-A280-C5CF5E62DDFB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412162" cy="5076825"/>
          </a:xfrm>
        </p:spPr>
        <p:txBody>
          <a:bodyPr>
            <a:normAutofit fontScale="92500"/>
          </a:bodyPr>
          <a:lstStyle/>
          <a:p>
            <a:pPr algn="ctr" eaLnBrk="1" hangingPunct="1">
              <a:lnSpc>
                <a:spcPct val="200000"/>
              </a:lnSpc>
              <a:buFontTx/>
              <a:buNone/>
            </a:pPr>
            <a:r>
              <a:rPr lang="en-US" smtClean="0">
                <a:latin typeface="Comic Sans MS" pitchFamily="66" charset="0"/>
                <a:cs typeface="Arial" charset="0"/>
                <a:sym typeface="Symbol" pitchFamily="18" charset="2"/>
              </a:rPr>
              <a:t>	T(n) = 2T(n/2) + n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		</a:t>
            </a:r>
          </a:p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	a = 2, b = 2, log</a:t>
            </a:r>
            <a:r>
              <a:rPr lang="en-US" baseline="-25000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2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2 = 1</a:t>
            </a:r>
          </a:p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	</a:t>
            </a:r>
            <a:r>
              <a:rPr lang="en-US" smtClean="0">
                <a:solidFill>
                  <a:schemeClr val="tx1"/>
                </a:solidFill>
                <a:cs typeface="Arial" charset="0"/>
                <a:sym typeface="Symbol" pitchFamily="18" charset="2"/>
              </a:rPr>
              <a:t>Compare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 </a:t>
            </a:r>
            <a:r>
              <a:rPr lang="en-US" smtClean="0">
                <a:latin typeface="Comic Sans MS" pitchFamily="66" charset="0"/>
                <a:cs typeface="Arial" charset="0"/>
                <a:sym typeface="Symbol" pitchFamily="18" charset="2"/>
              </a:rPr>
              <a:t>n</a:t>
            </a:r>
            <a:r>
              <a:rPr lang="en-US" baseline="30000" smtClean="0">
                <a:latin typeface="Comic Sans MS" pitchFamily="66" charset="0"/>
                <a:cs typeface="Arial" charset="0"/>
                <a:sym typeface="Symbol" pitchFamily="18" charset="2"/>
              </a:rPr>
              <a:t>log</a:t>
            </a:r>
            <a:r>
              <a:rPr lang="en-US" baseline="-25000" smtClean="0">
                <a:latin typeface="Comic Sans MS" pitchFamily="66" charset="0"/>
                <a:cs typeface="Arial" charset="0"/>
                <a:sym typeface="Symbol" pitchFamily="18" charset="2"/>
              </a:rPr>
              <a:t>2</a:t>
            </a:r>
            <a:r>
              <a:rPr lang="en-US" baseline="30000" smtClean="0">
                <a:latin typeface="Comic Sans MS" pitchFamily="66" charset="0"/>
                <a:cs typeface="Arial" charset="0"/>
                <a:sym typeface="Symbol" pitchFamily="18" charset="2"/>
              </a:rPr>
              <a:t>2</a:t>
            </a:r>
            <a:r>
              <a:rPr lang="en-US" smtClean="0">
                <a:latin typeface="Comic Sans MS" pitchFamily="66" charset="0"/>
                <a:cs typeface="Arial" charset="0"/>
                <a:sym typeface="Symbol" pitchFamily="18" charset="2"/>
              </a:rPr>
              <a:t> </a:t>
            </a:r>
            <a:r>
              <a:rPr lang="en-US" smtClean="0">
                <a:solidFill>
                  <a:schemeClr val="tx1"/>
                </a:solidFill>
                <a:cs typeface="Arial" charset="0"/>
                <a:sym typeface="Symbol" pitchFamily="18" charset="2"/>
              </a:rPr>
              <a:t>with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 </a:t>
            </a:r>
            <a:r>
              <a:rPr lang="en-US" smtClean="0">
                <a:latin typeface="Comic Sans MS" pitchFamily="66" charset="0"/>
                <a:cs typeface="Arial" charset="0"/>
                <a:sym typeface="Symbol" pitchFamily="18" charset="2"/>
              </a:rPr>
              <a:t>f(n) = n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	 f(n) = (n)  </a:t>
            </a:r>
            <a:r>
              <a:rPr lang="en-US" smtClean="0">
                <a:cs typeface="Arial" charset="0"/>
                <a:sym typeface="Symbol" pitchFamily="18" charset="2"/>
              </a:rPr>
              <a:t>Case 2 </a:t>
            </a:r>
          </a:p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smtClean="0">
                <a:solidFill>
                  <a:schemeClr val="tx1"/>
                </a:solidFill>
                <a:cs typeface="Arial" charset="0"/>
                <a:sym typeface="Symbol" pitchFamily="18" charset="2"/>
              </a:rPr>
              <a:t>	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 </a:t>
            </a:r>
            <a:r>
              <a:rPr lang="en-US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T(n) = (nlgn)</a:t>
            </a:r>
          </a:p>
        </p:txBody>
      </p:sp>
    </p:spTree>
    <p:extLst>
      <p:ext uri="{BB962C8B-B14F-4D97-AF65-F5344CB8AC3E}">
        <p14:creationId xmlns:p14="http://schemas.microsoft.com/office/powerpoint/2010/main" val="229705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719BD9-0EDB-4F1C-B4B8-36EE7E0E0C31}" type="slidenum">
              <a:rPr lang="en-US"/>
              <a:pPr eaLnBrk="1" hangingPunct="1"/>
              <a:t>35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412162" cy="5076825"/>
          </a:xfrm>
        </p:spPr>
        <p:txBody>
          <a:bodyPr>
            <a:normAutofit lnSpcReduction="10000"/>
          </a:bodyPr>
          <a:lstStyle/>
          <a:p>
            <a:pPr algn="ctr" eaLnBrk="1" hangingPunct="1">
              <a:lnSpc>
                <a:spcPct val="130000"/>
              </a:lnSpc>
              <a:buFontTx/>
              <a:buNone/>
            </a:pPr>
            <a:r>
              <a:rPr lang="en-US" sz="2400" smtClean="0">
                <a:latin typeface="Comic Sans MS" pitchFamily="66" charset="0"/>
                <a:cs typeface="Arial" charset="0"/>
                <a:sym typeface="Symbol" pitchFamily="18" charset="2"/>
              </a:rPr>
              <a:t>	</a:t>
            </a:r>
            <a:r>
              <a:rPr lang="en-US" smtClean="0">
                <a:latin typeface="Comic Sans MS" pitchFamily="66" charset="0"/>
                <a:cs typeface="Arial" charset="0"/>
                <a:sym typeface="Symbol" pitchFamily="18" charset="2"/>
              </a:rPr>
              <a:t>T(n) = 2T(n/2) + n</a:t>
            </a:r>
            <a:r>
              <a:rPr lang="en-US" baseline="30000" smtClean="0">
                <a:latin typeface="Comic Sans MS" pitchFamily="66" charset="0"/>
                <a:cs typeface="Arial" charset="0"/>
                <a:sym typeface="Symbol" pitchFamily="18" charset="2"/>
              </a:rPr>
              <a:t>2</a:t>
            </a:r>
            <a:r>
              <a:rPr lang="en-US" smtClean="0">
                <a:latin typeface="Comic Sans MS" pitchFamily="66" charset="0"/>
                <a:cs typeface="Arial" charset="0"/>
                <a:sym typeface="Symbol" pitchFamily="18" charset="2"/>
              </a:rPr>
              <a:t> 		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mtClean="0">
                <a:latin typeface="Comic Sans MS" pitchFamily="66" charset="0"/>
                <a:cs typeface="Arial" charset="0"/>
                <a:sym typeface="Symbol" pitchFamily="18" charset="2"/>
              </a:rPr>
              <a:t>	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a = 2, b = 2, log</a:t>
            </a:r>
            <a:r>
              <a:rPr lang="en-US" baseline="-25000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2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2 = 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mtClean="0">
                <a:latin typeface="Comic Sans MS" pitchFamily="66" charset="0"/>
                <a:cs typeface="Arial" charset="0"/>
                <a:sym typeface="Symbol" pitchFamily="18" charset="2"/>
              </a:rPr>
              <a:t>	</a:t>
            </a:r>
            <a:r>
              <a:rPr lang="en-US" smtClean="0">
                <a:solidFill>
                  <a:schemeClr val="tx1"/>
                </a:solidFill>
                <a:cs typeface="Arial" charset="0"/>
                <a:sym typeface="Symbol" pitchFamily="18" charset="2"/>
              </a:rPr>
              <a:t>Compare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 </a:t>
            </a:r>
            <a:r>
              <a:rPr lang="en-US" smtClean="0">
                <a:latin typeface="Comic Sans MS" pitchFamily="66" charset="0"/>
                <a:cs typeface="Arial" charset="0"/>
                <a:sym typeface="Symbol" pitchFamily="18" charset="2"/>
              </a:rPr>
              <a:t>n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 </a:t>
            </a:r>
            <a:r>
              <a:rPr lang="en-US" smtClean="0">
                <a:solidFill>
                  <a:schemeClr val="tx1"/>
                </a:solidFill>
                <a:cs typeface="Arial" charset="0"/>
                <a:sym typeface="Symbol" pitchFamily="18" charset="2"/>
              </a:rPr>
              <a:t>with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 </a:t>
            </a:r>
            <a:r>
              <a:rPr lang="en-US" smtClean="0">
                <a:latin typeface="Comic Sans MS" pitchFamily="66" charset="0"/>
                <a:cs typeface="Arial" charset="0"/>
                <a:sym typeface="Symbol" pitchFamily="18" charset="2"/>
              </a:rPr>
              <a:t>f(n) = n</a:t>
            </a:r>
            <a:r>
              <a:rPr lang="en-US" baseline="30000" smtClean="0">
                <a:latin typeface="Comic Sans MS" pitchFamily="66" charset="0"/>
                <a:cs typeface="Arial" charset="0"/>
                <a:sym typeface="Symbol" pitchFamily="18" charset="2"/>
              </a:rPr>
              <a:t>2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	 f(n) = (n</a:t>
            </a:r>
            <a:r>
              <a:rPr lang="en-US" baseline="30000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1+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)  </a:t>
            </a:r>
            <a:r>
              <a:rPr lang="en-US" smtClean="0">
                <a:cs typeface="Arial" charset="0"/>
                <a:sym typeface="Symbol" pitchFamily="18" charset="2"/>
              </a:rPr>
              <a:t>Case 3</a:t>
            </a:r>
            <a:r>
              <a:rPr lang="en-US" smtClean="0">
                <a:solidFill>
                  <a:schemeClr val="tx1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 </a:t>
            </a:r>
            <a:r>
              <a:rPr lang="en-US" sz="2400" smtClean="0">
                <a:solidFill>
                  <a:schemeClr val="tx1"/>
                </a:solidFill>
                <a:cs typeface="Arial" charset="0"/>
                <a:sym typeface="Symbol" pitchFamily="18" charset="2"/>
              </a:rPr>
              <a:t>verify regularity cond.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mtClean="0">
                <a:latin typeface="Comic Sans MS" pitchFamily="66" charset="0"/>
                <a:cs typeface="Arial" charset="0"/>
                <a:sym typeface="Symbol" pitchFamily="18" charset="2"/>
              </a:rPr>
              <a:t>	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a f(n/b) ≤ c f(n)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	 2 n</a:t>
            </a:r>
            <a:r>
              <a:rPr lang="en-US" baseline="30000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2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/4 ≤ c n</a:t>
            </a:r>
            <a:r>
              <a:rPr lang="en-US" baseline="30000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2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  c = ½ </a:t>
            </a:r>
            <a:r>
              <a:rPr lang="en-US" smtClean="0">
                <a:solidFill>
                  <a:schemeClr val="tx1"/>
                </a:solidFill>
                <a:cs typeface="Arial" charset="0"/>
                <a:sym typeface="Symbol" pitchFamily="18" charset="2"/>
              </a:rPr>
              <a:t>is a solution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 (c&lt;1)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	 </a:t>
            </a:r>
            <a:r>
              <a:rPr lang="en-US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T(n) = (n</a:t>
            </a:r>
            <a:r>
              <a:rPr lang="en-US" baseline="30000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2</a:t>
            </a:r>
            <a:r>
              <a:rPr lang="en-US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043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D90849-D10D-4DE2-8155-99F31A81FB01}" type="slidenum">
              <a:rPr lang="en-US"/>
              <a:pPr eaLnBrk="1" hangingPunct="1"/>
              <a:t>36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 (cont.)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412162" cy="5076825"/>
          </a:xfrm>
        </p:spPr>
        <p:txBody>
          <a:bodyPr>
            <a:normAutofit fontScale="92500"/>
          </a:bodyPr>
          <a:lstStyle/>
          <a:p>
            <a:pPr algn="ctr" eaLnBrk="1" hangingPunct="1">
              <a:lnSpc>
                <a:spcPct val="200000"/>
              </a:lnSpc>
              <a:buFontTx/>
              <a:buNone/>
            </a:pPr>
            <a:r>
              <a:rPr lang="en-US" sz="2400" smtClean="0">
                <a:latin typeface="Comic Sans MS" pitchFamily="66" charset="0"/>
                <a:cs typeface="Arial" charset="0"/>
                <a:sym typeface="Symbol" pitchFamily="18" charset="2"/>
              </a:rPr>
              <a:t>	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T(n) = 2T(n/2) + 		 </a:t>
            </a:r>
          </a:p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	a = 2, b = 2, log</a:t>
            </a:r>
            <a:r>
              <a:rPr lang="en-US" baseline="-25000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2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2 = 1</a:t>
            </a:r>
          </a:p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	</a:t>
            </a:r>
            <a:r>
              <a:rPr lang="en-US" smtClean="0">
                <a:solidFill>
                  <a:schemeClr val="tx1"/>
                </a:solidFill>
                <a:cs typeface="Arial" charset="0"/>
                <a:sym typeface="Symbol" pitchFamily="18" charset="2"/>
              </a:rPr>
              <a:t>Compare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 </a:t>
            </a:r>
            <a:r>
              <a:rPr lang="en-US" smtClean="0">
                <a:latin typeface="Comic Sans MS" pitchFamily="66" charset="0"/>
                <a:cs typeface="Arial" charset="0"/>
                <a:sym typeface="Symbol" pitchFamily="18" charset="2"/>
              </a:rPr>
              <a:t>n </a:t>
            </a:r>
            <a:r>
              <a:rPr lang="en-US" smtClean="0">
                <a:solidFill>
                  <a:schemeClr val="tx1"/>
                </a:solidFill>
                <a:cs typeface="Arial" charset="0"/>
                <a:sym typeface="Symbol" pitchFamily="18" charset="2"/>
              </a:rPr>
              <a:t>with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 </a:t>
            </a:r>
            <a:r>
              <a:rPr lang="en-US" smtClean="0">
                <a:latin typeface="Comic Sans MS" pitchFamily="66" charset="0"/>
                <a:cs typeface="Arial" charset="0"/>
                <a:sym typeface="Symbol" pitchFamily="18" charset="2"/>
              </a:rPr>
              <a:t>f(n) = n</a:t>
            </a:r>
            <a:r>
              <a:rPr lang="en-US" baseline="30000" smtClean="0">
                <a:latin typeface="Comic Sans MS" pitchFamily="66" charset="0"/>
                <a:cs typeface="Arial" charset="0"/>
                <a:sym typeface="Symbol" pitchFamily="18" charset="2"/>
              </a:rPr>
              <a:t>1/2</a:t>
            </a:r>
            <a:r>
              <a:rPr lang="en-US" baseline="30000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baseline="30000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	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 f(n) = O(n</a:t>
            </a:r>
            <a:r>
              <a:rPr lang="en-US" baseline="30000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1-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) 	 </a:t>
            </a:r>
            <a:r>
              <a:rPr lang="en-US" smtClean="0">
                <a:cs typeface="Arial" charset="0"/>
                <a:sym typeface="Symbol" pitchFamily="18" charset="2"/>
              </a:rPr>
              <a:t>Case 1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	 </a:t>
            </a:r>
            <a:r>
              <a:rPr lang="en-US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T(n) = (n)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367338" y="1473200"/>
          <a:ext cx="63023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3" imgW="241200" imgH="228600" progId="Equation.3">
                  <p:embed/>
                </p:oleObj>
              </mc:Choice>
              <mc:Fallback>
                <p:oleObj name="Equation" r:id="rId3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338" y="1473200"/>
                        <a:ext cx="63023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64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8D3FAE-44B5-46F7-B93C-2EBC42A78B6B}" type="slidenum">
              <a:rPr lang="en-US"/>
              <a:pPr eaLnBrk="1" hangingPunct="1"/>
              <a:t>37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Examples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19188"/>
            <a:ext cx="8456612" cy="5703887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n-US" smtClean="0">
                <a:latin typeface="Comic Sans MS" pitchFamily="66" charset="0"/>
              </a:rPr>
              <a:t>T(n) = 3T(n/4) + nlgn	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mtClean="0">
                <a:latin typeface="Comic Sans MS" pitchFamily="66" charset="0"/>
              </a:rPr>
              <a:t>	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a = 3, b = 4, log</a:t>
            </a:r>
            <a:r>
              <a:rPr lang="en-US" baseline="-25000" smtClean="0">
                <a:solidFill>
                  <a:schemeClr val="tx1"/>
                </a:solidFill>
                <a:latin typeface="Comic Sans MS" pitchFamily="66" charset="0"/>
              </a:rPr>
              <a:t>4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3 = 0.793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	</a:t>
            </a:r>
            <a:r>
              <a:rPr lang="en-US" smtClean="0">
                <a:solidFill>
                  <a:schemeClr val="tx1"/>
                </a:solidFill>
              </a:rPr>
              <a:t>Compare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mtClean="0">
                <a:latin typeface="Comic Sans MS" pitchFamily="66" charset="0"/>
              </a:rPr>
              <a:t>n</a:t>
            </a:r>
            <a:r>
              <a:rPr lang="en-US" baseline="30000" smtClean="0">
                <a:latin typeface="Comic Sans MS" pitchFamily="66" charset="0"/>
              </a:rPr>
              <a:t>0.793</a:t>
            </a:r>
            <a:r>
              <a:rPr lang="en-US" smtClean="0">
                <a:solidFill>
                  <a:schemeClr val="tx1"/>
                </a:solidFill>
              </a:rPr>
              <a:t> with</a:t>
            </a:r>
            <a:r>
              <a:rPr lang="en-US" smtClean="0"/>
              <a:t> </a:t>
            </a:r>
            <a:r>
              <a:rPr lang="en-US" smtClean="0">
                <a:latin typeface="Comic Sans MS" pitchFamily="66" charset="0"/>
              </a:rPr>
              <a:t>f(n) = nlgn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mtClean="0">
                <a:latin typeface="Comic Sans MS" pitchFamily="66" charset="0"/>
              </a:rPr>
              <a:t>	f(n) = 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(n</a:t>
            </a:r>
            <a:r>
              <a:rPr lang="en-US" baseline="30000" smtClean="0">
                <a:latin typeface="Comic Sans MS" pitchFamily="66" charset="0"/>
                <a:sym typeface="Symbol" pitchFamily="18" charset="2"/>
              </a:rPr>
              <a:t>log</a:t>
            </a:r>
            <a:r>
              <a:rPr lang="en-US" baseline="-25000" smtClean="0">
                <a:latin typeface="Comic Sans MS" pitchFamily="66" charset="0"/>
                <a:sym typeface="Symbol" pitchFamily="18" charset="2"/>
              </a:rPr>
              <a:t>4</a:t>
            </a:r>
            <a:r>
              <a:rPr lang="en-US" baseline="30000" smtClean="0">
                <a:latin typeface="Comic Sans MS" pitchFamily="66" charset="0"/>
                <a:sym typeface="Symbol" pitchFamily="18" charset="2"/>
              </a:rPr>
              <a:t>3+</a:t>
            </a:r>
            <a:r>
              <a:rPr lang="en-US" smtClean="0">
                <a:latin typeface="Comic Sans MS" pitchFamily="66" charset="0"/>
                <a:sym typeface="Symbol" pitchFamily="18" charset="2"/>
              </a:rPr>
              <a:t>)</a:t>
            </a:r>
            <a:r>
              <a:rPr lang="en-US" smtClean="0">
                <a:sym typeface="Symbol" pitchFamily="18" charset="2"/>
              </a:rPr>
              <a:t>  </a:t>
            </a:r>
            <a:r>
              <a:rPr lang="en-US" smtClean="0">
                <a:cs typeface="Arial" charset="0"/>
                <a:sym typeface="Symbol" pitchFamily="18" charset="2"/>
              </a:rPr>
              <a:t>Case 3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mtClean="0">
                <a:cs typeface="Arial" charset="0"/>
                <a:sym typeface="Symbol" pitchFamily="18" charset="2"/>
              </a:rPr>
              <a:t>	</a:t>
            </a:r>
            <a:r>
              <a:rPr lang="en-US" smtClean="0">
                <a:solidFill>
                  <a:schemeClr val="tx1"/>
                </a:solidFill>
                <a:cs typeface="Arial" charset="0"/>
                <a:sym typeface="Symbol" pitchFamily="18" charset="2"/>
              </a:rPr>
              <a:t>Check regularity condition: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mtClean="0">
                <a:cs typeface="Arial" charset="0"/>
                <a:sym typeface="Symbol" pitchFamily="18" charset="2"/>
              </a:rPr>
              <a:t>		</a:t>
            </a:r>
            <a:r>
              <a:rPr lang="en-US" smtClean="0">
                <a:latin typeface="Comic Sans MS" pitchFamily="66" charset="0"/>
                <a:cs typeface="Arial" charset="0"/>
                <a:sym typeface="Symbol" pitchFamily="18" charset="2"/>
              </a:rPr>
              <a:t>3(n/4)lg(n/4) ≤ (3/4)nlgn = c f(n), c=3/4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mtClean="0">
                <a:latin typeface="Comic Sans MS" pitchFamily="66" charset="0"/>
                <a:cs typeface="Arial" charset="0"/>
                <a:sym typeface="Symbol" pitchFamily="18" charset="2"/>
              </a:rPr>
              <a:t>	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</a:t>
            </a:r>
            <a:r>
              <a:rPr lang="en-US" smtClean="0">
                <a:solidFill>
                  <a:srgbClr val="DD011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T(n) = (nlgn)</a:t>
            </a:r>
            <a:endParaRPr lang="en-US" smtClean="0">
              <a:latin typeface="Comic Sans MS" pitchFamily="66" charset="0"/>
              <a:cs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969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A28539-92B6-402E-902C-89DD903A6F72}" type="slidenum">
              <a:rPr lang="en-US"/>
              <a:pPr eaLnBrk="1" hangingPunct="1"/>
              <a:t>38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Examples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19188"/>
            <a:ext cx="8456612" cy="4903787"/>
          </a:xfrm>
        </p:spPr>
        <p:txBody>
          <a:bodyPr>
            <a:normAutofit fontScale="92500"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n-US" smtClean="0">
                <a:latin typeface="Comic Sans MS" pitchFamily="66" charset="0"/>
                <a:cs typeface="Arial" charset="0"/>
                <a:sym typeface="Symbol" pitchFamily="18" charset="2"/>
              </a:rPr>
              <a:t>T(n) = 2T(n/2) + nlgn	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smtClean="0">
                <a:latin typeface="Comic Sans MS" pitchFamily="66" charset="0"/>
                <a:cs typeface="Arial" charset="0"/>
                <a:sym typeface="Symbol" pitchFamily="18" charset="2"/>
              </a:rPr>
              <a:t>	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a = 2, b = 2, log</a:t>
            </a:r>
            <a:r>
              <a:rPr lang="en-US" baseline="-25000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2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cs typeface="Arial" charset="0"/>
                <a:sym typeface="Symbol" pitchFamily="18" charset="2"/>
              </a:rPr>
              <a:t>2 = 1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Compare </a:t>
            </a:r>
            <a:r>
              <a:rPr lang="en-US" smtClean="0">
                <a:solidFill>
                  <a:srgbClr val="003399"/>
                </a:solidFill>
                <a:latin typeface="Comic Sans MS" pitchFamily="66" charset="0"/>
              </a:rPr>
              <a:t>n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 with </a:t>
            </a:r>
            <a:r>
              <a:rPr lang="en-US" smtClean="0">
                <a:solidFill>
                  <a:srgbClr val="003399"/>
                </a:solidFill>
                <a:latin typeface="Comic Sans MS" pitchFamily="66" charset="0"/>
              </a:rPr>
              <a:t>f(n) = nlgn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endParaRPr lang="en-US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smtClean="0"/>
              <a:t>seems like case 3 should apply</a:t>
            </a:r>
          </a:p>
          <a:p>
            <a:pPr eaLnBrk="1" hangingPunct="1">
              <a:lnSpc>
                <a:spcPct val="150000"/>
              </a:lnSpc>
            </a:pPr>
            <a:r>
              <a:rPr lang="en-US" smtClean="0">
                <a:solidFill>
                  <a:schemeClr val="tx1"/>
                </a:solidFill>
              </a:rPr>
              <a:t>f(n) must be polynomially larger by a factor of n</a:t>
            </a:r>
            <a:r>
              <a:rPr lang="en-US" baseline="30000" smtClean="0">
                <a:solidFill>
                  <a:schemeClr val="tx1"/>
                </a:solidFill>
                <a:sym typeface="Symbol" pitchFamily="18" charset="2"/>
              </a:rPr>
              <a:t></a:t>
            </a:r>
            <a:endParaRPr lang="en-US" smtClean="0">
              <a:solidFill>
                <a:schemeClr val="tx1"/>
              </a:solidFill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smtClean="0">
                <a:solidFill>
                  <a:schemeClr val="tx1"/>
                </a:solidFill>
                <a:sym typeface="Symbol" pitchFamily="18" charset="2"/>
              </a:rPr>
              <a:t>In this case it is only larger by a factor of </a:t>
            </a:r>
            <a:r>
              <a:rPr lang="en-US" smtClean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lgn</a:t>
            </a:r>
          </a:p>
        </p:txBody>
      </p:sp>
    </p:spTree>
    <p:extLst>
      <p:ext uri="{BB962C8B-B14F-4D97-AF65-F5344CB8AC3E}">
        <p14:creationId xmlns:p14="http://schemas.microsoft.com/office/powerpoint/2010/main" val="344806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/>
            <a:fld id="{6BB03A80-9FC8-4071-A0D4-4F301C53CE0D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4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Modeling with Recurrence Relations</a:t>
            </a:r>
            <a:endParaRPr lang="en-CA" sz="3600" smtClean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Example:</a:t>
            </a:r>
            <a:r>
              <a:rPr lang="en-US" sz="2800" smtClean="0">
                <a:sym typeface="Symbol" pitchFamily="18" charset="2"/>
              </a:rPr>
              <a:t>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800" smtClean="0">
                <a:sym typeface="Symbol" pitchFamily="18" charset="2"/>
              </a:rPr>
              <a:t>Someone deposits $10,000 in a savings account at a bank yielding 5% per year with interest compounded annually. How much money will be in the account after 30 years?</a:t>
            </a:r>
          </a:p>
          <a:p>
            <a:pPr marL="0" indent="0" eaLnBrk="1" hangingPunct="1">
              <a:buFontTx/>
              <a:buNone/>
              <a:defRPr/>
            </a:pPr>
            <a:endParaRPr lang="en-US" sz="800" smtClean="0">
              <a:sym typeface="Symbol" pitchFamily="18" charset="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Solution: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800" smtClean="0">
                <a:sym typeface="Symbol" pitchFamily="18" charset="2"/>
              </a:rPr>
              <a:t>Let P</a:t>
            </a:r>
            <a:r>
              <a:rPr lang="en-US" sz="2800" baseline="-25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 denote the amount in the account after n years.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800" smtClean="0">
                <a:sym typeface="Symbol" pitchFamily="18" charset="2"/>
              </a:rPr>
              <a:t>How can we determine P</a:t>
            </a:r>
            <a:r>
              <a:rPr lang="en-US" sz="2800" baseline="-25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 on the basis of P</a:t>
            </a:r>
            <a:r>
              <a:rPr lang="en-US" sz="2800" baseline="-25000" smtClean="0">
                <a:sym typeface="Symbol" pitchFamily="18" charset="2"/>
              </a:rPr>
              <a:t>n-1</a:t>
            </a:r>
            <a:r>
              <a:rPr lang="en-US" sz="2800" smtClean="0">
                <a:sym typeface="Symbol" pitchFamily="18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0246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/>
            <a:fld id="{53C4C09B-6396-4AE2-B731-D802009B6CF2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5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Modeling with Recurrence Relations</a:t>
            </a:r>
            <a:endParaRPr lang="en-CA" sz="3600" smtClean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5344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sym typeface="Symbol" pitchFamily="18" charset="2"/>
              </a:rPr>
              <a:t>We can derive the following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recurrence relation</a:t>
            </a:r>
            <a:r>
              <a:rPr lang="en-US" sz="2800" smtClean="0">
                <a:sym typeface="Symbol" pitchFamily="18" charset="2"/>
              </a:rPr>
              <a:t>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sym typeface="Symbol" pitchFamily="18" charset="2"/>
              </a:rPr>
              <a:t>P</a:t>
            </a:r>
            <a:r>
              <a:rPr lang="en-US" sz="2800" baseline="-25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 = P</a:t>
            </a:r>
            <a:r>
              <a:rPr lang="en-US" sz="2800" baseline="-25000" smtClean="0">
                <a:sym typeface="Symbol" pitchFamily="18" charset="2"/>
              </a:rPr>
              <a:t>n-1</a:t>
            </a:r>
            <a:r>
              <a:rPr lang="en-US" sz="2800" smtClean="0">
                <a:sym typeface="Symbol" pitchFamily="18" charset="2"/>
              </a:rPr>
              <a:t> + 0.05P</a:t>
            </a:r>
            <a:r>
              <a:rPr lang="en-US" sz="2800" baseline="-25000" smtClean="0">
                <a:sym typeface="Symbol" pitchFamily="18" charset="2"/>
              </a:rPr>
              <a:t>n-1</a:t>
            </a:r>
            <a:r>
              <a:rPr lang="en-US" sz="2800" smtClean="0">
                <a:sym typeface="Symbol" pitchFamily="18" charset="2"/>
              </a:rPr>
              <a:t> = 1.05P</a:t>
            </a:r>
            <a:r>
              <a:rPr lang="en-US" sz="2800" baseline="-25000" smtClean="0">
                <a:sym typeface="Symbol" pitchFamily="18" charset="2"/>
              </a:rPr>
              <a:t>n-1</a:t>
            </a:r>
            <a:r>
              <a:rPr lang="en-US" sz="2800" smtClean="0">
                <a:sym typeface="Symbol" pitchFamily="18" charset="2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sym typeface="Symbol" pitchFamily="18" charset="2"/>
              </a:rPr>
              <a:t>The initial condition is P</a:t>
            </a:r>
            <a:r>
              <a:rPr lang="en-US" sz="2800" baseline="-25000" smtClean="0">
                <a:sym typeface="Symbol" pitchFamily="18" charset="2"/>
              </a:rPr>
              <a:t>0</a:t>
            </a:r>
            <a:r>
              <a:rPr lang="en-US" sz="2800" smtClean="0">
                <a:sym typeface="Symbol" pitchFamily="18" charset="2"/>
              </a:rPr>
              <a:t> = 10,000.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sym typeface="Symbol" pitchFamily="18" charset="2"/>
              </a:rPr>
              <a:t>Then we have: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sym typeface="Symbol" pitchFamily="18" charset="2"/>
              </a:rPr>
              <a:t>P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 = 1.05P</a:t>
            </a:r>
            <a:r>
              <a:rPr lang="en-US" sz="2800" baseline="-25000" smtClean="0">
                <a:sym typeface="Symbol" pitchFamily="18" charset="2"/>
              </a:rPr>
              <a:t>0</a:t>
            </a:r>
            <a:r>
              <a:rPr lang="en-US" sz="2800" smtClean="0">
                <a:sym typeface="Symbol" pitchFamily="18" charset="2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sym typeface="Symbol" pitchFamily="18" charset="2"/>
              </a:rPr>
              <a:t>P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 = 1.05P</a:t>
            </a:r>
            <a:r>
              <a:rPr lang="en-US" sz="2800" baseline="-25000" smtClean="0">
                <a:sym typeface="Symbol" pitchFamily="18" charset="2"/>
              </a:rPr>
              <a:t>1</a:t>
            </a:r>
            <a:r>
              <a:rPr lang="en-US" sz="2800" smtClean="0">
                <a:sym typeface="Symbol" pitchFamily="18" charset="2"/>
              </a:rPr>
              <a:t> = (1.05)</a:t>
            </a:r>
            <a:r>
              <a:rPr lang="en-US" sz="2800" baseline="30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P</a:t>
            </a:r>
            <a:r>
              <a:rPr lang="en-US" sz="2800" baseline="-25000" smtClean="0">
                <a:sym typeface="Symbol" pitchFamily="18" charset="2"/>
              </a:rPr>
              <a:t>0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sym typeface="Symbol" pitchFamily="18" charset="2"/>
              </a:rPr>
              <a:t>P</a:t>
            </a:r>
            <a:r>
              <a:rPr lang="en-US" sz="2800" baseline="-25000" smtClean="0">
                <a:sym typeface="Symbol" pitchFamily="18" charset="2"/>
              </a:rPr>
              <a:t>3</a:t>
            </a:r>
            <a:r>
              <a:rPr lang="en-US" sz="2800" smtClean="0">
                <a:sym typeface="Symbol" pitchFamily="18" charset="2"/>
              </a:rPr>
              <a:t> = 1.05P</a:t>
            </a:r>
            <a:r>
              <a:rPr lang="en-US" sz="2800" baseline="-25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 = (1.05)</a:t>
            </a:r>
            <a:r>
              <a:rPr lang="en-US" sz="2800" baseline="30000" smtClean="0">
                <a:sym typeface="Symbol" pitchFamily="18" charset="2"/>
              </a:rPr>
              <a:t>3</a:t>
            </a:r>
            <a:r>
              <a:rPr lang="en-US" sz="2800" smtClean="0">
                <a:sym typeface="Symbol" pitchFamily="18" charset="2"/>
              </a:rPr>
              <a:t>P</a:t>
            </a:r>
            <a:r>
              <a:rPr lang="en-US" sz="2800" baseline="-25000" smtClean="0">
                <a:sym typeface="Symbol" pitchFamily="18" charset="2"/>
              </a:rPr>
              <a:t>0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sym typeface="Symbol" pitchFamily="18" charset="2"/>
              </a:rPr>
              <a:t>…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sym typeface="Symbol" pitchFamily="18" charset="2"/>
              </a:rPr>
              <a:t>P</a:t>
            </a:r>
            <a:r>
              <a:rPr lang="en-US" sz="2800" baseline="-25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 = 1.05P</a:t>
            </a:r>
            <a:r>
              <a:rPr lang="en-US" sz="2800" baseline="-25000" smtClean="0">
                <a:sym typeface="Symbol" pitchFamily="18" charset="2"/>
              </a:rPr>
              <a:t>n-1</a:t>
            </a:r>
            <a:r>
              <a:rPr lang="en-US" sz="2800" smtClean="0">
                <a:sym typeface="Symbol" pitchFamily="18" charset="2"/>
              </a:rPr>
              <a:t> = (1.05)</a:t>
            </a:r>
            <a:r>
              <a:rPr lang="en-US" sz="2800" baseline="30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P</a:t>
            </a:r>
            <a:r>
              <a:rPr lang="en-US" sz="2800" baseline="-25000" smtClean="0">
                <a:sym typeface="Symbol" pitchFamily="18" charset="2"/>
              </a:rPr>
              <a:t>0</a:t>
            </a:r>
            <a:br>
              <a:rPr lang="en-US" sz="2800" baseline="-25000" smtClean="0">
                <a:sym typeface="Symbol" pitchFamily="18" charset="2"/>
              </a:rPr>
            </a:br>
            <a:endParaRPr lang="en-US" sz="2800" baseline="-25000" smtClean="0">
              <a:sym typeface="Symbol" pitchFamily="18" charset="2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smtClean="0">
                <a:sym typeface="Symbol" pitchFamily="18" charset="2"/>
              </a:rPr>
              <a:t>We now have a </a:t>
            </a:r>
            <a:r>
              <a:rPr lang="en-US" sz="2800" b="1" smtClean="0">
                <a:solidFill>
                  <a:srgbClr val="00FFFF"/>
                </a:solidFill>
                <a:sym typeface="Symbol" pitchFamily="18" charset="2"/>
              </a:rPr>
              <a:t>formula</a:t>
            </a:r>
            <a:r>
              <a:rPr lang="en-US" sz="2800" smtClean="0">
                <a:sym typeface="Symbol" pitchFamily="18" charset="2"/>
              </a:rPr>
              <a:t> to calculate P</a:t>
            </a:r>
            <a:r>
              <a:rPr lang="en-US" sz="2800" baseline="-25000" smtClean="0">
                <a:sym typeface="Symbol" pitchFamily="18" charset="2"/>
              </a:rPr>
              <a:t>n</a:t>
            </a:r>
            <a:r>
              <a:rPr lang="en-US" sz="2800" smtClean="0">
                <a:sym typeface="Symbol" pitchFamily="18" charset="2"/>
              </a:rPr>
              <a:t> for any natural number n and can avoid the iteration.</a:t>
            </a:r>
          </a:p>
        </p:txBody>
      </p:sp>
    </p:spTree>
    <p:extLst>
      <p:ext uri="{BB962C8B-B14F-4D97-AF65-F5344CB8AC3E}">
        <p14:creationId xmlns:p14="http://schemas.microsoft.com/office/powerpoint/2010/main" val="149091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5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5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/>
            <a:fld id="{20432BF3-D19A-4A5D-8BD7-D8FD05697B40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6</a:t>
            </a:fld>
            <a:endParaRPr lang="en-CA" sz="1400" smtClean="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Modeling with Recurrence Relations</a:t>
            </a:r>
            <a:endParaRPr lang="en-CA" sz="3600" smtClean="0"/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6482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800" smtClean="0">
                <a:sym typeface="Symbol" pitchFamily="18" charset="2"/>
              </a:rPr>
              <a:t>Let us use this formula to find P</a:t>
            </a:r>
            <a:r>
              <a:rPr lang="en-US" sz="2800" baseline="-25000" smtClean="0">
                <a:sym typeface="Symbol" pitchFamily="18" charset="2"/>
              </a:rPr>
              <a:t>30</a:t>
            </a:r>
            <a:r>
              <a:rPr lang="en-US" sz="2800" smtClean="0">
                <a:sym typeface="Symbol" pitchFamily="18" charset="2"/>
              </a:rPr>
              <a:t> under the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800" smtClean="0">
                <a:sym typeface="Symbol" pitchFamily="18" charset="2"/>
              </a:rPr>
              <a:t>initial condition P</a:t>
            </a:r>
            <a:r>
              <a:rPr lang="en-US" sz="2800" baseline="-25000" smtClean="0">
                <a:sym typeface="Symbol" pitchFamily="18" charset="2"/>
              </a:rPr>
              <a:t>0</a:t>
            </a:r>
            <a:r>
              <a:rPr lang="en-US" sz="2800" smtClean="0">
                <a:sym typeface="Symbol" pitchFamily="18" charset="2"/>
              </a:rPr>
              <a:t> = 10,000:</a:t>
            </a:r>
          </a:p>
          <a:p>
            <a:pPr marL="0" indent="0" eaLnBrk="1" hangingPunct="1">
              <a:buFontTx/>
              <a:buNone/>
              <a:defRPr/>
            </a:pPr>
            <a:endParaRPr lang="en-US" sz="2800" smtClean="0">
              <a:sym typeface="Symbol" pitchFamily="18" charset="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800" smtClean="0">
                <a:sym typeface="Symbol" pitchFamily="18" charset="2"/>
              </a:rPr>
              <a:t>P</a:t>
            </a:r>
            <a:r>
              <a:rPr lang="en-US" sz="2800" baseline="-25000" smtClean="0">
                <a:sym typeface="Symbol" pitchFamily="18" charset="2"/>
              </a:rPr>
              <a:t>30</a:t>
            </a:r>
            <a:r>
              <a:rPr lang="en-US" sz="2800" smtClean="0">
                <a:sym typeface="Symbol" pitchFamily="18" charset="2"/>
              </a:rPr>
              <a:t> = (1.05)</a:t>
            </a:r>
            <a:r>
              <a:rPr lang="en-US" sz="2800" baseline="30000" smtClean="0">
                <a:sym typeface="Symbol" pitchFamily="18" charset="2"/>
              </a:rPr>
              <a:t>30</a:t>
            </a:r>
            <a:r>
              <a:rPr lang="en-US" sz="2800" smtClean="0">
                <a:sym typeface="Symbol" pitchFamily="18" charset="2"/>
              </a:rPr>
              <a:t>10,000 = 43,219.42</a:t>
            </a:r>
          </a:p>
          <a:p>
            <a:pPr marL="0" indent="0" eaLnBrk="1" hangingPunct="1">
              <a:buFontTx/>
              <a:buNone/>
              <a:defRPr/>
            </a:pPr>
            <a:endParaRPr lang="en-US" sz="2800" baseline="-25000" smtClean="0">
              <a:sym typeface="Symbol" pitchFamily="18" charset="2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800" baseline="-25000" smtClean="0">
                <a:sym typeface="Symbol" pitchFamily="18" charset="2"/>
              </a:rPr>
              <a:t/>
            </a:r>
            <a:br>
              <a:rPr lang="en-US" sz="2800" baseline="-25000" smtClean="0">
                <a:sym typeface="Symbol" pitchFamily="18" charset="2"/>
              </a:rPr>
            </a:br>
            <a:r>
              <a:rPr lang="en-US" sz="2800" smtClean="0">
                <a:sym typeface="Symbol" pitchFamily="18" charset="2"/>
              </a:rPr>
              <a:t>After 30 years, the account contains $43,219.42.</a:t>
            </a:r>
          </a:p>
        </p:txBody>
      </p:sp>
    </p:spTree>
    <p:extLst>
      <p:ext uri="{BB962C8B-B14F-4D97-AF65-F5344CB8AC3E}">
        <p14:creationId xmlns:p14="http://schemas.microsoft.com/office/powerpoint/2010/main" val="389204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2228850"/>
          </a:xfrm>
        </p:spPr>
        <p:txBody>
          <a:bodyPr/>
          <a:lstStyle/>
          <a:p>
            <a:pPr eaLnBrk="1" hangingPunct="1"/>
            <a:r>
              <a:rPr lang="en-US" smtClean="0"/>
              <a:t>Solving Recurrences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76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9DDC4D8-6F21-4245-A4BE-4B7255D1FF8C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Recurrences and Running Time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689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 smtClean="0">
                <a:solidFill>
                  <a:schemeClr val="tx1"/>
                </a:solidFill>
              </a:rPr>
              <a:t>An equation or inequality that describes a function in terms of its value on smaller inputs.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smtClean="0">
                <a:solidFill>
                  <a:schemeClr val="tx1"/>
                </a:solidFill>
              </a:rPr>
              <a:t>				 </a:t>
            </a:r>
            <a:r>
              <a:rPr lang="en-US" sz="2400" smtClean="0">
                <a:latin typeface="Comic Sans MS" pitchFamily="66" charset="0"/>
              </a:rPr>
              <a:t>T(n) = T(n-1) + n</a:t>
            </a:r>
            <a:endParaRPr lang="en-US" sz="24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400" smtClean="0">
                <a:solidFill>
                  <a:srgbClr val="CC0000"/>
                </a:solidFill>
              </a:rPr>
              <a:t>Recurrences arise when an algorithm contains recursive calls to itself</a:t>
            </a:r>
          </a:p>
          <a:p>
            <a:pPr eaLnBrk="1" hangingPunct="1">
              <a:lnSpc>
                <a:spcPct val="160000"/>
              </a:lnSpc>
            </a:pPr>
            <a:r>
              <a:rPr lang="en-US" sz="2400" smtClean="0"/>
              <a:t>What is the actual running time of the algorithm?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smtClean="0"/>
              <a:t>Need to solve the recurrence	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Find an explicit formula of the expression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Bound the recurrence by an expression that involves n</a:t>
            </a:r>
          </a:p>
        </p:txBody>
      </p:sp>
    </p:spTree>
    <p:extLst>
      <p:ext uri="{BB962C8B-B14F-4D97-AF65-F5344CB8AC3E}">
        <p14:creationId xmlns:p14="http://schemas.microsoft.com/office/powerpoint/2010/main" val="244774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038731-5FB8-43D2-B137-93510B705ADE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Recurrences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T(n) = T(n-1) + n			</a:t>
            </a:r>
            <a:r>
              <a:rPr lang="el-GR" smtClean="0">
                <a:latin typeface="Comic Sans MS" pitchFamily="66" charset="0"/>
              </a:rPr>
              <a:t>Θ</a:t>
            </a:r>
            <a:r>
              <a:rPr lang="en-US" smtClean="0">
                <a:latin typeface="Comic Sans MS" pitchFamily="66" charset="0"/>
              </a:rPr>
              <a:t>(n</a:t>
            </a:r>
            <a:r>
              <a:rPr lang="en-US" baseline="30000" smtClean="0">
                <a:latin typeface="Comic Sans MS" pitchFamily="66" charset="0"/>
              </a:rPr>
              <a:t>2</a:t>
            </a:r>
            <a:r>
              <a:rPr lang="en-US" smtClean="0">
                <a:latin typeface="Comic Sans MS" pitchFamily="66" charset="0"/>
              </a:rPr>
              <a:t>)</a:t>
            </a:r>
            <a:endParaRPr lang="el-GR" smtClean="0">
              <a:latin typeface="Comic Sans MS" pitchFamily="66" charset="0"/>
            </a:endParaRPr>
          </a:p>
          <a:p>
            <a:pPr lvl="1" eaLnBrk="1" hangingPunct="1"/>
            <a:r>
              <a:rPr lang="en-US" smtClean="0"/>
              <a:t>Recursive algorithm that loops through the input to eliminate one item</a:t>
            </a:r>
          </a:p>
          <a:p>
            <a:pPr eaLnBrk="1" hangingPunct="1"/>
            <a:r>
              <a:rPr lang="en-US" smtClean="0">
                <a:latin typeface="Comic Sans MS" pitchFamily="66" charset="0"/>
              </a:rPr>
              <a:t>T(n) = T(n/2) + c			</a:t>
            </a:r>
            <a:r>
              <a:rPr lang="el-GR" smtClean="0">
                <a:latin typeface="Comic Sans MS" pitchFamily="66" charset="0"/>
              </a:rPr>
              <a:t>Θ</a:t>
            </a:r>
            <a:r>
              <a:rPr lang="en-US" smtClean="0">
                <a:latin typeface="Comic Sans MS" pitchFamily="66" charset="0"/>
              </a:rPr>
              <a:t>(lgn)</a:t>
            </a:r>
          </a:p>
          <a:p>
            <a:pPr lvl="1" eaLnBrk="1" hangingPunct="1"/>
            <a:r>
              <a:rPr lang="en-US" smtClean="0"/>
              <a:t>Recursive algorithm that halves the input in one step</a:t>
            </a:r>
          </a:p>
          <a:p>
            <a:pPr eaLnBrk="1" hangingPunct="1"/>
            <a:r>
              <a:rPr lang="en-US" smtClean="0">
                <a:latin typeface="Comic Sans MS" pitchFamily="66" charset="0"/>
              </a:rPr>
              <a:t>T(n) = T(n/2) + n			</a:t>
            </a:r>
            <a:r>
              <a:rPr lang="el-GR" smtClean="0">
                <a:latin typeface="Comic Sans MS" pitchFamily="66" charset="0"/>
              </a:rPr>
              <a:t>Θ</a:t>
            </a:r>
            <a:r>
              <a:rPr lang="en-US" smtClean="0">
                <a:latin typeface="Comic Sans MS" pitchFamily="66" charset="0"/>
              </a:rPr>
              <a:t>(n)</a:t>
            </a:r>
          </a:p>
          <a:p>
            <a:pPr lvl="1" eaLnBrk="1" hangingPunct="1"/>
            <a:r>
              <a:rPr lang="en-US" smtClean="0"/>
              <a:t>Recursive algorithm that halves the input but must examine every item in the input</a:t>
            </a:r>
          </a:p>
          <a:p>
            <a:pPr eaLnBrk="1" hangingPunct="1"/>
            <a:r>
              <a:rPr lang="en-US" smtClean="0">
                <a:latin typeface="Comic Sans MS" pitchFamily="66" charset="0"/>
              </a:rPr>
              <a:t>T(n) = 2T(n/2) + 1			</a:t>
            </a:r>
            <a:r>
              <a:rPr lang="el-GR" smtClean="0">
                <a:latin typeface="Comic Sans MS" pitchFamily="66" charset="0"/>
              </a:rPr>
              <a:t>Θ</a:t>
            </a:r>
            <a:r>
              <a:rPr lang="en-US" smtClean="0">
                <a:latin typeface="Comic Sans MS" pitchFamily="66" charset="0"/>
              </a:rPr>
              <a:t>(n)</a:t>
            </a:r>
          </a:p>
          <a:p>
            <a:pPr lvl="1" eaLnBrk="1" hangingPunct="1"/>
            <a:r>
              <a:rPr lang="en-US" smtClean="0"/>
              <a:t>Recursive algorithm that splits the input into 2 halves and does a constant amount of other work</a:t>
            </a:r>
          </a:p>
        </p:txBody>
      </p:sp>
    </p:spTree>
    <p:extLst>
      <p:ext uri="{BB962C8B-B14F-4D97-AF65-F5344CB8AC3E}">
        <p14:creationId xmlns:p14="http://schemas.microsoft.com/office/powerpoint/2010/main" val="323110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1121</Words>
  <Application>Microsoft Office PowerPoint</Application>
  <PresentationFormat>On-screen Show (4:3)</PresentationFormat>
  <Paragraphs>442</Paragraphs>
  <Slides>38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Comic Sans MS</vt:lpstr>
      <vt:lpstr>Monotype Corsiva</vt:lpstr>
      <vt:lpstr>Symbol</vt:lpstr>
      <vt:lpstr>Times New Roman</vt:lpstr>
      <vt:lpstr>Office Theme</vt:lpstr>
      <vt:lpstr>Equation</vt:lpstr>
      <vt:lpstr>Paint Shop Pro Image</vt:lpstr>
      <vt:lpstr>Recurrences</vt:lpstr>
      <vt:lpstr>Factorial - Looping</vt:lpstr>
      <vt:lpstr>Factorial - Recursion</vt:lpstr>
      <vt:lpstr>Modeling with Recurrence Relations</vt:lpstr>
      <vt:lpstr>Modeling with Recurrence Relations</vt:lpstr>
      <vt:lpstr>Modeling with Recurrence Relations</vt:lpstr>
      <vt:lpstr>Solving Recurrences</vt:lpstr>
      <vt:lpstr>Recurrences and Running Time</vt:lpstr>
      <vt:lpstr>Example Recurrences</vt:lpstr>
      <vt:lpstr>Recurrent Algorithms BINARY-SEARCH</vt:lpstr>
      <vt:lpstr>Example</vt:lpstr>
      <vt:lpstr>Another Example</vt:lpstr>
      <vt:lpstr>Analysis of BINARY-SEARCH</vt:lpstr>
      <vt:lpstr>Methods for Solving Recurrences</vt:lpstr>
      <vt:lpstr>The substitution method</vt:lpstr>
      <vt:lpstr>Substitution method</vt:lpstr>
      <vt:lpstr>Example: Binary Search</vt:lpstr>
      <vt:lpstr>Example 2</vt:lpstr>
      <vt:lpstr>Example 3</vt:lpstr>
      <vt:lpstr>The Iteration Method</vt:lpstr>
      <vt:lpstr>The Iteration Method</vt:lpstr>
      <vt:lpstr>Iteration Method – Example</vt:lpstr>
      <vt:lpstr>Changing variables</vt:lpstr>
      <vt:lpstr>The recursion-tree method</vt:lpstr>
      <vt:lpstr>Example 1</vt:lpstr>
      <vt:lpstr>Example 2</vt:lpstr>
      <vt:lpstr>Example 2 - Substitution</vt:lpstr>
      <vt:lpstr>Example 3 (simpler proof)</vt:lpstr>
      <vt:lpstr>Example 3</vt:lpstr>
      <vt:lpstr>Example 3 - Substitution</vt:lpstr>
      <vt:lpstr>Master’s method</vt:lpstr>
      <vt:lpstr>Master’s method</vt:lpstr>
      <vt:lpstr>Why nlogba?</vt:lpstr>
      <vt:lpstr>Examples</vt:lpstr>
      <vt:lpstr>Examples</vt:lpstr>
      <vt:lpstr>Examples (cont.)</vt:lpstr>
      <vt:lpstr>Examples</vt:lpstr>
      <vt:lpstr>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Vetrivelan Pandu</dc:creator>
  <cp:lastModifiedBy>Windows User</cp:lastModifiedBy>
  <cp:revision>6</cp:revision>
  <dcterms:created xsi:type="dcterms:W3CDTF">2006-08-16T00:00:00Z</dcterms:created>
  <dcterms:modified xsi:type="dcterms:W3CDTF">2022-02-03T09:29:08Z</dcterms:modified>
</cp:coreProperties>
</file>