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6" r:id="rId2"/>
    <p:sldId id="279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B2"/>
    <a:srgbClr val="F6BA09"/>
    <a:srgbClr val="6FBADC"/>
    <a:srgbClr val="77C6B5"/>
    <a:srgbClr val="313333"/>
    <a:srgbClr val="F0A110"/>
    <a:srgbClr val="00559A"/>
    <a:srgbClr val="F2F2F2"/>
    <a:srgbClr val="20A286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5" autoAdjust="0"/>
    <p:restoredTop sz="90829" autoAdjust="0"/>
  </p:normalViewPr>
  <p:slideViewPr>
    <p:cSldViewPr snapToGrid="0">
      <p:cViewPr varScale="1">
        <p:scale>
          <a:sx n="67" d="100"/>
          <a:sy n="67" d="100"/>
        </p:scale>
        <p:origin x="15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4A4BA-62CC-4AB7-B781-2D8347F38DBC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90182-1F59-4C82-B731-010A7FFDA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0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80B59-05A9-4DC1-B9C3-240C3A31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A13DC-9FFF-4ACB-A7D6-C6085F5E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92C85-87BB-495D-9BDF-0A3B347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F2D-72D9-4940-9C06-1B7BD0A38C8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87D7E-5F58-43A6-96AC-B7A02A7C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0DFA3-DF11-4453-9063-988DEC49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42395-0A7F-47EB-AEAA-EA67F85FF4A3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4D28AC-3556-4F5B-958F-1C023032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53" y="538952"/>
            <a:ext cx="10515600" cy="64655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7D62D0-34F5-4A5D-8E88-2F8DFD07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F2D-72D9-4940-9C06-1B7BD0A38C8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21487-F6A8-4412-9592-EF6E1443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1A5888-4C5C-440F-AAC8-041D8386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8C8890-BC20-454A-B321-3D9E47D1BE7C}"/>
              </a:ext>
            </a:extLst>
          </p:cNvPr>
          <p:cNvSpPr/>
          <p:nvPr userDrawn="1"/>
        </p:nvSpPr>
        <p:spPr>
          <a:xfrm>
            <a:off x="1" y="509686"/>
            <a:ext cx="647700" cy="646552"/>
          </a:xfrm>
          <a:prstGeom prst="rect">
            <a:avLst/>
          </a:pr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E615EF-C185-45F2-A489-BD147283B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254" t="43960"/>
          <a:stretch/>
        </p:blipFill>
        <p:spPr>
          <a:xfrm>
            <a:off x="156068" y="1198486"/>
            <a:ext cx="10800000" cy="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B5FAF-2B73-4BB7-B290-A29130B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F2D-72D9-4940-9C06-1B7BD0A38C8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A991A-425A-4B45-84AB-50E5D291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D682-DC82-45AE-9E28-9DFEC09C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4202A-A742-4BB3-9594-FB573AEF869A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195B5-485B-4847-B47D-64C0C67A1A5D}"/>
              </a:ext>
            </a:extLst>
          </p:cNvPr>
          <p:cNvSpPr/>
          <p:nvPr userDrawn="1"/>
        </p:nvSpPr>
        <p:spPr>
          <a:xfrm>
            <a:off x="368301" y="0"/>
            <a:ext cx="190499" cy="646552"/>
          </a:xfrm>
          <a:prstGeom prst="rect">
            <a:avLst/>
          </a:pr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B5FAF-2B73-4BB7-B290-A29130B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4F2D-72D9-4940-9C06-1B7BD0A38C8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0A991A-425A-4B45-84AB-50E5D291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7D682-DC82-45AE-9E28-9DFEC09C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4202A-A742-4BB3-9594-FB573AEF869A}"/>
              </a:ext>
            </a:extLst>
          </p:cNvPr>
          <p:cNvSpPr/>
          <p:nvPr userDrawn="1"/>
        </p:nvSpPr>
        <p:spPr>
          <a:xfrm>
            <a:off x="231228" y="231228"/>
            <a:ext cx="11719034" cy="63797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1C6C71-48D3-452B-9836-09234F96B399}"/>
              </a:ext>
            </a:extLst>
          </p:cNvPr>
          <p:cNvSpPr/>
          <p:nvPr userDrawn="1"/>
        </p:nvSpPr>
        <p:spPr>
          <a:xfrm>
            <a:off x="-1" y="0"/>
            <a:ext cx="2315817" cy="2464904"/>
          </a:xfrm>
          <a:custGeom>
            <a:avLst/>
            <a:gdLst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1289050 w 1289050"/>
              <a:gd name="connsiteY2" fmla="*/ 1181100 h 1181100"/>
              <a:gd name="connsiteX3" fmla="*/ 0 w 1289050"/>
              <a:gd name="connsiteY3" fmla="*/ 1181100 h 1181100"/>
              <a:gd name="connsiteX4" fmla="*/ 0 w 1289050"/>
              <a:gd name="connsiteY4" fmla="*/ 0 h 1181100"/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0 w 1289050"/>
              <a:gd name="connsiteY2" fmla="*/ 1181100 h 1181100"/>
              <a:gd name="connsiteX3" fmla="*/ 0 w 1289050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181100">
                <a:moveTo>
                  <a:pt x="0" y="0"/>
                </a:moveTo>
                <a:lnTo>
                  <a:pt x="1289050" y="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3A8E9BBF-C879-496B-B822-7E5DE4752C22}"/>
              </a:ext>
            </a:extLst>
          </p:cNvPr>
          <p:cNvSpPr/>
          <p:nvPr userDrawn="1"/>
        </p:nvSpPr>
        <p:spPr>
          <a:xfrm rot="10800000">
            <a:off x="9876183" y="4377331"/>
            <a:ext cx="2315817" cy="2464904"/>
          </a:xfrm>
          <a:custGeom>
            <a:avLst/>
            <a:gdLst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1289050 w 1289050"/>
              <a:gd name="connsiteY2" fmla="*/ 1181100 h 1181100"/>
              <a:gd name="connsiteX3" fmla="*/ 0 w 1289050"/>
              <a:gd name="connsiteY3" fmla="*/ 1181100 h 1181100"/>
              <a:gd name="connsiteX4" fmla="*/ 0 w 1289050"/>
              <a:gd name="connsiteY4" fmla="*/ 0 h 1181100"/>
              <a:gd name="connsiteX0" fmla="*/ 0 w 1289050"/>
              <a:gd name="connsiteY0" fmla="*/ 0 h 1181100"/>
              <a:gd name="connsiteX1" fmla="*/ 1289050 w 1289050"/>
              <a:gd name="connsiteY1" fmla="*/ 0 h 1181100"/>
              <a:gd name="connsiteX2" fmla="*/ 0 w 1289050"/>
              <a:gd name="connsiteY2" fmla="*/ 1181100 h 1181100"/>
              <a:gd name="connsiteX3" fmla="*/ 0 w 1289050"/>
              <a:gd name="connsiteY3" fmla="*/ 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050" h="1181100">
                <a:moveTo>
                  <a:pt x="0" y="0"/>
                </a:moveTo>
                <a:lnTo>
                  <a:pt x="1289050" y="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6FBADC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1435C-37C4-4FC1-8F02-DE9C7040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9E640-4F48-44CF-A550-15F5C568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149CE-D856-427A-8604-4FF9C9D58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4F2D-72D9-4940-9C06-1B7BD0A38C8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2DC23-8DB9-432B-A20E-29B9305B8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BF404-5FA1-4B32-8718-89D14A5E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5A65-974E-4536-839E-6694FE7BF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7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F92D-AE2F-403B-A403-6B5C5EB09F7D}"/>
              </a:ext>
            </a:extLst>
          </p:cNvPr>
          <p:cNvSpPr txBox="1"/>
          <p:nvPr/>
        </p:nvSpPr>
        <p:spPr>
          <a:xfrm>
            <a:off x="2553521" y="1198805"/>
            <a:ext cx="6527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/>
              <a:t>워드클라우드</a:t>
            </a:r>
            <a:r>
              <a:rPr lang="en-US" altLang="ko-KR" sz="4800" b="1"/>
              <a:t>&amp;freq50</a:t>
            </a:r>
            <a:endParaRPr lang="ko-KR" altLang="en-US" sz="4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10B1B-77A8-4655-AE63-BCC51890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4" t="43960"/>
          <a:stretch/>
        </p:blipFill>
        <p:spPr>
          <a:xfrm>
            <a:off x="1815792" y="2208619"/>
            <a:ext cx="10800000" cy="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FCEDC6-3545-472C-B401-9465F8D8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71" y="2710957"/>
            <a:ext cx="8738702" cy="23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</a:t>
            </a:r>
            <a:r>
              <a:rPr lang="en-US" altLang="ko-KR"/>
              <a:t>:</a:t>
            </a:r>
            <a:r>
              <a:rPr lang="ko-KR" altLang="en-US"/>
              <a:t>네트워크차트</a:t>
            </a:r>
            <a:r>
              <a:rPr lang="en-US" altLang="ko-KR"/>
              <a:t>(4)-</a:t>
            </a:r>
            <a:r>
              <a:rPr lang="ko-KR" altLang="en-US"/>
              <a:t> </a:t>
            </a:r>
            <a:r>
              <a:rPr lang="ko-KR" altLang="en-US" sz="2000"/>
              <a:t>상위 노출 </a:t>
            </a:r>
            <a:r>
              <a:rPr lang="en-US" altLang="ko-KR" sz="2000"/>
              <a:t>50</a:t>
            </a:r>
            <a:r>
              <a:rPr lang="ko-KR" altLang="en-US" sz="2000"/>
              <a:t>단어 中 </a:t>
            </a:r>
            <a:r>
              <a:rPr lang="en-US" altLang="ko-KR" sz="2000"/>
              <a:t>tf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909867" y="2009183"/>
            <a:ext cx="400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제목분석</a:t>
            </a:r>
            <a:r>
              <a:rPr lang="en-US" altLang="ko-KR" sz="1600" b="1"/>
              <a:t>\</a:t>
            </a:r>
            <a:r>
              <a:rPr lang="ko-KR" altLang="en-US" sz="1600" b="1"/>
              <a:t>네트워크차트</a:t>
            </a:r>
            <a:r>
              <a:rPr lang="en-US" altLang="ko-KR" sz="1600" b="1"/>
              <a:t>_fre50_tf.png</a:t>
            </a:r>
            <a:endParaRPr lang="ko-KR" altLang="en-US" sz="16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77487A-91F1-44D6-BCCE-C0E914BB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6" y="1535943"/>
            <a:ext cx="6179254" cy="47831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97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F92D-AE2F-403B-A403-6B5C5EB09F7D}"/>
              </a:ext>
            </a:extLst>
          </p:cNvPr>
          <p:cNvSpPr txBox="1"/>
          <p:nvPr/>
        </p:nvSpPr>
        <p:spPr>
          <a:xfrm>
            <a:off x="1899767" y="1098796"/>
            <a:ext cx="840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/>
              <a:t>상관관계 및 네트워크 차트</a:t>
            </a:r>
            <a:r>
              <a:rPr lang="en-US" altLang="ko-KR" sz="4800" b="1"/>
              <a:t>(2)</a:t>
            </a:r>
            <a:endParaRPr lang="ko-KR" altLang="en-US" sz="4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10B1B-77A8-4655-AE63-BCC51890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4" t="43960"/>
          <a:stretch/>
        </p:blipFill>
        <p:spPr>
          <a:xfrm>
            <a:off x="1899767" y="1929793"/>
            <a:ext cx="10800000" cy="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40ADF-E5B3-4D3F-A84F-09DFD8B0022A}"/>
              </a:ext>
            </a:extLst>
          </p:cNvPr>
          <p:cNvSpPr txBox="1"/>
          <p:nvPr/>
        </p:nvSpPr>
        <p:spPr>
          <a:xfrm>
            <a:off x="3678649" y="352347"/>
            <a:ext cx="4256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0000"/>
                </a:solidFill>
              </a:rPr>
              <a:t>대상</a:t>
            </a:r>
            <a:r>
              <a:rPr lang="en-US" altLang="ko-KR" sz="4800" b="1" dirty="0">
                <a:solidFill>
                  <a:srgbClr val="FF0000"/>
                </a:solidFill>
              </a:rPr>
              <a:t>: </a:t>
            </a:r>
            <a:r>
              <a:rPr lang="ko-KR" altLang="en-US" sz="4800" b="1" dirty="0">
                <a:solidFill>
                  <a:srgbClr val="FF0000"/>
                </a:solidFill>
              </a:rPr>
              <a:t>내용분석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6FDC39-0D13-419C-8458-B2C5065F2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07"/>
          <a:stretch/>
        </p:blipFill>
        <p:spPr>
          <a:xfrm>
            <a:off x="5520500" y="3118690"/>
            <a:ext cx="6341528" cy="25825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2928DE-5ED4-07D8-1306-DF687492ED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48"/>
          <a:stretch/>
        </p:blipFill>
        <p:spPr>
          <a:xfrm>
            <a:off x="460310" y="2471809"/>
            <a:ext cx="4900360" cy="40338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4BAB5-693F-FFD1-6C36-7F4A137D60EC}"/>
              </a:ext>
            </a:extLst>
          </p:cNvPr>
          <p:cNvSpPr txBox="1"/>
          <p:nvPr/>
        </p:nvSpPr>
        <p:spPr>
          <a:xfrm>
            <a:off x="480060" y="208026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코드 저장위치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D06B5-DBDD-5C88-16BC-9B7E17E97199}"/>
              </a:ext>
            </a:extLst>
          </p:cNvPr>
          <p:cNvSpPr txBox="1"/>
          <p:nvPr/>
        </p:nvSpPr>
        <p:spPr>
          <a:xfrm>
            <a:off x="5520500" y="254957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예제파일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848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2D927E-A5BE-479C-B787-4C6AB6592849}"/>
              </a:ext>
            </a:extLst>
          </p:cNvPr>
          <p:cNvSpPr/>
          <p:nvPr/>
        </p:nvSpPr>
        <p:spPr>
          <a:xfrm>
            <a:off x="261256" y="2755708"/>
            <a:ext cx="4096140" cy="901892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내용</a:t>
            </a:r>
            <a:r>
              <a:rPr lang="en-US" altLang="ko-KR"/>
              <a:t>:</a:t>
            </a:r>
            <a:r>
              <a:rPr lang="ko-KR" altLang="en-US"/>
              <a:t>특정단어와 관계된 단어</a:t>
            </a:r>
            <a:r>
              <a:rPr lang="en-US" altLang="ko-KR"/>
              <a:t>(1)-</a:t>
            </a:r>
            <a:r>
              <a:rPr lang="ko-KR" altLang="en-US"/>
              <a:t> </a:t>
            </a:r>
            <a:r>
              <a:rPr lang="ko-KR" altLang="en-US" sz="2000"/>
              <a:t>상위 노출 </a:t>
            </a:r>
            <a:r>
              <a:rPr lang="en-US" altLang="ko-KR" sz="2000"/>
              <a:t>50</a:t>
            </a:r>
            <a:r>
              <a:rPr lang="ko-KR" altLang="en-US" sz="2000"/>
              <a:t>단어 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E250-FEB3-4A79-AC6B-B12537C2C105}"/>
              </a:ext>
            </a:extLst>
          </p:cNvPr>
          <p:cNvSpPr txBox="1"/>
          <p:nvPr/>
        </p:nvSpPr>
        <p:spPr>
          <a:xfrm>
            <a:off x="363897" y="2911151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상위 노출 </a:t>
            </a:r>
            <a:r>
              <a:rPr lang="en-US" altLang="ko-KR"/>
              <a:t>50</a:t>
            </a:r>
            <a:r>
              <a:rPr lang="ko-KR" altLang="en-US"/>
              <a:t>단어 중</a:t>
            </a:r>
            <a:endParaRPr lang="en-US" altLang="ko-KR"/>
          </a:p>
          <a:p>
            <a:r>
              <a:rPr lang="en-US" altLang="ko-KR"/>
              <a:t>‘</a:t>
            </a:r>
            <a:r>
              <a:rPr lang="ko-KR" altLang="en-US"/>
              <a:t>전세</a:t>
            </a:r>
            <a:r>
              <a:rPr lang="en-US" altLang="ko-KR"/>
              <a:t>＇</a:t>
            </a:r>
            <a:r>
              <a:rPr lang="ko-KR" altLang="en-US"/>
              <a:t>와 관련된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1049144" y="3812527"/>
            <a:ext cx="3240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내용분석</a:t>
            </a:r>
            <a:r>
              <a:rPr lang="en-US" altLang="ko-KR" sz="1600" b="1"/>
              <a:t>\</a:t>
            </a:r>
            <a:r>
              <a:rPr lang="ko-KR" altLang="en-US" sz="1600" b="1"/>
              <a:t>전세</a:t>
            </a:r>
            <a:r>
              <a:rPr lang="en-US" altLang="ko-KR" sz="1600" b="1"/>
              <a:t>_freq50_tf.png</a:t>
            </a:r>
            <a:endParaRPr lang="ko-KR" altLang="en-US" sz="16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3F133-6F45-4B1D-AECD-404E1B6C0A26}"/>
              </a:ext>
            </a:extLst>
          </p:cNvPr>
          <p:cNvSpPr/>
          <p:nvPr/>
        </p:nvSpPr>
        <p:spPr>
          <a:xfrm>
            <a:off x="279918" y="1464906"/>
            <a:ext cx="11691258" cy="111034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DA8CB-FFB1-45F8-9537-AEF2EA8B944A}"/>
              </a:ext>
            </a:extLst>
          </p:cNvPr>
          <p:cNvSpPr txBox="1"/>
          <p:nvPr/>
        </p:nvSpPr>
        <p:spPr>
          <a:xfrm>
            <a:off x="748453" y="1566284"/>
            <a:ext cx="95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코드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상관계수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네트워크차트</a:t>
            </a:r>
            <a:r>
              <a:rPr lang="en-US" altLang="ko-KR" b="1" dirty="0">
                <a:solidFill>
                  <a:srgbClr val="0070C0"/>
                </a:solidFill>
              </a:rPr>
              <a:t>\ 02 </a:t>
            </a:r>
            <a:r>
              <a:rPr lang="ko-KR" altLang="en-US" b="1" dirty="0">
                <a:solidFill>
                  <a:srgbClr val="0070C0"/>
                </a:solidFill>
              </a:rPr>
              <a:t>프로젝트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내용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상관계수</a:t>
            </a:r>
            <a:r>
              <a:rPr lang="en-US" altLang="ko-KR" b="1" dirty="0">
                <a:solidFill>
                  <a:srgbClr val="0070C0"/>
                </a:solidFill>
              </a:rPr>
              <a:t>).</a:t>
            </a:r>
            <a:r>
              <a:rPr lang="en-US" altLang="ko-KR" b="1" dirty="0" err="1">
                <a:solidFill>
                  <a:srgbClr val="0070C0"/>
                </a:solidFill>
              </a:rPr>
              <a:t>ipynb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D6B56D-52B0-47BD-83DD-7368205ECEC1}"/>
              </a:ext>
            </a:extLst>
          </p:cNvPr>
          <p:cNvSpPr/>
          <p:nvPr/>
        </p:nvSpPr>
        <p:spPr>
          <a:xfrm>
            <a:off x="1380932" y="2080727"/>
            <a:ext cx="429208" cy="23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11E86-3D60-4585-9F65-E07821E4FA02}"/>
              </a:ext>
            </a:extLst>
          </p:cNvPr>
          <p:cNvSpPr txBox="1"/>
          <p:nvPr/>
        </p:nvSpPr>
        <p:spPr>
          <a:xfrm>
            <a:off x="1791475" y="2015411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코랩에서 실행 함</a:t>
            </a:r>
            <a:r>
              <a:rPr lang="en-US" altLang="ko-KR"/>
              <a:t>,  &gt;</a:t>
            </a:r>
            <a:r>
              <a:rPr lang="ko-KR" altLang="en-US"/>
              <a:t>이유</a:t>
            </a:r>
            <a:r>
              <a:rPr lang="en-US" altLang="ko-KR"/>
              <a:t>: </a:t>
            </a:r>
            <a:r>
              <a:rPr lang="ko-KR" altLang="en-US"/>
              <a:t>단어추출 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Mecab</a:t>
            </a:r>
            <a:r>
              <a:rPr lang="ko-KR" altLang="en-US">
                <a:solidFill>
                  <a:srgbClr val="000000"/>
                </a:solidFill>
                <a:latin typeface="Courier New" panose="02070309020205020404" pitchFamily="49" charset="0"/>
              </a:rPr>
              <a:t>모듈 사용했음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CFDF5E-F3C4-4E68-AF1F-B4BDCF22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516" y="2655044"/>
            <a:ext cx="6525485" cy="38268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30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2D927E-A5BE-479C-B787-4C6AB6592849}"/>
              </a:ext>
            </a:extLst>
          </p:cNvPr>
          <p:cNvSpPr/>
          <p:nvPr/>
        </p:nvSpPr>
        <p:spPr>
          <a:xfrm>
            <a:off x="242206" y="2495414"/>
            <a:ext cx="4096140" cy="901892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내용</a:t>
            </a:r>
            <a:r>
              <a:rPr lang="en-US" altLang="ko-KR"/>
              <a:t>:</a:t>
            </a:r>
            <a:r>
              <a:rPr lang="ko-KR" altLang="en-US"/>
              <a:t>특정단어와 관계된 단어</a:t>
            </a:r>
            <a:r>
              <a:rPr lang="en-US" altLang="ko-KR"/>
              <a:t>(2)-</a:t>
            </a:r>
            <a:r>
              <a:rPr lang="ko-KR" altLang="en-US"/>
              <a:t> </a:t>
            </a:r>
            <a:r>
              <a:rPr lang="ko-KR" altLang="en-US" sz="2000"/>
              <a:t>전체 단어 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E250-FEB3-4A79-AC6B-B12537C2C105}"/>
              </a:ext>
            </a:extLst>
          </p:cNvPr>
          <p:cNvSpPr txBox="1"/>
          <p:nvPr/>
        </p:nvSpPr>
        <p:spPr>
          <a:xfrm>
            <a:off x="344847" y="2650857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단어 중</a:t>
            </a:r>
            <a:endParaRPr lang="en-US" altLang="ko-KR"/>
          </a:p>
          <a:p>
            <a:r>
              <a:rPr lang="en-US" altLang="ko-KR"/>
              <a:t>‘</a:t>
            </a:r>
            <a:r>
              <a:rPr lang="ko-KR" altLang="en-US"/>
              <a:t>전세</a:t>
            </a:r>
            <a:r>
              <a:rPr lang="en-US" altLang="ko-KR"/>
              <a:t>＇</a:t>
            </a:r>
            <a:r>
              <a:rPr lang="ko-KR" altLang="en-US"/>
              <a:t>와 관련 된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1030094" y="3552233"/>
            <a:ext cx="342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내용분석</a:t>
            </a:r>
            <a:r>
              <a:rPr lang="en-US" altLang="ko-KR" sz="1600" b="1"/>
              <a:t>\</a:t>
            </a:r>
            <a:r>
              <a:rPr lang="ko-KR" altLang="en-US" sz="1600" b="1"/>
              <a:t>전세</a:t>
            </a:r>
            <a:r>
              <a:rPr lang="en-US" altLang="ko-KR" sz="1600" b="1"/>
              <a:t>_</a:t>
            </a:r>
            <a:r>
              <a:rPr lang="ko-KR" altLang="en-US" sz="1600" b="1"/>
              <a:t>전체단어</a:t>
            </a:r>
            <a:r>
              <a:rPr lang="en-US" altLang="ko-KR" sz="1600" b="1"/>
              <a:t>_tf.png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3E24D-722A-4234-9EB7-0442D336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536" y="2043922"/>
            <a:ext cx="7351164" cy="384369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70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내용</a:t>
            </a:r>
            <a:r>
              <a:rPr lang="en-US" altLang="ko-KR"/>
              <a:t>:</a:t>
            </a:r>
            <a:r>
              <a:rPr lang="ko-KR" altLang="en-US"/>
              <a:t>네트워크차트</a:t>
            </a:r>
            <a:r>
              <a:rPr lang="en-US" altLang="ko-KR"/>
              <a:t>(1)-</a:t>
            </a:r>
            <a:r>
              <a:rPr lang="ko-KR" altLang="en-US"/>
              <a:t> </a:t>
            </a:r>
            <a:r>
              <a:rPr lang="ko-KR" altLang="en-US" sz="2000"/>
              <a:t>전체 단어 </a:t>
            </a:r>
            <a:r>
              <a:rPr lang="en-US" altLang="ko-KR" sz="2000"/>
              <a:t>tfidf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409631" y="2729273"/>
            <a:ext cx="450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내용분석</a:t>
            </a:r>
            <a:r>
              <a:rPr lang="en-US" altLang="ko-KR" sz="1600" b="1" dirty="0"/>
              <a:t>\</a:t>
            </a:r>
            <a:r>
              <a:rPr lang="ko-KR" altLang="en-US" sz="1600" b="1" dirty="0"/>
              <a:t>네트워크차트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전체단어</a:t>
            </a:r>
            <a:r>
              <a:rPr lang="en-US" altLang="ko-KR" sz="1600" b="1" dirty="0"/>
              <a:t>_tfidf.png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3A33B-87ED-4A77-A80E-4AA72D50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67" y="2468743"/>
            <a:ext cx="4991993" cy="38503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E5656-43FE-3055-6AAE-309D1F39F4FD}"/>
              </a:ext>
            </a:extLst>
          </p:cNvPr>
          <p:cNvSpPr txBox="1"/>
          <p:nvPr/>
        </p:nvSpPr>
        <p:spPr>
          <a:xfrm>
            <a:off x="3048953" y="324433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코드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상관계수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네트워크차트</a:t>
            </a:r>
            <a:r>
              <a:rPr lang="en-US" altLang="ko-KR" b="1" dirty="0">
                <a:solidFill>
                  <a:srgbClr val="0070C0"/>
                </a:solidFill>
              </a:rPr>
              <a:t>\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BFD0A9-0510-14CD-C7FB-2250637B8F0C}"/>
              </a:ext>
            </a:extLst>
          </p:cNvPr>
          <p:cNvSpPr/>
          <p:nvPr/>
        </p:nvSpPr>
        <p:spPr>
          <a:xfrm>
            <a:off x="279918" y="1464906"/>
            <a:ext cx="11691258" cy="111034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EBBE4-F7DA-CE11-2341-D5257F3AE819}"/>
              </a:ext>
            </a:extLst>
          </p:cNvPr>
          <p:cNvSpPr txBox="1"/>
          <p:nvPr/>
        </p:nvSpPr>
        <p:spPr>
          <a:xfrm>
            <a:off x="748453" y="1566284"/>
            <a:ext cx="95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코드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상관계수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네트워크차트</a:t>
            </a:r>
            <a:r>
              <a:rPr lang="en-US" altLang="ko-KR" b="1" dirty="0">
                <a:solidFill>
                  <a:srgbClr val="0070C0"/>
                </a:solidFill>
              </a:rPr>
              <a:t>03 </a:t>
            </a:r>
            <a:r>
              <a:rPr lang="ko-KR" altLang="en-US" b="1" dirty="0">
                <a:solidFill>
                  <a:srgbClr val="0070C0"/>
                </a:solidFill>
              </a:rPr>
              <a:t>프로젝트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내용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네트워크 차트</a:t>
            </a:r>
            <a:r>
              <a:rPr lang="en-US" altLang="ko-KR" b="1" dirty="0">
                <a:solidFill>
                  <a:srgbClr val="0070C0"/>
                </a:solidFill>
              </a:rPr>
              <a:t>).</a:t>
            </a:r>
            <a:r>
              <a:rPr lang="en-US" altLang="ko-KR" b="1" dirty="0" err="1">
                <a:solidFill>
                  <a:srgbClr val="0070C0"/>
                </a:solidFill>
              </a:rPr>
              <a:t>ipynb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C9BDE08-8EE6-6CD9-7851-37C40DBF17C3}"/>
              </a:ext>
            </a:extLst>
          </p:cNvPr>
          <p:cNvSpPr/>
          <p:nvPr/>
        </p:nvSpPr>
        <p:spPr>
          <a:xfrm>
            <a:off x="1380932" y="2080727"/>
            <a:ext cx="429208" cy="23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60156-5C86-52D7-AAD6-29ACD37860E4}"/>
              </a:ext>
            </a:extLst>
          </p:cNvPr>
          <p:cNvSpPr txBox="1"/>
          <p:nvPr/>
        </p:nvSpPr>
        <p:spPr>
          <a:xfrm>
            <a:off x="1791475" y="201541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 실행함</a:t>
            </a:r>
          </a:p>
        </p:txBody>
      </p:sp>
    </p:spTree>
    <p:extLst>
      <p:ext uri="{BB962C8B-B14F-4D97-AF65-F5344CB8AC3E}">
        <p14:creationId xmlns:p14="http://schemas.microsoft.com/office/powerpoint/2010/main" val="37010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네트워크차트</a:t>
            </a:r>
            <a:r>
              <a:rPr lang="en-US" altLang="ko-KR" dirty="0"/>
              <a:t>(2)-</a:t>
            </a:r>
            <a:r>
              <a:rPr lang="ko-KR" altLang="en-US" dirty="0"/>
              <a:t> </a:t>
            </a:r>
            <a:r>
              <a:rPr lang="ko-KR" altLang="en-US" sz="2000" dirty="0"/>
              <a:t>상위 노출 </a:t>
            </a:r>
            <a:r>
              <a:rPr lang="en-US" altLang="ko-KR" sz="2000" dirty="0"/>
              <a:t>100</a:t>
            </a:r>
            <a:r>
              <a:rPr lang="ko-KR" altLang="en-US" sz="2000" dirty="0"/>
              <a:t>단어 中 </a:t>
            </a:r>
            <a:r>
              <a:rPr lang="en-US" altLang="ko-KR" sz="2000" dirty="0" err="1"/>
              <a:t>tfidf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956522" y="2009183"/>
            <a:ext cx="333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네트워크차트</a:t>
            </a:r>
            <a:r>
              <a:rPr lang="en-US" altLang="ko-KR" sz="1600" b="1"/>
              <a:t>_fre100_tfidf.png</a:t>
            </a:r>
            <a:endParaRPr lang="ko-KR" altLang="en-US" sz="16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B8425-6F22-422F-AF27-63A04D8D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18" y="2009183"/>
            <a:ext cx="6768841" cy="386204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151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  <a:r>
              <a:rPr lang="ko-KR" altLang="en-US" dirty="0"/>
              <a:t>네트워크차트</a:t>
            </a:r>
            <a:r>
              <a:rPr lang="en-US" altLang="ko-KR" dirty="0"/>
              <a:t>(4)-</a:t>
            </a:r>
            <a:r>
              <a:rPr lang="ko-KR" altLang="en-US" dirty="0"/>
              <a:t> </a:t>
            </a:r>
            <a:r>
              <a:rPr lang="ko-KR" altLang="en-US" sz="2000" dirty="0"/>
              <a:t>상위 노출 </a:t>
            </a:r>
            <a:r>
              <a:rPr lang="en-US" altLang="ko-KR" sz="2000" dirty="0"/>
              <a:t>100</a:t>
            </a:r>
            <a:r>
              <a:rPr lang="ko-KR" altLang="en-US" sz="2000" dirty="0"/>
              <a:t>단어 中 </a:t>
            </a:r>
            <a:r>
              <a:rPr lang="en-US" altLang="ko-KR" sz="2000" dirty="0" err="1"/>
              <a:t>tf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956522" y="2009183"/>
            <a:ext cx="315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네트워크차트</a:t>
            </a:r>
            <a:r>
              <a:rPr lang="en-US" altLang="ko-KR" sz="1600" b="1"/>
              <a:t>_fre100_tf.png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3B49A-83C8-42ED-878A-DA4E2B88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651" y="1688840"/>
            <a:ext cx="7392445" cy="449946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655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F92D-AE2F-403B-A403-6B5C5EB09F7D}"/>
              </a:ext>
            </a:extLst>
          </p:cNvPr>
          <p:cNvSpPr txBox="1"/>
          <p:nvPr/>
        </p:nvSpPr>
        <p:spPr>
          <a:xfrm>
            <a:off x="3591407" y="1098796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문서 유사도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10B1B-77A8-4655-AE63-BCC51890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4" t="43960"/>
          <a:stretch/>
        </p:blipFill>
        <p:spPr>
          <a:xfrm>
            <a:off x="1899767" y="1929793"/>
            <a:ext cx="10800000" cy="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4BAB5-693F-FFD1-6C36-7F4A137D60EC}"/>
              </a:ext>
            </a:extLst>
          </p:cNvPr>
          <p:cNvSpPr txBox="1"/>
          <p:nvPr/>
        </p:nvSpPr>
        <p:spPr>
          <a:xfrm>
            <a:off x="3622903" y="244602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코드 저장위치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024BA2-AC39-DEA1-2191-DB91E90A0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52"/>
          <a:stretch/>
        </p:blipFill>
        <p:spPr>
          <a:xfrm>
            <a:off x="3472815" y="3058803"/>
            <a:ext cx="5246370" cy="29123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452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문서유사도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11738429" y="369675"/>
            <a:ext cx="3240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▶ 내용분석</a:t>
            </a:r>
            <a:r>
              <a:rPr lang="en-US" altLang="ko-KR" sz="1600" b="1" dirty="0"/>
              <a:t>\</a:t>
            </a:r>
            <a:r>
              <a:rPr lang="ko-KR" altLang="en-US" sz="1600" b="1" dirty="0"/>
              <a:t>전세</a:t>
            </a:r>
            <a:r>
              <a:rPr lang="en-US" altLang="ko-KR" sz="1600" b="1" dirty="0"/>
              <a:t>_freq50_tf.png</a:t>
            </a:r>
            <a:endParaRPr lang="ko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3F133-6F45-4B1D-AECD-404E1B6C0A26}"/>
              </a:ext>
            </a:extLst>
          </p:cNvPr>
          <p:cNvSpPr/>
          <p:nvPr/>
        </p:nvSpPr>
        <p:spPr>
          <a:xfrm>
            <a:off x="279918" y="1464906"/>
            <a:ext cx="11691258" cy="64655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DA8CB-FFB1-45F8-9537-AEF2EA8B944A}"/>
              </a:ext>
            </a:extLst>
          </p:cNvPr>
          <p:cNvSpPr txBox="1"/>
          <p:nvPr/>
        </p:nvSpPr>
        <p:spPr>
          <a:xfrm>
            <a:off x="748453" y="1566284"/>
            <a:ext cx="95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코드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 err="1">
                <a:solidFill>
                  <a:srgbClr val="0070C0"/>
                </a:solidFill>
              </a:rPr>
              <a:t>문서유사도</a:t>
            </a:r>
            <a:r>
              <a:rPr lang="en-US" altLang="ko-KR" b="1" dirty="0">
                <a:solidFill>
                  <a:srgbClr val="0070C0"/>
                </a:solidFill>
              </a:rPr>
              <a:t>\</a:t>
            </a:r>
            <a:r>
              <a:rPr lang="ko-KR" altLang="en-US" b="1" dirty="0">
                <a:solidFill>
                  <a:srgbClr val="0070C0"/>
                </a:solidFill>
              </a:rPr>
              <a:t>제목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 err="1">
                <a:solidFill>
                  <a:srgbClr val="0070C0"/>
                </a:solidFill>
              </a:rPr>
              <a:t>문서유사도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r>
              <a:rPr lang="en-US" altLang="ko-KR" b="1" dirty="0" err="1">
                <a:solidFill>
                  <a:srgbClr val="0070C0"/>
                </a:solidFill>
              </a:rPr>
              <a:t>ipynb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4A3118-B6EC-A668-8EC9-BC2B62656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22" r="52088"/>
          <a:stretch/>
        </p:blipFill>
        <p:spPr>
          <a:xfrm>
            <a:off x="359683" y="2626189"/>
            <a:ext cx="5526767" cy="21203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CF50AE-1008-63B8-0F4E-BC5D8450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53" y="2036994"/>
            <a:ext cx="5826064" cy="42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문서유사도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3F133-6F45-4B1D-AECD-404E1B6C0A26}"/>
              </a:ext>
            </a:extLst>
          </p:cNvPr>
          <p:cNvSpPr/>
          <p:nvPr/>
        </p:nvSpPr>
        <p:spPr>
          <a:xfrm>
            <a:off x="279918" y="1464906"/>
            <a:ext cx="11691258" cy="64655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DA8CB-FFB1-45F8-9537-AEF2EA8B944A}"/>
              </a:ext>
            </a:extLst>
          </p:cNvPr>
          <p:cNvSpPr txBox="1"/>
          <p:nvPr/>
        </p:nvSpPr>
        <p:spPr>
          <a:xfrm>
            <a:off x="748453" y="1566284"/>
            <a:ext cx="95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코드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 err="1">
                <a:solidFill>
                  <a:srgbClr val="0070C0"/>
                </a:solidFill>
              </a:rPr>
              <a:t>문서유사도</a:t>
            </a:r>
            <a:r>
              <a:rPr lang="en-US" altLang="ko-KR" b="1" dirty="0">
                <a:solidFill>
                  <a:srgbClr val="0070C0"/>
                </a:solidFill>
              </a:rPr>
              <a:t>\</a:t>
            </a:r>
            <a:r>
              <a:rPr lang="ko-KR" altLang="en-US" b="1" dirty="0">
                <a:solidFill>
                  <a:srgbClr val="0070C0"/>
                </a:solidFill>
              </a:rPr>
              <a:t>내용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 err="1">
                <a:solidFill>
                  <a:srgbClr val="0070C0"/>
                </a:solidFill>
              </a:rPr>
              <a:t>문서유사도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r>
              <a:rPr lang="en-US" altLang="ko-KR" b="1" dirty="0" err="1">
                <a:solidFill>
                  <a:srgbClr val="0070C0"/>
                </a:solidFill>
              </a:rPr>
              <a:t>ipynb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BF43E-B75D-A0E6-7E82-6902EDC1D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7" r="12755" b="12698"/>
          <a:stretch/>
        </p:blipFill>
        <p:spPr>
          <a:xfrm>
            <a:off x="217164" y="2537002"/>
            <a:ext cx="5650230" cy="15045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413693-7EEC-7749-6D0A-B278EDE8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8" y="1966987"/>
            <a:ext cx="5439938" cy="45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7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24021-490F-4087-AEA7-EDAC729F6115}"/>
              </a:ext>
            </a:extLst>
          </p:cNvPr>
          <p:cNvSpPr/>
          <p:nvPr/>
        </p:nvSpPr>
        <p:spPr>
          <a:xfrm>
            <a:off x="279918" y="1464906"/>
            <a:ext cx="11691258" cy="111034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/>
              <a:t>제목</a:t>
            </a:r>
            <a:r>
              <a:rPr lang="en-US" altLang="ko-KR" sz="3200" b="1"/>
              <a:t>(title)</a:t>
            </a:r>
            <a:r>
              <a:rPr lang="ko-KR" altLang="en-US" sz="3200" b="1"/>
              <a:t> 워드클라우드 </a:t>
            </a:r>
            <a:r>
              <a:rPr lang="en-US" altLang="ko-KR" sz="3200" b="1"/>
              <a:t>&amp;freq50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6B6E6-AE0D-4FDF-A1B6-7B71332DE912}"/>
              </a:ext>
            </a:extLst>
          </p:cNvPr>
          <p:cNvSpPr txBox="1"/>
          <p:nvPr/>
        </p:nvSpPr>
        <p:spPr>
          <a:xfrm>
            <a:off x="748453" y="1566284"/>
            <a:ext cx="95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코드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0070C0"/>
                </a:solidFill>
              </a:rPr>
              <a:t>01 </a:t>
            </a:r>
            <a:r>
              <a:rPr lang="ko-KR" altLang="en-US" b="1">
                <a:solidFill>
                  <a:srgbClr val="0070C0"/>
                </a:solidFill>
              </a:rPr>
              <a:t>프로젝트_네이버 지식인_제목만 워드클라우드 및 상위노출50단어</a:t>
            </a:r>
            <a:r>
              <a:rPr lang="en-US" altLang="ko-KR" b="1">
                <a:solidFill>
                  <a:srgbClr val="0070C0"/>
                </a:solidFill>
              </a:rPr>
              <a:t>.ipynb</a:t>
            </a:r>
            <a:endParaRPr lang="ko-KR" altLang="en-US" b="1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514267B-3A3D-414E-9FDF-2A0EBC3E85A2}"/>
              </a:ext>
            </a:extLst>
          </p:cNvPr>
          <p:cNvSpPr/>
          <p:nvPr/>
        </p:nvSpPr>
        <p:spPr>
          <a:xfrm>
            <a:off x="1380932" y="2080727"/>
            <a:ext cx="429208" cy="23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D15B3-1EF5-41FD-88A0-6844F04F99EB}"/>
              </a:ext>
            </a:extLst>
          </p:cNvPr>
          <p:cNvSpPr txBox="1"/>
          <p:nvPr/>
        </p:nvSpPr>
        <p:spPr>
          <a:xfrm>
            <a:off x="1791475" y="2015411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코랩에서 실행 함</a:t>
            </a:r>
            <a:r>
              <a:rPr lang="en-US" altLang="ko-KR"/>
              <a:t>,  &gt;</a:t>
            </a:r>
            <a:r>
              <a:rPr lang="ko-KR" altLang="en-US"/>
              <a:t>이유</a:t>
            </a:r>
            <a:r>
              <a:rPr lang="en-US" altLang="ko-KR"/>
              <a:t>: </a:t>
            </a:r>
            <a:r>
              <a:rPr lang="ko-KR" altLang="en-US"/>
              <a:t>단어추출 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Mecab</a:t>
            </a:r>
            <a:r>
              <a:rPr lang="ko-KR" altLang="en-US">
                <a:solidFill>
                  <a:srgbClr val="000000"/>
                </a:solidFill>
                <a:latin typeface="Courier New" panose="02070309020205020404" pitchFamily="49" charset="0"/>
              </a:rPr>
              <a:t>모듈 사용했음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FC250-5F6D-4CC9-BA4A-C72AB48D4695}"/>
              </a:ext>
            </a:extLst>
          </p:cNvPr>
          <p:cNvSpPr txBox="1"/>
          <p:nvPr/>
        </p:nvSpPr>
        <p:spPr>
          <a:xfrm>
            <a:off x="748453" y="5202993"/>
            <a:ext cx="3130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▲ 제목만 워드클라우드.png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373E4E-B897-416C-9751-E67F3438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50" y="3040283"/>
            <a:ext cx="3715269" cy="21379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811A8B-61C6-4096-BF59-944F3AE3E9B9}"/>
              </a:ext>
            </a:extLst>
          </p:cNvPr>
          <p:cNvSpPr txBox="1"/>
          <p:nvPr/>
        </p:nvSpPr>
        <p:spPr>
          <a:xfrm>
            <a:off x="4474798" y="5187821"/>
            <a:ext cx="371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▲ 제목</a:t>
            </a:r>
            <a:r>
              <a:rPr lang="en-US" altLang="ko-KR" sz="1200"/>
              <a:t>freq50_bar_chart_</a:t>
            </a:r>
            <a:r>
              <a:rPr lang="ko-KR" altLang="en-US" sz="1200"/>
              <a:t>전세사기단어</a:t>
            </a:r>
            <a:r>
              <a:rPr lang="en-US" altLang="ko-KR" sz="1200"/>
              <a:t>_</a:t>
            </a:r>
            <a:r>
              <a:rPr lang="ko-KR" altLang="en-US" sz="1200"/>
              <a:t>포함</a:t>
            </a:r>
            <a:r>
              <a:rPr lang="en-US" altLang="ko-KR" sz="1200"/>
              <a:t>.png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110484-D295-4D37-93C7-865BBC0CDECE}"/>
              </a:ext>
            </a:extLst>
          </p:cNvPr>
          <p:cNvSpPr txBox="1"/>
          <p:nvPr/>
        </p:nvSpPr>
        <p:spPr>
          <a:xfrm>
            <a:off x="8190067" y="5187821"/>
            <a:ext cx="371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▲ 제목</a:t>
            </a:r>
            <a:r>
              <a:rPr lang="en-US" altLang="ko-KR" sz="1200"/>
              <a:t>freq50_bar_chart_</a:t>
            </a:r>
            <a:r>
              <a:rPr lang="ko-KR" altLang="en-US" sz="1200"/>
              <a:t>전세사기단어</a:t>
            </a:r>
            <a:r>
              <a:rPr lang="en-US" altLang="ko-KR" sz="1200"/>
              <a:t>_</a:t>
            </a:r>
            <a:r>
              <a:rPr lang="ko-KR" altLang="en-US" sz="1200"/>
              <a:t>제외</a:t>
            </a:r>
            <a:r>
              <a:rPr lang="en-US" altLang="ko-KR" sz="1200"/>
              <a:t>.png</a:t>
            </a:r>
            <a:endParaRPr lang="ko-KR" altLang="en-US" sz="12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D3C318-779A-444B-BAED-AE5C270B1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749" y="3040283"/>
            <a:ext cx="3437447" cy="19884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536F2F7-BB5E-4E8E-995A-B2490AC9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61" y="3146791"/>
            <a:ext cx="3800643" cy="1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8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E24021-490F-4087-AEA7-EDAC729F6115}"/>
              </a:ext>
            </a:extLst>
          </p:cNvPr>
          <p:cNvSpPr/>
          <p:nvPr/>
        </p:nvSpPr>
        <p:spPr>
          <a:xfrm>
            <a:off x="279918" y="1464906"/>
            <a:ext cx="11691258" cy="111034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내용</a:t>
            </a:r>
            <a:r>
              <a:rPr lang="ko-KR" altLang="en-US" sz="3200" b="1"/>
              <a:t> 워드클라우드 </a:t>
            </a:r>
            <a:r>
              <a:rPr lang="en-US" altLang="ko-KR" sz="3200" b="1"/>
              <a:t>&amp;freq50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6B6E6-AE0D-4FDF-A1B6-7B71332DE912}"/>
              </a:ext>
            </a:extLst>
          </p:cNvPr>
          <p:cNvSpPr txBox="1"/>
          <p:nvPr/>
        </p:nvSpPr>
        <p:spPr>
          <a:xfrm>
            <a:off x="748453" y="1566284"/>
            <a:ext cx="95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코드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0070C0"/>
                </a:solidFill>
              </a:rPr>
              <a:t>02 </a:t>
            </a:r>
            <a:r>
              <a:rPr lang="ko-KR" altLang="en-US" b="1">
                <a:solidFill>
                  <a:srgbClr val="0070C0"/>
                </a:solidFill>
              </a:rPr>
              <a:t>프로젝트</a:t>
            </a:r>
            <a:r>
              <a:rPr lang="en-US" altLang="ko-KR" b="1">
                <a:solidFill>
                  <a:srgbClr val="0070C0"/>
                </a:solidFill>
              </a:rPr>
              <a:t>_</a:t>
            </a:r>
            <a:r>
              <a:rPr lang="ko-KR" altLang="en-US" b="1">
                <a:solidFill>
                  <a:srgbClr val="0070C0"/>
                </a:solidFill>
              </a:rPr>
              <a:t>네이버 지식인</a:t>
            </a:r>
            <a:r>
              <a:rPr lang="en-US" altLang="ko-KR" b="1">
                <a:solidFill>
                  <a:srgbClr val="0070C0"/>
                </a:solidFill>
              </a:rPr>
              <a:t>_</a:t>
            </a:r>
            <a:r>
              <a:rPr lang="ko-KR" altLang="en-US" b="1">
                <a:solidFill>
                  <a:srgbClr val="0070C0"/>
                </a:solidFill>
              </a:rPr>
              <a:t>내용 워드클라우드 및 상위노출</a:t>
            </a:r>
            <a:r>
              <a:rPr lang="en-US" altLang="ko-KR" b="1">
                <a:solidFill>
                  <a:srgbClr val="0070C0"/>
                </a:solidFill>
              </a:rPr>
              <a:t>50</a:t>
            </a:r>
            <a:r>
              <a:rPr lang="ko-KR" altLang="en-US" b="1">
                <a:solidFill>
                  <a:srgbClr val="0070C0"/>
                </a:solidFill>
              </a:rPr>
              <a:t>단어</a:t>
            </a:r>
            <a:endParaRPr lang="ko-KR" altLang="en-US" b="1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514267B-3A3D-414E-9FDF-2A0EBC3E85A2}"/>
              </a:ext>
            </a:extLst>
          </p:cNvPr>
          <p:cNvSpPr/>
          <p:nvPr/>
        </p:nvSpPr>
        <p:spPr>
          <a:xfrm>
            <a:off x="1380932" y="2080727"/>
            <a:ext cx="429208" cy="23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D15B3-1EF5-41FD-88A0-6844F04F99EB}"/>
              </a:ext>
            </a:extLst>
          </p:cNvPr>
          <p:cNvSpPr txBox="1"/>
          <p:nvPr/>
        </p:nvSpPr>
        <p:spPr>
          <a:xfrm>
            <a:off x="1791475" y="2015411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코랩에서 실행 함</a:t>
            </a:r>
            <a:r>
              <a:rPr lang="en-US" altLang="ko-KR"/>
              <a:t>,  &gt;</a:t>
            </a:r>
            <a:r>
              <a:rPr lang="ko-KR" altLang="en-US"/>
              <a:t>이유</a:t>
            </a:r>
            <a:r>
              <a:rPr lang="en-US" altLang="ko-KR"/>
              <a:t>: </a:t>
            </a:r>
            <a:r>
              <a:rPr lang="ko-KR" altLang="en-US"/>
              <a:t>단어추출 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Mecab</a:t>
            </a:r>
            <a:r>
              <a:rPr lang="ko-KR" altLang="en-US">
                <a:solidFill>
                  <a:srgbClr val="000000"/>
                </a:solidFill>
                <a:latin typeface="Courier New" panose="02070309020205020404" pitchFamily="49" charset="0"/>
              </a:rPr>
              <a:t>모듈 사용했음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FC250-5F6D-4CC9-BA4A-C72AB48D4695}"/>
              </a:ext>
            </a:extLst>
          </p:cNvPr>
          <p:cNvSpPr txBox="1"/>
          <p:nvPr/>
        </p:nvSpPr>
        <p:spPr>
          <a:xfrm>
            <a:off x="748453" y="5202993"/>
            <a:ext cx="3130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▲ 내용</a:t>
            </a:r>
            <a:r>
              <a:rPr lang="en-US" altLang="ko-KR" sz="1200"/>
              <a:t>_</a:t>
            </a:r>
            <a:r>
              <a:rPr lang="ko-KR" altLang="en-US" sz="1200"/>
              <a:t>워드클라우드</a:t>
            </a:r>
            <a:r>
              <a:rPr lang="en-US" altLang="ko-KR" sz="1200"/>
              <a:t>_stoword</a:t>
            </a:r>
            <a:r>
              <a:rPr lang="ko-KR" altLang="en-US" sz="1200"/>
              <a:t>전</a:t>
            </a:r>
            <a:r>
              <a:rPr lang="en-US" altLang="ko-KR" sz="1200"/>
              <a:t>.png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110484-D295-4D37-93C7-865BBC0CDECE}"/>
              </a:ext>
            </a:extLst>
          </p:cNvPr>
          <p:cNvSpPr txBox="1"/>
          <p:nvPr/>
        </p:nvSpPr>
        <p:spPr>
          <a:xfrm>
            <a:off x="8889862" y="5187821"/>
            <a:ext cx="2689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▲ 내용</a:t>
            </a:r>
            <a:r>
              <a:rPr lang="en-US" altLang="ko-KR" sz="1200"/>
              <a:t>freq50_bar_chart.png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44D159-308D-425E-8F11-038863A3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1" y="3198217"/>
            <a:ext cx="3358497" cy="1734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D1687-647F-4A82-B6E4-52C58C44CD69}"/>
              </a:ext>
            </a:extLst>
          </p:cNvPr>
          <p:cNvSpPr txBox="1"/>
          <p:nvPr/>
        </p:nvSpPr>
        <p:spPr>
          <a:xfrm>
            <a:off x="4469260" y="5228066"/>
            <a:ext cx="3130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▲ 내용</a:t>
            </a:r>
            <a:r>
              <a:rPr lang="en-US" altLang="ko-KR" sz="1200"/>
              <a:t>_</a:t>
            </a:r>
            <a:r>
              <a:rPr lang="ko-KR" altLang="en-US" sz="1200"/>
              <a:t>워드클라우드</a:t>
            </a:r>
            <a:r>
              <a:rPr lang="en-US" altLang="ko-KR" sz="1200"/>
              <a:t>_stoword</a:t>
            </a:r>
            <a:r>
              <a:rPr lang="ko-KR" altLang="en-US" sz="1200"/>
              <a:t>후</a:t>
            </a:r>
            <a:r>
              <a:rPr lang="en-US" altLang="ko-KR" sz="1200"/>
              <a:t>.png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AD71DF-29C8-4110-B353-CD80CF79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03" y="3248937"/>
            <a:ext cx="3391975" cy="16842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52BBF2-A6F4-4DA9-9B2E-E5696D680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324" y="2872585"/>
            <a:ext cx="3854321" cy="21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7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F92D-AE2F-403B-A403-6B5C5EB09F7D}"/>
              </a:ext>
            </a:extLst>
          </p:cNvPr>
          <p:cNvSpPr txBox="1"/>
          <p:nvPr/>
        </p:nvSpPr>
        <p:spPr>
          <a:xfrm>
            <a:off x="1899767" y="1098796"/>
            <a:ext cx="8401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/>
              <a:t>상관관계 및 네트워크 차트</a:t>
            </a:r>
            <a:r>
              <a:rPr lang="en-US" altLang="ko-KR" sz="4800" b="1"/>
              <a:t>(1)</a:t>
            </a:r>
            <a:endParaRPr lang="ko-KR" altLang="en-US" sz="4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10B1B-77A8-4655-AE63-BCC51890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4" t="43960"/>
          <a:stretch/>
        </p:blipFill>
        <p:spPr>
          <a:xfrm>
            <a:off x="1899767" y="1929793"/>
            <a:ext cx="10800000" cy="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40ADF-E5B3-4D3F-A84F-09DFD8B0022A}"/>
              </a:ext>
            </a:extLst>
          </p:cNvPr>
          <p:cNvSpPr txBox="1"/>
          <p:nvPr/>
        </p:nvSpPr>
        <p:spPr>
          <a:xfrm>
            <a:off x="2968122" y="352347"/>
            <a:ext cx="5844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0000"/>
                </a:solidFill>
              </a:rPr>
              <a:t>대상</a:t>
            </a:r>
            <a:r>
              <a:rPr lang="en-US" altLang="ko-KR" sz="4800" b="1" dirty="0">
                <a:solidFill>
                  <a:srgbClr val="FF0000"/>
                </a:solidFill>
              </a:rPr>
              <a:t>: </a:t>
            </a:r>
            <a:r>
              <a:rPr lang="ko-KR" altLang="en-US" sz="4800" b="1" dirty="0">
                <a:solidFill>
                  <a:srgbClr val="FF0000"/>
                </a:solidFill>
              </a:rPr>
              <a:t>제목</a:t>
            </a:r>
            <a:r>
              <a:rPr lang="en-US" altLang="ko-KR" sz="4800" b="1" dirty="0">
                <a:solidFill>
                  <a:srgbClr val="FF0000"/>
                </a:solidFill>
              </a:rPr>
              <a:t>(title)</a:t>
            </a:r>
            <a:r>
              <a:rPr lang="ko-KR" altLang="en-US" sz="4800" b="1" dirty="0">
                <a:solidFill>
                  <a:srgbClr val="FF0000"/>
                </a:solidFill>
              </a:rPr>
              <a:t>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09BEA6-4191-48D1-BAC6-784507BD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11"/>
          <a:stretch/>
        </p:blipFill>
        <p:spPr>
          <a:xfrm>
            <a:off x="6571104" y="2734242"/>
            <a:ext cx="5160586" cy="242568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ED4870-FFBE-4C5F-C627-8229415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0" y="2471809"/>
            <a:ext cx="5635690" cy="40338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1FBF3C-6100-5633-F4CB-15799FA4D99A}"/>
              </a:ext>
            </a:extLst>
          </p:cNvPr>
          <p:cNvSpPr txBox="1"/>
          <p:nvPr/>
        </p:nvSpPr>
        <p:spPr>
          <a:xfrm>
            <a:off x="480060" y="208026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코드 저장위치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12DB-7CF2-5DC2-A2B4-E0147BB6CAD9}"/>
              </a:ext>
            </a:extLst>
          </p:cNvPr>
          <p:cNvSpPr txBox="1"/>
          <p:nvPr/>
        </p:nvSpPr>
        <p:spPr>
          <a:xfrm>
            <a:off x="6400800" y="224891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예제파일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54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2D927E-A5BE-479C-B787-4C6AB6592849}"/>
              </a:ext>
            </a:extLst>
          </p:cNvPr>
          <p:cNvSpPr/>
          <p:nvPr/>
        </p:nvSpPr>
        <p:spPr>
          <a:xfrm>
            <a:off x="261256" y="2755708"/>
            <a:ext cx="4096140" cy="901892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제목</a:t>
            </a:r>
            <a:r>
              <a:rPr lang="en-US" altLang="ko-KR"/>
              <a:t>:</a:t>
            </a:r>
            <a:r>
              <a:rPr lang="ko-KR" altLang="en-US"/>
              <a:t>특정단어와 관계된 단어</a:t>
            </a:r>
            <a:r>
              <a:rPr lang="en-US" altLang="ko-KR"/>
              <a:t>(1)-</a:t>
            </a:r>
            <a:r>
              <a:rPr lang="ko-KR" altLang="en-US"/>
              <a:t> </a:t>
            </a:r>
            <a:r>
              <a:rPr lang="ko-KR" altLang="en-US" sz="2000"/>
              <a:t>상위 노출 </a:t>
            </a:r>
            <a:r>
              <a:rPr lang="en-US" altLang="ko-KR" sz="2000"/>
              <a:t>50</a:t>
            </a:r>
            <a:r>
              <a:rPr lang="ko-KR" altLang="en-US" sz="2000"/>
              <a:t>단어 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E250-FEB3-4A79-AC6B-B12537C2C105}"/>
              </a:ext>
            </a:extLst>
          </p:cNvPr>
          <p:cNvSpPr txBox="1"/>
          <p:nvPr/>
        </p:nvSpPr>
        <p:spPr>
          <a:xfrm>
            <a:off x="363897" y="2911151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상위 노출 </a:t>
            </a:r>
            <a:r>
              <a:rPr lang="en-US" altLang="ko-KR"/>
              <a:t>50</a:t>
            </a:r>
            <a:r>
              <a:rPr lang="ko-KR" altLang="en-US"/>
              <a:t>단어 중</a:t>
            </a:r>
            <a:endParaRPr lang="en-US" altLang="ko-KR"/>
          </a:p>
          <a:p>
            <a:r>
              <a:rPr lang="en-US" altLang="ko-KR"/>
              <a:t>‘</a:t>
            </a:r>
            <a:r>
              <a:rPr lang="ko-KR" altLang="en-US"/>
              <a:t>전세</a:t>
            </a:r>
            <a:r>
              <a:rPr lang="en-US" altLang="ko-KR"/>
              <a:t>＇</a:t>
            </a:r>
            <a:r>
              <a:rPr lang="ko-KR" altLang="en-US"/>
              <a:t>와 관련된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1049144" y="3812527"/>
            <a:ext cx="3240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제목분석</a:t>
            </a:r>
            <a:r>
              <a:rPr lang="en-US" altLang="ko-KR" sz="1600" b="1"/>
              <a:t>\</a:t>
            </a:r>
            <a:r>
              <a:rPr lang="ko-KR" altLang="en-US" sz="1600" b="1"/>
              <a:t>전세</a:t>
            </a:r>
            <a:r>
              <a:rPr lang="en-US" altLang="ko-KR" sz="1600" b="1"/>
              <a:t>_freq50_tf.png</a:t>
            </a:r>
            <a:endParaRPr lang="ko-KR" altLang="en-US" sz="16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D3F133-6F45-4B1D-AECD-404E1B6C0A26}"/>
              </a:ext>
            </a:extLst>
          </p:cNvPr>
          <p:cNvSpPr/>
          <p:nvPr/>
        </p:nvSpPr>
        <p:spPr>
          <a:xfrm>
            <a:off x="279918" y="1464906"/>
            <a:ext cx="11691258" cy="111034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DA8CB-FFB1-45F8-9537-AEF2EA8B944A}"/>
              </a:ext>
            </a:extLst>
          </p:cNvPr>
          <p:cNvSpPr txBox="1"/>
          <p:nvPr/>
        </p:nvSpPr>
        <p:spPr>
          <a:xfrm>
            <a:off x="748453" y="1566284"/>
            <a:ext cx="957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코드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상관계수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네트워크차트</a:t>
            </a:r>
            <a:r>
              <a:rPr lang="en-US" altLang="ko-KR" b="1" dirty="0">
                <a:solidFill>
                  <a:srgbClr val="0070C0"/>
                </a:solidFill>
              </a:rPr>
              <a:t>\01 </a:t>
            </a:r>
            <a:r>
              <a:rPr lang="ko-KR" altLang="en-US" b="1" dirty="0">
                <a:solidFill>
                  <a:srgbClr val="0070C0"/>
                </a:solidFill>
              </a:rPr>
              <a:t>프로젝트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제목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상관계수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네트워크 차트</a:t>
            </a:r>
            <a:r>
              <a:rPr lang="en-US" altLang="ko-KR" b="1" dirty="0">
                <a:solidFill>
                  <a:srgbClr val="0070C0"/>
                </a:solidFill>
              </a:rPr>
              <a:t>). .</a:t>
            </a:r>
            <a:r>
              <a:rPr lang="en-US" altLang="ko-KR" b="1" dirty="0" err="1">
                <a:solidFill>
                  <a:srgbClr val="0070C0"/>
                </a:solidFill>
              </a:rPr>
              <a:t>ipynb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1D6B56D-52B0-47BD-83DD-7368205ECEC1}"/>
              </a:ext>
            </a:extLst>
          </p:cNvPr>
          <p:cNvSpPr/>
          <p:nvPr/>
        </p:nvSpPr>
        <p:spPr>
          <a:xfrm>
            <a:off x="1380932" y="2080727"/>
            <a:ext cx="429208" cy="235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11E86-3D60-4585-9F65-E07821E4FA02}"/>
              </a:ext>
            </a:extLst>
          </p:cNvPr>
          <p:cNvSpPr txBox="1"/>
          <p:nvPr/>
        </p:nvSpPr>
        <p:spPr>
          <a:xfrm>
            <a:off x="1791475" y="2015411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코랩에서 실행 함</a:t>
            </a:r>
            <a:r>
              <a:rPr lang="en-US" altLang="ko-KR"/>
              <a:t>,  &gt;</a:t>
            </a:r>
            <a:r>
              <a:rPr lang="ko-KR" altLang="en-US"/>
              <a:t>이유</a:t>
            </a:r>
            <a:r>
              <a:rPr lang="en-US" altLang="ko-KR"/>
              <a:t>: </a:t>
            </a:r>
            <a:r>
              <a:rPr lang="ko-KR" altLang="en-US"/>
              <a:t>단어추출 </a:t>
            </a:r>
            <a:r>
              <a:rPr lang="en-US" altLang="ko-KR">
                <a:solidFill>
                  <a:srgbClr val="000000"/>
                </a:solidFill>
                <a:latin typeface="Courier New" panose="02070309020205020404" pitchFamily="49" charset="0"/>
              </a:rPr>
              <a:t>Mecab</a:t>
            </a:r>
            <a:r>
              <a:rPr lang="ko-KR" altLang="en-US">
                <a:solidFill>
                  <a:srgbClr val="000000"/>
                </a:solidFill>
                <a:latin typeface="Courier New" panose="02070309020205020404" pitchFamily="49" charset="0"/>
              </a:rPr>
              <a:t>모듈 사용했음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0C56E3B-D602-4EBB-B607-6D75E1AB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6" y="2676627"/>
            <a:ext cx="6496080" cy="381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1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2D927E-A5BE-479C-B787-4C6AB6592849}"/>
              </a:ext>
            </a:extLst>
          </p:cNvPr>
          <p:cNvSpPr/>
          <p:nvPr/>
        </p:nvSpPr>
        <p:spPr>
          <a:xfrm>
            <a:off x="242206" y="2495414"/>
            <a:ext cx="4096140" cy="901892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</a:t>
            </a:r>
            <a:r>
              <a:rPr lang="en-US" altLang="ko-KR"/>
              <a:t>:</a:t>
            </a:r>
            <a:r>
              <a:rPr lang="ko-KR" altLang="en-US"/>
              <a:t>특정단어와 관계된 단어</a:t>
            </a:r>
            <a:r>
              <a:rPr lang="en-US" altLang="ko-KR"/>
              <a:t>(2)-</a:t>
            </a:r>
            <a:r>
              <a:rPr lang="ko-KR" altLang="en-US"/>
              <a:t> </a:t>
            </a:r>
            <a:r>
              <a:rPr lang="ko-KR" altLang="en-US" sz="2000"/>
              <a:t>전체 단어 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DE250-FEB3-4A79-AC6B-B12537C2C105}"/>
              </a:ext>
            </a:extLst>
          </p:cNvPr>
          <p:cNvSpPr txBox="1"/>
          <p:nvPr/>
        </p:nvSpPr>
        <p:spPr>
          <a:xfrm>
            <a:off x="344847" y="2650857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전체 단어 중</a:t>
            </a:r>
            <a:endParaRPr lang="en-US" altLang="ko-KR"/>
          </a:p>
          <a:p>
            <a:r>
              <a:rPr lang="en-US" altLang="ko-KR"/>
              <a:t>‘</a:t>
            </a:r>
            <a:r>
              <a:rPr lang="ko-KR" altLang="en-US"/>
              <a:t>전세</a:t>
            </a:r>
            <a:r>
              <a:rPr lang="en-US" altLang="ko-KR"/>
              <a:t>＇</a:t>
            </a:r>
            <a:r>
              <a:rPr lang="ko-KR" altLang="en-US"/>
              <a:t>와 관련 된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1030094" y="3552233"/>
            <a:ext cx="349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제목분석</a:t>
            </a:r>
            <a:r>
              <a:rPr lang="en-US" altLang="ko-KR" sz="1600" b="1"/>
              <a:t>\</a:t>
            </a:r>
            <a:r>
              <a:rPr lang="ko-KR" altLang="en-US" sz="1600" b="1"/>
              <a:t>전세</a:t>
            </a:r>
            <a:r>
              <a:rPr lang="en-US" altLang="ko-KR" sz="1600" b="1"/>
              <a:t>_</a:t>
            </a:r>
            <a:r>
              <a:rPr lang="ko-KR" altLang="en-US" sz="1600" b="1"/>
              <a:t>전체단어</a:t>
            </a:r>
            <a:r>
              <a:rPr lang="en-US" altLang="ko-KR" sz="1600" b="1"/>
              <a:t>_tf.png</a:t>
            </a:r>
            <a:endParaRPr lang="ko-KR" altLang="en-US" sz="16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655748-1C75-497C-AB43-03B6E7CC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52" y="2495414"/>
            <a:ext cx="6824222" cy="3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</a:t>
            </a:r>
            <a:r>
              <a:rPr lang="en-US" altLang="ko-KR"/>
              <a:t>:</a:t>
            </a:r>
            <a:r>
              <a:rPr lang="ko-KR" altLang="en-US"/>
              <a:t>네트워크차트</a:t>
            </a:r>
            <a:r>
              <a:rPr lang="en-US" altLang="ko-KR"/>
              <a:t>(1)-</a:t>
            </a:r>
            <a:r>
              <a:rPr lang="ko-KR" altLang="en-US"/>
              <a:t> </a:t>
            </a:r>
            <a:r>
              <a:rPr lang="ko-KR" altLang="en-US" sz="2000"/>
              <a:t>전체 단어 </a:t>
            </a:r>
            <a:r>
              <a:rPr lang="en-US" altLang="ko-KR" sz="2000"/>
              <a:t>tfidf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526730" y="2009183"/>
            <a:ext cx="450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제목분석</a:t>
            </a:r>
            <a:r>
              <a:rPr lang="en-US" altLang="ko-KR" sz="1600" b="1"/>
              <a:t>\</a:t>
            </a:r>
            <a:r>
              <a:rPr lang="ko-KR" altLang="en-US" sz="1600" b="1"/>
              <a:t>네트워크차트</a:t>
            </a:r>
            <a:r>
              <a:rPr lang="en-US" altLang="ko-KR" sz="1600" b="1"/>
              <a:t>_</a:t>
            </a:r>
            <a:r>
              <a:rPr lang="ko-KR" altLang="en-US" sz="1600" b="1"/>
              <a:t>전체단어</a:t>
            </a:r>
            <a:r>
              <a:rPr lang="en-US" altLang="ko-KR" sz="1600" b="1"/>
              <a:t>_tfidf.png</a:t>
            </a:r>
            <a:endParaRPr lang="ko-KR" altLang="en-US" sz="16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B44E5B-463E-4719-B14D-62AED01A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313" y="1396552"/>
            <a:ext cx="5991817" cy="47907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053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</a:t>
            </a:r>
            <a:r>
              <a:rPr lang="en-US" altLang="ko-KR"/>
              <a:t>:</a:t>
            </a:r>
            <a:r>
              <a:rPr lang="ko-KR" altLang="en-US"/>
              <a:t>네트워크차트</a:t>
            </a:r>
            <a:r>
              <a:rPr lang="en-US" altLang="ko-KR"/>
              <a:t>(2)-</a:t>
            </a:r>
            <a:r>
              <a:rPr lang="ko-KR" altLang="en-US"/>
              <a:t> </a:t>
            </a:r>
            <a:r>
              <a:rPr lang="ko-KR" altLang="en-US" sz="2000"/>
              <a:t>전체 단어 </a:t>
            </a:r>
            <a:r>
              <a:rPr lang="en-US" altLang="ko-KR" sz="2000"/>
              <a:t>tf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919198" y="2009183"/>
            <a:ext cx="4248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제목분석</a:t>
            </a:r>
            <a:r>
              <a:rPr lang="en-US" altLang="ko-KR" sz="1600" b="1"/>
              <a:t>\</a:t>
            </a:r>
            <a:r>
              <a:rPr lang="ko-KR" altLang="en-US" sz="1600" b="1"/>
              <a:t>네트워크차트</a:t>
            </a:r>
            <a:r>
              <a:rPr lang="en-US" altLang="ko-KR" sz="1600" b="1"/>
              <a:t>_</a:t>
            </a:r>
            <a:r>
              <a:rPr lang="ko-KR" altLang="en-US" sz="1600" b="1"/>
              <a:t>전체단어</a:t>
            </a:r>
            <a:r>
              <a:rPr lang="en-US" altLang="ko-KR" sz="1600" b="1"/>
              <a:t>_tf.png</a:t>
            </a:r>
            <a:endParaRPr lang="ko-KR" altLang="en-US" sz="16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F3D8D8-D0FD-4AA7-B26C-414DAA05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02" y="1675639"/>
            <a:ext cx="6032935" cy="475505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52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4D-C306-42EB-82E9-3CC1B775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제목</a:t>
            </a:r>
            <a:r>
              <a:rPr lang="en-US" altLang="ko-KR"/>
              <a:t>:</a:t>
            </a:r>
            <a:r>
              <a:rPr lang="ko-KR" altLang="en-US"/>
              <a:t>네트워크차트</a:t>
            </a:r>
            <a:r>
              <a:rPr lang="en-US" altLang="ko-KR"/>
              <a:t>(3)-</a:t>
            </a:r>
            <a:r>
              <a:rPr lang="ko-KR" altLang="en-US"/>
              <a:t> </a:t>
            </a:r>
            <a:r>
              <a:rPr lang="ko-KR" altLang="en-US" sz="2000"/>
              <a:t>상위 노출 </a:t>
            </a:r>
            <a:r>
              <a:rPr lang="en-US" altLang="ko-KR" sz="2000"/>
              <a:t>50</a:t>
            </a:r>
            <a:r>
              <a:rPr lang="ko-KR" altLang="en-US" sz="2000"/>
              <a:t>단어 中 </a:t>
            </a:r>
            <a:r>
              <a:rPr lang="en-US" altLang="ko-KR" sz="2000"/>
              <a:t>tfidf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AC377-BA95-40BF-A8F4-0914A058CA47}"/>
              </a:ext>
            </a:extLst>
          </p:cNvPr>
          <p:cNvSpPr txBox="1"/>
          <p:nvPr/>
        </p:nvSpPr>
        <p:spPr>
          <a:xfrm>
            <a:off x="816561" y="2009183"/>
            <a:ext cx="4194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▶ 제목분석</a:t>
            </a:r>
            <a:r>
              <a:rPr lang="en-US" altLang="ko-KR" sz="1600" b="1"/>
              <a:t>\</a:t>
            </a:r>
            <a:r>
              <a:rPr lang="ko-KR" altLang="en-US" sz="1600" b="1"/>
              <a:t>네트워크차트</a:t>
            </a:r>
            <a:r>
              <a:rPr lang="en-US" altLang="ko-KR" sz="1600" b="1"/>
              <a:t>_fre50_tfidf.png</a:t>
            </a:r>
            <a:endParaRPr lang="ko-KR" altLang="en-US" sz="16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2E9DCA-CFA9-49E3-9560-C62607D2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66" y="1541370"/>
            <a:ext cx="6236154" cy="46030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912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559</Words>
  <Application>Microsoft Office PowerPoint</Application>
  <PresentationFormat>와이드스크린</PresentationFormat>
  <Paragraphs>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Courier New</vt:lpstr>
      <vt:lpstr>Office 테마</vt:lpstr>
      <vt:lpstr>PowerPoint 프레젠테이션</vt:lpstr>
      <vt:lpstr>제목(title) 워드클라우드 &amp;freq50</vt:lpstr>
      <vt:lpstr>내용 워드클라우드 &amp;freq50</vt:lpstr>
      <vt:lpstr>PowerPoint 프레젠테이션</vt:lpstr>
      <vt:lpstr>제목:특정단어와 관계된 단어(1)- 상위 노출 50단어 中</vt:lpstr>
      <vt:lpstr>제목:특정단어와 관계된 단어(2)- 전체 단어 中</vt:lpstr>
      <vt:lpstr>제목:네트워크차트(1)- 전체 단어 tfidf</vt:lpstr>
      <vt:lpstr>제목:네트워크차트(2)- 전체 단어 tf</vt:lpstr>
      <vt:lpstr>제목:네트워크차트(3)- 상위 노출 50단어 中 tfidf</vt:lpstr>
      <vt:lpstr>제목:네트워크차트(4)- 상위 노출 50단어 中 tf</vt:lpstr>
      <vt:lpstr>PowerPoint 프레젠테이션</vt:lpstr>
      <vt:lpstr>내용:특정단어와 관계된 단어(1)- 상위 노출 50단어 中</vt:lpstr>
      <vt:lpstr>내용:특정단어와 관계된 단어(2)- 전체 단어 中</vt:lpstr>
      <vt:lpstr>내용:네트워크차트(1)- 전체 단어 tfidf</vt:lpstr>
      <vt:lpstr>내용: 네트워크차트(2)- 상위 노출 100단어 中 tfidf</vt:lpstr>
      <vt:lpstr>내용:네트워크차트(4)- 상위 노출 100단어 中 tf</vt:lpstr>
      <vt:lpstr>PowerPoint 프레젠테이션</vt:lpstr>
      <vt:lpstr>제목: 문서유사도</vt:lpstr>
      <vt:lpstr>내용: 문서유사도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허미현</dc:creator>
  <cp:lastModifiedBy>허 미현</cp:lastModifiedBy>
  <cp:revision>108</cp:revision>
  <dcterms:created xsi:type="dcterms:W3CDTF">2020-07-24T14:40:03Z</dcterms:created>
  <dcterms:modified xsi:type="dcterms:W3CDTF">2022-10-25T20:37:59Z</dcterms:modified>
</cp:coreProperties>
</file>