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0" roundtripDataSignature="AMtx7mi1hD6Uq5vDapBALB1LaHFCl+Hh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561e2a739_0_4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8561e2a739_0_4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8: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8: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9: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8561e2a739_0_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38561e2a739_0_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8561e2a739_0_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g38561e2a739_0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561e2a739_0_1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38561e2a739_0_1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561e2a739_0_1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g38561e2a739_0_1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2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0"/>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0"/>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0" name="Shape 20"/>
        <p:cNvGrpSpPr/>
        <p:nvPr/>
      </p:nvGrpSpPr>
      <p:grpSpPr>
        <a:xfrm>
          <a:off x="0" y="0"/>
          <a:ext cx="0" cy="0"/>
          <a:chOff x="0" y="0"/>
          <a:chExt cx="0" cy="0"/>
        </a:xfrm>
      </p:grpSpPr>
      <p:sp>
        <p:nvSpPr>
          <p:cNvPr id="21" name="Google Shape;21;p1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2"/>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2"/>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5" name="Google Shape;25;p12"/>
          <p:cNvGrpSpPr/>
          <p:nvPr/>
        </p:nvGrpSpPr>
        <p:grpSpPr>
          <a:xfrm>
            <a:off x="19053919" y="10117702"/>
            <a:ext cx="427015" cy="597582"/>
            <a:chOff x="19053919" y="10117702"/>
            <a:chExt cx="427015" cy="597582"/>
          </a:xfrm>
        </p:grpSpPr>
        <p:sp>
          <p:nvSpPr>
            <p:cNvPr id="26" name="Google Shape;26;p12"/>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 name="Google Shape;27;p12"/>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0" name="Google Shape;30;p13"/>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1" name="Google Shape;31;p13"/>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2" name="Google Shape;32;p13"/>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4"/>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 name="Google Shape;35;p14"/>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6" name="Google Shape;36;p14"/>
          <p:cNvGrpSpPr/>
          <p:nvPr/>
        </p:nvGrpSpPr>
        <p:grpSpPr>
          <a:xfrm>
            <a:off x="2842727" y="10117702"/>
            <a:ext cx="427015" cy="597582"/>
            <a:chOff x="2842727" y="10117702"/>
            <a:chExt cx="427015" cy="597582"/>
          </a:xfrm>
        </p:grpSpPr>
        <p:sp>
          <p:nvSpPr>
            <p:cNvPr id="37" name="Google Shape;37;p14"/>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8" name="Google Shape;38;p14"/>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39" name="Google Shape;39;p14"/>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 name="Google Shape;40;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41" name="Shape 41"/>
        <p:cNvGrpSpPr/>
        <p:nvPr/>
      </p:nvGrpSpPr>
      <p:grpSpPr>
        <a:xfrm>
          <a:off x="0" y="0"/>
          <a:ext cx="0" cy="0"/>
          <a:chOff x="0" y="0"/>
          <a:chExt cx="0" cy="0"/>
        </a:xfrm>
      </p:grpSpPr>
      <p:pic>
        <p:nvPicPr>
          <p:cNvPr id="42" name="Google Shape;42;p1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43" name="Google Shape;43;p1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44" name="Google Shape;44;p15"/>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45" name="Google Shape;45;p1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6" name="Shape 46"/>
        <p:cNvGrpSpPr/>
        <p:nvPr/>
      </p:nvGrpSpPr>
      <p:grpSpPr>
        <a:xfrm>
          <a:off x="0" y="0"/>
          <a:ext cx="0" cy="0"/>
          <a:chOff x="0" y="0"/>
          <a:chExt cx="0" cy="0"/>
        </a:xfrm>
      </p:grpSpPr>
      <p:pic>
        <p:nvPicPr>
          <p:cNvPr id="47" name="Google Shape;47;p16"/>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8" name="Google Shape;48;p16"/>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9" name="Shape 49"/>
        <p:cNvGrpSpPr/>
        <p:nvPr/>
      </p:nvGrpSpPr>
      <p:grpSpPr>
        <a:xfrm>
          <a:off x="0" y="0"/>
          <a:ext cx="0" cy="0"/>
          <a:chOff x="0" y="0"/>
          <a:chExt cx="0" cy="0"/>
        </a:xfrm>
      </p:grpSpPr>
      <p:pic>
        <p:nvPicPr>
          <p:cNvPr id="50" name="Google Shape;50;p1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1" name="Google Shape;51;p17"/>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2" name="Shape 52"/>
        <p:cNvGrpSpPr/>
        <p:nvPr/>
      </p:nvGrpSpPr>
      <p:grpSpPr>
        <a:xfrm>
          <a:off x="0" y="0"/>
          <a:ext cx="0" cy="0"/>
          <a:chOff x="0" y="0"/>
          <a:chExt cx="0" cy="0"/>
        </a:xfrm>
      </p:grpSpPr>
      <p:pic>
        <p:nvPicPr>
          <p:cNvPr id="53" name="Google Shape;53;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4" name="Google Shape;54;p1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pic>
        <p:nvPicPr>
          <p:cNvPr id="56" name="Google Shape;56;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www.figma.com/design/mjqGjVx6wJzZrCTfNAJkme/Untitled?node-id=0-1&amp;p=f&amp;t=DOAWKoAS3UlAE9KQ-0"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hyperlink" Target="http://node.js/Expres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840111"/>
            <a:ext cx="11837559" cy="5847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Presentación Etapa 1 Proyecto Capstone</a:t>
            </a:r>
            <a:endParaRPr/>
          </a:p>
        </p:txBody>
      </p:sp>
      <p:sp>
        <p:nvSpPr>
          <p:cNvPr id="75" name="Google Shape;75;p1"/>
          <p:cNvSpPr txBox="1"/>
          <p:nvPr>
            <p:ph idx="1" type="subTitle"/>
          </p:nvPr>
        </p:nvSpPr>
        <p:spPr>
          <a:xfrm>
            <a:off x="2889250" y="9540875"/>
            <a:ext cx="9138164"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lt1"/>
              </a:buClr>
              <a:buSzPts val="2800"/>
              <a:buFont typeface="Arial"/>
              <a:buNone/>
            </a:pPr>
            <a:r>
              <a:rPr lang="es-ES" sz="2800">
                <a:latin typeface="Arial"/>
                <a:ea typeface="Arial"/>
                <a:cs typeface="Arial"/>
                <a:sym typeface="Arial"/>
              </a:rPr>
              <a:t>Portafolio de Título Ingeniería en Informática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8561e2a739_0_40"/>
          <p:cNvSpPr txBox="1"/>
          <p:nvPr>
            <p:ph idx="1" type="body"/>
          </p:nvPr>
        </p:nvSpPr>
        <p:spPr>
          <a:xfrm>
            <a:off x="727227" y="755454"/>
            <a:ext cx="167925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46" name="Google Shape;146;g38561e2a739_0_40"/>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Solución</a:t>
            </a:r>
            <a:r>
              <a:rPr b="1" lang="es-ES" sz="4800">
                <a:solidFill>
                  <a:srgbClr val="002060"/>
                </a:solidFill>
              </a:rPr>
              <a:t> propuesta</a:t>
            </a:r>
            <a:endParaRPr b="1" sz="4800"/>
          </a:p>
        </p:txBody>
      </p:sp>
      <p:sp>
        <p:nvSpPr>
          <p:cNvPr id="147" name="Google Shape;147;g38561e2a739_0_40"/>
          <p:cNvSpPr txBox="1"/>
          <p:nvPr/>
        </p:nvSpPr>
        <p:spPr>
          <a:xfrm>
            <a:off x="1218150" y="3022850"/>
            <a:ext cx="17505300" cy="14778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ES" sz="1800" u="sng">
                <a:solidFill>
                  <a:schemeClr val="hlink"/>
                </a:solidFill>
                <a:latin typeface="Calibri"/>
                <a:ea typeface="Calibri"/>
                <a:cs typeface="Calibri"/>
                <a:sym typeface="Calibri"/>
                <a:hlinkClick r:id="rId3"/>
              </a:rPr>
              <a:t>https://www.figma.com/design/mjqGjVx6wJzZrCTfNAJkme/Untitled?node-id=0-1&amp;p=f&amp;t=DOAWKoAS3UlAE9KQ-0</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6"/>
          <p:cNvSpPr txBox="1"/>
          <p:nvPr>
            <p:ph type="title"/>
          </p:nvPr>
        </p:nvSpPr>
        <p:spPr>
          <a:xfrm>
            <a:off x="4794250" y="5349875"/>
            <a:ext cx="9020022" cy="83099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5400"/>
              <a:t>Conclusión y Reflexión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7"/>
          <p:cNvSpPr txBox="1"/>
          <p:nvPr>
            <p:ph type="title"/>
          </p:nvPr>
        </p:nvSpPr>
        <p:spPr>
          <a:xfrm>
            <a:off x="2432050" y="714594"/>
            <a:ext cx="16988263"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4000"/>
              <a:t>Conclusión y Reflexión</a:t>
            </a:r>
            <a:endParaRPr/>
          </a:p>
        </p:txBody>
      </p:sp>
      <p:sp>
        <p:nvSpPr>
          <p:cNvPr id="158" name="Google Shape;158;p7"/>
          <p:cNvSpPr txBox="1"/>
          <p:nvPr/>
        </p:nvSpPr>
        <p:spPr>
          <a:xfrm>
            <a:off x="1846150" y="2535625"/>
            <a:ext cx="16411800" cy="560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S" sz="3200"/>
              <a:t>El proyecto de </a:t>
            </a:r>
            <a:r>
              <a:rPr lang="es-ES" sz="3200"/>
              <a:t>gestión</a:t>
            </a:r>
            <a:r>
              <a:rPr lang="es-ES" sz="3200"/>
              <a:t> de recursos humanos y remuneraciones pretende brindar una </a:t>
            </a:r>
            <a:r>
              <a:rPr lang="es-ES" sz="3200"/>
              <a:t>solución</a:t>
            </a:r>
            <a:r>
              <a:rPr lang="es-ES" sz="3200"/>
              <a:t> </a:t>
            </a:r>
            <a:r>
              <a:rPr lang="es-ES" sz="3200"/>
              <a:t>tecnológica</a:t>
            </a:r>
            <a:r>
              <a:rPr lang="es-ES" sz="3200"/>
              <a:t> que permite optimizar la </a:t>
            </a:r>
            <a:r>
              <a:rPr lang="es-ES" sz="3200"/>
              <a:t>administración</a:t>
            </a:r>
            <a:r>
              <a:rPr lang="es-ES" sz="3200"/>
              <a:t> de personal, el </a:t>
            </a:r>
            <a:r>
              <a:rPr lang="es-ES" sz="3200"/>
              <a:t>cálculo</a:t>
            </a:r>
            <a:r>
              <a:rPr lang="es-ES" sz="3200"/>
              <a:t> de liquidaciones y la </a:t>
            </a:r>
            <a:r>
              <a:rPr lang="es-ES" sz="3200"/>
              <a:t>gestión</a:t>
            </a:r>
            <a:r>
              <a:rPr lang="es-ES" sz="3200"/>
              <a:t> de documentos en empresas chilenas. Se pretende utilizar PostgreSQL para la base de datos, Node.js/Express para el backend, React Native para el desarrollo de la </a:t>
            </a:r>
            <a:r>
              <a:rPr lang="es-ES" sz="3200"/>
              <a:t>aplicación</a:t>
            </a:r>
            <a:r>
              <a:rPr lang="es-ES" sz="3200"/>
              <a:t> </a:t>
            </a:r>
            <a:r>
              <a:rPr lang="es-ES" sz="3200"/>
              <a:t>móvil</a:t>
            </a:r>
            <a:r>
              <a:rPr lang="es-ES" sz="3200"/>
              <a:t>, HTML + CSS + </a:t>
            </a:r>
            <a:r>
              <a:rPr lang="es-ES" sz="3200"/>
              <a:t>JavaScript</a:t>
            </a:r>
            <a:r>
              <a:rPr lang="es-ES" sz="3200"/>
              <a:t> para el FrontEnd web y por </a:t>
            </a:r>
            <a:r>
              <a:rPr lang="es-ES" sz="3200"/>
              <a:t>último</a:t>
            </a:r>
            <a:r>
              <a:rPr lang="es-ES" sz="3200"/>
              <a:t> </a:t>
            </a:r>
            <a:r>
              <a:rPr lang="es-ES" sz="3200"/>
              <a:t>estará</a:t>
            </a:r>
            <a:r>
              <a:rPr lang="es-ES" sz="3200"/>
              <a:t> desplegado en Google Cloud.</a:t>
            </a:r>
            <a:endParaRPr sz="3200"/>
          </a:p>
          <a:p>
            <a:pPr indent="0" lvl="0" marL="0" rtl="0" algn="l">
              <a:spcBef>
                <a:spcPts val="0"/>
              </a:spcBef>
              <a:spcAft>
                <a:spcPts val="0"/>
              </a:spcAft>
              <a:buNone/>
            </a:pPr>
            <a:r>
              <a:t/>
            </a:r>
            <a:endParaRPr sz="3200"/>
          </a:p>
          <a:p>
            <a:pPr indent="0" lvl="0" marL="0" rtl="0" algn="l">
              <a:spcBef>
                <a:spcPts val="0"/>
              </a:spcBef>
              <a:spcAft>
                <a:spcPts val="0"/>
              </a:spcAft>
              <a:buClr>
                <a:schemeClr val="dk1"/>
              </a:buClr>
              <a:buSzPts val="1100"/>
              <a:buFont typeface="Arial"/>
              <a:buNone/>
            </a:pPr>
            <a:r>
              <a:rPr lang="es-ES" sz="3200">
                <a:solidFill>
                  <a:schemeClr val="dk1"/>
                </a:solidFill>
              </a:rPr>
              <a:t>Este proyecto permitió aplicar conocimientos técnicos a una necesidad real, fortaleciendo el trabajo en equipo con Scrum y Trello. Más allá de lo académico, evidenció que la informática es una herramienta clave para resolver problemas y generar impacto en las organizaciones, contribuyendo al crecimiento profesional de los integrantes.</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8"/>
          <p:cNvSpPr txBox="1"/>
          <p:nvPr/>
        </p:nvSpPr>
        <p:spPr>
          <a:xfrm>
            <a:off x="1974850" y="6950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Bibliografía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9"/>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Bibliografía</a:t>
            </a:r>
            <a:endParaRPr/>
          </a:p>
        </p:txBody>
      </p:sp>
      <p:sp>
        <p:nvSpPr>
          <p:cNvPr id="169" name="Google Shape;169;p9"/>
          <p:cNvSpPr txBox="1"/>
          <p:nvPr/>
        </p:nvSpPr>
        <p:spPr>
          <a:xfrm>
            <a:off x="2203450" y="2301875"/>
            <a:ext cx="14935200" cy="535531"/>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244061"/>
                </a:solidFill>
              </a:rPr>
              <a:t>Norma APA 7ma Edición.</a:t>
            </a:r>
            <a:endParaRPr sz="3200">
              <a:solidFill>
                <a:srgbClr val="24406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2349204" y="801143"/>
            <a:ext cx="16988263" cy="738613"/>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es-ES">
                <a:latin typeface="Arial"/>
                <a:ea typeface="Arial"/>
                <a:cs typeface="Arial"/>
                <a:sym typeface="Arial"/>
              </a:rPr>
              <a:t>Integrantes Equipo de Trabajo​</a:t>
            </a:r>
            <a:endParaRPr/>
          </a:p>
        </p:txBody>
      </p:sp>
      <p:sp>
        <p:nvSpPr>
          <p:cNvPr id="82" name="Google Shape;82;p2"/>
          <p:cNvSpPr/>
          <p:nvPr/>
        </p:nvSpPr>
        <p:spPr>
          <a:xfrm>
            <a:off x="10971586" y="9416973"/>
            <a:ext cx="3001817" cy="369326"/>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1800"/>
              <a:t>Nombre Alumna</a:t>
            </a:r>
            <a:endParaRPr/>
          </a:p>
        </p:txBody>
      </p:sp>
      <p:sp>
        <p:nvSpPr>
          <p:cNvPr id="83" name="Google Shape;83;p2"/>
          <p:cNvSpPr/>
          <p:nvPr/>
        </p:nvSpPr>
        <p:spPr>
          <a:xfrm>
            <a:off x="3040672" y="5380344"/>
            <a:ext cx="3001817" cy="369332"/>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1800"/>
              <a:t>Nombre Alumno</a:t>
            </a:r>
            <a:endParaRPr/>
          </a:p>
        </p:txBody>
      </p:sp>
      <p:sp>
        <p:nvSpPr>
          <p:cNvPr id="84" name="Google Shape;84;p2"/>
          <p:cNvSpPr/>
          <p:nvPr/>
        </p:nvSpPr>
        <p:spPr>
          <a:xfrm>
            <a:off x="5270836" y="9413949"/>
            <a:ext cx="3001817" cy="369332"/>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1800"/>
              <a:t>Nombre Alumno</a:t>
            </a:r>
            <a:endParaRPr/>
          </a:p>
        </p:txBody>
      </p:sp>
      <p:sp>
        <p:nvSpPr>
          <p:cNvPr id="85" name="Google Shape;85;p2"/>
          <p:cNvSpPr/>
          <p:nvPr/>
        </p:nvSpPr>
        <p:spPr>
          <a:xfrm>
            <a:off x="13956697" y="5320774"/>
            <a:ext cx="3001817" cy="369332"/>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1800"/>
              <a:t>Nombre Alumno</a:t>
            </a:r>
            <a:endParaRPr/>
          </a:p>
        </p:txBody>
      </p:sp>
      <p:sp>
        <p:nvSpPr>
          <p:cNvPr id="86" name="Google Shape;86;p2"/>
          <p:cNvSpPr/>
          <p:nvPr/>
        </p:nvSpPr>
        <p:spPr>
          <a:xfrm>
            <a:off x="8210389" y="5380346"/>
            <a:ext cx="3001817" cy="369332"/>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1800"/>
              <a:t>Nombre Alumna</a:t>
            </a:r>
            <a:endParaRPr/>
          </a:p>
        </p:txBody>
      </p:sp>
      <p:pic>
        <p:nvPicPr>
          <p:cNvPr id="87" name="Google Shape;87;p2"/>
          <p:cNvPicPr preferRelativeResize="0"/>
          <p:nvPr/>
        </p:nvPicPr>
        <p:blipFill rotWithShape="1">
          <a:blip r:embed="rId3">
            <a:alphaModFix/>
          </a:blip>
          <a:srcRect b="52944" l="0" r="48745" t="0"/>
          <a:stretch/>
        </p:blipFill>
        <p:spPr>
          <a:xfrm>
            <a:off x="2930663" y="2238150"/>
            <a:ext cx="3324790" cy="3170660"/>
          </a:xfrm>
          <a:prstGeom prst="flowChartConnector">
            <a:avLst/>
          </a:prstGeom>
          <a:noFill/>
          <a:ln cap="flat" cmpd="sng" w="9525">
            <a:solidFill>
              <a:schemeClr val="dk1"/>
            </a:solidFill>
            <a:prstDash val="solid"/>
            <a:round/>
            <a:headEnd len="sm" w="sm" type="none"/>
            <a:tailEnd len="sm" w="sm" type="none"/>
          </a:ln>
        </p:spPr>
      </p:pic>
      <p:pic>
        <p:nvPicPr>
          <p:cNvPr id="88" name="Google Shape;88;p2"/>
          <p:cNvPicPr preferRelativeResize="0"/>
          <p:nvPr/>
        </p:nvPicPr>
        <p:blipFill rotWithShape="1">
          <a:blip r:embed="rId3">
            <a:alphaModFix/>
          </a:blip>
          <a:srcRect b="0" l="0" r="53723" t="50263"/>
          <a:stretch/>
        </p:blipFill>
        <p:spPr>
          <a:xfrm>
            <a:off x="5142584" y="6106375"/>
            <a:ext cx="3001818" cy="3351275"/>
          </a:xfrm>
          <a:prstGeom prst="flowChartConnector">
            <a:avLst/>
          </a:prstGeom>
          <a:noFill/>
          <a:ln cap="flat" cmpd="sng" w="9525">
            <a:solidFill>
              <a:schemeClr val="dk1"/>
            </a:solidFill>
            <a:prstDash val="solid"/>
            <a:round/>
            <a:headEnd len="sm" w="sm" type="none"/>
            <a:tailEnd len="sm" w="sm" type="none"/>
          </a:ln>
        </p:spPr>
      </p:pic>
      <p:pic>
        <p:nvPicPr>
          <p:cNvPr id="89" name="Google Shape;89;p2"/>
          <p:cNvPicPr preferRelativeResize="0"/>
          <p:nvPr/>
        </p:nvPicPr>
        <p:blipFill rotWithShape="1">
          <a:blip r:embed="rId3">
            <a:alphaModFix/>
          </a:blip>
          <a:srcRect b="0" l="53722" r="0" t="50263"/>
          <a:stretch/>
        </p:blipFill>
        <p:spPr>
          <a:xfrm>
            <a:off x="10843334" y="6056972"/>
            <a:ext cx="3001817" cy="3351275"/>
          </a:xfrm>
          <a:prstGeom prst="flowChartConnector">
            <a:avLst/>
          </a:prstGeom>
          <a:noFill/>
          <a:ln cap="flat" cmpd="sng" w="9525">
            <a:solidFill>
              <a:schemeClr val="dk1"/>
            </a:solidFill>
            <a:prstDash val="solid"/>
            <a:round/>
            <a:headEnd len="sm" w="sm" type="none"/>
            <a:tailEnd len="sm" w="sm" type="none"/>
          </a:ln>
        </p:spPr>
      </p:pic>
      <p:pic>
        <p:nvPicPr>
          <p:cNvPr id="90" name="Google Shape;90;p2"/>
          <p:cNvPicPr preferRelativeResize="0"/>
          <p:nvPr/>
        </p:nvPicPr>
        <p:blipFill rotWithShape="1">
          <a:blip r:embed="rId3">
            <a:alphaModFix/>
          </a:blip>
          <a:srcRect b="52944" l="51253" r="0" t="0"/>
          <a:stretch/>
        </p:blipFill>
        <p:spPr>
          <a:xfrm>
            <a:off x="7946346" y="2228581"/>
            <a:ext cx="3162080" cy="3170658"/>
          </a:xfrm>
          <a:prstGeom prst="flowChartConnector">
            <a:avLst/>
          </a:prstGeom>
          <a:noFill/>
          <a:ln cap="flat" cmpd="sng" w="9525">
            <a:solidFill>
              <a:schemeClr val="dk1"/>
            </a:solidFill>
            <a:prstDash val="solid"/>
            <a:round/>
            <a:headEnd len="sm" w="sm" type="none"/>
            <a:tailEnd len="sm" w="sm" type="none"/>
          </a:ln>
        </p:spPr>
      </p:pic>
      <p:pic>
        <p:nvPicPr>
          <p:cNvPr id="91" name="Google Shape;91;p2"/>
          <p:cNvPicPr preferRelativeResize="0"/>
          <p:nvPr/>
        </p:nvPicPr>
        <p:blipFill rotWithShape="1">
          <a:blip r:embed="rId3">
            <a:alphaModFix/>
          </a:blip>
          <a:srcRect b="52944" l="0" r="49537" t="0"/>
          <a:stretch/>
        </p:blipFill>
        <p:spPr>
          <a:xfrm>
            <a:off x="13820928" y="2169009"/>
            <a:ext cx="3273355" cy="3170657"/>
          </a:xfrm>
          <a:prstGeom prst="flowChartConnector">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nvSpPr>
        <p:spPr>
          <a:xfrm>
            <a:off x="1974850" y="6950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Contenidos a desarrollar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4"/>
          <p:cNvSpPr txBox="1"/>
          <p:nvPr>
            <p:ph idx="1" type="body"/>
          </p:nvPr>
        </p:nvSpPr>
        <p:spPr>
          <a:xfrm>
            <a:off x="727227" y="755454"/>
            <a:ext cx="16792423"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Contenidos a desarrollar</a:t>
            </a:r>
            <a:endParaRPr/>
          </a:p>
          <a:p>
            <a:pPr indent="0" lvl="0" marL="0" rtl="0" algn="r">
              <a:spcBef>
                <a:spcPts val="0"/>
              </a:spcBef>
              <a:spcAft>
                <a:spcPts val="0"/>
              </a:spcAft>
              <a:buNone/>
            </a:pPr>
            <a:r>
              <a:t/>
            </a:r>
            <a:endParaRPr/>
          </a:p>
        </p:txBody>
      </p:sp>
      <p:sp>
        <p:nvSpPr>
          <p:cNvPr id="102" name="Google Shape;102;p4"/>
          <p:cNvSpPr txBox="1"/>
          <p:nvPr/>
        </p:nvSpPr>
        <p:spPr>
          <a:xfrm>
            <a:off x="1212850" y="1939651"/>
            <a:ext cx="17678400" cy="7430047"/>
          </a:xfrm>
          <a:prstGeom prst="rect">
            <a:avLst/>
          </a:prstGeom>
          <a:noFill/>
          <a:ln>
            <a:noFill/>
          </a:ln>
        </p:spPr>
        <p:txBody>
          <a:bodyPr anchorCtr="0" anchor="t" bIns="45700" lIns="91425" spcFirstLastPara="1" rIns="91425" wrap="square" tIns="45700">
            <a:spAutoFit/>
          </a:bodyPr>
          <a:lstStyle/>
          <a:p>
            <a:pPr indent="-342900" lvl="0" marL="342900" rtl="0" algn="l">
              <a:lnSpc>
                <a:spcPct val="150000"/>
              </a:lnSpc>
              <a:spcBef>
                <a:spcPts val="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Problemática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Objetivo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Alcance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Tiempo Asociado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Competencias Asociadas</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Solución Propuesta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Conclusión</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Reflexiones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5"/>
          <p:cNvSpPr txBox="1"/>
          <p:nvPr>
            <p:ph idx="1" type="body"/>
          </p:nvPr>
        </p:nvSpPr>
        <p:spPr>
          <a:xfrm>
            <a:off x="727227" y="755454"/>
            <a:ext cx="16792423"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08" name="Google Shape;108;p5"/>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Problemática</a:t>
            </a:r>
            <a:endParaRPr b="1" sz="4800"/>
          </a:p>
        </p:txBody>
      </p:sp>
      <p:sp>
        <p:nvSpPr>
          <p:cNvPr id="109" name="Google Shape;109;p5"/>
          <p:cNvSpPr txBox="1"/>
          <p:nvPr/>
        </p:nvSpPr>
        <p:spPr>
          <a:xfrm>
            <a:off x="1212850" y="2879275"/>
            <a:ext cx="18122100" cy="62262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1200"/>
              </a:spcBef>
              <a:spcAft>
                <a:spcPts val="0"/>
              </a:spcAft>
              <a:buNone/>
            </a:pPr>
            <a:r>
              <a:rPr lang="es-ES" sz="3000">
                <a:solidFill>
                  <a:schemeClr val="dk1"/>
                </a:solidFill>
              </a:rPr>
              <a:t>La problemática se ubica en Chile, específicamente en las PYMEs que constituyen un gran porcentaje del tejido empresarial nacional. Estas empresas suelen tener recursos limitados para implementar soluciones tecnológicas avanzadas, lo que las hace más vulnerables a errores administrativos y legales. El contexto abarca empresas del sector servicios y manufactura, con empleados que requieren una gestión eficiente y transparente de sus contratos, remuneraciones y beneficios legales.</a:t>
            </a:r>
            <a:endParaRPr sz="3000">
              <a:solidFill>
                <a:schemeClr val="dk1"/>
              </a:solidFill>
            </a:endParaRPr>
          </a:p>
          <a:p>
            <a:pPr indent="0" lvl="0" marL="0" rtl="0" algn="just">
              <a:lnSpc>
                <a:spcPct val="107916"/>
              </a:lnSpc>
              <a:spcBef>
                <a:spcPts val="1200"/>
              </a:spcBef>
              <a:spcAft>
                <a:spcPts val="0"/>
              </a:spcAft>
              <a:buNone/>
            </a:pPr>
            <a:r>
              <a:rPr lang="es-ES" sz="3000">
                <a:solidFill>
                  <a:schemeClr val="dk1"/>
                </a:solidFill>
              </a:rPr>
              <a:t>En Resumen:</a:t>
            </a:r>
            <a:endParaRPr sz="3000">
              <a:solidFill>
                <a:schemeClr val="dk1"/>
              </a:solidFill>
            </a:endParaRPr>
          </a:p>
          <a:p>
            <a:pPr indent="-419100" lvl="0" marL="457200" rtl="0" algn="l">
              <a:lnSpc>
                <a:spcPct val="150000"/>
              </a:lnSpc>
              <a:spcBef>
                <a:spcPts val="1200"/>
              </a:spcBef>
              <a:spcAft>
                <a:spcPts val="0"/>
              </a:spcAft>
              <a:buSzPts val="3000"/>
              <a:buChar char="●"/>
            </a:pPr>
            <a:r>
              <a:rPr lang="es-ES" sz="3000"/>
              <a:t>Las pymes en chile gestionan RR.HH y remuneraciones con plantillas Excel y procesos manuales.</a:t>
            </a:r>
            <a:endParaRPr sz="3000"/>
          </a:p>
          <a:p>
            <a:pPr indent="-419100" lvl="0" marL="457200" rtl="0" algn="l">
              <a:lnSpc>
                <a:spcPct val="150000"/>
              </a:lnSpc>
              <a:spcBef>
                <a:spcPts val="0"/>
              </a:spcBef>
              <a:spcAft>
                <a:spcPts val="0"/>
              </a:spcAft>
              <a:buSzPts val="3000"/>
              <a:buChar char="●"/>
            </a:pPr>
            <a:r>
              <a:rPr lang="es-ES" sz="3000"/>
              <a:t>Errores fatales </a:t>
            </a:r>
            <a:r>
              <a:rPr lang="es-ES" sz="3000"/>
              <a:t>frecuentes</a:t>
            </a:r>
            <a:r>
              <a:rPr lang="es-ES" sz="3000"/>
              <a:t> en </a:t>
            </a:r>
            <a:r>
              <a:rPr lang="es-ES" sz="3000"/>
              <a:t>cálculo</a:t>
            </a:r>
            <a:r>
              <a:rPr lang="es-ES" sz="3000"/>
              <a:t> de sueldos y descuentos legales.</a:t>
            </a:r>
            <a:endParaRPr sz="3000"/>
          </a:p>
          <a:p>
            <a:pPr indent="-419100" lvl="0" marL="457200" rtl="0" algn="l">
              <a:lnSpc>
                <a:spcPct val="150000"/>
              </a:lnSpc>
              <a:spcBef>
                <a:spcPts val="0"/>
              </a:spcBef>
              <a:spcAft>
                <a:spcPts val="0"/>
              </a:spcAft>
              <a:buSzPts val="3000"/>
              <a:buChar char="●"/>
            </a:pPr>
            <a:r>
              <a:rPr lang="es-ES" sz="3000"/>
              <a:t>A</a:t>
            </a:r>
            <a:r>
              <a:rPr lang="es-ES" sz="3000"/>
              <a:t>trasos</a:t>
            </a:r>
            <a:r>
              <a:rPr lang="es-ES" sz="3000"/>
              <a:t> en pagos y riesgos legales por incumplimiento de </a:t>
            </a:r>
            <a:r>
              <a:rPr lang="es-ES" sz="3000"/>
              <a:t>normativas</a:t>
            </a:r>
            <a:r>
              <a:rPr lang="es-ES" sz="3000"/>
              <a:t>.</a:t>
            </a:r>
            <a:endParaRPr sz="3000"/>
          </a:p>
          <a:p>
            <a:pPr indent="-419100" lvl="0" marL="457200" rtl="0" algn="l">
              <a:lnSpc>
                <a:spcPct val="150000"/>
              </a:lnSpc>
              <a:spcBef>
                <a:spcPts val="0"/>
              </a:spcBef>
              <a:spcAft>
                <a:spcPts val="0"/>
              </a:spcAft>
              <a:buSzPts val="3000"/>
              <a:buChar char="●"/>
            </a:pPr>
            <a:r>
              <a:rPr lang="es-ES" sz="3000"/>
              <a:t>Impacto</a:t>
            </a:r>
            <a:r>
              <a:rPr lang="es-ES" sz="3000"/>
              <a:t> en empledos, </a:t>
            </a:r>
            <a:r>
              <a:rPr lang="es-ES" sz="3000"/>
              <a:t>áreas</a:t>
            </a:r>
            <a:r>
              <a:rPr lang="es-ES" sz="3000"/>
              <a:t> de RR.HH y productividad empresarial.</a:t>
            </a:r>
            <a:endParaRPr sz="3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8561e2a739_0_0"/>
          <p:cNvSpPr txBox="1"/>
          <p:nvPr>
            <p:ph idx="1" type="body"/>
          </p:nvPr>
        </p:nvSpPr>
        <p:spPr>
          <a:xfrm>
            <a:off x="727227" y="755454"/>
            <a:ext cx="167925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15" name="Google Shape;115;g38561e2a739_0_0"/>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Objetivo del proyecto</a:t>
            </a:r>
            <a:endParaRPr b="1" sz="4800"/>
          </a:p>
        </p:txBody>
      </p:sp>
      <p:sp>
        <p:nvSpPr>
          <p:cNvPr id="116" name="Google Shape;116;g38561e2a739_0_0"/>
          <p:cNvSpPr txBox="1"/>
          <p:nvPr/>
        </p:nvSpPr>
        <p:spPr>
          <a:xfrm>
            <a:off x="1212850" y="2936100"/>
            <a:ext cx="17678400" cy="3271800"/>
          </a:xfrm>
          <a:prstGeom prst="rect">
            <a:avLst/>
          </a:prstGeom>
          <a:noFill/>
          <a:ln>
            <a:noFill/>
          </a:ln>
        </p:spPr>
        <p:txBody>
          <a:bodyPr anchorCtr="0" anchor="t" bIns="91425" lIns="91425" spcFirstLastPara="1" rIns="91425" wrap="square" tIns="91425">
            <a:noAutofit/>
          </a:bodyPr>
          <a:lstStyle/>
          <a:p>
            <a:pPr indent="0" lvl="0" marL="0" rtl="0" algn="just">
              <a:lnSpc>
                <a:spcPct val="107916"/>
              </a:lnSpc>
              <a:spcBef>
                <a:spcPts val="0"/>
              </a:spcBef>
              <a:spcAft>
                <a:spcPts val="0"/>
              </a:spcAft>
              <a:buNone/>
            </a:pPr>
            <a:r>
              <a:rPr lang="es-ES" sz="3000">
                <a:solidFill>
                  <a:schemeClr val="dk1"/>
                </a:solidFill>
              </a:rPr>
              <a:t>El objetivo general de este proyecto es desarrollar una plataforma web y una </a:t>
            </a:r>
            <a:r>
              <a:rPr lang="es-ES" sz="3000">
                <a:solidFill>
                  <a:schemeClr val="dk1"/>
                </a:solidFill>
              </a:rPr>
              <a:t>aplicación</a:t>
            </a:r>
            <a:r>
              <a:rPr lang="es-ES" sz="3000">
                <a:solidFill>
                  <a:schemeClr val="dk1"/>
                </a:solidFill>
              </a:rPr>
              <a:t> </a:t>
            </a:r>
            <a:r>
              <a:rPr lang="es-ES" sz="3000">
                <a:solidFill>
                  <a:schemeClr val="dk1"/>
                </a:solidFill>
              </a:rPr>
              <a:t>móvil</a:t>
            </a:r>
            <a:r>
              <a:rPr lang="es-ES" sz="3000">
                <a:solidFill>
                  <a:schemeClr val="dk1"/>
                </a:solidFill>
              </a:rPr>
              <a:t> de </a:t>
            </a:r>
            <a:r>
              <a:rPr lang="es-ES" sz="3000">
                <a:solidFill>
                  <a:schemeClr val="dk1"/>
                </a:solidFill>
              </a:rPr>
              <a:t>gestión</a:t>
            </a:r>
            <a:r>
              <a:rPr lang="es-ES" sz="3000">
                <a:solidFill>
                  <a:schemeClr val="dk1"/>
                </a:solidFill>
              </a:rPr>
              <a:t> de recursos humanos y cálculo de remuneraciones, está dirigido a empresas pequeñas y medianas, con el objetivo de automatizar procesos administrativos y financieros relacionados con la </a:t>
            </a:r>
            <a:r>
              <a:rPr lang="es-ES" sz="3000">
                <a:solidFill>
                  <a:schemeClr val="dk1"/>
                </a:solidFill>
              </a:rPr>
              <a:t>documentación</a:t>
            </a:r>
            <a:r>
              <a:rPr lang="es-ES" sz="3000">
                <a:solidFill>
                  <a:schemeClr val="dk1"/>
                </a:solidFill>
              </a:rPr>
              <a:t> laboral, el control de asistencia y el cálculo de sueldos. Este proyecto tiene el objetivo de optimizar la </a:t>
            </a:r>
            <a:r>
              <a:rPr lang="es-ES" sz="3000">
                <a:solidFill>
                  <a:schemeClr val="dk1"/>
                </a:solidFill>
              </a:rPr>
              <a:t>gestión</a:t>
            </a:r>
            <a:r>
              <a:rPr lang="es-ES" sz="3000">
                <a:solidFill>
                  <a:schemeClr val="dk1"/>
                </a:solidFill>
              </a:rPr>
              <a:t> interna, reducir errores y mejorar la eficiencia en la </a:t>
            </a:r>
            <a:r>
              <a:rPr lang="es-ES" sz="3000">
                <a:solidFill>
                  <a:schemeClr val="dk1"/>
                </a:solidFill>
              </a:rPr>
              <a:t>administración</a:t>
            </a:r>
            <a:r>
              <a:rPr lang="es-ES" sz="3000">
                <a:solidFill>
                  <a:schemeClr val="dk1"/>
                </a:solidFill>
              </a:rPr>
              <a:t> del personal.</a:t>
            </a:r>
            <a:endParaRPr sz="3000"/>
          </a:p>
          <a:p>
            <a:pPr indent="0" lvl="0" marL="0" rtl="0" algn="l">
              <a:lnSpc>
                <a:spcPct val="150000"/>
              </a:lnSpc>
              <a:spcBef>
                <a:spcPts val="800"/>
              </a:spcBef>
              <a:spcAft>
                <a:spcPts val="0"/>
              </a:spcAft>
              <a:buNone/>
            </a:pPr>
            <a:r>
              <a:rPr lang="es-ES" sz="3000"/>
              <a:t>En Resumen:</a:t>
            </a:r>
            <a:endParaRPr sz="3000"/>
          </a:p>
          <a:p>
            <a:pPr indent="-419100" lvl="0" marL="457200" rtl="0" algn="l">
              <a:lnSpc>
                <a:spcPct val="150000"/>
              </a:lnSpc>
              <a:spcBef>
                <a:spcPts val="0"/>
              </a:spcBef>
              <a:spcAft>
                <a:spcPts val="0"/>
              </a:spcAft>
              <a:buSzPts val="3000"/>
              <a:buChar char="●"/>
            </a:pPr>
            <a:r>
              <a:rPr lang="es-ES" sz="3000"/>
              <a:t>Desarrollar una plataforma web y </a:t>
            </a:r>
            <a:r>
              <a:rPr lang="es-ES" sz="3000"/>
              <a:t>móvil</a:t>
            </a:r>
            <a:r>
              <a:rPr lang="es-ES" sz="3000"/>
              <a:t> de recursos humanos y remuneraciones</a:t>
            </a:r>
            <a:endParaRPr sz="3000"/>
          </a:p>
          <a:p>
            <a:pPr indent="-419100" lvl="0" marL="457200" rtl="0" algn="l">
              <a:lnSpc>
                <a:spcPct val="150000"/>
              </a:lnSpc>
              <a:spcBef>
                <a:spcPts val="0"/>
              </a:spcBef>
              <a:spcAft>
                <a:spcPts val="0"/>
              </a:spcAft>
              <a:buSzPts val="3000"/>
              <a:buChar char="●"/>
            </a:pPr>
            <a:r>
              <a:rPr lang="es-ES" sz="3000"/>
              <a:t>Automatizar procesos administrativos y financieros</a:t>
            </a:r>
            <a:endParaRPr sz="3000"/>
          </a:p>
          <a:p>
            <a:pPr indent="-419100" lvl="0" marL="457200" rtl="0" algn="l">
              <a:lnSpc>
                <a:spcPct val="150000"/>
              </a:lnSpc>
              <a:spcBef>
                <a:spcPts val="0"/>
              </a:spcBef>
              <a:spcAft>
                <a:spcPts val="0"/>
              </a:spcAft>
              <a:buSzPts val="3000"/>
              <a:buChar char="●"/>
            </a:pPr>
            <a:r>
              <a:rPr lang="es-ES" sz="3000"/>
              <a:t>Reducir errores y asegurar cumplimientos legales</a:t>
            </a:r>
            <a:endParaRPr sz="3000"/>
          </a:p>
          <a:p>
            <a:pPr indent="-419100" lvl="0" marL="457200" rtl="0" algn="l">
              <a:lnSpc>
                <a:spcPct val="150000"/>
              </a:lnSpc>
              <a:spcBef>
                <a:spcPts val="0"/>
              </a:spcBef>
              <a:spcAft>
                <a:spcPts val="0"/>
              </a:spcAft>
              <a:buSzPts val="3000"/>
              <a:buChar char="●"/>
            </a:pPr>
            <a:r>
              <a:rPr lang="es-ES" sz="3000"/>
              <a:t>Optimizar</a:t>
            </a:r>
            <a:r>
              <a:rPr lang="es-ES" sz="3000"/>
              <a:t> la </a:t>
            </a:r>
            <a:r>
              <a:rPr lang="es-ES" sz="3000"/>
              <a:t>gestión</a:t>
            </a:r>
            <a:r>
              <a:rPr lang="es-ES" sz="3000"/>
              <a:t> interna y la eficacia en Pymes</a:t>
            </a:r>
            <a:endParaRPr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8561e2a739_0_5"/>
          <p:cNvSpPr txBox="1"/>
          <p:nvPr>
            <p:ph idx="1" type="body"/>
          </p:nvPr>
        </p:nvSpPr>
        <p:spPr>
          <a:xfrm>
            <a:off x="727227" y="755454"/>
            <a:ext cx="167925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22" name="Google Shape;122;g38561e2a739_0_5"/>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Alcance del proyecto</a:t>
            </a:r>
            <a:endParaRPr b="1" sz="4800"/>
          </a:p>
        </p:txBody>
      </p:sp>
      <p:sp>
        <p:nvSpPr>
          <p:cNvPr id="123" name="Google Shape;123;g38561e2a739_0_5"/>
          <p:cNvSpPr txBox="1"/>
          <p:nvPr/>
        </p:nvSpPr>
        <p:spPr>
          <a:xfrm>
            <a:off x="1212850" y="2894300"/>
            <a:ext cx="17678400" cy="6880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s-ES" sz="3000"/>
              <a:t>El proyecto contempla el diseño, desarrollo e </a:t>
            </a:r>
            <a:r>
              <a:rPr lang="es-ES" sz="3000"/>
              <a:t>implementación</a:t>
            </a:r>
            <a:r>
              <a:rPr lang="es-ES" sz="3000"/>
              <a:t> de una plataforma integral de </a:t>
            </a:r>
            <a:r>
              <a:rPr lang="es-ES" sz="3000"/>
              <a:t>gestión</a:t>
            </a:r>
            <a:r>
              <a:rPr lang="es-ES" sz="3000"/>
              <a:t> de recursos humanos , que incluye tanto una </a:t>
            </a:r>
            <a:r>
              <a:rPr lang="es-ES" sz="3000"/>
              <a:t>aplicación</a:t>
            </a:r>
            <a:r>
              <a:rPr lang="es-ES" sz="3000"/>
              <a:t> web como una </a:t>
            </a:r>
            <a:r>
              <a:rPr lang="es-ES" sz="3000"/>
              <a:t>aplicación</a:t>
            </a:r>
            <a:r>
              <a:rPr lang="es-ES" sz="3000"/>
              <a:t> </a:t>
            </a:r>
            <a:r>
              <a:rPr lang="es-ES" sz="3000"/>
              <a:t>móvil</a:t>
            </a:r>
            <a:r>
              <a:rPr lang="es-ES" sz="3000"/>
              <a:t> , con base de datos PostgreSQL y backend en </a:t>
            </a:r>
            <a:r>
              <a:rPr lang="es-ES" sz="3000" u="sng">
                <a:solidFill>
                  <a:schemeClr val="hlink"/>
                </a:solidFill>
                <a:hlinkClick r:id="rId3"/>
              </a:rPr>
              <a:t>Node.js/Express</a:t>
            </a:r>
            <a:r>
              <a:rPr lang="es-ES" sz="3000"/>
              <a:t>.</a:t>
            </a:r>
            <a:br>
              <a:rPr lang="es-ES" sz="3000"/>
            </a:br>
            <a:r>
              <a:rPr lang="es-ES" sz="3000"/>
              <a:t>En el cual se obtienen:</a:t>
            </a:r>
            <a:endParaRPr sz="3000"/>
          </a:p>
          <a:p>
            <a:pPr indent="-419100" lvl="0" marL="457200" rtl="0" algn="l">
              <a:lnSpc>
                <a:spcPct val="150000"/>
              </a:lnSpc>
              <a:spcBef>
                <a:spcPts val="0"/>
              </a:spcBef>
              <a:spcAft>
                <a:spcPts val="0"/>
              </a:spcAft>
              <a:buSzPts val="3000"/>
              <a:buChar char="●"/>
            </a:pPr>
            <a:r>
              <a:rPr lang="es-ES" sz="3000"/>
              <a:t>Gestión</a:t>
            </a:r>
            <a:r>
              <a:rPr lang="es-ES" sz="3000"/>
              <a:t> de documentos: contratos, finiquitos, vacaciones, </a:t>
            </a:r>
            <a:r>
              <a:rPr lang="es-ES" sz="3000"/>
              <a:t>permisos</a:t>
            </a:r>
            <a:r>
              <a:rPr lang="es-ES" sz="3000"/>
              <a:t> y licencias </a:t>
            </a:r>
            <a:r>
              <a:rPr lang="es-ES" sz="3000"/>
              <a:t>médicas</a:t>
            </a:r>
            <a:r>
              <a:rPr lang="es-ES" sz="3000"/>
              <a:t>.</a:t>
            </a:r>
            <a:endParaRPr sz="3000"/>
          </a:p>
          <a:p>
            <a:pPr indent="-419100" lvl="0" marL="457200" rtl="0" algn="l">
              <a:lnSpc>
                <a:spcPct val="150000"/>
              </a:lnSpc>
              <a:spcBef>
                <a:spcPts val="0"/>
              </a:spcBef>
              <a:spcAft>
                <a:spcPts val="0"/>
              </a:spcAft>
              <a:buSzPts val="3000"/>
              <a:buChar char="●"/>
            </a:pPr>
            <a:r>
              <a:rPr lang="es-ES" sz="3000"/>
              <a:t>Calculo de remuneraciones: liquidaciones </a:t>
            </a:r>
            <a:r>
              <a:rPr lang="es-ES" sz="3000"/>
              <a:t>automáticas</a:t>
            </a:r>
            <a:r>
              <a:rPr lang="es-ES" sz="3000"/>
              <a:t> con descuentos legales y horas extras.</a:t>
            </a:r>
            <a:endParaRPr sz="3000"/>
          </a:p>
          <a:p>
            <a:pPr indent="-419100" lvl="0" marL="457200" rtl="0" algn="l">
              <a:lnSpc>
                <a:spcPct val="150000"/>
              </a:lnSpc>
              <a:spcBef>
                <a:spcPts val="0"/>
              </a:spcBef>
              <a:spcAft>
                <a:spcPts val="0"/>
              </a:spcAft>
              <a:buSzPts val="3000"/>
              <a:buChar char="●"/>
            </a:pPr>
            <a:r>
              <a:rPr lang="es-ES" sz="3000"/>
              <a:t>Asistencia y control horario: Registro de marcaciones y </a:t>
            </a:r>
            <a:r>
              <a:rPr lang="es-ES" sz="3000"/>
              <a:t>cálculo</a:t>
            </a:r>
            <a:r>
              <a:rPr lang="es-ES" sz="3000"/>
              <a:t> de horas.</a:t>
            </a:r>
            <a:endParaRPr sz="3000"/>
          </a:p>
          <a:p>
            <a:pPr indent="-419100" lvl="0" marL="457200" rtl="0" algn="l">
              <a:lnSpc>
                <a:spcPct val="150000"/>
              </a:lnSpc>
              <a:spcBef>
                <a:spcPts val="0"/>
              </a:spcBef>
              <a:spcAft>
                <a:spcPts val="0"/>
              </a:spcAft>
              <a:buSzPts val="3000"/>
              <a:buChar char="●"/>
            </a:pPr>
            <a:r>
              <a:rPr lang="es-ES" sz="3000"/>
              <a:t>Generación</a:t>
            </a:r>
            <a:r>
              <a:rPr lang="es-ES" sz="3000"/>
              <a:t> </a:t>
            </a:r>
            <a:r>
              <a:rPr lang="es-ES" sz="3000"/>
              <a:t>dinámica</a:t>
            </a:r>
            <a:r>
              <a:rPr lang="es-ES" sz="3000"/>
              <a:t> de documentos para descarga</a:t>
            </a:r>
            <a:endParaRPr sz="3000"/>
          </a:p>
          <a:p>
            <a:pPr indent="-419100" lvl="0" marL="457200" rtl="0" algn="l">
              <a:lnSpc>
                <a:spcPct val="150000"/>
              </a:lnSpc>
              <a:spcBef>
                <a:spcPts val="0"/>
              </a:spcBef>
              <a:spcAft>
                <a:spcPts val="0"/>
              </a:spcAft>
              <a:buSzPts val="3000"/>
              <a:buChar char="●"/>
            </a:pPr>
            <a:r>
              <a:rPr lang="es-ES" sz="3000"/>
              <a:t>Seguridad: autenticaciones y roles JWT</a:t>
            </a:r>
            <a:endParaRPr sz="3000"/>
          </a:p>
          <a:p>
            <a:pPr indent="-419100" lvl="0" marL="457200" rtl="0" algn="l">
              <a:lnSpc>
                <a:spcPct val="150000"/>
              </a:lnSpc>
              <a:spcBef>
                <a:spcPts val="0"/>
              </a:spcBef>
              <a:spcAft>
                <a:spcPts val="0"/>
              </a:spcAft>
              <a:buSzPts val="3000"/>
              <a:buChar char="●"/>
            </a:pPr>
            <a:r>
              <a:rPr lang="es-ES" sz="3000"/>
              <a:t>Infraestructura: despliegue en Google Cloud.</a:t>
            </a:r>
            <a:endParaRPr sz="3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8561e2a739_0_10"/>
          <p:cNvSpPr txBox="1"/>
          <p:nvPr>
            <p:ph idx="1" type="body"/>
          </p:nvPr>
        </p:nvSpPr>
        <p:spPr>
          <a:xfrm>
            <a:off x="727227" y="755454"/>
            <a:ext cx="167925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29" name="Google Shape;129;g38561e2a739_0_10"/>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Tiempo </a:t>
            </a:r>
            <a:r>
              <a:rPr b="1" lang="es-ES" sz="4800">
                <a:solidFill>
                  <a:srgbClr val="002060"/>
                </a:solidFill>
              </a:rPr>
              <a:t>asociado</a:t>
            </a:r>
            <a:endParaRPr b="1" sz="4800"/>
          </a:p>
        </p:txBody>
      </p:sp>
      <p:sp>
        <p:nvSpPr>
          <p:cNvPr id="130" name="Google Shape;130;g38561e2a739_0_10"/>
          <p:cNvSpPr txBox="1"/>
          <p:nvPr/>
        </p:nvSpPr>
        <p:spPr>
          <a:xfrm>
            <a:off x="1212850" y="2894300"/>
            <a:ext cx="17678400" cy="3271800"/>
          </a:xfrm>
          <a:prstGeom prst="rect">
            <a:avLst/>
          </a:prstGeom>
          <a:noFill/>
          <a:ln>
            <a:noFill/>
          </a:ln>
        </p:spPr>
        <p:txBody>
          <a:bodyPr anchorCtr="0" anchor="t" bIns="91425" lIns="91425" spcFirstLastPara="1" rIns="91425" wrap="square" tIns="91425">
            <a:noAutofit/>
          </a:bodyPr>
          <a:lstStyle/>
          <a:p>
            <a:pPr indent="-419100" lvl="0" marL="457200" rtl="0" algn="l">
              <a:lnSpc>
                <a:spcPct val="150000"/>
              </a:lnSpc>
              <a:spcBef>
                <a:spcPts val="0"/>
              </a:spcBef>
              <a:spcAft>
                <a:spcPts val="0"/>
              </a:spcAft>
              <a:buSzPts val="3000"/>
              <a:buChar char="●"/>
            </a:pPr>
            <a:r>
              <a:rPr lang="es-ES" sz="3000"/>
              <a:t>Duración</a:t>
            </a:r>
            <a:r>
              <a:rPr lang="es-ES" sz="3000"/>
              <a:t> total: 11 Semanas</a:t>
            </a:r>
            <a:endParaRPr sz="3000"/>
          </a:p>
          <a:p>
            <a:pPr indent="0" lvl="0" marL="0" rtl="0" algn="l">
              <a:lnSpc>
                <a:spcPct val="150000"/>
              </a:lnSpc>
              <a:spcBef>
                <a:spcPts val="0"/>
              </a:spcBef>
              <a:spcAft>
                <a:spcPts val="0"/>
              </a:spcAft>
              <a:buNone/>
            </a:pPr>
            <a:r>
              <a:t/>
            </a:r>
            <a:endParaRPr sz="3000"/>
          </a:p>
        </p:txBody>
      </p:sp>
      <p:pic>
        <p:nvPicPr>
          <p:cNvPr id="131" name="Google Shape;131;g38561e2a739_0_10"/>
          <p:cNvPicPr preferRelativeResize="0"/>
          <p:nvPr/>
        </p:nvPicPr>
        <p:blipFill>
          <a:blip r:embed="rId3">
            <a:alphaModFix/>
          </a:blip>
          <a:stretch>
            <a:fillRect/>
          </a:stretch>
        </p:blipFill>
        <p:spPr>
          <a:xfrm>
            <a:off x="455550" y="4056097"/>
            <a:ext cx="19192999" cy="37085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38561e2a739_0_15"/>
          <p:cNvSpPr txBox="1"/>
          <p:nvPr>
            <p:ph idx="1" type="body"/>
          </p:nvPr>
        </p:nvSpPr>
        <p:spPr>
          <a:xfrm>
            <a:off x="727227" y="755454"/>
            <a:ext cx="16792500" cy="14778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Desarrollo de Presentación</a:t>
            </a:r>
            <a:endParaRPr/>
          </a:p>
          <a:p>
            <a:pPr indent="0" lvl="0" marL="0" rtl="0" algn="r">
              <a:spcBef>
                <a:spcPts val="0"/>
              </a:spcBef>
              <a:spcAft>
                <a:spcPts val="0"/>
              </a:spcAft>
              <a:buNone/>
            </a:pPr>
            <a:r>
              <a:t/>
            </a:r>
            <a:endParaRPr/>
          </a:p>
        </p:txBody>
      </p:sp>
      <p:sp>
        <p:nvSpPr>
          <p:cNvPr id="137" name="Google Shape;137;g38561e2a739_0_15"/>
          <p:cNvSpPr txBox="1"/>
          <p:nvPr/>
        </p:nvSpPr>
        <p:spPr>
          <a:xfrm>
            <a:off x="1212850" y="1706400"/>
            <a:ext cx="17678400" cy="8310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b="1" lang="es-ES" sz="4800">
                <a:solidFill>
                  <a:srgbClr val="002060"/>
                </a:solidFill>
              </a:rPr>
              <a:t>Competencias asociadas</a:t>
            </a:r>
            <a:endParaRPr b="1" sz="4800"/>
          </a:p>
        </p:txBody>
      </p:sp>
      <p:sp>
        <p:nvSpPr>
          <p:cNvPr id="138" name="Google Shape;138;g38561e2a739_0_15"/>
          <p:cNvSpPr txBox="1"/>
          <p:nvPr/>
        </p:nvSpPr>
        <p:spPr>
          <a:xfrm>
            <a:off x="1212850" y="2537400"/>
            <a:ext cx="6951600" cy="4929600"/>
          </a:xfrm>
          <a:prstGeom prst="rect">
            <a:avLst/>
          </a:prstGeom>
          <a:noFill/>
          <a:ln>
            <a:noFill/>
          </a:ln>
        </p:spPr>
        <p:txBody>
          <a:bodyPr anchorCtr="0" anchor="t" bIns="91425" lIns="91425" spcFirstLastPara="1" rIns="91425" wrap="square" tIns="91425">
            <a:spAutoFit/>
          </a:bodyPr>
          <a:lstStyle/>
          <a:p>
            <a:pPr indent="-431800" lvl="0" marL="457200" rtl="0" algn="l">
              <a:lnSpc>
                <a:spcPct val="107916"/>
              </a:lnSpc>
              <a:spcBef>
                <a:spcPts val="0"/>
              </a:spcBef>
              <a:spcAft>
                <a:spcPts val="0"/>
              </a:spcAft>
              <a:buClr>
                <a:schemeClr val="dk1"/>
              </a:buClr>
              <a:buSzPts val="3200"/>
              <a:buChar char="●"/>
            </a:pPr>
            <a:r>
              <a:rPr lang="es-ES" sz="3200">
                <a:solidFill>
                  <a:schemeClr val="dk1"/>
                </a:solidFill>
              </a:rPr>
              <a:t>Competencias técnicas:</a:t>
            </a:r>
            <a:br>
              <a:rPr lang="es-ES" sz="3200">
                <a:solidFill>
                  <a:schemeClr val="dk1"/>
                </a:solidFill>
              </a:rPr>
            </a:br>
            <a:r>
              <a:rPr lang="es-ES" sz="3200">
                <a:solidFill>
                  <a:schemeClr val="dk1"/>
                </a:solidFill>
              </a:rPr>
              <a:t>-Analisis de sistema</a:t>
            </a:r>
            <a:br>
              <a:rPr lang="es-ES" sz="3200">
                <a:solidFill>
                  <a:schemeClr val="dk1"/>
                </a:solidFill>
              </a:rPr>
            </a:br>
            <a:r>
              <a:rPr lang="es-ES" sz="3200">
                <a:solidFill>
                  <a:schemeClr val="dk1"/>
                </a:solidFill>
              </a:rPr>
              <a:t>-Diseño y modelamiento de software </a:t>
            </a:r>
            <a:br>
              <a:rPr lang="es-ES" sz="3200">
                <a:solidFill>
                  <a:schemeClr val="dk1"/>
                </a:solidFill>
              </a:rPr>
            </a:br>
            <a:r>
              <a:rPr lang="es-ES" sz="3200">
                <a:solidFill>
                  <a:schemeClr val="dk1"/>
                </a:solidFill>
              </a:rPr>
              <a:t>-Programación y desarrollo</a:t>
            </a:r>
            <a:br>
              <a:rPr lang="es-ES" sz="3200">
                <a:solidFill>
                  <a:schemeClr val="dk1"/>
                </a:solidFill>
              </a:rPr>
            </a:br>
            <a:r>
              <a:rPr lang="es-ES" sz="3200">
                <a:solidFill>
                  <a:schemeClr val="dk1"/>
                </a:solidFill>
              </a:rPr>
              <a:t>-Gestión de base de datos</a:t>
            </a:r>
            <a:br>
              <a:rPr lang="es-ES" sz="3200">
                <a:solidFill>
                  <a:schemeClr val="dk1"/>
                </a:solidFill>
              </a:rPr>
            </a:br>
            <a:r>
              <a:rPr lang="es-ES" sz="3200">
                <a:solidFill>
                  <a:schemeClr val="dk1"/>
                </a:solidFill>
              </a:rPr>
              <a:t>-Ciberseguridad</a:t>
            </a:r>
            <a:br>
              <a:rPr lang="es-ES" sz="3200">
                <a:solidFill>
                  <a:schemeClr val="dk1"/>
                </a:solidFill>
              </a:rPr>
            </a:br>
            <a:r>
              <a:rPr lang="es-ES" sz="3200">
                <a:solidFill>
                  <a:schemeClr val="dk1"/>
                </a:solidFill>
              </a:rPr>
              <a:t>-Control de calidad y pruebas</a:t>
            </a:r>
            <a:br>
              <a:rPr lang="es-ES" sz="3200">
                <a:solidFill>
                  <a:schemeClr val="dk1"/>
                </a:solidFill>
              </a:rPr>
            </a:br>
            <a:r>
              <a:rPr lang="es-ES" sz="3200">
                <a:solidFill>
                  <a:schemeClr val="dk1"/>
                </a:solidFill>
              </a:rPr>
              <a:t>-Business Intelligence (BI)</a:t>
            </a:r>
            <a:endParaRPr sz="3200"/>
          </a:p>
        </p:txBody>
      </p:sp>
      <p:sp>
        <p:nvSpPr>
          <p:cNvPr id="139" name="Google Shape;139;g38561e2a739_0_15"/>
          <p:cNvSpPr txBox="1"/>
          <p:nvPr/>
        </p:nvSpPr>
        <p:spPr>
          <a:xfrm>
            <a:off x="7458850" y="2009025"/>
            <a:ext cx="6951600" cy="4071900"/>
          </a:xfrm>
          <a:prstGeom prst="rect">
            <a:avLst/>
          </a:prstGeom>
          <a:noFill/>
          <a:ln>
            <a:noFill/>
          </a:ln>
        </p:spPr>
        <p:txBody>
          <a:bodyPr anchorCtr="0" anchor="t" bIns="91425" lIns="91425" spcFirstLastPara="1" rIns="91425" wrap="square" tIns="91425">
            <a:spAutoFit/>
          </a:bodyPr>
          <a:lstStyle/>
          <a:p>
            <a:pPr indent="0" lvl="0" marL="457200" rtl="0" algn="l">
              <a:lnSpc>
                <a:spcPct val="107916"/>
              </a:lnSpc>
              <a:spcBef>
                <a:spcPts val="0"/>
              </a:spcBef>
              <a:spcAft>
                <a:spcPts val="0"/>
              </a:spcAft>
              <a:buNone/>
            </a:pPr>
            <a:r>
              <a:t/>
            </a:r>
            <a:endParaRPr sz="3200">
              <a:solidFill>
                <a:schemeClr val="dk1"/>
              </a:solidFill>
            </a:endParaRPr>
          </a:p>
          <a:p>
            <a:pPr indent="-431800" lvl="0" marL="457200" rtl="0" algn="l">
              <a:lnSpc>
                <a:spcPct val="107916"/>
              </a:lnSpc>
              <a:spcBef>
                <a:spcPts val="800"/>
              </a:spcBef>
              <a:spcAft>
                <a:spcPts val="0"/>
              </a:spcAft>
              <a:buClr>
                <a:schemeClr val="dk1"/>
              </a:buClr>
              <a:buSzPts val="3200"/>
              <a:buChar char="●"/>
            </a:pPr>
            <a:r>
              <a:rPr lang="es-ES" sz="3200">
                <a:solidFill>
                  <a:schemeClr val="dk1"/>
                </a:solidFill>
              </a:rPr>
              <a:t>Competencias de gestión:</a:t>
            </a:r>
            <a:br>
              <a:rPr lang="es-ES" sz="3200">
                <a:solidFill>
                  <a:schemeClr val="dk1"/>
                </a:solidFill>
              </a:rPr>
            </a:br>
            <a:r>
              <a:rPr lang="es-ES" sz="3200">
                <a:solidFill>
                  <a:schemeClr val="dk1"/>
                </a:solidFill>
              </a:rPr>
              <a:t>-Gestión de proyectos </a:t>
            </a:r>
            <a:br>
              <a:rPr lang="es-ES" sz="3200">
                <a:solidFill>
                  <a:schemeClr val="dk1"/>
                </a:solidFill>
              </a:rPr>
            </a:br>
            <a:r>
              <a:rPr lang="es-ES" sz="3200">
                <a:solidFill>
                  <a:schemeClr val="dk1"/>
                </a:solidFill>
              </a:rPr>
              <a:t>-Gestión de equipos de trabajo</a:t>
            </a:r>
            <a:br>
              <a:rPr lang="es-ES" sz="3200">
                <a:solidFill>
                  <a:schemeClr val="dk1"/>
                </a:solidFill>
              </a:rPr>
            </a:br>
            <a:r>
              <a:rPr lang="es-ES" sz="3200">
                <a:solidFill>
                  <a:schemeClr val="dk1"/>
                </a:solidFill>
              </a:rPr>
              <a:t>-Documentación y </a:t>
            </a:r>
            <a:r>
              <a:rPr lang="es-ES" sz="3200">
                <a:solidFill>
                  <a:schemeClr val="dk1"/>
                </a:solidFill>
              </a:rPr>
              <a:t>comunicación</a:t>
            </a:r>
            <a:r>
              <a:rPr lang="es-ES" sz="3200">
                <a:solidFill>
                  <a:schemeClr val="dk1"/>
                </a:solidFill>
              </a:rPr>
              <a:t> Profesional</a:t>
            </a:r>
            <a:endParaRPr sz="3200">
              <a:solidFill>
                <a:schemeClr val="dk1"/>
              </a:solidFill>
            </a:endParaRPr>
          </a:p>
          <a:p>
            <a:pPr indent="0" lvl="0" marL="457200" rtl="0" algn="l">
              <a:lnSpc>
                <a:spcPct val="107916"/>
              </a:lnSpc>
              <a:spcBef>
                <a:spcPts val="800"/>
              </a:spcBef>
              <a:spcAft>
                <a:spcPts val="800"/>
              </a:spcAft>
              <a:buNone/>
            </a:pPr>
            <a:r>
              <a:t/>
            </a:r>
            <a:endParaRPr sz="3200"/>
          </a:p>
        </p:txBody>
      </p:sp>
      <p:sp>
        <p:nvSpPr>
          <p:cNvPr id="140" name="Google Shape;140;g38561e2a739_0_15"/>
          <p:cNvSpPr txBox="1"/>
          <p:nvPr/>
        </p:nvSpPr>
        <p:spPr>
          <a:xfrm>
            <a:off x="14116775" y="2377425"/>
            <a:ext cx="6951600" cy="3335100"/>
          </a:xfrm>
          <a:prstGeom prst="rect">
            <a:avLst/>
          </a:prstGeom>
          <a:noFill/>
          <a:ln>
            <a:noFill/>
          </a:ln>
        </p:spPr>
        <p:txBody>
          <a:bodyPr anchorCtr="0" anchor="t" bIns="91425" lIns="91425" spcFirstLastPara="1" rIns="91425" wrap="square" tIns="91425">
            <a:spAutoFit/>
          </a:bodyPr>
          <a:lstStyle/>
          <a:p>
            <a:pPr indent="-431800" lvl="0" marL="457200" rtl="0" algn="l">
              <a:lnSpc>
                <a:spcPct val="107916"/>
              </a:lnSpc>
              <a:spcBef>
                <a:spcPts val="0"/>
              </a:spcBef>
              <a:spcAft>
                <a:spcPts val="0"/>
              </a:spcAft>
              <a:buClr>
                <a:schemeClr val="dk1"/>
              </a:buClr>
              <a:buSzPts val="3200"/>
              <a:buChar char="●"/>
            </a:pPr>
            <a:r>
              <a:rPr lang="es-ES" sz="3200">
                <a:solidFill>
                  <a:schemeClr val="dk1"/>
                </a:solidFill>
              </a:rPr>
              <a:t>Competencias transversales:</a:t>
            </a:r>
            <a:br>
              <a:rPr lang="es-ES" sz="3200">
                <a:solidFill>
                  <a:schemeClr val="dk1"/>
                </a:solidFill>
              </a:rPr>
            </a:br>
            <a:r>
              <a:rPr lang="es-ES" sz="3200">
                <a:solidFill>
                  <a:schemeClr val="dk1"/>
                </a:solidFill>
              </a:rPr>
              <a:t>-Resolución de problemas</a:t>
            </a:r>
            <a:br>
              <a:rPr lang="es-ES" sz="3200">
                <a:solidFill>
                  <a:schemeClr val="dk1"/>
                </a:solidFill>
              </a:rPr>
            </a:br>
            <a:r>
              <a:rPr lang="es-ES" sz="3200">
                <a:solidFill>
                  <a:schemeClr val="dk1"/>
                </a:solidFill>
              </a:rPr>
              <a:t>-Trabajo en equipo</a:t>
            </a:r>
            <a:br>
              <a:rPr lang="es-ES" sz="3200">
                <a:solidFill>
                  <a:schemeClr val="dk1"/>
                </a:solidFill>
              </a:rPr>
            </a:br>
            <a:r>
              <a:rPr lang="es-ES" sz="3200">
                <a:solidFill>
                  <a:schemeClr val="dk1"/>
                </a:solidFill>
              </a:rPr>
              <a:t>-Adaptabilidad</a:t>
            </a:r>
            <a:br>
              <a:rPr lang="es-ES" sz="3200">
                <a:solidFill>
                  <a:schemeClr val="dk1"/>
                </a:solidFill>
              </a:rPr>
            </a:br>
            <a:r>
              <a:rPr lang="es-ES" sz="3200">
                <a:solidFill>
                  <a:schemeClr val="dk1"/>
                </a:solidFill>
              </a:rPr>
              <a:t>-Pensamiento crítico</a:t>
            </a:r>
            <a:br>
              <a:rPr lang="es-ES" sz="3200">
                <a:solidFill>
                  <a:schemeClr val="dk1"/>
                </a:solidFill>
              </a:rPr>
            </a:br>
            <a:r>
              <a:rPr lang="es-ES" sz="3200">
                <a:solidFill>
                  <a:schemeClr val="dk1"/>
                </a:solidFill>
              </a:rPr>
              <a:t>-</a:t>
            </a:r>
            <a:r>
              <a:rPr lang="es-ES" sz="3200">
                <a:solidFill>
                  <a:schemeClr val="dk1"/>
                </a:solidFill>
              </a:rPr>
              <a:t>Orientación</a:t>
            </a:r>
            <a:r>
              <a:rPr lang="es-ES" sz="3200">
                <a:solidFill>
                  <a:schemeClr val="dk1"/>
                </a:solidFill>
              </a:rPr>
              <a:t> al cliente</a:t>
            </a:r>
            <a:endParaRPr sz="3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Lionel  Pizarro Melo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0x010100AF28BDBD65D93F4BA99B6439AFEA320E</vt:lpwstr>
  </property>
</Properties>
</file>