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1" roundtripDataSignature="AMtx7miM8n2PJKhvXcuOz1I7Uhqd7Pku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64d461d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64d461d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64d461d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64d461d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64d461d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64d461d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64d461d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64d461d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64d461d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64d461d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64d461d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64d461d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64d461d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64d461d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64d461d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64d461d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64d461d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64d461d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64d461d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64d461d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64d461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64d461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64d461d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64d461d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64d461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64d461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64d461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64d461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64d461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e64d461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64d461d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64d461d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64d461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64d461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64d461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64d461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e64d461d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e64d461d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64d461d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e64d461d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64d461d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64d461d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e64d461d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e64d461d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e64d461d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e64d461d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64d461d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64d461d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64d461d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64d461d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64d461d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e64d461d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64d461d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64d461d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e64d461d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e64d461d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e64d461d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e64d461d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e64d461d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e64d461d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e64d461d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e64d461d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e64d461d2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e64d461d2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64d461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64d461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64d461d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64d461d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64d461d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e64d461d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64d461d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64d461d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e64d461d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e64d461d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e64d461d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e64d461d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64d461d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e64d461d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64d46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64d46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64d461d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64d461d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64d461d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64d461d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64d461d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64d461d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64d461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64d461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t.wikipedia.org/wiki/GUI" TargetMode="External"/><Relationship Id="rId4" Type="http://schemas.openxmlformats.org/officeDocument/2006/relationships/hyperlink" Target="https://pt.wikipedia.org/wiki/RStudio" TargetMode="External"/><Relationship Id="rId5" Type="http://schemas.openxmlformats.org/officeDocument/2006/relationships/hyperlink" Target="https://rstudio.cloud/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Jeefelix/DataProducts" TargetMode="External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t.wikipedia.org/wiki/Interpretador_de_comandos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0970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5000"/>
              <a:t>Meu primeiro app em R usando Shiny Apps</a:t>
            </a:r>
            <a:endParaRPr b="1" sz="5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5000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5625" y="2571750"/>
            <a:ext cx="4918700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64d461d2_0_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Como usar o R sem instalar IDE no computador? 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e64d461d2_0_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Existem diversas </a:t>
            </a:r>
            <a:r>
              <a:rPr lang="pt-BR" sz="16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GUI</a:t>
            </a: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para R, sendo a mais usada atualmente, </a:t>
            </a:r>
            <a:r>
              <a:rPr lang="pt-BR" sz="16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RStudio</a:t>
            </a: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 RStudio Cloud tem como objetivo minimizar o atrito de aprender ciência de dados com o R, permitindo que os alunos (e instrutores) pulem os desafios de instalação e configuração  e sigam diretamente para a parte do aprendizado. 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https://rstudio.cloud/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" name="Google Shape;118;g5e64d461d2_0_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64d461d2_0_131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Vamos criar nosso cadastro?</a:t>
            </a:r>
            <a:endParaRPr i="1" sz="4000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g5e64d461d2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5e64d461d2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5e64d461d2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975" y="127975"/>
            <a:ext cx="5897024" cy="480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64d461d2_0_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Primeiros passos com R - criando projetos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5e64d461d2_0_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nome_do_projeto/</a:t>
            </a:r>
            <a:endParaRPr sz="1100">
              <a:solidFill>
                <a:srgbClr val="43434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- .Rprofile   # códigos para rodar assim que abrir o projeto</a:t>
            </a:r>
            <a:endParaRPr sz="1100">
              <a:solidFill>
                <a:srgbClr val="43434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- R/          # Código R, organizado com a-carrega.R, b-prepara bd.R, c-vis.R, d-modela, ...</a:t>
            </a:r>
            <a:endParaRPr sz="1100">
              <a:solidFill>
                <a:srgbClr val="43434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- RData/      # Dados em formato .RData</a:t>
            </a:r>
            <a:endParaRPr sz="1100">
              <a:solidFill>
                <a:srgbClr val="43434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- csv/        # Dados em .csv</a:t>
            </a:r>
            <a:endParaRPr sz="1100">
              <a:solidFill>
                <a:srgbClr val="43434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- png/        # gráficos em PNG</a:t>
            </a:r>
            <a:endParaRPr sz="1100">
              <a:solidFill>
                <a:srgbClr val="43434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43434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- nome_do_projeto.Rproj</a:t>
            </a:r>
            <a:endParaRPr sz="1100">
              <a:solidFill>
                <a:srgbClr val="43434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g5e64d461d2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64d461d2_0_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Primeiros passos com R - criando projetos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e64d461d2_0_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35000" rtl="0" algn="l">
              <a:spcBef>
                <a:spcPts val="41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Editor/Scripts</a:t>
            </a: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: é onde escrevemos nossos códigos.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635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Console</a:t>
            </a: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: é onde rodamos o código e recebemos as saídas. O R vive aqui!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635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Environment</a:t>
            </a: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: painel com todos os objetos criados na sessão.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635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Files</a:t>
            </a: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: mostra os arquivos no diretório de trabalho. É possível navegar entre diretórios.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635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Plots</a:t>
            </a: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: painel onde os gráficos serão apresentados.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635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Help</a:t>
            </a: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: janela onde a documentação das funções serão apresentadas.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635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History</a:t>
            </a: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: painel com um histórico dos comandos rodados.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" name="Google Shape;144;g5e64d461d2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64d461d2_0_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 com R</a:t>
            </a:r>
            <a:endParaRPr/>
          </a:p>
        </p:txBody>
      </p:sp>
      <p:sp>
        <p:nvSpPr>
          <p:cNvPr id="150" name="Google Shape;150;g5e64d461d2_0_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adição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2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subtração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2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multiplicação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6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divisão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1.666667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potência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16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%%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resto da divisão de 5 por 3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2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%/%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10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parte inteira da divisão de 5 por 3</a:t>
            </a:r>
            <a:endParaRPr sz="110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1</a:t>
            </a:r>
            <a:endParaRPr sz="110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1" name="Google Shape;151;g5e64d461d2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64d461d2_0_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 com R - classes básicas</a:t>
            </a:r>
            <a:endParaRPr/>
          </a:p>
        </p:txBody>
      </p:sp>
      <p:sp>
        <p:nvSpPr>
          <p:cNvPr id="157" name="Google Shape;157;g5e64d461d2_0_175"/>
          <p:cNvSpPr txBox="1"/>
          <p:nvPr>
            <p:ph idx="1" type="body"/>
          </p:nvPr>
        </p:nvSpPr>
        <p:spPr>
          <a:xfrm>
            <a:off x="311700" y="1152475"/>
            <a:ext cx="39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characters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669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"a"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669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"1"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669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"positivo"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"positivo"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669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"Error: objeto x não encontrado"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"Error: objeto x não encontrado"</a:t>
            </a:r>
            <a:endParaRPr sz="95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0055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g5e64d461d2_0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5e64d461d2_0_175"/>
          <p:cNvSpPr txBox="1"/>
          <p:nvPr>
            <p:ph idx="1" type="body"/>
          </p:nvPr>
        </p:nvSpPr>
        <p:spPr>
          <a:xfrm>
            <a:off x="4572000" y="1152475"/>
            <a:ext cx="39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numeric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1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0.1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0.95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0.95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3.141593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64d461d2_0_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 com R - classes básicas</a:t>
            </a:r>
            <a:endParaRPr/>
          </a:p>
        </p:txBody>
      </p:sp>
      <p:sp>
        <p:nvSpPr>
          <p:cNvPr id="165" name="Google Shape;165;g5e64d461d2_0_185"/>
          <p:cNvSpPr txBox="1"/>
          <p:nvPr>
            <p:ph idx="1" type="body"/>
          </p:nvPr>
        </p:nvSpPr>
        <p:spPr>
          <a:xfrm>
            <a:off x="311700" y="1152475"/>
            <a:ext cx="39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integer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1L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1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5L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5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10L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10</a:t>
            </a:r>
            <a:endParaRPr sz="95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g5e64d461d2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e64d461d2_0_185"/>
          <p:cNvSpPr txBox="1"/>
          <p:nvPr>
            <p:ph idx="1" type="body"/>
          </p:nvPr>
        </p:nvSpPr>
        <p:spPr>
          <a:xfrm>
            <a:off x="4572000" y="1152475"/>
            <a:ext cx="39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complex (raramente utilizado para análise de dados)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95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5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950">
                <a:solidFill>
                  <a:srgbClr val="E84E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5i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2+5i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 logical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TRUE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50">
              <a:solidFill>
                <a:srgbClr val="E84E4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pt-BR" sz="95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## [1] FALSE</a:t>
            </a:r>
            <a:endParaRPr sz="95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64d461d2_0_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passos com R</a:t>
            </a:r>
            <a:endParaRPr/>
          </a:p>
        </p:txBody>
      </p:sp>
      <p:sp>
        <p:nvSpPr>
          <p:cNvPr id="173" name="Google Shape;173;g5e64d461d2_0_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x ← </a:t>
            </a:r>
            <a:r>
              <a:rPr lang="pt-BR" sz="1100">
                <a:solidFill>
                  <a:srgbClr val="B0004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i="1" lang="pt-BR" sz="11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# Cria um vetor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y ← x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^2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i="1" lang="pt-BR" sz="11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# Eleva ao quadrado os elementos de X e os armazena em Y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(y)              </a:t>
            </a:r>
            <a:r>
              <a:rPr i="1" lang="pt-BR" sz="11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# imprime na tela o conteúdo do (vetor) y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(y)               </a:t>
            </a:r>
            <a:r>
              <a:rPr i="1" lang="pt-BR" sz="11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# Calcula a média (média aritmética) de (vetor) y 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15.16667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var(y)                </a:t>
            </a:r>
            <a:r>
              <a:rPr i="1" lang="pt-BR" sz="11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# Calculate variância da amostra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178.9667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lm_1 ← lm(y </a:t>
            </a: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x)     </a:t>
            </a:r>
            <a:r>
              <a:rPr i="1" lang="pt-BR" sz="11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# modelo de regressão linear "y = f(x)" or "y = B0 + (B1 * x)"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# armazena os resultados em lm_1</a:t>
            </a:r>
            <a:endParaRPr sz="11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1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(lm_1)        </a:t>
            </a:r>
            <a:r>
              <a:rPr i="1" lang="pt-BR" sz="11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# imprime na tela o modelo (regressão linear) lm_1</a:t>
            </a:r>
            <a:endParaRPr i="1" sz="1100">
              <a:solidFill>
                <a:srgbClr val="40808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4" name="Google Shape;174;g5e64d461d2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64d461d2_0_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Primeiros passos com R - instalando pacotes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5e64d461d2_0_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Existem três principais maneiras de instalar pacotes. Em ordem de frequência, são: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635000" rtl="0" algn="l">
              <a:spcBef>
                <a:spcPts val="41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Via CRAN (Comprehensive R Archive Network): install.packages("nome-do-pacote").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635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Via Github: devtools::install_github("nome-do-repo/nome-do-pacote").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6350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pt-BR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Via arquivo .zip/.tar.gz: install.packages("C:/caminho/nome-do-pacote.zip", repos = NULL).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1" name="Google Shape;181;g5e64d461d2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e64d461d2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</a:t>
            </a:r>
            <a:endParaRPr/>
          </a:p>
        </p:txBody>
      </p:sp>
      <p:sp>
        <p:nvSpPr>
          <p:cNvPr id="61" name="Google Shape;61;g5e64d461d2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1 - O que é o R? </a:t>
            </a:r>
            <a:endParaRPr i="1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2 - Como usar o R sem instalar IDE no meu computador? </a:t>
            </a:r>
            <a:endParaRPr i="1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3 - Aquecimento: conhecendo o RStudio Cloud; </a:t>
            </a:r>
            <a:endParaRPr i="1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4 - Primeiros passos com R; </a:t>
            </a:r>
            <a:endParaRPr i="1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5 - Criando meu primeiro app: o que é Shiny? </a:t>
            </a:r>
            <a:endParaRPr i="1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5.a - Estrutura Básica; </a:t>
            </a:r>
            <a:endParaRPr i="1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5.b - Server.R e Ui.R </a:t>
            </a:r>
            <a:endParaRPr i="1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5.c - Usando bootstrap e templates no app; </a:t>
            </a:r>
            <a:endParaRPr i="1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6 - Publicando - Criando uma conta no Shinyapps.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" name="Google Shape;62;g5e64d461d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e64d461d2_0_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Primeiros passos com R - instalando pacotes</a:t>
            </a:r>
            <a:endParaRPr i="1">
              <a:solidFill>
                <a:srgbClr val="00000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5e64d461d2_0_19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Para o nosso projeto, vamos usar os seguintes pacotes: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4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install.packages("shiny")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4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install.packages("ggplot2")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41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install.packages("markdown")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4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8" name="Google Shape;188;g5e64d461d2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64d461d2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Criando meu primeiro app: o que é Shiny? </a:t>
            </a:r>
            <a:endParaRPr/>
          </a:p>
        </p:txBody>
      </p:sp>
      <p:sp>
        <p:nvSpPr>
          <p:cNvPr id="194" name="Google Shape;194;g5e64d461d2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Um aplicativo Shiny é simplesmente um diretório que contém um script R chamado app.R, que é composto de um objeto de interface de usuário e uma função de servidor. Essa pasta também pode conter quaisquer dados adicionais, scripts ou outros recursos necessários para suportar o aplicativo.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Shiny não é uma página web, não é um substituto para sistemas mais gerais, como Ruby on Rails e Django, e também não é uma ferramenta gerencial, como o Tableau.</a:t>
            </a:r>
            <a:endParaRPr sz="1600"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5" name="Google Shape;195;g5e64d461d2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e64d461d2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HTTP</a:t>
            </a:r>
            <a:endParaRPr/>
          </a:p>
        </p:txBody>
      </p:sp>
      <p:sp>
        <p:nvSpPr>
          <p:cNvPr id="201" name="Google Shape;201;g5e64d461d2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Ao navegar na internet, nos </a:t>
            </a:r>
            <a:r>
              <a:rPr i="1" lang="pt-BR" sz="15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comunicamos</a:t>
            </a: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com servidores do mundo inteiro, geralmente por meio do protocolo HTTP. </a:t>
            </a:r>
            <a:br>
              <a:rPr lang="pt-BR" sz="15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HTTP é sigla de </a:t>
            </a:r>
            <a:r>
              <a:rPr i="1" lang="pt-BR" sz="15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HyperText Transfer Protocol</a:t>
            </a: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(Protocolo de Transferência de Hipertexto). usado na comunicação entre sistemas de informação que permite a transferência de dados entre redes de computadores, principalmente na Internet. É utilizado para transferência de páginas HTML do computador para a Internet. </a:t>
            </a:r>
            <a:br>
              <a:rPr lang="pt-BR" sz="15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pt-BR" sz="15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Os endereços dos websites (URL) utilizam no início a expressão "http://", definindo o protocolo usado. Isso é necessário para estabelecer a comunicação entre a URL e o servidor Web que armazena os dados, enviando então a página HTML solicitada pelo usuário.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2" name="Google Shape;202;g5e64d461d2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64d461d2_0_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HTTP</a:t>
            </a:r>
            <a:endParaRPr/>
          </a:p>
        </p:txBody>
      </p:sp>
      <p:pic>
        <p:nvPicPr>
          <p:cNvPr id="208" name="Google Shape;208;g5e64d461d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5e64d461d2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400" y="1072350"/>
            <a:ext cx="5252600" cy="32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64d461d2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Protocolo HTTP</a:t>
            </a:r>
            <a:endParaRPr/>
          </a:p>
        </p:txBody>
      </p:sp>
      <p:pic>
        <p:nvPicPr>
          <p:cNvPr id="215" name="Google Shape;215;g5e64d461d2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5e64d461d2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00" y="1183100"/>
            <a:ext cx="70389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5e64d461d2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900" y="2716625"/>
            <a:ext cx="3256629" cy="13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5e64d461d2_0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750" y="3160825"/>
            <a:ext cx="17049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64d461d2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Server Side e User Side</a:t>
            </a:r>
            <a:endParaRPr/>
          </a:p>
        </p:txBody>
      </p:sp>
      <p:sp>
        <p:nvSpPr>
          <p:cNvPr id="224" name="Google Shape;224;g5e64d461d2_0_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Quando navegamos na internet, nos </a:t>
            </a:r>
            <a:r>
              <a:rPr i="1"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comunicamos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com servidores do mundo inteiro, geralmente por meio do protocolo HTTP.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 </a:t>
            </a:r>
            <a:r>
              <a:rPr i="1"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server side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processamos requisições e dados do cliente, estruturamos e enviamos páginas web, interagimos com banco de dados etc. Linguagens </a:t>
            </a:r>
            <a:r>
              <a:rPr i="1"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server side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comuns são PHP, C#, Java, R etc (virtualmente qualquer linguagem de programação).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 </a:t>
            </a:r>
            <a:r>
              <a:rPr i="1"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user side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, criamos interfaces gráficas a partir dos códigos recebidos pelo servidor. É onde enviamos e recebemos as informações do </a:t>
            </a:r>
            <a:r>
              <a:rPr i="1"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server side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As “linguagens” mais usuais nesse caso são HTML, CSS e JavaScript.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5" name="Google Shape;225;g5e64d461d2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e64d461d2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porque precisamos saber de tudo isso?</a:t>
            </a:r>
            <a:endParaRPr/>
          </a:p>
        </p:txBody>
      </p:sp>
      <p:sp>
        <p:nvSpPr>
          <p:cNvPr id="231" name="Google Shape;231;g5e64d461d2_0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 código de uma aplicação Shiny nos permite estruturar tanto a interface com o usuário quanto o processamento de dados, geração de visualizações e modelagem, isto é, nós programamos tanto o </a:t>
            </a:r>
            <a:r>
              <a:rPr i="1"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user side</a:t>
            </a: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quanto o </a:t>
            </a:r>
            <a:r>
              <a:rPr i="1"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server side</a:t>
            </a: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de uma vez. Assim, ao rodarmos o código, criamos um servidor que envia páginas web, recebe informações do usuário e processa os dados, utilizando apenas o R.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 pacote shiny do R possui internamente um servidor web básico, geralmente utilizado para aplicações locais, permitindo somente uma aplicação por vez. 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2" name="Google Shape;232;g5e64d461d2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e64d461d2_0_201"/>
          <p:cNvSpPr txBox="1"/>
          <p:nvPr>
            <p:ph type="title"/>
          </p:nvPr>
        </p:nvSpPr>
        <p:spPr>
          <a:xfrm>
            <a:off x="3766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começar a trabalhar no nosso código?</a:t>
            </a:r>
            <a:endParaRPr/>
          </a:p>
        </p:txBody>
      </p:sp>
      <p:pic>
        <p:nvPicPr>
          <p:cNvPr id="238" name="Google Shape;238;g5e64d461d2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64d461d2_0_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Sincronizando o Github com o RStudio Cloud</a:t>
            </a:r>
            <a:endParaRPr/>
          </a:p>
        </p:txBody>
      </p:sp>
      <p:sp>
        <p:nvSpPr>
          <p:cNvPr id="244" name="Google Shape;244;g5e64d461d2_0_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Vamos criar nossa conta no RStudio Cloud e fazer nosso cadastro com a conta do Github. Agora, clique em “new project” e em “New project from Git Repo”. 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5" name="Google Shape;245;g5e64d461d2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5e64d461d2_0_208"/>
          <p:cNvPicPr preferRelativeResize="0"/>
          <p:nvPr/>
        </p:nvPicPr>
        <p:blipFill rotWithShape="1">
          <a:blip r:embed="rId4">
            <a:alphaModFix/>
          </a:blip>
          <a:srcRect b="24465" l="0" r="0" t="0"/>
          <a:stretch/>
        </p:blipFill>
        <p:spPr>
          <a:xfrm>
            <a:off x="311700" y="1966350"/>
            <a:ext cx="8091951" cy="21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64d461d2_0_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Sincronizando o Github com o RStudio Cloud</a:t>
            </a:r>
            <a:endParaRPr/>
          </a:p>
        </p:txBody>
      </p:sp>
      <p:sp>
        <p:nvSpPr>
          <p:cNvPr id="252" name="Google Shape;252;g5e64d461d2_0_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Crie um repositório no seu Github e copie a URL no RStudio Cloud: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3" name="Google Shape;253;g5e64d461d2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5e64d461d2_0_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75" y="1631825"/>
            <a:ext cx="6121550" cy="26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64d461d2_0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R?</a:t>
            </a:r>
            <a:endParaRPr/>
          </a:p>
        </p:txBody>
      </p:sp>
      <p:sp>
        <p:nvSpPr>
          <p:cNvPr id="68" name="Google Shape;68;g5e64d461d2_0_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 é uma linguagem e ambiente para computação estatística e gráficos. É um projeto GNU similar à linguagem e ambiente S. R pode ser considerado como uma implementação diferente de S. Existem algumas diferenças importantes, mas muito código escrito para S roda inalterado sob R.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 fornece uma ampla variedade de técnicas estatísticas (modelagem linear e não linear, testes estatísticos clássicos, análise de séries temporais, classificação, agrupamento, ...)  e gráficas. É altamente extensível. A linguagem S é muitas vezes a escolha para pesquisa em metodologia estatística, e R fornece uma rota Open Source para a participação nessa atividade.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" name="Google Shape;69;g5e64d461d2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e64d461d2_0_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Sincronizando o Github com o RStudio Cloud</a:t>
            </a:r>
            <a:endParaRPr/>
          </a:p>
        </p:txBody>
      </p:sp>
      <p:sp>
        <p:nvSpPr>
          <p:cNvPr id="260" name="Google Shape;260;g5e64d461d2_0_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Dentro do RStudio, clique em “Tools” e depois em “Global Options”: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1" name="Google Shape;261;g5e64d461d2_0_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5e64d461d2_0_224"/>
          <p:cNvPicPr preferRelativeResize="0"/>
          <p:nvPr/>
        </p:nvPicPr>
        <p:blipFill rotWithShape="1">
          <a:blip r:embed="rId4">
            <a:alphaModFix/>
          </a:blip>
          <a:srcRect b="31051" l="23012" r="21308" t="17409"/>
          <a:stretch/>
        </p:blipFill>
        <p:spPr>
          <a:xfrm>
            <a:off x="428625" y="1649575"/>
            <a:ext cx="5091550" cy="2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e64d461d2_0_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Sincronizando o Github com o RStudio Cloud</a:t>
            </a:r>
            <a:endParaRPr/>
          </a:p>
        </p:txBody>
      </p:sp>
      <p:sp>
        <p:nvSpPr>
          <p:cNvPr id="268" name="Google Shape;268;g5e64d461d2_0_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Agora, clique na opção “Git” e depois em “Create RSA Key” 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9" name="Google Shape;269;g5e64d461d2_0_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5e64d461d2_0_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50" y="1625763"/>
            <a:ext cx="52006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e64d461d2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Sincronizando o Github com o RStudio Cloud</a:t>
            </a:r>
            <a:endParaRPr/>
          </a:p>
        </p:txBody>
      </p:sp>
      <p:sp>
        <p:nvSpPr>
          <p:cNvPr id="276" name="Google Shape;276;g5e64d461d2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Você vai receber essa mensagem, te solicitando para acessar as suas chaves no arquivo baixado agora, te indicando o caminho. Abra o arquivo no campo indicado e copie a chave.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7" name="Google Shape;277;g5e64d461d2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5e64d461d2_0_240"/>
          <p:cNvPicPr preferRelativeResize="0"/>
          <p:nvPr/>
        </p:nvPicPr>
        <p:blipFill rotWithShape="1">
          <a:blip r:embed="rId4">
            <a:alphaModFix/>
          </a:blip>
          <a:srcRect b="68530" l="0" r="0" t="0"/>
          <a:stretch/>
        </p:blipFill>
        <p:spPr>
          <a:xfrm>
            <a:off x="311700" y="2126625"/>
            <a:ext cx="7143750" cy="11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e64d461d2_0_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Sincronizando o Github com o RStudio Cloud</a:t>
            </a:r>
            <a:endParaRPr/>
          </a:p>
        </p:txBody>
      </p:sp>
      <p:sp>
        <p:nvSpPr>
          <p:cNvPr id="284" name="Google Shape;284;g5e64d461d2_0_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Agora, vá até o Github novamente, “settings” e “SSH and GPG Keys”. Cole a chave que copiou no arquivo da sua pasta: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5" name="Google Shape;285;g5e64d461d2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5e64d461d2_0_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50" y="1865075"/>
            <a:ext cx="5896850" cy="27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e64d461d2_0_2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Server.R e UI.R</a:t>
            </a:r>
            <a:endParaRPr/>
          </a:p>
        </p:txBody>
      </p:sp>
      <p:sp>
        <p:nvSpPr>
          <p:cNvPr id="292" name="Google Shape;292;g5e64d461d2_0_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8F9FA"/>
                </a:highlight>
              </a:rPr>
              <a:t>Apps usando Shiny têm dois componentes, um Server.R e um UI.R, que são passados ​​como argumentos para a função shinyApp que cria um objeto Shiny App a partir desse par de interface do usuário / servidor.</a:t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8F9FA"/>
                </a:highlight>
              </a:rPr>
              <a:t>Na UI.R, as três funções headerPanel, sidebarPanel e mainPanel definem as várias regiões da interface do usuário.</a:t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8F9FA"/>
                </a:highlight>
              </a:rPr>
              <a:t>No Server.R, temos o esqueleto do nosso projeto e todas as funções que usaremos.</a:t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g5e64d461d2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64d461d2_0_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Server.R e UI.R</a:t>
            </a:r>
            <a:endParaRPr/>
          </a:p>
        </p:txBody>
      </p:sp>
      <p:sp>
        <p:nvSpPr>
          <p:cNvPr id="299" name="Google Shape;299;g5e64d461d2_0_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Crie um novo repositório e copie a URL:</a:t>
            </a:r>
            <a:b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</a:br>
            <a:r>
              <a:rPr lang="pt-BR" u="sng">
                <a:solidFill>
                  <a:schemeClr val="hlink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  <a:hlinkClick r:id="rId3"/>
              </a:rPr>
              <a:t>https://github.com/Jeefelix/DataProducts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8F9FA"/>
                </a:highlight>
              </a:rPr>
              <a:t>Agora, vamos entender tudo isso que acabamos de conversar :D</a:t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0" name="Google Shape;300;g5e64d461d2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e64d461d2_0_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Publicando - Criando uma conta no Shinyapps.</a:t>
            </a:r>
            <a:endParaRPr/>
          </a:p>
        </p:txBody>
      </p:sp>
      <p:sp>
        <p:nvSpPr>
          <p:cNvPr id="306" name="Google Shape;306;g5e64d461d2_0_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Assim que terminarmos, vamos clicar em “publish” e veremos essa tela: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g5e64d461d2_0_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5e64d461d2_0_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75" y="1657048"/>
            <a:ext cx="4359925" cy="31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64d461d2_0_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Publicando - Criando uma conta no Shinyapps.</a:t>
            </a:r>
            <a:endParaRPr/>
          </a:p>
        </p:txBody>
      </p:sp>
      <p:sp>
        <p:nvSpPr>
          <p:cNvPr id="314" name="Google Shape;314;g5e64d461d2_0_2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Agora, selecione “ShinyApps.io” :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g5e64d461d2_0_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5e64d461d2_0_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75" y="1672100"/>
            <a:ext cx="4275424" cy="30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64d461d2_0_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Publicando - Criando uma conta no Shinyapps.</a:t>
            </a:r>
            <a:endParaRPr/>
          </a:p>
        </p:txBody>
      </p:sp>
      <p:sp>
        <p:nvSpPr>
          <p:cNvPr id="322" name="Google Shape;322;g5e64d461d2_0_2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Vamos clicar em “Get started here” e já voltaremos para esta tela: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g5e64d461d2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5e64d461d2_0_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75" y="1607100"/>
            <a:ext cx="4506628" cy="32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e64d461d2_0_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Publicando - Criando uma conta no Shinyapps.</a:t>
            </a:r>
            <a:endParaRPr/>
          </a:p>
        </p:txBody>
      </p:sp>
      <p:sp>
        <p:nvSpPr>
          <p:cNvPr id="330" name="Google Shape;330;g5e64d461d2_0_2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Com a conta criada, vamos seguir as instruções do site: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g5e64d461d2_0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5e64d461d2_0_2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75" y="1760575"/>
            <a:ext cx="6351449" cy="23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64d461d2_0_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R?</a:t>
            </a:r>
            <a:endParaRPr/>
          </a:p>
        </p:txBody>
      </p:sp>
      <p:sp>
        <p:nvSpPr>
          <p:cNvPr id="75" name="Google Shape;75;g5e64d461d2_0_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Um dos pontos fortes de R é a facilidade com que plotagens de qualidade de publicação bem projetadas podem ser produzidas, incluindo símbolos matemáticos e fórmulas, quando necessário. 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 está disponível como Software Livre sob os termos da Licença Pública Geral GNU da Free Software Foundation no formato de código-fonte. Ele compila e roda em uma ampla variedade de plataformas UNIX e sistemas similares (incluindo FreeBSD e Linux), Windows e MacOS.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6" name="Google Shape;76;g5e64d461d2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e64d461d2_0_3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Publicando - Criando uma conta no Shinyapps.</a:t>
            </a:r>
            <a:endParaRPr/>
          </a:p>
        </p:txBody>
      </p:sp>
      <p:sp>
        <p:nvSpPr>
          <p:cNvPr id="338" name="Google Shape;338;g5e64d461d2_0_3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Agora, basta passar as partes do nosso app para a conta no Shiny Apps: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g5e64d461d2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5e64d461d2_0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73" y="1632500"/>
            <a:ext cx="4411350" cy="3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e64d461d2_0_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Publicando </a:t>
            </a:r>
            <a:endParaRPr/>
          </a:p>
        </p:txBody>
      </p:sp>
      <p:sp>
        <p:nvSpPr>
          <p:cNvPr id="346" name="Google Shape;346;g5e64d461d2_0_3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Teste se a sua aplicação está rodando localmente. 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escreva em seu console: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library(shiny)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runApp(‘nomeDoSeuApp’)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Para o nosso exemplo, escreva: (</a:t>
            </a:r>
            <a:r>
              <a:rPr lang="pt-BR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'DataProductJHU')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g5e64d461d2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64d461d2_0_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Deploy</a:t>
            </a: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  <p:sp>
        <p:nvSpPr>
          <p:cNvPr id="353" name="Google Shape;353;g5e64d461d2_0_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Para implementar seu aplicativo, use o comando deployApp dos pacotes rsconnect.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library(rsconnect)</a:t>
            </a:r>
            <a:endParaRPr sz="1600">
              <a:solidFill>
                <a:srgbClr val="43434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deployApp()</a:t>
            </a:r>
            <a:endParaRPr sz="1600"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Para o nosso exemplo, escreva: </a:t>
            </a: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deployApp('DataProductJHU')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g5e64d461d2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64d461d2_0_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Deploy </a:t>
            </a:r>
            <a:endParaRPr/>
          </a:p>
        </p:txBody>
      </p:sp>
      <p:sp>
        <p:nvSpPr>
          <p:cNvPr id="360" name="Google Shape;360;g5e64d461d2_0_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Você também pode fazer o deploy da sua aplicação enquanto estiver rodando o código. Basta clicar em “Deploy” no canto da tela: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1" name="Google Shape;361;g5e64d461d2_0_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5e64d461d2_0_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100" y="2150501"/>
            <a:ext cx="2968478" cy="24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64d461d2_0_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Deu tudo certo?</a:t>
            </a: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/>
          </a:p>
        </p:txBody>
      </p:sp>
      <p:sp>
        <p:nvSpPr>
          <p:cNvPr id="368" name="Google Shape;368;g5e64d461d2_0_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Vá para sua conta no Shiny Apps e verifique o status:</a:t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g5e64d461d2_0_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5e64d461d2_0_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3947" y="1579697"/>
            <a:ext cx="4097026" cy="32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e64d461d2_0_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Veja mais exemplos :D</a:t>
            </a:r>
            <a:endParaRPr/>
          </a:p>
        </p:txBody>
      </p:sp>
      <p:pic>
        <p:nvPicPr>
          <p:cNvPr id="376" name="Google Shape;376;g5e64d461d2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5e64d461d2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673" y="1152486"/>
            <a:ext cx="5724551" cy="35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64d461d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R?</a:t>
            </a:r>
            <a:endParaRPr/>
          </a:p>
        </p:txBody>
      </p:sp>
      <p:sp>
        <p:nvSpPr>
          <p:cNvPr id="82" name="Google Shape;82;g5e64d461d2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 é um conjunto integrado de recursos de software para manipulação de dados, cálculo e exibição gráfica. Inclui: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Uma ferramenta eficaz de manipulação e armazenamento de dados,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Um conjunto de operadores para cálculos em matrizes, em matrizes,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Uma grande e coerente coleção integrada de ferramentas intermediárias para análise de dados,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Instalações gráficas para análise de dados e exibição na tela ou em cópia impressa, e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Nunito"/>
              <a:buChar char="-"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Uma linguagem de programação bem desenvolvida, simples e eficaz que inclui condicionais, loops, funções recursivas definidas pelo usuário e recursos de entrada e saída.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" name="Google Shape;83;g5e64d461d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64d461d2_0_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R?</a:t>
            </a:r>
            <a:endParaRPr/>
          </a:p>
        </p:txBody>
      </p:sp>
      <p:sp>
        <p:nvSpPr>
          <p:cNvPr id="89" name="Google Shape;89;g5e64d461d2_0_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Muitos usuários pensam em R como um sistema de estatísticas. Preferimos pensar nisso como um ambiente no qual as técnicas estatísticas são implementadas. R pode ser estendido (facilmente) através de pacotes. Existem cerca de oito pacotes fornecidos com a distribuição R e muitos outros estão disponíveis na família CRAN de sites da Internet, abrangendo uma ampla gama de estatísticas modernas.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 R possui seu próprio formato de documentação semelhante ao LaTeX, que é usado para fornecer documentação abrangente, tanto on-line em vários formatos quanto em cópia impressa.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0" name="Google Shape;90;g5e64d461d2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64d461d2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R?</a:t>
            </a:r>
            <a:endParaRPr/>
          </a:p>
        </p:txBody>
      </p:sp>
      <p:sp>
        <p:nvSpPr>
          <p:cNvPr id="96" name="Google Shape;96;g5e64d461d2_0_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 é uma linguagem de programação dinâmica que interpreta o seu código enquanto você o executa. A maioria das funções visíveis ao usuário em R é escrita em R. É possível que o usuário faça interface com códigos nas linguagens C, C ++ ou FORTRAN.</a:t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 foi escrito por Ross Ihaka e Robert Gentleman no Departamento de Estatística da Universidade de Auckland, em Auckland, Nova Zelândia. Além disso, uma grande comunidade colabora para o desenvolvimento do R enviando códigos e relatórios de erros.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7" name="Google Shape;97;g5e64d461d2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64d461d2_0_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R?</a:t>
            </a:r>
            <a:endParaRPr/>
          </a:p>
        </p:txBody>
      </p:sp>
      <p:sp>
        <p:nvSpPr>
          <p:cNvPr id="103" name="Google Shape;103;g5e64d461d2_0_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 é uma linguagem interpretada tipicamente utilizada através de um </a:t>
            </a: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Interpretador de comandos</a:t>
            </a: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Se um usuário escreve "2+2" no comando de inserção e pressiona enter, o computador responde com "4"</a:t>
            </a:r>
            <a:r>
              <a:rPr lang="pt-BR" sz="1600">
                <a:solidFill>
                  <a:srgbClr val="434343"/>
                </a:solidFill>
                <a:highlight>
                  <a:srgbClr val="F8F9FA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 suporta programação processual com funções e, para algumas funções, programação orientada a objetos com funções genéricas. Uma função genérica atua de forma diferente dependendo do tipo de argumentos que é passado. Em outras palavras, a função genérica determina (dispatches) a função (método) específica para aquele tipo de objeto. Por exemplo, R tem uma função genérica print() que pode imprimir quase qualquer tipo de objeto em R com uma simples sintaxe "print(nomedoobjeto)".</a:t>
            </a:r>
            <a:endParaRPr sz="1600">
              <a:solidFill>
                <a:srgbClr val="434343"/>
              </a:solidFill>
              <a:highlight>
                <a:srgbClr val="F8F9FA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" name="Google Shape;104;g5e64d461d2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64d461d2_0_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R? - Conheça o CRAN</a:t>
            </a:r>
            <a:endParaRPr/>
          </a:p>
        </p:txBody>
      </p:sp>
      <p:sp>
        <p:nvSpPr>
          <p:cNvPr id="110" name="Google Shape;110;g5e64d461d2_0_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 “Comprehensive R Archive Network” (CRAN) é uma coleção de sites que carregam material idêntico, consistindo da (s) distribuição (ões) de R, as extensões contribuídas, documentação para R e binários.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434343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partir do CRAN, você pode obter o último lançamento oficial do R,milhares de pacotes específicos, arquivos tar gzipados e bzipados, bem como binários pré-construídos para vários sistemas operacionais ( Linux, Mac OS Classic, macOS e MS Windows). O CRAN também fornece acesso a documentação sobre o R, listas de discussão existentes e o sistema de Rastreamento de Bugs do R.</a:t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" name="Google Shape;111;g5e64d461d2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000" y="4087500"/>
            <a:ext cx="2036300" cy="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