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9"/>
  </p:notesMasterIdLst>
  <p:sldIdLst>
    <p:sldId id="256" r:id="rId4"/>
    <p:sldId id="257" r:id="rId5"/>
    <p:sldId id="260" r:id="rId6"/>
    <p:sldId id="264" r:id="rId7"/>
    <p:sldId id="268" r:id="rId8"/>
    <p:sldId id="271" r:id="rId9"/>
    <p:sldId id="272" r:id="rId10"/>
    <p:sldId id="280" r:id="rId11"/>
    <p:sldId id="287" r:id="rId12"/>
    <p:sldId id="263" r:id="rId13"/>
    <p:sldId id="265" r:id="rId14"/>
    <p:sldId id="278" r:id="rId15"/>
    <p:sldId id="277" r:id="rId16"/>
    <p:sldId id="279" r:id="rId17"/>
    <p:sldId id="286" r:id="rId18"/>
    <p:sldId id="285" r:id="rId19"/>
    <p:sldId id="281" r:id="rId20"/>
    <p:sldId id="283" r:id="rId21"/>
    <p:sldId id="282" r:id="rId22"/>
    <p:sldId id="284" r:id="rId23"/>
    <p:sldId id="270" r:id="rId24"/>
    <p:sldId id="262" r:id="rId25"/>
    <p:sldId id="266" r:id="rId26"/>
    <p:sldId id="274" r:id="rId27"/>
    <p:sldId id="261" r:id="rId28"/>
  </p:sldIdLst>
  <p:sldSz cx="12192000" cy="6858000"/>
  <p:notesSz cx="6858000" cy="9144000"/>
  <p:embeddedFontLst>
    <p:embeddedFont>
      <p:font typeface="맑은 고딕" panose="020B0503020000020004" pitchFamily="34" charset="-127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86D"/>
    <a:srgbClr val="C1444D"/>
    <a:srgbClr val="29B2FC"/>
    <a:srgbClr val="3D3D3D"/>
    <a:srgbClr val="1A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F9D7A-B1FF-45C6-B084-8B68E9218D0E}" type="datetimeFigureOut">
              <a:rPr lang="en-CA" smtClean="0"/>
              <a:t>2019-06-17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65874-C5D9-415D-BB74-E8CA3CF82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3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But you might wonder, how do we cluster pixels?</a:t>
            </a:r>
          </a:p>
          <a:p>
            <a:r>
              <a:rPr lang="en-CA" dirty="0"/>
              <a:t>Looking at what?</a:t>
            </a:r>
          </a:p>
          <a:p>
            <a:r>
              <a:rPr lang="en-CA" dirty="0"/>
              <a:t>This has to do with features and clustering.</a:t>
            </a:r>
          </a:p>
          <a:p>
            <a:r>
              <a:rPr lang="en-CA" dirty="0"/>
              <a:t>But first, I am </a:t>
            </a:r>
            <a:r>
              <a:rPr lang="en-CA" dirty="0" err="1"/>
              <a:t>gonna</a:t>
            </a:r>
            <a:r>
              <a:rPr lang="en-CA" dirty="0"/>
              <a:t> tell you what can be features</a:t>
            </a:r>
          </a:p>
          <a:p>
            <a:r>
              <a:rPr lang="en-CA" dirty="0"/>
              <a:t>---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596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1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92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54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--- How can we understand mathematical formula using the basic terms mentioned?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11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61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6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9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27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65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rot="16200000">
            <a:off x="1297773" y="980355"/>
            <a:ext cx="4516290" cy="4516290"/>
          </a:xfrm>
          <a:prstGeom prst="ellipse">
            <a:avLst/>
          </a:prstGeom>
          <a:gradFill flip="none" rotWithShape="1">
            <a:gsLst>
              <a:gs pos="0">
                <a:srgbClr val="1BB2FD"/>
              </a:gs>
              <a:gs pos="100000">
                <a:srgbClr val="C1444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1360469" y="819148"/>
            <a:ext cx="9637729" cy="5190357"/>
          </a:xfrm>
          <a:custGeom>
            <a:avLst/>
            <a:gdLst>
              <a:gd name="connsiteX0" fmla="*/ 0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0 w 6020814"/>
              <a:gd name="connsiteY4" fmla="*/ 0 h 5190357"/>
              <a:gd name="connsiteX0" fmla="*/ 3133725 w 6020814"/>
              <a:gd name="connsiteY0" fmla="*/ 0 h 5199882"/>
              <a:gd name="connsiteX1" fmla="*/ 6020814 w 6020814"/>
              <a:gd name="connsiteY1" fmla="*/ 9525 h 5199882"/>
              <a:gd name="connsiteX2" fmla="*/ 6020814 w 6020814"/>
              <a:gd name="connsiteY2" fmla="*/ 5199882 h 5199882"/>
              <a:gd name="connsiteX3" fmla="*/ 0 w 6020814"/>
              <a:gd name="connsiteY3" fmla="*/ 5199882 h 5199882"/>
              <a:gd name="connsiteX4" fmla="*/ 3133725 w 6020814"/>
              <a:gd name="connsiteY4" fmla="*/ 0 h 5199882"/>
              <a:gd name="connsiteX0" fmla="*/ 1455715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1455715 w 6020814"/>
              <a:gd name="connsiteY4" fmla="*/ 0 h 5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0814" h="5190357">
                <a:moveTo>
                  <a:pt x="1455715" y="0"/>
                </a:moveTo>
                <a:lnTo>
                  <a:pt x="6020814" y="0"/>
                </a:lnTo>
                <a:lnTo>
                  <a:pt x="6020814" y="5190357"/>
                </a:lnTo>
                <a:lnTo>
                  <a:pt x="0" y="5190357"/>
                </a:lnTo>
                <a:lnTo>
                  <a:pt x="1455715" y="0"/>
                </a:lnTo>
                <a:close/>
              </a:path>
            </a:pathLst>
          </a:custGeom>
          <a:solidFill>
            <a:srgbClr val="1A191C"/>
          </a:solidFill>
          <a:ln>
            <a:noFill/>
          </a:ln>
          <a:effectLst>
            <a:outerShdw blurRad="1778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1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28792" y="847724"/>
            <a:ext cx="11734416" cy="5762625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0430" y="1081939"/>
            <a:ext cx="96711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BASED ON THE PAPER “INTERACTIVE COLOR SEGMENTATION WITH LINEAR PROGRAMMING”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158" y="1545484"/>
            <a:ext cx="55167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SEGMENTATION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0421" y="2220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414" y="2220484"/>
            <a:ext cx="56970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PROGRAMMING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304" y="3769013"/>
            <a:ext cx="256140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21923-805E-4336-B4D4-498054AF8AC3}"/>
              </a:ext>
            </a:extLst>
          </p:cNvPr>
          <p:cNvSpPr txBox="1"/>
          <p:nvPr/>
        </p:nvSpPr>
        <p:spPr>
          <a:xfrm>
            <a:off x="5242432" y="2895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7AB4C-1F50-4FBA-9779-E660A94A9940}"/>
              </a:ext>
            </a:extLst>
          </p:cNvPr>
          <p:cNvSpPr txBox="1"/>
          <p:nvPr/>
        </p:nvSpPr>
        <p:spPr>
          <a:xfrm>
            <a:off x="5708425" y="2895484"/>
            <a:ext cx="47033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INTERACTION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2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34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want to dive into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two-class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segmentation problem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Segmenting a background image and a foreground image</a:t>
            </a:r>
            <a:endParaRPr lang="ko-KR" altLang="en-US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D39A2-C0A2-44DD-A015-1AB45CE7E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23" y="2869930"/>
            <a:ext cx="4872038" cy="35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51380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 do we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start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Unsupervised: recognition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Supervised: photoshop, medical image analysis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semi-supervised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input from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 will draw scribbles which are used to </a:t>
            </a:r>
          </a:p>
          <a:p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label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points (i.e., feature vector)</a:t>
            </a:r>
            <a:endParaRPr lang="en-CA" altLang="ko-KR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B2810E-4E3E-43A2-9C64-20335FE27746}"/>
              </a:ext>
            </a:extLst>
          </p:cNvPr>
          <p:cNvSpPr/>
          <p:nvPr/>
        </p:nvSpPr>
        <p:spPr>
          <a:xfrm>
            <a:off x="7452583" y="45212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11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24753-977A-429B-B875-1D8A34CC9D96}"/>
              </a:ext>
            </a:extLst>
          </p:cNvPr>
          <p:cNvCxnSpPr>
            <a:cxnSpLocks/>
          </p:cNvCxnSpPr>
          <p:nvPr/>
        </p:nvCxnSpPr>
        <p:spPr>
          <a:xfrm flipH="1">
            <a:off x="8736822" y="1761344"/>
            <a:ext cx="2633420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616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 where are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a pixel and 4-neighbouring pixels’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CIELab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as a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 of a feature vector = 15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D6DF1C-6972-48F8-A590-57ACFB2AB4B1}"/>
              </a:ext>
            </a:extLst>
          </p:cNvPr>
          <p:cNvGrpSpPr/>
          <p:nvPr/>
        </p:nvGrpSpPr>
        <p:grpSpPr>
          <a:xfrm>
            <a:off x="8554719" y="1761343"/>
            <a:ext cx="2815525" cy="1667657"/>
            <a:chOff x="6549322" y="2266950"/>
            <a:chExt cx="4953000" cy="293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0852CF-B164-463D-9934-B05CC3F8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322" y="2266950"/>
              <a:ext cx="4953000" cy="2933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B70C82-8E6D-4A2A-B526-AB828BDCFE49}"/>
                </a:ext>
              </a:extLst>
            </p:cNvPr>
            <p:cNvSpPr/>
            <p:nvPr/>
          </p:nvSpPr>
          <p:spPr>
            <a:xfrm>
              <a:off x="7792720" y="2844800"/>
              <a:ext cx="335280" cy="38608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EE775-1CBC-4AD8-8F49-DDB51889E7D5}"/>
              </a:ext>
            </a:extLst>
          </p:cNvPr>
          <p:cNvCxnSpPr>
            <a:cxnSpLocks/>
          </p:cNvCxnSpPr>
          <p:nvPr/>
        </p:nvCxnSpPr>
        <p:spPr>
          <a:xfrm flipH="1">
            <a:off x="4000989" y="1761343"/>
            <a:ext cx="4553732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2A77F-72FA-4876-B179-930FAB3406C5}"/>
              </a:ext>
            </a:extLst>
          </p:cNvPr>
          <p:cNvCxnSpPr>
            <a:cxnSpLocks/>
          </p:cNvCxnSpPr>
          <p:nvPr/>
        </p:nvCxnSpPr>
        <p:spPr>
          <a:xfrm flipH="1">
            <a:off x="8736822" y="3429000"/>
            <a:ext cx="2633421" cy="31182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29FD33-29D9-46F9-B640-7894CA64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989" y="3809536"/>
            <a:ext cx="4735833" cy="27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74800"/>
            <a:ext cx="612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boundaries in feature space is estimated by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Automatic clustering method: GMM (parametric)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7792720" y="28448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1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74800"/>
            <a:ext cx="612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boundaries in feature space is estimated by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Automatic clustering method: GMM (parametric)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7792720" y="28448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77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1765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Delta-distance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7792720" y="28448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D9564-5B17-4AF2-8C53-19930B4AB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220" y="2266950"/>
            <a:ext cx="4735833" cy="27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31547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 of labeled pixels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Scribbles by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Already labeled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- 0 for foreground,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- 1 for background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10126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75860-32F5-438D-838E-9BFA1B021CC6}"/>
              </a:ext>
            </a:extLst>
          </p:cNvPr>
          <p:cNvSpPr/>
          <p:nvPr/>
        </p:nvSpPr>
        <p:spPr>
          <a:xfrm>
            <a:off x="6583544" y="4535488"/>
            <a:ext cx="4084456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85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802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User-specified regularization parameter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the paper, it is set to 0.2 (for experiment)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69054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57631" y="2354707"/>
            <a:ext cx="5074083" cy="2495888"/>
            <a:chOff x="2733631" y="1988136"/>
            <a:chExt cx="5074083" cy="2495888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3136320" y="1988136"/>
              <a:ext cx="333918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001/ Let’s Narrow it Down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3631" y="2512082"/>
              <a:ext cx="41445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002/ Mathematical formula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20901" y="3036026"/>
              <a:ext cx="3807003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003/ Programming Algorithm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4772" y="3559970"/>
              <a:ext cx="150073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004/ Demo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4482" y="4083914"/>
              <a:ext cx="44032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005/ Wrap-up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810125" y="1695450"/>
            <a:ext cx="2571750" cy="8015"/>
          </a:xfrm>
          <a:prstGeom prst="line">
            <a:avLst/>
          </a:prstGeom>
          <a:ln w="15875" cap="sq">
            <a:solidFill>
              <a:srgbClr val="C1444D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61903" y="1476607"/>
            <a:ext cx="2068195" cy="461665"/>
          </a:xfrm>
          <a:prstGeom prst="rect">
            <a:avLst/>
          </a:prstGeom>
          <a:solidFill>
            <a:srgbClr val="1A191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8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Coefficient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 depending on the colors of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pixel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j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Belief: neighboring pixels should have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consistent labels unless their difference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(in color/feature) is too large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Possible choice of w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ea typeface="나눔스퀘어" panose="020B0600000101010101" pitchFamily="50" charset="-127"/>
                            </a:rPr>
                            <m:t>||</m:t>
                          </m:r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|| </m:t>
                          </m:r>
                        </m:e>
                        <m:sup>
                          <m: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blipFill>
                <a:blip r:embed="rId3"/>
                <a:stretch>
                  <a:fillRect l="-932" t="-712" r="-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22" y="224663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9540240" y="2838768"/>
            <a:ext cx="514461" cy="38195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8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9532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003/ Programming algorithm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/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Convert the image to CIE-Lab space. Construct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each pixel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Use user-specified scribbles to estimate the foreground GMM and background GMM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Compute the delta-distance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every pixel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𝑖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and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 each of its 4-neighbor pixels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Establish the LP formulation based on Eq.14.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Solve this LP problem using any LP solver, and round the results to 0-1 variables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Output the rounded labels as the segmentation result</a:t>
                </a:r>
              </a:p>
              <a:p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blipFill>
                <a:blip r:embed="rId2"/>
                <a:stretch>
                  <a:fillRect l="-504" t="-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1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8" y="74037"/>
            <a:ext cx="4533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314" y="1527175"/>
            <a:ext cx="517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Let’s use this algorithm to find this little Nemo!</a:t>
            </a:r>
          </a:p>
        </p:txBody>
      </p:sp>
      <p:pic>
        <p:nvPicPr>
          <p:cNvPr id="4" name="Picture 3" descr="A colorful fish&#10;&#10;Description automatically generated">
            <a:extLst>
              <a:ext uri="{FF2B5EF4-FFF2-40B4-BE49-F238E27FC236}">
                <a16:creationId xmlns:a16="http://schemas.microsoft.com/office/drawing/2014/main" id="{DE572006-DB40-47F7-B296-DF2710CB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80" y="2229724"/>
            <a:ext cx="5281613" cy="35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was the quality of the result?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long did it take?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Less than 5 minutes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big was the image?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- 275 x 184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Compare it with </a:t>
                </a:r>
                <a:r>
                  <a:rPr lang="en-CA" altLang="ko-KR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semi-definite programming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and it is much faster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𝑚</m:t>
                        </m:r>
                      </m:sup>
                    </m:sSup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vs </a:t>
                </a:r>
                <a14:m>
                  <m:oMath xmlns:m="http://schemas.openxmlformats.org/officeDocument/2006/math"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where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𝑚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≪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𝑛</m:t>
                    </m:r>
                  </m:oMath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blipFill>
                <a:blip r:embed="rId2"/>
                <a:stretch>
                  <a:fillRect l="-690" t="-1064" b="-23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57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9530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005/ Wrap-up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10127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 it even useful?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solvers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established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than quadratic solvers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problems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faster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and easier to solve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Compared to graph-cut, it is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flexible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(you can add more linear constraints)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Things that can be done…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Video segmentation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Try with better linear solver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Use unsupervised-learning instead of user-interaction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paper is published in 2008 and it is likely that there are better solutions already out there</a:t>
            </a:r>
          </a:p>
        </p:txBody>
      </p:sp>
    </p:spTree>
    <p:extLst>
      <p:ext uri="{BB962C8B-B14F-4D97-AF65-F5344CB8AC3E}">
        <p14:creationId xmlns:p14="http://schemas.microsoft.com/office/powerpoint/2010/main" val="494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5301" y="2815489"/>
            <a:ext cx="256140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511" y="3136613"/>
            <a:ext cx="25149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81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7" y="74037"/>
            <a:ext cx="4533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8920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paper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heavily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another paper that uses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semi-definite programming</a:t>
            </a:r>
          </a:p>
          <a:p>
            <a:endParaRPr lang="en-CA" altLang="ko-KR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am going to skip specificity… </a:t>
            </a:r>
          </a:p>
        </p:txBody>
      </p:sp>
    </p:spTree>
    <p:extLst>
      <p:ext uri="{BB962C8B-B14F-4D97-AF65-F5344CB8AC3E}">
        <p14:creationId xmlns:p14="http://schemas.microsoft.com/office/powerpoint/2010/main" val="10112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39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But grasp the </a:t>
            </a:r>
            <a:r>
              <a:rPr lang="en-CA" altLang="ko-KR" b="1" dirty="0">
                <a:solidFill>
                  <a:srgbClr val="C144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idea!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… useful for image segmentation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960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75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clustering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6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282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features, clustering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Partitioning an image into </a:t>
            </a:r>
            <a:r>
              <a:rPr lang="en-CA" altLang="ko-KR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meaningful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regions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=&gt; cluster pixels into coherent blobs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e.g., detecting a moving object in a surveillance camera </a:t>
            </a:r>
          </a:p>
        </p:txBody>
      </p:sp>
    </p:spTree>
    <p:extLst>
      <p:ext uri="{BB962C8B-B14F-4D97-AF65-F5344CB8AC3E}">
        <p14:creationId xmlns:p14="http://schemas.microsoft.com/office/powerpoint/2010/main" val="8823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54" y="1582340"/>
            <a:ext cx="110496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Segmentation,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clustering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 is just a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that contains information describing an object’s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important characteristics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Intuitive decision on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Smallest unit of an image is a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pixel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Representative feature of a pixel is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else can be used as a feature?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texture, intensity, chromaticity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0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1468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Remember, segmentation is </a:t>
            </a:r>
            <a:r>
              <a:rPr lang="en-CA" altLang="ko-KR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“clustering pixels into coherent blobs”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have feature vectors that are not pre-labeled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Technique of ‘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discovering’ a label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Simplest way to define blob coherence of image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is to use similarity in color or brightness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CCB470-0A3A-43C5-A01D-6D8C671B32C3}"/>
              </a:ext>
            </a:extLst>
          </p:cNvPr>
          <p:cNvSpPr/>
          <p:nvPr/>
        </p:nvSpPr>
        <p:spPr>
          <a:xfrm>
            <a:off x="6721649" y="4072311"/>
            <a:ext cx="2024743" cy="202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5B9CF7-1954-4003-83A2-55D221E0B6B1}"/>
              </a:ext>
            </a:extLst>
          </p:cNvPr>
          <p:cNvSpPr/>
          <p:nvPr/>
        </p:nvSpPr>
        <p:spPr>
          <a:xfrm>
            <a:off x="9678362" y="2641565"/>
            <a:ext cx="2024743" cy="20247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F7A0A6-B14F-4C73-B3C3-9D124FE91BC9}"/>
              </a:ext>
            </a:extLst>
          </p:cNvPr>
          <p:cNvSpPr/>
          <p:nvPr/>
        </p:nvSpPr>
        <p:spPr>
          <a:xfrm>
            <a:off x="9057049" y="4648380"/>
            <a:ext cx="1633684" cy="163368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551AF-DF63-4E4F-8554-F25D750553CB}"/>
              </a:ext>
            </a:extLst>
          </p:cNvPr>
          <p:cNvSpPr/>
          <p:nvPr/>
        </p:nvSpPr>
        <p:spPr>
          <a:xfrm>
            <a:off x="7215857" y="42732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DB1A5-9302-43AF-ADBE-5A80125395C7}"/>
              </a:ext>
            </a:extLst>
          </p:cNvPr>
          <p:cNvSpPr/>
          <p:nvPr/>
        </p:nvSpPr>
        <p:spPr>
          <a:xfrm>
            <a:off x="6872480" y="539568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52676-1798-45BE-8E30-36F83D25D828}"/>
              </a:ext>
            </a:extLst>
          </p:cNvPr>
          <p:cNvSpPr/>
          <p:nvPr/>
        </p:nvSpPr>
        <p:spPr>
          <a:xfrm>
            <a:off x="8254580" y="54652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B0D7C-4C16-4A9C-BB29-0476C0960700}"/>
              </a:ext>
            </a:extLst>
          </p:cNvPr>
          <p:cNvSpPr/>
          <p:nvPr/>
        </p:nvSpPr>
        <p:spPr>
          <a:xfrm>
            <a:off x="8295220" y="45489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FABE0-5A80-4DF6-A36C-3F9F64BBEBF6}"/>
              </a:ext>
            </a:extLst>
          </p:cNvPr>
          <p:cNvSpPr/>
          <p:nvPr/>
        </p:nvSpPr>
        <p:spPr>
          <a:xfrm>
            <a:off x="8025025" y="51003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58CD35-E2E9-4ADB-8C9F-9EDB850E6424}"/>
              </a:ext>
            </a:extLst>
          </p:cNvPr>
          <p:cNvSpPr/>
          <p:nvPr/>
        </p:nvSpPr>
        <p:spPr>
          <a:xfrm>
            <a:off x="7337777" y="573024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0B737-F7B5-4E45-8A10-9B1F60264A3D}"/>
              </a:ext>
            </a:extLst>
          </p:cNvPr>
          <p:cNvSpPr/>
          <p:nvPr/>
        </p:nvSpPr>
        <p:spPr>
          <a:xfrm>
            <a:off x="7679585" y="53254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1289B1-CDB2-49AF-88C0-DBFB7CD942AA}"/>
              </a:ext>
            </a:extLst>
          </p:cNvPr>
          <p:cNvSpPr/>
          <p:nvPr/>
        </p:nvSpPr>
        <p:spPr>
          <a:xfrm>
            <a:off x="7256497" y="49885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31CD5F-3810-4596-94E0-AEB5B429846A}"/>
              </a:ext>
            </a:extLst>
          </p:cNvPr>
          <p:cNvSpPr/>
          <p:nvPr/>
        </p:nvSpPr>
        <p:spPr>
          <a:xfrm>
            <a:off x="9906526" y="312210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B3847B-2D6D-4CDD-8C6F-FCDF23D10EC3}"/>
              </a:ext>
            </a:extLst>
          </p:cNvPr>
          <p:cNvSpPr/>
          <p:nvPr/>
        </p:nvSpPr>
        <p:spPr>
          <a:xfrm>
            <a:off x="9918583" y="3602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05FFBB-F6A4-4AAF-A568-81120B097CEA}"/>
              </a:ext>
            </a:extLst>
          </p:cNvPr>
          <p:cNvSpPr/>
          <p:nvPr/>
        </p:nvSpPr>
        <p:spPr>
          <a:xfrm>
            <a:off x="11319448" y="411966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DA890-7777-4672-80FA-B9D473E3D60E}"/>
              </a:ext>
            </a:extLst>
          </p:cNvPr>
          <p:cNvSpPr/>
          <p:nvPr/>
        </p:nvSpPr>
        <p:spPr>
          <a:xfrm>
            <a:off x="11360088" y="3203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DC9D37-1FA1-48C7-8BDE-447EC70EC3F3}"/>
              </a:ext>
            </a:extLst>
          </p:cNvPr>
          <p:cNvSpPr/>
          <p:nvPr/>
        </p:nvSpPr>
        <p:spPr>
          <a:xfrm>
            <a:off x="11540545" y="3711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F0662A-29C8-477E-9472-C5B1F99E5C61}"/>
              </a:ext>
            </a:extLst>
          </p:cNvPr>
          <p:cNvSpPr/>
          <p:nvPr/>
        </p:nvSpPr>
        <p:spPr>
          <a:xfrm>
            <a:off x="10402645" y="43846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3DDD93-6DE6-434B-AB0C-201D1A410056}"/>
              </a:ext>
            </a:extLst>
          </p:cNvPr>
          <p:cNvSpPr/>
          <p:nvPr/>
        </p:nvSpPr>
        <p:spPr>
          <a:xfrm>
            <a:off x="10685906" y="278332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CFBC83-47C6-4F0E-9D8F-8EC8D1FB08F2}"/>
              </a:ext>
            </a:extLst>
          </p:cNvPr>
          <p:cNvSpPr/>
          <p:nvPr/>
        </p:nvSpPr>
        <p:spPr>
          <a:xfrm>
            <a:off x="9867081" y="39967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44776F-8D2D-4C62-ACB4-552C11C04B0D}"/>
              </a:ext>
            </a:extLst>
          </p:cNvPr>
          <p:cNvSpPr/>
          <p:nvPr/>
        </p:nvSpPr>
        <p:spPr>
          <a:xfrm>
            <a:off x="10019481" y="41491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62159F-BA78-43AA-9336-B35404FE1FCC}"/>
              </a:ext>
            </a:extLst>
          </p:cNvPr>
          <p:cNvSpPr/>
          <p:nvPr/>
        </p:nvSpPr>
        <p:spPr>
          <a:xfrm>
            <a:off x="10645266" y="33883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7F54C8-95D7-4F5A-8F09-2F3CA1118B1D}"/>
              </a:ext>
            </a:extLst>
          </p:cNvPr>
          <p:cNvSpPr/>
          <p:nvPr/>
        </p:nvSpPr>
        <p:spPr>
          <a:xfrm>
            <a:off x="5689600" y="4465961"/>
            <a:ext cx="1633684" cy="3734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55AEF-0CF0-46AF-B75E-F8C221100BDB}"/>
              </a:ext>
            </a:extLst>
          </p:cNvPr>
          <p:cNvSpPr/>
          <p:nvPr/>
        </p:nvSpPr>
        <p:spPr>
          <a:xfrm>
            <a:off x="8166253" y="3435650"/>
            <a:ext cx="1633684" cy="37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A49A92-1839-4116-9E5F-0E9287BB90C0}"/>
              </a:ext>
            </a:extLst>
          </p:cNvPr>
          <p:cNvSpPr/>
          <p:nvPr/>
        </p:nvSpPr>
        <p:spPr>
          <a:xfrm>
            <a:off x="9369767" y="4973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CDD7F-50D0-48A2-8975-EB8428C19525}"/>
              </a:ext>
            </a:extLst>
          </p:cNvPr>
          <p:cNvSpPr/>
          <p:nvPr/>
        </p:nvSpPr>
        <p:spPr>
          <a:xfrm>
            <a:off x="9381824" y="54536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CBCE2B-3B42-446B-95F8-A075F7735A3B}"/>
              </a:ext>
            </a:extLst>
          </p:cNvPr>
          <p:cNvSpPr/>
          <p:nvPr/>
        </p:nvSpPr>
        <p:spPr>
          <a:xfrm>
            <a:off x="10233356" y="58185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E75D0D-9950-4239-8953-C04C91A9A1B7}"/>
              </a:ext>
            </a:extLst>
          </p:cNvPr>
          <p:cNvSpPr/>
          <p:nvPr/>
        </p:nvSpPr>
        <p:spPr>
          <a:xfrm>
            <a:off x="9968488" y="50546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07D16F-9F2A-455D-935C-635E19C92913}"/>
              </a:ext>
            </a:extLst>
          </p:cNvPr>
          <p:cNvSpPr/>
          <p:nvPr/>
        </p:nvSpPr>
        <p:spPr>
          <a:xfrm>
            <a:off x="10464111" y="55400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50834-C0D4-4F55-9C93-D1DA22027723}"/>
              </a:ext>
            </a:extLst>
          </p:cNvPr>
          <p:cNvSpPr/>
          <p:nvPr/>
        </p:nvSpPr>
        <p:spPr>
          <a:xfrm>
            <a:off x="10402645" y="51437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210DB-7E49-4087-B022-5C8684C1FED5}"/>
              </a:ext>
            </a:extLst>
          </p:cNvPr>
          <p:cNvSpPr/>
          <p:nvPr/>
        </p:nvSpPr>
        <p:spPr>
          <a:xfrm>
            <a:off x="9865886" y="485384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D552C3-B8C9-445D-AD0A-8171DA295F8A}"/>
              </a:ext>
            </a:extLst>
          </p:cNvPr>
          <p:cNvSpPr/>
          <p:nvPr/>
        </p:nvSpPr>
        <p:spPr>
          <a:xfrm>
            <a:off x="9330322" y="58480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9A745-739D-450B-B057-C1EBF5AB99A5}"/>
              </a:ext>
            </a:extLst>
          </p:cNvPr>
          <p:cNvSpPr/>
          <p:nvPr/>
        </p:nvSpPr>
        <p:spPr>
          <a:xfrm>
            <a:off x="9482722" y="60004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E0A689-77A4-4903-A8FF-85EE118A1A48}"/>
              </a:ext>
            </a:extLst>
          </p:cNvPr>
          <p:cNvSpPr/>
          <p:nvPr/>
        </p:nvSpPr>
        <p:spPr>
          <a:xfrm>
            <a:off x="10108507" y="5239619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49BCD8-68E5-4215-B833-A91DE0A25024}"/>
              </a:ext>
            </a:extLst>
          </p:cNvPr>
          <p:cNvSpPr/>
          <p:nvPr/>
        </p:nvSpPr>
        <p:spPr>
          <a:xfrm>
            <a:off x="9807684" y="6066090"/>
            <a:ext cx="1633684" cy="37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18752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93004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 to Image Segmentation?</a:t>
            </a:r>
            <a:endParaRPr lang="en-CA" altLang="ko-KR" i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We try to divide feature vectors into k regions, and use regions to label them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Pixels of same label means they represent the same segment 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1395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1099</Words>
  <Application>Microsoft Office PowerPoint</Application>
  <PresentationFormat>Widescreen</PresentationFormat>
  <Paragraphs>227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Cambria Math</vt:lpstr>
      <vt:lpstr>Calibri</vt:lpstr>
      <vt:lpstr>나눔스퀘어 Bold</vt:lpstr>
      <vt:lpstr>Arial</vt:lpstr>
      <vt:lpstr>나눔스퀘어</vt:lpstr>
      <vt:lpstr>나눔스퀘어 Light</vt:lpstr>
      <vt:lpstr>맑은 고딕</vt:lpstr>
      <vt:lpstr>메인, 마무리 슬라이드</vt:lpstr>
      <vt:lpstr>목차 슬라이드</vt:lpstr>
      <vt:lpstr>내용 슬라이드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jeeheonkim0@gmail.com</cp:lastModifiedBy>
  <cp:revision>38</cp:revision>
  <dcterms:created xsi:type="dcterms:W3CDTF">2017-12-23T06:49:12Z</dcterms:created>
  <dcterms:modified xsi:type="dcterms:W3CDTF">2019-06-18T06:35:18Z</dcterms:modified>
</cp:coreProperties>
</file>