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0" r:id="rId2"/>
    <p:sldMasterId id="2147483652" r:id="rId3"/>
  </p:sldMasterIdLst>
  <p:notesMasterIdLst>
    <p:notesMasterId r:id="rId33"/>
  </p:notesMasterIdLst>
  <p:sldIdLst>
    <p:sldId id="256" r:id="rId4"/>
    <p:sldId id="257" r:id="rId5"/>
    <p:sldId id="260" r:id="rId6"/>
    <p:sldId id="264" r:id="rId7"/>
    <p:sldId id="268" r:id="rId8"/>
    <p:sldId id="271" r:id="rId9"/>
    <p:sldId id="272" r:id="rId10"/>
    <p:sldId id="280" r:id="rId11"/>
    <p:sldId id="287" r:id="rId12"/>
    <p:sldId id="290" r:id="rId13"/>
    <p:sldId id="291" r:id="rId14"/>
    <p:sldId id="263" r:id="rId15"/>
    <p:sldId id="265" r:id="rId16"/>
    <p:sldId id="278" r:id="rId17"/>
    <p:sldId id="277" r:id="rId18"/>
    <p:sldId id="279" r:id="rId19"/>
    <p:sldId id="286" r:id="rId20"/>
    <p:sldId id="285" r:id="rId21"/>
    <p:sldId id="281" r:id="rId22"/>
    <p:sldId id="288" r:id="rId23"/>
    <p:sldId id="289" r:id="rId24"/>
    <p:sldId id="283" r:id="rId25"/>
    <p:sldId id="282" r:id="rId26"/>
    <p:sldId id="284" r:id="rId27"/>
    <p:sldId id="270" r:id="rId28"/>
    <p:sldId id="262" r:id="rId29"/>
    <p:sldId id="266" r:id="rId30"/>
    <p:sldId id="274" r:id="rId31"/>
    <p:sldId id="261" r:id="rId32"/>
  </p:sldIdLst>
  <p:sldSz cx="12192000" cy="6858000"/>
  <p:notesSz cx="6858000" cy="9144000"/>
  <p:embeddedFontLst>
    <p:embeddedFont>
      <p:font typeface="맑은 고딕" panose="020B0503020000020004" pitchFamily="34" charset="-127"/>
      <p:regular r:id="rId34"/>
      <p:bold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ambria Math" panose="02040503050406030204" pitchFamily="18" charset="0"/>
      <p:regular r:id="rId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444D"/>
    <a:srgbClr val="BF586D"/>
    <a:srgbClr val="29B2FC"/>
    <a:srgbClr val="3D3D3D"/>
    <a:srgbClr val="1A1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7" autoAdjust="0"/>
    <p:restoredTop sz="94660"/>
  </p:normalViewPr>
  <p:slideViewPr>
    <p:cSldViewPr snapToGrid="0">
      <p:cViewPr varScale="1">
        <p:scale>
          <a:sx n="63" d="100"/>
          <a:sy n="63" d="100"/>
        </p:scale>
        <p:origin x="9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6.fntdata"/><Relationship Id="rId21" Type="http://schemas.openxmlformats.org/officeDocument/2006/relationships/slide" Target="slides/slide18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font" Target="fonts/font3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font" Target="fonts/font2.fntdata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F9D7A-B1FF-45C6-B084-8B68E9218D0E}" type="datetimeFigureOut">
              <a:rPr lang="en-CA" smtClean="0"/>
              <a:t>2019-06-18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65874-C5D9-415D-BB74-E8CA3CF82B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837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But you might wonder, how do we cluster pixels?</a:t>
            </a:r>
          </a:p>
          <a:p>
            <a:r>
              <a:rPr lang="en-CA" dirty="0"/>
              <a:t>Looking at what?</a:t>
            </a:r>
          </a:p>
          <a:p>
            <a:r>
              <a:rPr lang="en-CA" dirty="0"/>
              <a:t>This has to do with features and clustering.</a:t>
            </a:r>
          </a:p>
          <a:p>
            <a:r>
              <a:rPr lang="en-CA" dirty="0"/>
              <a:t>But first, I am </a:t>
            </a:r>
            <a:r>
              <a:rPr lang="en-CA" dirty="0" err="1"/>
              <a:t>gonna</a:t>
            </a:r>
            <a:r>
              <a:rPr lang="en-CA" dirty="0"/>
              <a:t> tell you what can be features</a:t>
            </a:r>
          </a:p>
          <a:p>
            <a:r>
              <a:rPr lang="en-CA" dirty="0"/>
              <a:t>---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6596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Formulate segmentation quality function (objective function / energy)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66578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are too many notation to be explained, but since we already know basic idea of segmentation, it would be fairly easy to explain now.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164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GMM models may not faithfully represent the true color distribution of the whole image because it only gets few strokes.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199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are too many notation to be explained, but since we already know basic idea of segmentation, it would be fairly easy to explain now.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6736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are too many notation to be explained, but since we already know basic idea of segmentation, it would be fairly easy to explain now.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4173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are too many notation to be explained, but since we already know basic idea of segmentation, it would be fairly easy to explain now.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925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are too many notation to be explained, but since we already know basic idea of segmentation, it would be fairly easy to explain now.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547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EM: comes up in a variety of contexts within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4425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EM: comes up in a variety of contexts within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9430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--- How can we understand mathematical formula using the basic terms mentioned?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7113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Formulate segmentation quality function (objective function / energy)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4616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are too many notation to be explained, but since we already know basic idea of segmentation, it would be fairly easy to explain now.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5660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are too many notation to be explained, but since we already know basic idea of segmentation, it would be fairly easy to explain now.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682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are too many notation to be explained, but since we already know basic idea of segmentation, it would be fairly easy to explain now.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496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are too many notation to be explained, but since we already know basic idea of segmentation, it would be fairly easy to explain now.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65874-C5D9-415D-BB74-E8CA3CF82B3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827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079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049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31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A191C"/>
          </a:solidFill>
          <a:ln>
            <a:noFill/>
          </a:ln>
          <a:effectLst>
            <a:outerShdw blurRad="266700" dist="63500" dir="2700000" sx="105000" sy="105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904874" y="812800"/>
            <a:ext cx="10093325" cy="5194300"/>
          </a:xfrm>
          <a:prstGeom prst="rect">
            <a:avLst/>
          </a:prstGeom>
          <a:solidFill>
            <a:srgbClr val="1A191C"/>
          </a:solidFill>
          <a:ln>
            <a:noFill/>
          </a:ln>
          <a:effectLst>
            <a:outerShdw blurRad="241300" dist="88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 userDrawn="1"/>
        </p:nvSpPr>
        <p:spPr>
          <a:xfrm rot="16200000">
            <a:off x="1297773" y="980355"/>
            <a:ext cx="4516290" cy="4516290"/>
          </a:xfrm>
          <a:prstGeom prst="ellipse">
            <a:avLst/>
          </a:prstGeom>
          <a:gradFill flip="none" rotWithShape="1">
            <a:gsLst>
              <a:gs pos="0">
                <a:srgbClr val="1BB2FD"/>
              </a:gs>
              <a:gs pos="100000">
                <a:srgbClr val="C1444D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7"/>
          <p:cNvSpPr/>
          <p:nvPr userDrawn="1"/>
        </p:nvSpPr>
        <p:spPr>
          <a:xfrm>
            <a:off x="1360469" y="819148"/>
            <a:ext cx="9637729" cy="5190357"/>
          </a:xfrm>
          <a:custGeom>
            <a:avLst/>
            <a:gdLst>
              <a:gd name="connsiteX0" fmla="*/ 0 w 6020814"/>
              <a:gd name="connsiteY0" fmla="*/ 0 h 5190357"/>
              <a:gd name="connsiteX1" fmla="*/ 6020814 w 6020814"/>
              <a:gd name="connsiteY1" fmla="*/ 0 h 5190357"/>
              <a:gd name="connsiteX2" fmla="*/ 6020814 w 6020814"/>
              <a:gd name="connsiteY2" fmla="*/ 5190357 h 5190357"/>
              <a:gd name="connsiteX3" fmla="*/ 0 w 6020814"/>
              <a:gd name="connsiteY3" fmla="*/ 5190357 h 5190357"/>
              <a:gd name="connsiteX4" fmla="*/ 0 w 6020814"/>
              <a:gd name="connsiteY4" fmla="*/ 0 h 5190357"/>
              <a:gd name="connsiteX0" fmla="*/ 3133725 w 6020814"/>
              <a:gd name="connsiteY0" fmla="*/ 0 h 5199882"/>
              <a:gd name="connsiteX1" fmla="*/ 6020814 w 6020814"/>
              <a:gd name="connsiteY1" fmla="*/ 9525 h 5199882"/>
              <a:gd name="connsiteX2" fmla="*/ 6020814 w 6020814"/>
              <a:gd name="connsiteY2" fmla="*/ 5199882 h 5199882"/>
              <a:gd name="connsiteX3" fmla="*/ 0 w 6020814"/>
              <a:gd name="connsiteY3" fmla="*/ 5199882 h 5199882"/>
              <a:gd name="connsiteX4" fmla="*/ 3133725 w 6020814"/>
              <a:gd name="connsiteY4" fmla="*/ 0 h 5199882"/>
              <a:gd name="connsiteX0" fmla="*/ 1455715 w 6020814"/>
              <a:gd name="connsiteY0" fmla="*/ 0 h 5190357"/>
              <a:gd name="connsiteX1" fmla="*/ 6020814 w 6020814"/>
              <a:gd name="connsiteY1" fmla="*/ 0 h 5190357"/>
              <a:gd name="connsiteX2" fmla="*/ 6020814 w 6020814"/>
              <a:gd name="connsiteY2" fmla="*/ 5190357 h 5190357"/>
              <a:gd name="connsiteX3" fmla="*/ 0 w 6020814"/>
              <a:gd name="connsiteY3" fmla="*/ 5190357 h 5190357"/>
              <a:gd name="connsiteX4" fmla="*/ 1455715 w 6020814"/>
              <a:gd name="connsiteY4" fmla="*/ 0 h 519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20814" h="5190357">
                <a:moveTo>
                  <a:pt x="1455715" y="0"/>
                </a:moveTo>
                <a:lnTo>
                  <a:pt x="6020814" y="0"/>
                </a:lnTo>
                <a:lnTo>
                  <a:pt x="6020814" y="5190357"/>
                </a:lnTo>
                <a:lnTo>
                  <a:pt x="0" y="5190357"/>
                </a:lnTo>
                <a:lnTo>
                  <a:pt x="1455715" y="0"/>
                </a:lnTo>
                <a:close/>
              </a:path>
            </a:pathLst>
          </a:custGeom>
          <a:solidFill>
            <a:srgbClr val="1A191C"/>
          </a:solidFill>
          <a:ln>
            <a:noFill/>
          </a:ln>
          <a:effectLst>
            <a:outerShdw blurRad="177800" dir="10800000" sx="101000" sy="101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21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A1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A191C"/>
          </a:solidFill>
          <a:ln>
            <a:noFill/>
          </a:ln>
          <a:effectLst>
            <a:outerShdw blurRad="266700" dist="63500" dir="2700000" sx="105000" sy="105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904874" y="812800"/>
            <a:ext cx="10093325" cy="5194300"/>
          </a:xfrm>
          <a:prstGeom prst="rect">
            <a:avLst/>
          </a:prstGeom>
          <a:solidFill>
            <a:srgbClr val="1A191C"/>
          </a:solidFill>
          <a:ln>
            <a:noFill/>
          </a:ln>
          <a:effectLst>
            <a:outerShdw blurRad="241300" dist="88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93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A19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1A191C"/>
          </a:solidFill>
          <a:ln>
            <a:noFill/>
          </a:ln>
          <a:effectLst>
            <a:outerShdw blurRad="266700" dist="63500" dir="2700000" sx="105000" sy="105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228792" y="847724"/>
            <a:ext cx="11734416" cy="5762625"/>
          </a:xfrm>
          <a:prstGeom prst="rect">
            <a:avLst/>
          </a:prstGeom>
          <a:solidFill>
            <a:srgbClr val="1A191C"/>
          </a:solidFill>
          <a:ln>
            <a:noFill/>
          </a:ln>
          <a:effectLst>
            <a:outerShdw blurRad="241300" dist="889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0430" y="1081939"/>
            <a:ext cx="967117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BASED ON THE PAPER “INTERACTIVE COLOR SEGMENTATION WITH LINEAR PROGRAMMING”</a:t>
            </a:r>
            <a:endParaRPr lang="ko-KR" altLang="en-US" sz="1200" spc="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98158" y="1545484"/>
            <a:ext cx="551670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3200" b="1" spc="300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IMAGE SEGMENTATION</a:t>
            </a:r>
            <a:endParaRPr lang="ko-KR" altLang="en-US" sz="3200" b="1" spc="300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10421" y="2220484"/>
            <a:ext cx="47000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endParaRPr lang="ko-KR" altLang="en-US" sz="3200" b="1" spc="300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6414" y="2220484"/>
            <a:ext cx="569700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spc="300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LINEAR PROGRAMMING</a:t>
            </a:r>
            <a:endParaRPr lang="ko-KR" altLang="en-US" sz="3200" b="1" spc="300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15304" y="3769013"/>
            <a:ext cx="2561407" cy="27699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ko-KR" sz="1200" spc="1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PRESENTED BY JEEHEON KIM</a:t>
            </a:r>
            <a:endParaRPr lang="ko-KR" altLang="en-US" sz="1200" spc="1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121923-805E-4336-B4D4-498054AF8AC3}"/>
              </a:ext>
            </a:extLst>
          </p:cNvPr>
          <p:cNvSpPr txBox="1"/>
          <p:nvPr/>
        </p:nvSpPr>
        <p:spPr>
          <a:xfrm>
            <a:off x="5242432" y="2895484"/>
            <a:ext cx="470001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endParaRPr lang="ko-KR" altLang="en-US" sz="3200" b="1" spc="300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17AB4C-1F50-4FBA-9779-E660A94A9940}"/>
              </a:ext>
            </a:extLst>
          </p:cNvPr>
          <p:cNvSpPr txBox="1"/>
          <p:nvPr/>
        </p:nvSpPr>
        <p:spPr>
          <a:xfrm>
            <a:off x="5708425" y="2895484"/>
            <a:ext cx="4703339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spc="300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USER INTERACTION</a:t>
            </a:r>
            <a:endParaRPr lang="ko-KR" altLang="en-US" sz="3200" b="1" spc="300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92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985596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001/ Let’s Narrow it Down – but grasp the basics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957961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b="1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What are the key concepts?</a:t>
            </a:r>
          </a:p>
          <a:p>
            <a:r>
              <a:rPr lang="en-CA" altLang="ko-KR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Segmentation, features,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clustering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K-means Algorithm: </a:t>
            </a:r>
            <a:r>
              <a:rPr lang="en-CA" altLang="ko-KR" b="1" dirty="0">
                <a:solidFill>
                  <a:srgbClr val="C1444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Expectation-Maximization</a:t>
            </a:r>
          </a:p>
          <a:p>
            <a:endParaRPr lang="en-CA" altLang="ko-KR" b="1" dirty="0">
              <a:solidFill>
                <a:srgbClr val="C1444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Expectation step: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updating expectation of which cluster each point belongs to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Maximization step: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maximizing some fitness function that defines the location of the cluster centers</a:t>
            </a:r>
          </a:p>
          <a:p>
            <a:endParaRPr lang="en-CA" altLang="ko-KR" b="1" dirty="0">
              <a:solidFill>
                <a:srgbClr val="C1444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b="1" dirty="0">
                <a:solidFill>
                  <a:srgbClr val="C1444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Procedure</a:t>
            </a:r>
          </a:p>
          <a:p>
            <a:pPr marL="342900" indent="-342900">
              <a:buAutoNum type="arabicPeriod"/>
            </a:pP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Guess some cluster centers</a:t>
            </a:r>
          </a:p>
          <a:p>
            <a:pPr marL="342900" indent="-342900">
              <a:buAutoNum type="arabicPeriod"/>
            </a:pP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Repeat until converged</a:t>
            </a:r>
          </a:p>
          <a:p>
            <a:pPr marL="800100" lvl="1" indent="-342900">
              <a:buAutoNum type="arabicPeriod"/>
            </a:pP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E-Step: assign points to the nearest cluster center</a:t>
            </a:r>
          </a:p>
          <a:p>
            <a:pPr marL="800100" lvl="1" indent="-342900">
              <a:buAutoNum type="arabicPeriod"/>
            </a:pP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M-Step: set the cluster centers to the mean</a:t>
            </a:r>
          </a:p>
          <a:p>
            <a:endParaRPr lang="en-CA" altLang="ko-KR" b="1" dirty="0">
              <a:solidFill>
                <a:srgbClr val="BF586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842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985596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001/ Let’s Narrow it Down – but grasp the basics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621862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b="1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What are the key concepts?</a:t>
            </a:r>
          </a:p>
          <a:p>
            <a:r>
              <a:rPr lang="en-CA" altLang="ko-KR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Segmentation, features,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clustering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K-means Algorithm: </a:t>
            </a:r>
            <a:r>
              <a:rPr lang="en-CA" altLang="ko-KR" b="1" dirty="0">
                <a:solidFill>
                  <a:srgbClr val="C1444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Expectation-Maximization</a:t>
            </a:r>
          </a:p>
          <a:p>
            <a:pPr marL="342900" indent="-342900">
              <a:buAutoNum type="arabicPeriod"/>
            </a:pP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Guess some cluster centers</a:t>
            </a:r>
          </a:p>
          <a:p>
            <a:pPr marL="342900" indent="-342900">
              <a:buAutoNum type="arabicPeriod"/>
            </a:pP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Repeat until converged</a:t>
            </a:r>
          </a:p>
          <a:p>
            <a:pPr marL="800100" lvl="1" indent="-342900">
              <a:buAutoNum type="arabicPeriod"/>
            </a:pP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E-Step: assign points to the nearest cluster center</a:t>
            </a:r>
          </a:p>
          <a:p>
            <a:pPr marL="800100" lvl="1" indent="-342900">
              <a:buAutoNum type="arabicPeriod"/>
            </a:pP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M-Step: set the cluster centers to the mean</a:t>
            </a:r>
          </a:p>
          <a:p>
            <a:endParaRPr lang="en-CA" altLang="ko-KR" b="1" dirty="0">
              <a:solidFill>
                <a:srgbClr val="BF586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3BF0E0-9099-405A-9835-4A7744FF5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75" y="4106862"/>
            <a:ext cx="87820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98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6344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 want to dive into </a:t>
            </a:r>
            <a:r>
              <a:rPr lang="en-CA" altLang="ko-KR" dirty="0">
                <a:solidFill>
                  <a:srgbClr val="C1444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two-class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segmentation problem (k=2)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Segmenting a background image and a foreground image</a:t>
            </a:r>
            <a:endParaRPr lang="ko-KR" altLang="en-US" dirty="0">
              <a:solidFill>
                <a:srgbClr val="C1444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CD39A2-C0A2-44DD-A015-1AB45CE7E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923" y="2869930"/>
            <a:ext cx="4872038" cy="35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7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4B97D2-694B-4098-A738-EFD7B6D64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0" y="1962150"/>
            <a:ext cx="49530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59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503035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How do we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start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CA" altLang="ko-KR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segmentation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of the image?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Unsupervised: no training data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features lie together because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they are locally coherent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Supervised: medical image analysis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features belong together because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they lie on the same object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We use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semi-supervised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technique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input from user interaction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User will draw scribbles which are used to </a:t>
            </a:r>
          </a:p>
          <a:p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label 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points (i.e., feature vector)</a:t>
            </a:r>
            <a:endParaRPr lang="en-CA" altLang="ko-KR" dirty="0">
              <a:solidFill>
                <a:srgbClr val="BF586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852CF-B164-463D-9934-B05CC3F86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322" y="2266950"/>
            <a:ext cx="4953000" cy="2933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1B2810E-4E3E-43A2-9C64-20335FE27746}"/>
              </a:ext>
            </a:extLst>
          </p:cNvPr>
          <p:cNvSpPr/>
          <p:nvPr/>
        </p:nvSpPr>
        <p:spPr>
          <a:xfrm>
            <a:off x="7452583" y="4521200"/>
            <a:ext cx="335280" cy="386080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9119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B24753-977A-429B-B875-1D8A34CC9D96}"/>
              </a:ext>
            </a:extLst>
          </p:cNvPr>
          <p:cNvCxnSpPr>
            <a:cxnSpLocks/>
          </p:cNvCxnSpPr>
          <p:nvPr/>
        </p:nvCxnSpPr>
        <p:spPr>
          <a:xfrm flipH="1">
            <a:off x="8736822" y="1761344"/>
            <a:ext cx="2633420" cy="20481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461677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So where are </a:t>
            </a:r>
            <a:r>
              <a:rPr lang="en-CA" altLang="ko-KR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features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of the image?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We use a pixel and 4-neighbouring pixels’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CA" altLang="ko-KR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CIELab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as a feature vector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Dimension of a feature vector = 15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2D6DF1C-6972-48F8-A590-57ACFB2AB4B1}"/>
              </a:ext>
            </a:extLst>
          </p:cNvPr>
          <p:cNvGrpSpPr/>
          <p:nvPr/>
        </p:nvGrpSpPr>
        <p:grpSpPr>
          <a:xfrm>
            <a:off x="8554719" y="1761343"/>
            <a:ext cx="2815525" cy="1667657"/>
            <a:chOff x="6549322" y="2266950"/>
            <a:chExt cx="4953000" cy="29337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0852CF-B164-463D-9934-B05CC3F86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9322" y="2266950"/>
              <a:ext cx="4953000" cy="29337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B70C82-8E6D-4A2A-B526-AB828BDCFE49}"/>
                </a:ext>
              </a:extLst>
            </p:cNvPr>
            <p:cNvSpPr/>
            <p:nvPr/>
          </p:nvSpPr>
          <p:spPr>
            <a:xfrm>
              <a:off x="7792720" y="2844800"/>
              <a:ext cx="335280" cy="386080"/>
            </a:xfrm>
            <a:prstGeom prst="rect">
              <a:avLst/>
            </a:prstGeom>
            <a:solidFill>
              <a:srgbClr val="FFFF00">
                <a:alpha val="33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6EE775-1CBC-4AD8-8F49-DDB51889E7D5}"/>
              </a:ext>
            </a:extLst>
          </p:cNvPr>
          <p:cNvCxnSpPr>
            <a:cxnSpLocks/>
          </p:cNvCxnSpPr>
          <p:nvPr/>
        </p:nvCxnSpPr>
        <p:spPr>
          <a:xfrm flipH="1">
            <a:off x="4000989" y="1761343"/>
            <a:ext cx="4553732" cy="204819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82A77F-72FA-4876-B179-930FAB3406C5}"/>
              </a:ext>
            </a:extLst>
          </p:cNvPr>
          <p:cNvCxnSpPr>
            <a:cxnSpLocks/>
          </p:cNvCxnSpPr>
          <p:nvPr/>
        </p:nvCxnSpPr>
        <p:spPr>
          <a:xfrm flipH="1">
            <a:off x="8736822" y="3429000"/>
            <a:ext cx="2633421" cy="31182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629FD33-29D9-46F9-B640-7894CA644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989" y="3809536"/>
            <a:ext cx="4735833" cy="2737731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4D74E1-E845-434F-B20D-3A74FED97EA6}"/>
              </a:ext>
            </a:extLst>
          </p:cNvPr>
          <p:cNvSpPr/>
          <p:nvPr/>
        </p:nvSpPr>
        <p:spPr>
          <a:xfrm>
            <a:off x="4023360" y="1743456"/>
            <a:ext cx="7315200" cy="2060448"/>
          </a:xfrm>
          <a:custGeom>
            <a:avLst/>
            <a:gdLst>
              <a:gd name="connsiteX0" fmla="*/ 7315200 w 7315200"/>
              <a:gd name="connsiteY0" fmla="*/ 0 h 2060448"/>
              <a:gd name="connsiteX1" fmla="*/ 4559808 w 7315200"/>
              <a:gd name="connsiteY1" fmla="*/ 0 h 2060448"/>
              <a:gd name="connsiteX2" fmla="*/ 0 w 7315200"/>
              <a:gd name="connsiteY2" fmla="*/ 2060448 h 2060448"/>
              <a:gd name="connsiteX3" fmla="*/ 4718304 w 7315200"/>
              <a:gd name="connsiteY3" fmla="*/ 2048256 h 2060448"/>
              <a:gd name="connsiteX4" fmla="*/ 7315200 w 7315200"/>
              <a:gd name="connsiteY4" fmla="*/ 0 h 206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0" h="2060448">
                <a:moveTo>
                  <a:pt x="7315200" y="0"/>
                </a:moveTo>
                <a:lnTo>
                  <a:pt x="4559808" y="0"/>
                </a:lnTo>
                <a:lnTo>
                  <a:pt x="0" y="2060448"/>
                </a:lnTo>
                <a:lnTo>
                  <a:pt x="4718304" y="2048256"/>
                </a:lnTo>
                <a:lnTo>
                  <a:pt x="7315200" y="0"/>
                </a:lnTo>
                <a:close/>
              </a:path>
            </a:pathLst>
          </a:cu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6250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9678" y="1574800"/>
            <a:ext cx="61227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Clustering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technique?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Decision boundaries in feature space is estimated by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Automatic clustering method: GMM (parametric)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852CF-B164-463D-9934-B05CC3F86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322" y="2266950"/>
            <a:ext cx="4953000" cy="2933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B70C82-8E6D-4A2A-B526-AB828BDCFE49}"/>
              </a:ext>
            </a:extLst>
          </p:cNvPr>
          <p:cNvSpPr/>
          <p:nvPr/>
        </p:nvSpPr>
        <p:spPr>
          <a:xfrm>
            <a:off x="7792720" y="2844800"/>
            <a:ext cx="335280" cy="386080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8418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9678" y="1531257"/>
            <a:ext cx="61227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ko-KR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Clustering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technique? Gaussian Mixture Model 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Why? Disadvantages of k-means</a:t>
            </a:r>
          </a:p>
          <a:p>
            <a:pPr marL="285750" indent="-285750">
              <a:buFontTx/>
              <a:buChar char="-"/>
            </a:pP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Lack of flexibility in cluster shape</a:t>
            </a:r>
          </a:p>
          <a:p>
            <a:pPr marL="285750" indent="-285750">
              <a:buFontTx/>
              <a:buChar char="-"/>
            </a:pP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Lack of probabilistic cluster assignment</a:t>
            </a:r>
          </a:p>
          <a:p>
            <a:pPr marL="285750" indent="-285750">
              <a:buFontTx/>
              <a:buChar char="-"/>
            </a:pPr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What is GMM?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Attempts to find a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mixture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of multi-dimensional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Gaussian probability distributions 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that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best model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any input dataset</a:t>
            </a:r>
          </a:p>
        </p:txBody>
      </p:sp>
    </p:spTree>
    <p:extLst>
      <p:ext uri="{BB962C8B-B14F-4D97-AF65-F5344CB8AC3E}">
        <p14:creationId xmlns:p14="http://schemas.microsoft.com/office/powerpoint/2010/main" val="2690776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4B97D2-694B-4098-A738-EFD7B6D64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0" y="1962150"/>
            <a:ext cx="4953000" cy="2933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26152F-FCE6-4F8D-BB13-DD168E33654E}"/>
              </a:ext>
            </a:extLst>
          </p:cNvPr>
          <p:cNvSpPr/>
          <p:nvPr/>
        </p:nvSpPr>
        <p:spPr>
          <a:xfrm>
            <a:off x="621792" y="3296194"/>
            <a:ext cx="4831951" cy="45719"/>
          </a:xfrm>
          <a:prstGeom prst="rect">
            <a:avLst/>
          </a:prstGeom>
          <a:solidFill>
            <a:srgbClr val="C14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E30560-4CE6-4B45-968E-B0319C0D89E6}"/>
              </a:ext>
            </a:extLst>
          </p:cNvPr>
          <p:cNvSpPr/>
          <p:nvPr/>
        </p:nvSpPr>
        <p:spPr>
          <a:xfrm>
            <a:off x="5812972" y="2064283"/>
            <a:ext cx="4767943" cy="87086"/>
          </a:xfrm>
          <a:prstGeom prst="rect">
            <a:avLst/>
          </a:prstGeom>
          <a:solidFill>
            <a:srgbClr val="C14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4755AC-3492-4137-9BCF-4CEE3B9A3AA6}"/>
              </a:ext>
            </a:extLst>
          </p:cNvPr>
          <p:cNvSpPr/>
          <p:nvPr/>
        </p:nvSpPr>
        <p:spPr>
          <a:xfrm>
            <a:off x="516728" y="2525876"/>
            <a:ext cx="31027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term: sums over pixels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Captures color consistency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C64ABC-F258-4A40-AD31-3CCC1779F9D9}"/>
              </a:ext>
            </a:extLst>
          </p:cNvPr>
          <p:cNvSpPr/>
          <p:nvPr/>
        </p:nvSpPr>
        <p:spPr>
          <a:xfrm>
            <a:off x="8615871" y="2253502"/>
            <a:ext cx="28584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Separation term: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Describing neighborhood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dependency</a:t>
            </a:r>
          </a:p>
        </p:txBody>
      </p:sp>
    </p:spTree>
    <p:extLst>
      <p:ext uri="{BB962C8B-B14F-4D97-AF65-F5344CB8AC3E}">
        <p14:creationId xmlns:p14="http://schemas.microsoft.com/office/powerpoint/2010/main" val="80048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73827" y="1574800"/>
                <a:ext cx="5525743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Delta-distance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sym typeface="Symbol" panose="05050102010706020507" pitchFamily="18" charset="2"/>
                          </a:rPr>
                          <m:t></m:t>
                        </m:r>
                      </m:e>
                      <m:sub>
                        <m: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endParaRPr lang="en-CA" altLang="ko-KR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Difference of background and foreground distance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27" y="1574800"/>
                <a:ext cx="5525743" cy="1477328"/>
              </a:xfrm>
              <a:prstGeom prst="rect">
                <a:avLst/>
              </a:prstGeom>
              <a:blipFill>
                <a:blip r:embed="rId3"/>
                <a:stretch>
                  <a:fillRect l="-882" t="-2058" r="-11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30852CF-B164-463D-9934-B05CC3F86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684" y="3012713"/>
            <a:ext cx="4351105" cy="25771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B70C82-8E6D-4A2A-B526-AB828BDCFE49}"/>
              </a:ext>
            </a:extLst>
          </p:cNvPr>
          <p:cNvSpPr/>
          <p:nvPr/>
        </p:nvSpPr>
        <p:spPr>
          <a:xfrm>
            <a:off x="2289476" y="3517403"/>
            <a:ext cx="294536" cy="339163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FEAC6B-4D3D-4B16-AC7F-8C543C1432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37" b="80067"/>
          <a:stretch/>
        </p:blipFill>
        <p:spPr>
          <a:xfrm>
            <a:off x="6048942" y="3052128"/>
            <a:ext cx="5525746" cy="6434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1F835D-8137-4049-9C02-14A0110341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0304" r="1037" b="39763"/>
          <a:stretch/>
        </p:blipFill>
        <p:spPr>
          <a:xfrm>
            <a:off x="6048942" y="4026148"/>
            <a:ext cx="5525746" cy="6434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6A7F0E-3D5F-40C3-962E-38DEFD7445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2156" r="1037" b="2260"/>
          <a:stretch/>
        </p:blipFill>
        <p:spPr>
          <a:xfrm>
            <a:off x="6048946" y="5000167"/>
            <a:ext cx="5525743" cy="5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9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257631" y="2354707"/>
            <a:ext cx="5074083" cy="2495888"/>
            <a:chOff x="2733631" y="1988136"/>
            <a:chExt cx="5074083" cy="2495888"/>
          </a:xfrm>
          <a:noFill/>
        </p:grpSpPr>
        <p:sp>
          <p:nvSpPr>
            <p:cNvPr id="13" name="TextBox 12"/>
            <p:cNvSpPr txBox="1"/>
            <p:nvPr/>
          </p:nvSpPr>
          <p:spPr>
            <a:xfrm>
              <a:off x="3136320" y="1988136"/>
              <a:ext cx="3339184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+mn-ea"/>
                </a:rPr>
                <a:t>001/ Let’s Narrow it Down</a:t>
              </a:r>
              <a:endParaRPr lang="ko-KR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33631" y="2512082"/>
              <a:ext cx="4144561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+mn-ea"/>
                </a:rPr>
                <a:t>002/ Mathematical formula </a:t>
              </a:r>
              <a:endParaRPr lang="ko-KR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20901" y="3036026"/>
              <a:ext cx="3807003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+mn-ea"/>
                </a:rPr>
                <a:t>003/ Programming Algorithm </a:t>
              </a:r>
              <a:endParaRPr lang="ko-KR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74772" y="3559970"/>
              <a:ext cx="1500732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+mn-ea"/>
                </a:rPr>
                <a:t>004/ Demo</a:t>
              </a:r>
              <a:endParaRPr lang="ko-KR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04482" y="4083914"/>
              <a:ext cx="4403232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+mn-ea"/>
                </a:rPr>
                <a:t>005/ Wrap-up</a:t>
              </a:r>
              <a:endParaRPr lang="ko-KR" altLang="en-US" sz="2000" dirty="0">
                <a:solidFill>
                  <a:schemeClr val="bg1"/>
                </a:solidFill>
                <a:latin typeface="+mn-ea"/>
              </a:endParaRPr>
            </a:p>
          </p:txBody>
        </p:sp>
      </p:grpSp>
      <p:cxnSp>
        <p:nvCxnSpPr>
          <p:cNvPr id="18" name="직선 연결선 17"/>
          <p:cNvCxnSpPr/>
          <p:nvPr/>
        </p:nvCxnSpPr>
        <p:spPr>
          <a:xfrm flipV="1">
            <a:off x="4810125" y="1695450"/>
            <a:ext cx="2571750" cy="8015"/>
          </a:xfrm>
          <a:prstGeom prst="line">
            <a:avLst/>
          </a:prstGeom>
          <a:ln w="15875" cap="sq">
            <a:solidFill>
              <a:srgbClr val="C1444D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61903" y="1476607"/>
            <a:ext cx="2068195" cy="461665"/>
          </a:xfrm>
          <a:prstGeom prst="rect">
            <a:avLst/>
          </a:prstGeom>
          <a:solidFill>
            <a:srgbClr val="1A191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300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CONTENTS</a:t>
            </a:r>
            <a:endParaRPr lang="ko-KR" altLang="en-US" sz="2400" spc="300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684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73827" y="1574800"/>
                <a:ext cx="10262553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Delta-distance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sym typeface="Symbol" panose="05050102010706020507" pitchFamily="18" charset="2"/>
                          </a:rPr>
                          <m:t></m:t>
                        </m:r>
                      </m:e>
                      <m:sub>
                        <m: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endParaRPr lang="en-CA" altLang="ko-KR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Foreground distance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i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Eq. (11)</a:t>
                </a:r>
              </a:p>
              <a:p>
                <a:r>
                  <a:rPr lang="en-CA" altLang="ko-KR" dirty="0"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en-CA" altLang="ko-KR" dirty="0" err="1"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Mahalanobis</a:t>
                </a:r>
                <a:r>
                  <a:rPr lang="en-CA" altLang="ko-KR" dirty="0">
                    <a:solidFill>
                      <a:schemeClr val="bg2">
                        <a:lumMod val="50000"/>
                      </a:schemeClr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 </a:t>
                </a:r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Distance of foreground in respect to </a:t>
                </a:r>
                <a:r>
                  <a:rPr lang="en-CA" altLang="ko-KR" i="1" dirty="0" err="1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i-th</a:t>
                </a:r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feature vector</a:t>
                </a: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- Visual Occlusions and illumination changes are taken into account 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  k-</a:t>
                </a:r>
                <a:r>
                  <a:rPr lang="en-CA" altLang="ko-KR" dirty="0" err="1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th</a:t>
                </a:r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CA" altLang="ko-KR" dirty="0" err="1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Guass</a:t>
                </a:r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mode (components) of the foreground object region’s </a:t>
                </a:r>
                <a:r>
                  <a:rPr lang="en-CA" altLang="ko-KR" b="1" dirty="0">
                    <a:solidFill>
                      <a:srgbClr val="BF586D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mean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   reciprocal of k-</a:t>
                </a:r>
                <a:r>
                  <a:rPr lang="en-CA" altLang="ko-KR" dirty="0" err="1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th</a:t>
                </a:r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CA" altLang="ko-KR" dirty="0" err="1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Guass</a:t>
                </a:r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mode (components) of the foreground object region’s </a:t>
                </a:r>
                <a:r>
                  <a:rPr lang="en-CA" altLang="ko-KR" b="1" dirty="0">
                    <a:solidFill>
                      <a:srgbClr val="BF586D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covariance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We estimate these by using Gaussian Mixture Model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27" y="1574800"/>
                <a:ext cx="10262553" cy="3970318"/>
              </a:xfrm>
              <a:prstGeom prst="rect">
                <a:avLst/>
              </a:prstGeom>
              <a:blipFill>
                <a:blip r:embed="rId3"/>
                <a:stretch>
                  <a:fillRect l="-594" t="-767" b="-13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DDD9564-5B17-4AF2-8C53-19930B4AB3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37" b="80067"/>
          <a:stretch/>
        </p:blipFill>
        <p:spPr>
          <a:xfrm>
            <a:off x="5015108" y="1574800"/>
            <a:ext cx="6320780" cy="7359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792E0F-0DB8-477F-809F-1D4983A53F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774" t="1946" r="61261" b="83312"/>
          <a:stretch/>
        </p:blipFill>
        <p:spPr>
          <a:xfrm>
            <a:off x="1101041" y="3610981"/>
            <a:ext cx="381000" cy="5442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725986-D156-47F7-8D0C-F431351836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977" t="2596" r="50524" b="82663"/>
          <a:stretch/>
        </p:blipFill>
        <p:spPr>
          <a:xfrm>
            <a:off x="1101041" y="4295130"/>
            <a:ext cx="478973" cy="54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21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73827" y="1574800"/>
                <a:ext cx="2632324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Delta-distance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sym typeface="Symbol" panose="05050102010706020507" pitchFamily="18" charset="2"/>
                          </a:rPr>
                          <m:t></m:t>
                        </m:r>
                      </m:e>
                      <m:sub>
                        <m: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endParaRPr lang="en-CA" altLang="ko-KR" b="1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285750" indent="-285750">
                  <a:buFontTx/>
                  <a:buChar char="-"/>
                </a:pPr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Foreground distance</a:t>
                </a:r>
              </a:p>
              <a:p>
                <a:pPr marL="285750" indent="-285750">
                  <a:buFontTx/>
                  <a:buChar char="-"/>
                </a:pPr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27" y="1574800"/>
                <a:ext cx="2632324" cy="1754326"/>
              </a:xfrm>
              <a:prstGeom prst="rect">
                <a:avLst/>
              </a:prstGeom>
              <a:blipFill>
                <a:blip r:embed="rId3"/>
                <a:stretch>
                  <a:fillRect l="-2315" t="-1736" r="-13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CBFBC99-CEAD-4F1B-A7DF-181DCF4D91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37" b="80067"/>
          <a:stretch/>
        </p:blipFill>
        <p:spPr>
          <a:xfrm>
            <a:off x="2363784" y="3528875"/>
            <a:ext cx="5525746" cy="6434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36C1F4-5614-4580-AA65-487F545C32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304" r="1037" b="39763"/>
          <a:stretch/>
        </p:blipFill>
        <p:spPr>
          <a:xfrm>
            <a:off x="2363784" y="4502895"/>
            <a:ext cx="5525746" cy="6434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913D51-E25D-4FA5-9307-5994DCC55D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2156" r="1037" b="2260"/>
          <a:stretch/>
        </p:blipFill>
        <p:spPr>
          <a:xfrm>
            <a:off x="1073827" y="2627082"/>
            <a:ext cx="5525743" cy="5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10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315471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Set of labeled pixels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Scribbles by user interaction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Already labeled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- 0 for foreground,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- 1 for background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852CF-B164-463D-9934-B05CC3F86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322" y="2266950"/>
            <a:ext cx="4953000" cy="2933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B70C82-8E6D-4A2A-B526-AB828BDCFE49}"/>
              </a:ext>
            </a:extLst>
          </p:cNvPr>
          <p:cNvSpPr/>
          <p:nvPr/>
        </p:nvSpPr>
        <p:spPr>
          <a:xfrm>
            <a:off x="8101262" y="2859088"/>
            <a:ext cx="335280" cy="386080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75860-32F5-438D-838E-9BFA1B021CC6}"/>
              </a:ext>
            </a:extLst>
          </p:cNvPr>
          <p:cNvSpPr/>
          <p:nvPr/>
        </p:nvSpPr>
        <p:spPr>
          <a:xfrm>
            <a:off x="6583544" y="4535488"/>
            <a:ext cx="4084456" cy="386080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7857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50057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User-specified regularization parameter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Discourages overfitting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Shrinks the coefficient estimates towards zero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 the paper, it is set to 0.2 (for experiment)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852CF-B164-463D-9934-B05CC3F86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322" y="2266950"/>
            <a:ext cx="4953000" cy="2933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B70C82-8E6D-4A2A-B526-AB828BDCFE49}"/>
              </a:ext>
            </a:extLst>
          </p:cNvPr>
          <p:cNvSpPr/>
          <p:nvPr/>
        </p:nvSpPr>
        <p:spPr>
          <a:xfrm>
            <a:off x="8690542" y="2859088"/>
            <a:ext cx="335280" cy="386080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674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80261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002/ Mathematical Formula?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73827" y="1574800"/>
                <a:ext cx="5230534" cy="427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b="1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Coefficient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Weight depending on the colors of </a:t>
                </a: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pixel </a:t>
                </a:r>
                <a:r>
                  <a:rPr lang="en-CA" altLang="ko-KR" dirty="0" err="1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i</a:t>
                </a:r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and j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Belief: neighboring pixels should have </a:t>
                </a: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	consistent labels unless their difference</a:t>
                </a: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	(in color/feature) is too large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Possible choice of w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CA" altLang="ko-KR" dirty="0">
                              <a:solidFill>
                                <a:schemeClr val="bg1"/>
                              </a:solidFill>
                              <a:ea typeface="나눔스퀘어" panose="020B0600000101010101" pitchFamily="50" charset="-127"/>
                            </a:rPr>
                            <m:t>||</m:t>
                          </m:r>
                          <m:r>
                            <m:rPr>
                              <m:nor/>
                            </m:rPr>
                            <a:rPr lang="en-CA" altLang="ko-KR" dirty="0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  <m:sSub>
                            <m:sSubPr>
                              <m:ctrlPr>
                                <a:rPr lang="en-CA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CA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CA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CA" altLang="ko-KR" dirty="0">
                              <a:solidFill>
                                <a:schemeClr val="bg1"/>
                              </a:solidFill>
                              <a:latin typeface="나눔스퀘어" panose="020B0600000101010101" pitchFamily="50" charset="-127"/>
                              <a:ea typeface="나눔스퀘어" panose="020B0600000101010101" pitchFamily="50" charset="-127"/>
                            </a:rPr>
                            <m:t> || </m:t>
                          </m:r>
                        </m:e>
                        <m:sup>
                          <m:r>
                            <a:rPr lang="en-CA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나눔스퀘어" panose="020B0600000101010101" pitchFamily="50" charset="-127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27" y="1574800"/>
                <a:ext cx="5230534" cy="4274568"/>
              </a:xfrm>
              <a:prstGeom prst="rect">
                <a:avLst/>
              </a:prstGeom>
              <a:blipFill>
                <a:blip r:embed="rId3"/>
                <a:stretch>
                  <a:fillRect l="-932" t="-712" r="-1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6647919-AB56-405B-AF42-CEB2BE9F6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322" y="2266950"/>
            <a:ext cx="4953000" cy="2933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B70C82-8E6D-4A2A-B526-AB828BDCFE49}"/>
              </a:ext>
            </a:extLst>
          </p:cNvPr>
          <p:cNvSpPr/>
          <p:nvPr/>
        </p:nvSpPr>
        <p:spPr>
          <a:xfrm>
            <a:off x="9540240" y="2838768"/>
            <a:ext cx="514461" cy="381952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585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95329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003/ Programming algorithm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873F49-9126-4D92-A514-3DC3F4A2AA32}"/>
                  </a:ext>
                </a:extLst>
              </p:cNvPr>
              <p:cNvSpPr txBox="1"/>
              <p:nvPr/>
            </p:nvSpPr>
            <p:spPr>
              <a:xfrm>
                <a:off x="760442" y="1652360"/>
                <a:ext cx="10878363" cy="3438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1. Convert the image to CIE-Lab space. Construct feature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CA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𝐼</m:t>
                        </m:r>
                      </m:e>
                      <m:sub>
                        <m:r>
                          <a:rPr lang="en-CA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at each pixel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2. Use user-specified scribbles to estimate the foreground GMM and background GMM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3. Compute the delta-distance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CA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  <a:sym typeface="Symbol" panose="05050102010706020507" pitchFamily="18" charset="2"/>
                          </a:rPr>
                          <m:t></m:t>
                        </m:r>
                      </m:e>
                      <m:sub>
                        <m: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at every pixel </a:t>
                </a:r>
                <a14:m>
                  <m:oMath xmlns:m="http://schemas.openxmlformats.org/officeDocument/2006/math">
                    <m:r>
                      <a:rPr lang="en-CA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𝑖</m:t>
                    </m:r>
                  </m:oMath>
                </a14:m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and the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bPr>
                      <m:e>
                        <m:r>
                          <a:rPr lang="en-CA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CA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C1444D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for each of its 4-neighbor pixels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4. Establish the LP formulation based on Eq.14.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5. Solve this LP problem using any LP solver, and round the results to 0-1 variables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6. Output the rounded labels as the segmentation result</a:t>
                </a:r>
              </a:p>
              <a:p>
                <a:r>
                  <a:rPr lang="ko-KR" altLang="en-US" dirty="0">
                    <a:solidFill>
                      <a:srgbClr val="C1444D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9873F49-9126-4D92-A514-3DC3F4A2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42" y="1652360"/>
                <a:ext cx="10878363" cy="3438634"/>
              </a:xfrm>
              <a:prstGeom prst="rect">
                <a:avLst/>
              </a:prstGeom>
              <a:blipFill>
                <a:blip r:embed="rId2"/>
                <a:stretch>
                  <a:fillRect l="-504" t="-8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151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249299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004/ Demo.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88" y="74037"/>
            <a:ext cx="4533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0314" y="1527175"/>
            <a:ext cx="517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Let’s use this algorithm to find this little Nemo!</a:t>
            </a:r>
          </a:p>
        </p:txBody>
      </p:sp>
      <p:pic>
        <p:nvPicPr>
          <p:cNvPr id="4" name="Picture 3" descr="A colorful fish&#10;&#10;Description automatically generated">
            <a:extLst>
              <a:ext uri="{FF2B5EF4-FFF2-40B4-BE49-F238E27FC236}">
                <a16:creationId xmlns:a16="http://schemas.microsoft.com/office/drawing/2014/main" id="{DE572006-DB40-47F7-B296-DF2710CBB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280" y="2229724"/>
            <a:ext cx="5281613" cy="353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59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2492990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004/ Demo.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73827" y="1574800"/>
                <a:ext cx="7071936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How was the quality of the result?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How long did it take?</a:t>
                </a: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- Less than 5 minutes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How big was the image?</a:t>
                </a: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- 275 x 184</a:t>
                </a:r>
              </a:p>
              <a:p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Compare it with </a:t>
                </a:r>
                <a:r>
                  <a:rPr lang="en-CA" altLang="ko-KR" dirty="0">
                    <a:solidFill>
                      <a:srgbClr val="C1444D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semi-definite programming </a:t>
                </a:r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and it is much faster</a:t>
                </a:r>
              </a:p>
              <a:p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- </a:t>
                </a:r>
                <a14:m>
                  <m:oMath xmlns:m="http://schemas.openxmlformats.org/officeDocument/2006/math">
                    <m:r>
                      <a:rPr lang="en-CA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𝑂</m:t>
                    </m:r>
                    <m:sSup>
                      <m:sSupPr>
                        <m:ctrlPr>
                          <a:rPr lang="en-CA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pPr>
                      <m:e>
                        <m:r>
                          <a:rPr lang="en-CA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((</m:t>
                        </m:r>
                        <m:r>
                          <a:rPr lang="en-CA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𝑀𝑁𝑘</m:t>
                        </m:r>
                        <m:r>
                          <a:rPr lang="en-CA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)</m:t>
                        </m:r>
                      </m:e>
                      <m:sup>
                        <m:r>
                          <a:rPr lang="en-CA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𝑚</m:t>
                        </m:r>
                      </m:sup>
                    </m:sSup>
                    <m:r>
                      <a:rPr lang="en-CA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)</m:t>
                    </m:r>
                  </m:oMath>
                </a14:m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vs </a:t>
                </a:r>
                <a14:m>
                  <m:oMath xmlns:m="http://schemas.openxmlformats.org/officeDocument/2006/math">
                    <m:r>
                      <a:rPr lang="en-CA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𝑂</m:t>
                    </m:r>
                    <m:sSup>
                      <m:sSupPr>
                        <m:ctrlP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pPr>
                      <m:e>
                        <m: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((</m:t>
                        </m:r>
                        <m: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𝑀𝑁𝑘</m:t>
                        </m:r>
                        <m: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)</m:t>
                        </m:r>
                      </m:e>
                      <m:sup>
                        <m:r>
                          <a:rPr lang="en-CA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2</m:t>
                        </m:r>
                        <m:r>
                          <a:rPr lang="en-CA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𝑛</m:t>
                        </m:r>
                      </m:sup>
                    </m:sSup>
                    <m:r>
                      <a:rPr lang="en-CA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)</m:t>
                    </m:r>
                  </m:oMath>
                </a14:m>
                <a:r>
                  <a:rPr lang="en-CA" altLang="ko-KR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where </a:t>
                </a:r>
                <a14:m>
                  <m:oMath xmlns:m="http://schemas.openxmlformats.org/officeDocument/2006/math">
                    <m:r>
                      <a:rPr lang="en-CA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𝑚</m:t>
                    </m:r>
                    <m:r>
                      <a:rPr lang="en-CA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≪</m:t>
                    </m:r>
                    <m:r>
                      <a:rPr lang="en-CA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𝑛</m:t>
                    </m:r>
                  </m:oMath>
                </a14:m>
                <a:endParaRPr lang="en-CA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27" y="1574800"/>
                <a:ext cx="7071936" cy="2862322"/>
              </a:xfrm>
              <a:prstGeom prst="rect">
                <a:avLst/>
              </a:prstGeom>
              <a:blipFill>
                <a:blip r:embed="rId2"/>
                <a:stretch>
                  <a:fillRect l="-690" t="-1064" b="-234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572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2953053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005/ Wrap-up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1012732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Is it even useful?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Linear solvers are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more established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than quadratic solvers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Linear problems are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faster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and easier to solve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Compared to graph-cut, it is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more flexible 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(you can add more linear constraints)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Things that can be done…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Video segmentation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Try with better linear solver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Use unsupervised-learning instead of user-interaction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This paper is published in 2008 and it is likely that there are better solutions already out there</a:t>
            </a:r>
          </a:p>
        </p:txBody>
      </p:sp>
    </p:spTree>
    <p:extLst>
      <p:ext uri="{BB962C8B-B14F-4D97-AF65-F5344CB8AC3E}">
        <p14:creationId xmlns:p14="http://schemas.microsoft.com/office/powerpoint/2010/main" val="4941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15301" y="2815489"/>
            <a:ext cx="256140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200" spc="1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PRESENTED BY JEEHEON KIM</a:t>
            </a:r>
            <a:endParaRPr lang="ko-KR" altLang="en-US" sz="1200" spc="1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38511" y="3136613"/>
            <a:ext cx="251498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3200" b="1" spc="300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Thank you</a:t>
            </a:r>
            <a:endParaRPr lang="ko-KR" altLang="en-US" sz="3200" b="1" spc="300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4815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37717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001/ Let’s Narrow it Down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87" y="74037"/>
            <a:ext cx="45336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8920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This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paper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is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heavily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based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on</a:t>
            </a:r>
            <a:r>
              <a: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another paper that uses </a:t>
            </a:r>
            <a:r>
              <a:rPr lang="en-CA" altLang="ko-KR" dirty="0">
                <a:solidFill>
                  <a:srgbClr val="C1444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semi-definite programming</a:t>
            </a:r>
          </a:p>
          <a:p>
            <a:endParaRPr lang="en-CA" altLang="ko-KR" dirty="0">
              <a:solidFill>
                <a:srgbClr val="C1444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 am going to skip specificity… </a:t>
            </a:r>
          </a:p>
        </p:txBody>
      </p:sp>
    </p:spTree>
    <p:extLst>
      <p:ext uri="{BB962C8B-B14F-4D97-AF65-F5344CB8AC3E}">
        <p14:creationId xmlns:p14="http://schemas.microsoft.com/office/powerpoint/2010/main" val="1011277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537717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001/ Let’s Narrow it Down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73997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But grasp the </a:t>
            </a:r>
            <a:r>
              <a:rPr lang="en-CA" altLang="ko-KR" b="1" dirty="0">
                <a:solidFill>
                  <a:srgbClr val="C144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basic</a:t>
            </a:r>
            <a:r>
              <a:rPr lang="en-CA" altLang="ko-KR" dirty="0">
                <a:solidFill>
                  <a:srgbClr val="C1444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idea!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… useful for image segmentation using 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39605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985596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001/ Let’s Narrow it Down – but grasp the basics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4752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What are the key concepts?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Segmentation, features, clustering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3668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985596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001/ Let’s Narrow it Down – but grasp the basics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62826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b="1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What are the key concepts?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Segmentation</a:t>
            </a:r>
            <a:r>
              <a:rPr lang="en-CA" altLang="ko-KR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features, clustering 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Partitioning an image into </a:t>
            </a:r>
            <a:r>
              <a:rPr lang="en-CA" altLang="ko-KR" b="1" u="sng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meaningful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regions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=&gt; cluster pixels into coherent blobs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e.g., detecting a moving object in a surveillance camera </a:t>
            </a:r>
          </a:p>
        </p:txBody>
      </p:sp>
    </p:spTree>
    <p:extLst>
      <p:ext uri="{BB962C8B-B14F-4D97-AF65-F5344CB8AC3E}">
        <p14:creationId xmlns:p14="http://schemas.microsoft.com/office/powerpoint/2010/main" val="882326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985596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001/ Let’s Narrow it Down – but grasp the basics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154" y="1582340"/>
            <a:ext cx="1104969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b="1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What are the key concepts?</a:t>
            </a:r>
          </a:p>
          <a:p>
            <a:r>
              <a:rPr lang="en-CA" altLang="ko-KR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	Segmentation,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features</a:t>
            </a:r>
            <a:r>
              <a:rPr lang="en-CA" altLang="ko-KR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clustering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 vector is just a </a:t>
            </a:r>
            <a:r>
              <a:rPr lang="en-CA" altLang="ko-KR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vector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that contains information describing an object’s </a:t>
            </a:r>
            <a:r>
              <a:rPr lang="en-CA" altLang="ko-KR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important characteristics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Intuitive decision on feature vector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Smallest unit of an image is a </a:t>
            </a:r>
            <a:r>
              <a:rPr lang="en-CA" altLang="ko-KR" b="1" dirty="0">
                <a:solidFill>
                  <a:srgbClr val="C1444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pixel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Representative feature of a pixel is </a:t>
            </a:r>
            <a:r>
              <a:rPr lang="en-CA" altLang="ko-KR" b="1" dirty="0">
                <a:solidFill>
                  <a:srgbClr val="C1444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color</a:t>
            </a:r>
          </a:p>
          <a:p>
            <a:endParaRPr lang="en-CA" altLang="ko-KR" b="1" dirty="0">
              <a:solidFill>
                <a:srgbClr val="C1444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What else can be used as a feature?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- texture, intensity, chromaticity</a:t>
            </a:r>
          </a:p>
          <a:p>
            <a:endParaRPr lang="en-CA" altLang="ko-KR" b="1" dirty="0">
              <a:solidFill>
                <a:srgbClr val="C1444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540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985596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001/ Let’s Narrow it Down – but grasp the basics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714682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b="1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What are the key concepts?</a:t>
            </a:r>
          </a:p>
          <a:p>
            <a:r>
              <a:rPr lang="en-CA" altLang="ko-KR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Segmentation, features,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clustering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Remember, segmentation is </a:t>
            </a:r>
            <a:r>
              <a:rPr lang="en-CA" altLang="ko-KR" i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“clustering pixels into coherent blobs”</a:t>
            </a:r>
          </a:p>
          <a:p>
            <a:endParaRPr lang="en-CA" altLang="ko-KR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We have feature vectors that are not pre-labeled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Technique of ‘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discovering’ a label</a:t>
            </a:r>
          </a:p>
          <a:p>
            <a:endParaRPr lang="en-CA" altLang="ko-KR" b="1" dirty="0">
              <a:solidFill>
                <a:srgbClr val="BF586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Simplest way to define blob coherence of image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is to use similarity in color or brightness</a:t>
            </a:r>
          </a:p>
          <a:p>
            <a:endParaRPr lang="en-CA" altLang="ko-KR" b="1" dirty="0">
              <a:solidFill>
                <a:srgbClr val="BF586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9CCB470-0A3A-43C5-A01D-6D8C671B32C3}"/>
              </a:ext>
            </a:extLst>
          </p:cNvPr>
          <p:cNvSpPr/>
          <p:nvPr/>
        </p:nvSpPr>
        <p:spPr>
          <a:xfrm>
            <a:off x="6721649" y="4072311"/>
            <a:ext cx="2024743" cy="20247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5B9CF7-1954-4003-83A2-55D221E0B6B1}"/>
              </a:ext>
            </a:extLst>
          </p:cNvPr>
          <p:cNvSpPr/>
          <p:nvPr/>
        </p:nvSpPr>
        <p:spPr>
          <a:xfrm>
            <a:off x="9678362" y="2641565"/>
            <a:ext cx="2024743" cy="202474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F7A0A6-B14F-4C73-B3C3-9D124FE91BC9}"/>
              </a:ext>
            </a:extLst>
          </p:cNvPr>
          <p:cNvSpPr/>
          <p:nvPr/>
        </p:nvSpPr>
        <p:spPr>
          <a:xfrm>
            <a:off x="9057049" y="4648380"/>
            <a:ext cx="1633684" cy="163368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C551AF-DF63-4E4F-8554-F25D750553CB}"/>
              </a:ext>
            </a:extLst>
          </p:cNvPr>
          <p:cNvSpPr/>
          <p:nvPr/>
        </p:nvSpPr>
        <p:spPr>
          <a:xfrm>
            <a:off x="7215857" y="4273252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0DB1A5-9302-43AF-ADBE-5A80125395C7}"/>
              </a:ext>
            </a:extLst>
          </p:cNvPr>
          <p:cNvSpPr/>
          <p:nvPr/>
        </p:nvSpPr>
        <p:spPr>
          <a:xfrm>
            <a:off x="6872480" y="5395683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452676-1798-45BE-8E30-36F83D25D828}"/>
              </a:ext>
            </a:extLst>
          </p:cNvPr>
          <p:cNvSpPr/>
          <p:nvPr/>
        </p:nvSpPr>
        <p:spPr>
          <a:xfrm>
            <a:off x="8254580" y="5465222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4B0D7C-4C16-4A9C-BB29-0476C0960700}"/>
              </a:ext>
            </a:extLst>
          </p:cNvPr>
          <p:cNvSpPr/>
          <p:nvPr/>
        </p:nvSpPr>
        <p:spPr>
          <a:xfrm>
            <a:off x="8295220" y="4548941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4FABE0-5A80-4DF6-A36C-3F9F64BBEBF6}"/>
              </a:ext>
            </a:extLst>
          </p:cNvPr>
          <p:cNvSpPr/>
          <p:nvPr/>
        </p:nvSpPr>
        <p:spPr>
          <a:xfrm>
            <a:off x="8025025" y="5100320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58CD35-E2E9-4ADB-8C9F-9EDB850E6424}"/>
              </a:ext>
            </a:extLst>
          </p:cNvPr>
          <p:cNvSpPr/>
          <p:nvPr/>
        </p:nvSpPr>
        <p:spPr>
          <a:xfrm>
            <a:off x="7337777" y="5730240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50B737-F7B5-4E45-8A10-9B1F60264A3D}"/>
              </a:ext>
            </a:extLst>
          </p:cNvPr>
          <p:cNvSpPr/>
          <p:nvPr/>
        </p:nvSpPr>
        <p:spPr>
          <a:xfrm>
            <a:off x="7679585" y="5325421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1289B1-CDB2-49AF-88C0-DBFB7CD942AA}"/>
              </a:ext>
            </a:extLst>
          </p:cNvPr>
          <p:cNvSpPr/>
          <p:nvPr/>
        </p:nvSpPr>
        <p:spPr>
          <a:xfrm>
            <a:off x="7256497" y="4988560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C31CD5F-3810-4596-94E0-AEB5B429846A}"/>
              </a:ext>
            </a:extLst>
          </p:cNvPr>
          <p:cNvSpPr/>
          <p:nvPr/>
        </p:nvSpPr>
        <p:spPr>
          <a:xfrm>
            <a:off x="9906526" y="3122102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B3847B-2D6D-4CDD-8C6F-FCDF23D10EC3}"/>
              </a:ext>
            </a:extLst>
          </p:cNvPr>
          <p:cNvSpPr/>
          <p:nvPr/>
        </p:nvSpPr>
        <p:spPr>
          <a:xfrm>
            <a:off x="9918583" y="3602361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405FFBB-F6A4-4AAF-A568-81120B097CEA}"/>
              </a:ext>
            </a:extLst>
          </p:cNvPr>
          <p:cNvSpPr/>
          <p:nvPr/>
        </p:nvSpPr>
        <p:spPr>
          <a:xfrm>
            <a:off x="11319448" y="4119663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ADA890-7777-4672-80FA-B9D473E3D60E}"/>
              </a:ext>
            </a:extLst>
          </p:cNvPr>
          <p:cNvSpPr/>
          <p:nvPr/>
        </p:nvSpPr>
        <p:spPr>
          <a:xfrm>
            <a:off x="11360088" y="3203382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5DC9D37-1FA1-48C7-8BDE-447EC70EC3F3}"/>
              </a:ext>
            </a:extLst>
          </p:cNvPr>
          <p:cNvSpPr/>
          <p:nvPr/>
        </p:nvSpPr>
        <p:spPr>
          <a:xfrm>
            <a:off x="11540545" y="3711382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9F0662A-29C8-477E-9472-C5B1F99E5C61}"/>
              </a:ext>
            </a:extLst>
          </p:cNvPr>
          <p:cNvSpPr/>
          <p:nvPr/>
        </p:nvSpPr>
        <p:spPr>
          <a:xfrm>
            <a:off x="10402645" y="4384681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F3DDD93-6DE6-434B-AB0C-201D1A410056}"/>
              </a:ext>
            </a:extLst>
          </p:cNvPr>
          <p:cNvSpPr/>
          <p:nvPr/>
        </p:nvSpPr>
        <p:spPr>
          <a:xfrm>
            <a:off x="10685906" y="2783323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0CFBC83-47C6-4F0E-9D8F-8EC8D1FB08F2}"/>
              </a:ext>
            </a:extLst>
          </p:cNvPr>
          <p:cNvSpPr/>
          <p:nvPr/>
        </p:nvSpPr>
        <p:spPr>
          <a:xfrm>
            <a:off x="9867081" y="3996752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344776F-8D2D-4C62-ACB4-552C11C04B0D}"/>
              </a:ext>
            </a:extLst>
          </p:cNvPr>
          <p:cNvSpPr/>
          <p:nvPr/>
        </p:nvSpPr>
        <p:spPr>
          <a:xfrm>
            <a:off x="10019481" y="4149152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62159F-BA78-43AA-9336-B35404FE1FCC}"/>
              </a:ext>
            </a:extLst>
          </p:cNvPr>
          <p:cNvSpPr/>
          <p:nvPr/>
        </p:nvSpPr>
        <p:spPr>
          <a:xfrm>
            <a:off x="10645266" y="3388360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7F54C8-95D7-4F5A-8F09-2F3CA1118B1D}"/>
              </a:ext>
            </a:extLst>
          </p:cNvPr>
          <p:cNvSpPr/>
          <p:nvPr/>
        </p:nvSpPr>
        <p:spPr>
          <a:xfrm>
            <a:off x="5689600" y="4465961"/>
            <a:ext cx="1633684" cy="3734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Car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D55AEF-0CF0-46AF-B75E-F8C221100BDB}"/>
              </a:ext>
            </a:extLst>
          </p:cNvPr>
          <p:cNvSpPr/>
          <p:nvPr/>
        </p:nvSpPr>
        <p:spPr>
          <a:xfrm>
            <a:off x="8166253" y="3435650"/>
            <a:ext cx="1633684" cy="3734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Person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DA49A92-1839-4116-9E5F-0E9287BB90C0}"/>
              </a:ext>
            </a:extLst>
          </p:cNvPr>
          <p:cNvSpPr/>
          <p:nvPr/>
        </p:nvSpPr>
        <p:spPr>
          <a:xfrm>
            <a:off x="9369767" y="4973361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2ECDD7F-50D0-48A2-8975-EB8428C19525}"/>
              </a:ext>
            </a:extLst>
          </p:cNvPr>
          <p:cNvSpPr/>
          <p:nvPr/>
        </p:nvSpPr>
        <p:spPr>
          <a:xfrm>
            <a:off x="9381824" y="5453620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5CBCE2B-3B42-446B-95F8-A075F7735A3B}"/>
              </a:ext>
            </a:extLst>
          </p:cNvPr>
          <p:cNvSpPr/>
          <p:nvPr/>
        </p:nvSpPr>
        <p:spPr>
          <a:xfrm>
            <a:off x="10233356" y="5818522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1E75D0D-9950-4239-8953-C04C91A9A1B7}"/>
              </a:ext>
            </a:extLst>
          </p:cNvPr>
          <p:cNvSpPr/>
          <p:nvPr/>
        </p:nvSpPr>
        <p:spPr>
          <a:xfrm>
            <a:off x="9968488" y="5054641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F07D16F-9F2A-455D-935C-635E19C92913}"/>
              </a:ext>
            </a:extLst>
          </p:cNvPr>
          <p:cNvSpPr/>
          <p:nvPr/>
        </p:nvSpPr>
        <p:spPr>
          <a:xfrm>
            <a:off x="10464111" y="5540021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4E50834-C0D4-4F55-9C93-D1DA22027723}"/>
              </a:ext>
            </a:extLst>
          </p:cNvPr>
          <p:cNvSpPr/>
          <p:nvPr/>
        </p:nvSpPr>
        <p:spPr>
          <a:xfrm>
            <a:off x="10402645" y="5143781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9E210DB-7E49-4087-B022-5C8684C1FED5}"/>
              </a:ext>
            </a:extLst>
          </p:cNvPr>
          <p:cNvSpPr/>
          <p:nvPr/>
        </p:nvSpPr>
        <p:spPr>
          <a:xfrm>
            <a:off x="9865886" y="4853843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BD552C3-B8C9-445D-AD0A-8171DA295F8A}"/>
              </a:ext>
            </a:extLst>
          </p:cNvPr>
          <p:cNvSpPr/>
          <p:nvPr/>
        </p:nvSpPr>
        <p:spPr>
          <a:xfrm>
            <a:off x="9330322" y="5848011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4E9A745-739D-450B-B057-C1EBF5AB99A5}"/>
              </a:ext>
            </a:extLst>
          </p:cNvPr>
          <p:cNvSpPr/>
          <p:nvPr/>
        </p:nvSpPr>
        <p:spPr>
          <a:xfrm>
            <a:off x="9482722" y="6000411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7E0A689-77A4-4903-A8FF-85EE118A1A48}"/>
              </a:ext>
            </a:extLst>
          </p:cNvPr>
          <p:cNvSpPr/>
          <p:nvPr/>
        </p:nvSpPr>
        <p:spPr>
          <a:xfrm>
            <a:off x="10108507" y="5239619"/>
            <a:ext cx="81280" cy="81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549BCD8-68E5-4215-B833-A91DE0A25024}"/>
              </a:ext>
            </a:extLst>
          </p:cNvPr>
          <p:cNvSpPr/>
          <p:nvPr/>
        </p:nvSpPr>
        <p:spPr>
          <a:xfrm>
            <a:off x="9807684" y="6066090"/>
            <a:ext cx="1633684" cy="3734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3187520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6328" y="310733"/>
            <a:ext cx="985596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3200" b="1" dirty="0">
                <a:solidFill>
                  <a:srgbClr val="C144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001/ Let’s Narrow it Down – but grasp the basics</a:t>
            </a:r>
            <a:endParaRPr lang="ko-KR" altLang="en-US" sz="3200" b="1" dirty="0">
              <a:solidFill>
                <a:srgbClr val="C144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223" y="74037"/>
            <a:ext cx="4533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altLang="ko-KR" sz="1000" dirty="0">
                <a:solidFill>
                  <a:srgbClr val="3D3D3D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IMAGE SEGMENTATION + LINEAR PROGRAMMING + USER INTERACTION</a:t>
            </a:r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r"/>
            <a:endParaRPr lang="ko-KR" altLang="en-US" sz="1000" dirty="0">
              <a:solidFill>
                <a:srgbClr val="3D3D3D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3827" y="1574800"/>
            <a:ext cx="93004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altLang="ko-KR" b="1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What are the key concepts?</a:t>
            </a:r>
          </a:p>
          <a:p>
            <a:r>
              <a:rPr lang="en-CA" altLang="ko-KR" dirty="0">
                <a:solidFill>
                  <a:schemeClr val="accent3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Segmentation, features, </a:t>
            </a:r>
            <a:r>
              <a:rPr lang="en-CA" altLang="ko-KR" b="1" dirty="0">
                <a:solidFill>
                  <a:srgbClr val="BF586D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clustering</a:t>
            </a:r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Relation to Image Segmentation?</a:t>
            </a:r>
            <a:endParaRPr lang="en-CA" altLang="ko-KR" i="1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We try to divide feature vectors into k regions, and use regions to label them</a:t>
            </a:r>
          </a:p>
          <a:p>
            <a:r>
              <a:rPr lang="en-CA" altLang="ko-KR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	Features has the same label means they represent the same object (segment) </a:t>
            </a:r>
          </a:p>
          <a:p>
            <a:endParaRPr lang="en-CA" altLang="ko-KR" b="1" dirty="0">
              <a:solidFill>
                <a:srgbClr val="BF586D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CD2E8-C260-4F3D-AC71-0C0FE6D22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588" y="3606125"/>
            <a:ext cx="6368823" cy="269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13956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, 마무리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 슬라이드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1379</Words>
  <Application>Microsoft Office PowerPoint</Application>
  <PresentationFormat>Widescreen</PresentationFormat>
  <Paragraphs>300</Paragraphs>
  <Slides>29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나눔스퀘어 Bold</vt:lpstr>
      <vt:lpstr>Arial</vt:lpstr>
      <vt:lpstr>Cambria Math</vt:lpstr>
      <vt:lpstr>Calibri</vt:lpstr>
      <vt:lpstr>맑은 고딕</vt:lpstr>
      <vt:lpstr>나눔스퀘어 Light</vt:lpstr>
      <vt:lpstr>Symbol</vt:lpstr>
      <vt:lpstr>나눔스퀘어</vt:lpstr>
      <vt:lpstr>메인, 마무리 슬라이드</vt:lpstr>
      <vt:lpstr>목차 슬라이드</vt:lpstr>
      <vt:lpstr>내용 슬라이드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HELEN Kim</cp:lastModifiedBy>
  <cp:revision>59</cp:revision>
  <dcterms:created xsi:type="dcterms:W3CDTF">2017-12-23T06:49:12Z</dcterms:created>
  <dcterms:modified xsi:type="dcterms:W3CDTF">2019-06-18T17:59:23Z</dcterms:modified>
</cp:coreProperties>
</file>