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4BB518-59E8-4B67-A97B-7093D4581879}">
  <a:tblStyle styleId="{B54BB518-59E8-4B67-A97B-7093D45818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8FEFCF2-6F07-4D8D-9C31-E807ADD2EE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f40ae9a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f40ae9a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f40ae9a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2f40ae9a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05d2a0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405d2a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f40ae9a6_2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2f40ae9a6_2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49d1003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49d1003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9d10037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9d1003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49d10037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49d10037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2f40ae9a6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2f40ae9a6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f40ae9a6_2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2f40ae9a6_2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f40ae9a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2f40ae9a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f40ae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f40ae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f40ae9a6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2f40ae9a6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2f40ae9a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2f40ae9a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f40ae9a6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2f40ae9a6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f40ae9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f40ae9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f40ae9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f40ae9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2f40ae9a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2f40ae9a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f40ae9a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f40ae9a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f40ae9a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f40ae9a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f40ae9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f40ae9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2f40ae9a6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2f40ae9a6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dataturks/resume-entities-for-ner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florex/resume_corpus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ui.com/" TargetMode="External"/><Relationship Id="rId4" Type="http://schemas.openxmlformats.org/officeDocument/2006/relationships/hyperlink" Target="https://getbootstrap.com/docs/5.0/" TargetMode="External"/><Relationship Id="rId11" Type="http://schemas.openxmlformats.org/officeDocument/2006/relationships/image" Target="../media/image11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hyperlink" Target="https://pytorch.org/" TargetMode="External"/><Relationship Id="rId6" Type="http://schemas.openxmlformats.org/officeDocument/2006/relationships/hyperlink" Target="https://pytorch.org/text/stable/index.html" TargetMode="External"/><Relationship Id="rId7" Type="http://schemas.openxmlformats.org/officeDocument/2006/relationships/hyperlink" Target="https://huggingface.co/models" TargetMode="External"/><Relationship Id="rId8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5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916"/>
              <a:buFont typeface="Arial"/>
              <a:buNone/>
            </a:pPr>
            <a:r>
              <a:rPr b="1" lang="en" sz="4244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ALGORITHM</a:t>
            </a:r>
            <a:r>
              <a:rPr b="1" baseline="-25000" lang="en" sz="9144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544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804"/>
              <a:buFont typeface="Arial"/>
              <a:buNone/>
            </a:pPr>
            <a:r>
              <a:t/>
            </a:r>
            <a:endParaRPr b="1"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latin typeface="Times New Roman"/>
                <a:ea typeface="Times New Roman"/>
                <a:cs typeface="Times New Roman"/>
                <a:sym typeface="Times New Roman"/>
              </a:rPr>
              <a:t>TEAM CCIBT9</a:t>
            </a:r>
            <a:endParaRPr b="1"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t/>
            </a:r>
            <a:endParaRPr b="1"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latin typeface="Times New Roman"/>
                <a:ea typeface="Times New Roman"/>
                <a:cs typeface="Times New Roman"/>
                <a:sym typeface="Times New Roman"/>
              </a:rPr>
              <a:t>HIGH LEVEL DESIGN DOCUMENT</a:t>
            </a:r>
            <a:endParaRPr b="1"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1665300" y="1512775"/>
            <a:ext cx="5813400" cy="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b="1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25" y="1017725"/>
            <a:ext cx="7794789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74200" y="28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D71E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50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494325" y="94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{78FEFCF2-6F07-4D8D-9C31-E807ADD2EE8C}</a:tableStyleId>
              </a:tblPr>
              <a:tblGrid>
                <a:gridCol w="2865600"/>
                <a:gridCol w="2865600"/>
              </a:tblGrid>
              <a:tr h="127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and its libraries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PyTorch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spacy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nltk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Hugging Face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pdfminer/docx2txt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9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Redux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Express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Collaboration tools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Notion board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docs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561900" y="108075"/>
            <a:ext cx="300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20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 sz="262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600" y="-205625"/>
            <a:ext cx="3781999" cy="540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75" y="54025"/>
            <a:ext cx="6430623" cy="48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87525"/>
            <a:ext cx="8520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71E28"/>
                </a:solidFill>
              </a:rPr>
              <a:t>Backend </a:t>
            </a:r>
            <a:r>
              <a:rPr lang="en">
                <a:solidFill>
                  <a:srgbClr val="D71E28"/>
                </a:solidFill>
              </a:rPr>
              <a:t>Database</a:t>
            </a:r>
            <a:endParaRPr>
              <a:solidFill>
                <a:srgbClr val="D71E28"/>
              </a:solidFill>
            </a:endParaRPr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525750" y="135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{78FEFCF2-6F07-4D8D-9C31-E807ADD2EE8C}</a:tableStyleId>
              </a:tblPr>
              <a:tblGrid>
                <a:gridCol w="2865600"/>
                <a:gridCol w="2865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Email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String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password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optional&lt;hash&gt;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type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enum{ searcher, recruiter }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6" name="Google Shape;146;p26"/>
          <p:cNvSpPr txBox="1"/>
          <p:nvPr/>
        </p:nvSpPr>
        <p:spPr>
          <a:xfrm>
            <a:off x="416325" y="942100"/>
            <a:ext cx="300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USER</a:t>
            </a:r>
            <a:endParaRPr b="1" sz="1300"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525750" y="31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{78FEFCF2-6F07-4D8D-9C31-E807ADD2EE8C}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user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name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string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phone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applications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application[]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bookmarks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Post[]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8" name="Google Shape;148;p26"/>
          <p:cNvSpPr txBox="1"/>
          <p:nvPr/>
        </p:nvSpPr>
        <p:spPr>
          <a:xfrm>
            <a:off x="448500" y="2670450"/>
            <a:ext cx="300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SEARCHER</a:t>
            </a:r>
            <a:endParaRPr b="1"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7"/>
          <p:cNvGraphicFramePr/>
          <p:nvPr/>
        </p:nvGraphicFramePr>
        <p:xfrm>
          <a:off x="402525" y="6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{78FEFCF2-6F07-4D8D-9C31-E807ADD2EE8C}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user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name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string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jobs_created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Post[]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54" name="Google Shape;154;p27"/>
          <p:cNvGraphicFramePr/>
          <p:nvPr/>
        </p:nvGraphicFramePr>
        <p:xfrm>
          <a:off x="402525" y="233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{78FEFCF2-6F07-4D8D-9C31-E807ADD2EE8C}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user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userId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description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string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domain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string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image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imageURl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applications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application[]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deadline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time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job-type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enum&lt;&gt;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email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string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5" name="Google Shape;155;p27"/>
          <p:cNvSpPr txBox="1"/>
          <p:nvPr/>
        </p:nvSpPr>
        <p:spPr>
          <a:xfrm>
            <a:off x="300200" y="1521150"/>
            <a:ext cx="3000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POST</a:t>
            </a:r>
            <a:endParaRPr b="1" sz="1300"/>
          </a:p>
        </p:txBody>
      </p:sp>
      <p:sp>
        <p:nvSpPr>
          <p:cNvPr id="156" name="Google Shape;156;p27"/>
          <p:cNvSpPr txBox="1"/>
          <p:nvPr/>
        </p:nvSpPr>
        <p:spPr>
          <a:xfrm>
            <a:off x="300200" y="194700"/>
            <a:ext cx="3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RECRUITER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8"/>
          <p:cNvGraphicFramePr/>
          <p:nvPr/>
        </p:nvGraphicFramePr>
        <p:xfrm>
          <a:off x="285600" y="11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{78FEFCF2-6F07-4D8D-9C31-E807ADD2EE8C}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user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userId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post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postId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resume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resumeId[]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62" name="Google Shape;162;p28"/>
          <p:cNvGraphicFramePr/>
          <p:nvPr/>
        </p:nvGraphicFramePr>
        <p:xfrm>
          <a:off x="285600" y="32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{78FEFCF2-6F07-4D8D-9C31-E807ADD2EE8C}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url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string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3" name="Google Shape;163;p28"/>
          <p:cNvSpPr txBox="1"/>
          <p:nvPr/>
        </p:nvSpPr>
        <p:spPr>
          <a:xfrm>
            <a:off x="230200" y="612225"/>
            <a:ext cx="36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</a:t>
            </a:r>
            <a:endParaRPr b="1"/>
          </a:p>
        </p:txBody>
      </p:sp>
      <p:sp>
        <p:nvSpPr>
          <p:cNvPr id="164" name="Google Shape;164;p28"/>
          <p:cNvSpPr txBox="1"/>
          <p:nvPr/>
        </p:nvSpPr>
        <p:spPr>
          <a:xfrm>
            <a:off x="202325" y="2693975"/>
            <a:ext cx="36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RESUME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Tools</a:t>
            </a:r>
            <a:endParaRPr b="1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Jest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 For unit testing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63" y="21776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311700" y="1767475"/>
            <a:ext cx="529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Cypress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For end-to-end testing                              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113" y="2477663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00"/>
              <a:buFont typeface="Arial"/>
              <a:buNone/>
            </a:pPr>
            <a:r>
              <a:rPr b="1" lang="en" sz="2933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b="1" sz="2933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NER Dataset</a:t>
            </a:r>
            <a:endParaRPr sz="16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889" y="1052225"/>
            <a:ext cx="6086813" cy="3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47138" y="28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b="1" sz="260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80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CORPUS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https://github.com/florex/resume_corpus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text files for every applicant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hich include: Experience, Education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Skills.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450" y="448450"/>
            <a:ext cx="4764401" cy="4414123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</a:t>
            </a:r>
            <a:endParaRPr b="1" sz="262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07300" y="5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{B54BB518-59E8-4B67-A97B-7093D4581879}</a:tableStyleId>
              </a:tblPr>
              <a:tblGrid>
                <a:gridCol w="2074850"/>
                <a:gridCol w="1935275"/>
              </a:tblGrid>
              <a:tr h="3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Domain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Susmitha Priya Maddula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Simran Kaur Lamba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Tirth Jain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Gaurav Singh Choudhary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&amp; Frontend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Sachin Raghul 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&amp; Frontend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Dhruv Sharma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&amp; Frontend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Yashaswini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Bhanu Prakash Pebbeti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Joy Purohit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Srijarko Roy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Vidhi Jain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</a:t>
                      </a:r>
                      <a:endParaRPr i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238075" y="13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also has the Job Description and Job Skills for each domain for </a:t>
            </a:r>
            <a:r>
              <a:rPr lang="en"/>
              <a:t>comparison</a:t>
            </a:r>
            <a:r>
              <a:rPr lang="en"/>
              <a:t> with applicant designation and skills.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675" y="1304275"/>
            <a:ext cx="6680075" cy="3260701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60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MaterialUI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torchtext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Hugging Face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4775" y="13525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2475" y="1560024"/>
            <a:ext cx="1118175" cy="8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8025" y="1352550"/>
            <a:ext cx="1353578" cy="13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 rotWithShape="1">
          <a:blip r:embed="rId11">
            <a:alphaModFix/>
          </a:blip>
          <a:srcRect b="0" l="0" r="57616" t="0"/>
          <a:stretch/>
        </p:blipFill>
        <p:spPr>
          <a:xfrm>
            <a:off x="5363913" y="2776250"/>
            <a:ext cx="12192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2126850"/>
            <a:ext cx="8520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80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" name="Google Shape;209;p34"/>
          <p:cNvCxnSpPr/>
          <p:nvPr/>
        </p:nvCxnSpPr>
        <p:spPr>
          <a:xfrm>
            <a:off x="464650" y="2831075"/>
            <a:ext cx="1988400" cy="108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62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25350"/>
            <a:ext cx="85206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 the document ranking challenge which is inefficient and laborious, thus helping streamline business processes.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2620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come up with a simplified application which consists of an RIA User Experience and an ML algorithm to generate a more efficient ranking.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43025" y="2259963"/>
            <a:ext cx="622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grades based on skill match relative to the job description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43025" y="2691075"/>
            <a:ext cx="622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based on various parameters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43025" y="3182300"/>
            <a:ext cx="8331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the duplicate document with a certain similarity threshold and configurable duration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43025" y="3846425"/>
            <a:ext cx="622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generate reports with custom filters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43025" y="4277525"/>
            <a:ext cx="622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 to display details based on criteria provided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b="1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based on domain is limited to a specific set of domains.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617450"/>
            <a:ext cx="80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to be generated are assumed to be statistical reports with custom filters.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2204350"/>
            <a:ext cx="862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based on job switches is assumed to be a hand-coded rule with some assumed threshold value.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300475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based on organisation and institution is assumed to be derived from some particular rankings found on the web.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Analysis</a:t>
            </a:r>
            <a:endParaRPr b="1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725"/>
            <a:ext cx="8520600" cy="22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emerging job opportunities and tonnes of job applications, there is a need of automating the resume ranking process. </a:t>
            </a:r>
            <a:endParaRPr sz="18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r>
              <a:rPr lang="en" sz="1854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ding suitable candidates for an open role could be a daunting task, especially when there are many applicants. It can impede team progress for getting the right person at the right time. </a:t>
            </a:r>
            <a:endParaRPr sz="1854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4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automated way of </a:t>
            </a:r>
            <a:r>
              <a:rPr b="1" lang="en" sz="1854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“Resume Classification and Matching” </a:t>
            </a:r>
            <a:r>
              <a:rPr lang="en" sz="1854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could really ease the tedious process of fair screening and shortlisting, it would certainly expedite the candidate selection and decision making process.</a:t>
            </a:r>
            <a:endParaRPr sz="1854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4" name="Google Shape;94;p18"/>
          <p:cNvSpPr txBox="1"/>
          <p:nvPr/>
        </p:nvSpPr>
        <p:spPr>
          <a:xfrm>
            <a:off x="378200" y="3014800"/>
            <a:ext cx="83745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97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5"/>
              <a:buChar char="❏"/>
            </a:pPr>
            <a:r>
              <a:rPr b="1" lang="en" sz="1454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project is to create an application which is capable of ranking the resumes uploaded by users.</a:t>
            </a:r>
            <a:r>
              <a:rPr lang="en" sz="1454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54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❏"/>
            </a:pPr>
            <a:r>
              <a:rPr lang="en" sz="1454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Interface should provide users the option of being a job searcher and job recruiter. The main ranking algorithm running at backend is an AI-based model capable enough to extract features, patterns from resumes and assign them a rank based on the criteria provided by the recruiter. </a:t>
            </a:r>
            <a:r>
              <a:rPr lang="en" sz="90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08950" y="1012050"/>
            <a:ext cx="85206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Proposed Working Phases: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67200" y="1534375"/>
            <a:ext cx="622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Phase-I : Named Entity Recognition</a:t>
            </a: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Extracts entities from both resume and job description.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767200" y="2485300"/>
            <a:ext cx="79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Phase-II : Ranking Based on Criteria</a:t>
            </a:r>
            <a:endParaRPr b="1" sz="16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Recommend the resume according to the ranks assigned to individual resumes based on the user chosen criteria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83500" y="2325475"/>
            <a:ext cx="53616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registration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login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Profile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Uploading the resume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Creating the job application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Applying for the job application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 the applied jobs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 the applied candidates list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Sorted list based on resume ranking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97050" y="237725"/>
            <a:ext cx="622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D71E2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43025" y="760738"/>
            <a:ext cx="622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Actors: 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83500" y="994125"/>
            <a:ext cx="6224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6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searcher</a:t>
            </a:r>
            <a:endParaRPr sz="16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recruiter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43025" y="1991625"/>
            <a:ext cx="622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1E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b="1">
              <a:solidFill>
                <a:srgbClr val="D71E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-2785" l="-1649" r="-2777" t="0"/>
          <a:stretch/>
        </p:blipFill>
        <p:spPr>
          <a:xfrm>
            <a:off x="3210425" y="682150"/>
            <a:ext cx="4392718" cy="41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