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 Slab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Slab-regular.fntdata"/><Relationship Id="rId14" Type="http://schemas.openxmlformats.org/officeDocument/2006/relationships/slide" Target="slides/slide10.xml"/><Relationship Id="rId16" Type="http://schemas.openxmlformats.org/officeDocument/2006/relationships/font" Target="fonts/RobotoSlab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9f3104fdae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9f3104fd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9eeec5755a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9eeec575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a69dd4dcea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a69dd4dc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a69dd4dcea_0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a69dd4dce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a69dd4dcea_0_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a69dd4dce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9eeec5755a_0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9eeec5755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5e657ed0f0_0_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5e657ed0f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9pPr>
          </a:lstStyle>
          <a:p/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b="0" l="19" r="19" t="0"/>
          <a:stretch/>
        </p:blipFill>
        <p:spPr>
          <a:xfrm flipH="1" rot="10800000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i="1" sz="3600"/>
            </a:lvl1pPr>
            <a:lvl2pPr indent="-457200" lvl="1" marL="914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i="1" sz="3600"/>
            </a:lvl2pPr>
            <a:lvl3pPr indent="-457200" lvl="2" marL="13716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i="1" sz="3600"/>
            </a:lvl3pPr>
            <a:lvl4pPr indent="-457200" lvl="3" marL="182880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4pPr>
            <a:lvl5pPr indent="-457200" lvl="4" marL="2286000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5pPr>
            <a:lvl6pPr indent="-457200" lvl="5" marL="2743200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6pPr>
            <a:lvl7pPr indent="-457200" lvl="6" marL="320040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7pPr>
            <a:lvl8pPr indent="-457200" lvl="7" marL="3657600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8pPr>
            <a:lvl9pPr indent="-457200" lvl="8" marL="411480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32" name="Google Shape;32;p4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0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sz="60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" name="Google Shape;38;p4"/>
          <p:cNvCxnSpPr/>
          <p:nvPr/>
        </p:nvCxnSpPr>
        <p:spPr>
          <a:xfrm flipH="1" rot="10800000">
            <a:off x="4704510" y="351930"/>
            <a:ext cx="347100" cy="47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" type="body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gif"/><Relationship Id="rId4" Type="http://schemas.openxmlformats.org/officeDocument/2006/relationships/image" Target="../media/image3.gif"/><Relationship Id="rId5" Type="http://schemas.openxmlformats.org/officeDocument/2006/relationships/image" Target="../media/image7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1.png"/><Relationship Id="rId6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/>
        </p:nvSpPr>
        <p:spPr>
          <a:xfrm>
            <a:off x="1700175" y="2845313"/>
            <a:ext cx="56421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Jeel Chatrola</a:t>
            </a:r>
            <a:br>
              <a:rPr b="1" lang="en" sz="2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1" lang="en" sz="2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Dev Soni</a:t>
            </a:r>
            <a:endParaRPr b="1" sz="20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1" name="Google Shape;71;p12"/>
          <p:cNvSpPr txBox="1"/>
          <p:nvPr>
            <p:ph type="ctrTitle"/>
          </p:nvPr>
        </p:nvSpPr>
        <p:spPr>
          <a:xfrm>
            <a:off x="1495650" y="1095400"/>
            <a:ext cx="6152700" cy="193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Motion Planning Under Spatio-Temporal Constraints</a:t>
            </a:r>
            <a:endParaRPr sz="3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idx="4294967295" type="ctrTitle"/>
          </p:nvPr>
        </p:nvSpPr>
        <p:spPr>
          <a:xfrm>
            <a:off x="685800" y="5165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700"/>
              <a:t>Thanks!</a:t>
            </a:r>
            <a:endParaRPr b="1" sz="4700"/>
          </a:p>
        </p:txBody>
      </p:sp>
      <p:sp>
        <p:nvSpPr>
          <p:cNvPr id="147" name="Google Shape;147;p21"/>
          <p:cNvSpPr txBox="1"/>
          <p:nvPr>
            <p:ph idx="4294967295" type="subTitle"/>
          </p:nvPr>
        </p:nvSpPr>
        <p:spPr>
          <a:xfrm>
            <a:off x="685800" y="1639913"/>
            <a:ext cx="6593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700"/>
              <a:t>Any questions?</a:t>
            </a:r>
            <a:endParaRPr b="1" sz="2700"/>
          </a:p>
        </p:txBody>
      </p:sp>
      <p:sp>
        <p:nvSpPr>
          <p:cNvPr id="148" name="Google Shape;148;p2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type="title"/>
          </p:nvPr>
        </p:nvSpPr>
        <p:spPr>
          <a:xfrm>
            <a:off x="502050" y="214145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Motivation</a:t>
            </a:r>
            <a:endParaRPr sz="2600"/>
          </a:p>
        </p:txBody>
      </p:sp>
      <p:sp>
        <p:nvSpPr>
          <p:cNvPr id="77" name="Google Shape;77;p13"/>
          <p:cNvSpPr txBox="1"/>
          <p:nvPr>
            <p:ph idx="1" type="body"/>
          </p:nvPr>
        </p:nvSpPr>
        <p:spPr>
          <a:xfrm>
            <a:off x="502050" y="86865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◎"/>
            </a:pPr>
            <a:r>
              <a:rPr b="1" lang="en" sz="1600"/>
              <a:t>Traditional Approach</a:t>
            </a:r>
            <a:r>
              <a:rPr lang="en" sz="1600"/>
              <a:t> :- Most motion planning algorithms compute a path that connects a start configuration S and a goal configuration G, while avoiding collision with known obstacles.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◎"/>
            </a:pPr>
            <a:r>
              <a:rPr b="1" lang="en" sz="1600"/>
              <a:t>Challenges :-</a:t>
            </a:r>
            <a:endParaRPr b="1"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Real World applications require solving more complex tasks. </a:t>
            </a:r>
            <a:br>
              <a:rPr lang="en" sz="1600"/>
            </a:br>
            <a:r>
              <a:rPr lang="en" sz="1600"/>
              <a:t>E.g. go to location A first then go to location B, after that go back to start location.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Multi-query Problem ( Multiple goals and constraints ).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Heterogeneous robots ( ground, aerial, etc )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br>
              <a:rPr lang="en" sz="1600"/>
            </a:br>
            <a:endParaRPr sz="1600"/>
          </a:p>
        </p:txBody>
      </p:sp>
      <p:sp>
        <p:nvSpPr>
          <p:cNvPr id="78" name="Google Shape;78;p1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idx="1" type="body"/>
          </p:nvPr>
        </p:nvSpPr>
        <p:spPr>
          <a:xfrm>
            <a:off x="543675" y="1081750"/>
            <a:ext cx="7571700" cy="3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100"/>
              <a:buChar char="◎"/>
            </a:pPr>
            <a:r>
              <a:rPr lang="en" sz="2100"/>
              <a:t>We Started with Impleme</a:t>
            </a:r>
            <a:r>
              <a:rPr lang="en" sz="2100"/>
              <a:t>n</a:t>
            </a:r>
            <a:r>
              <a:rPr lang="en" sz="2100"/>
              <a:t>ting a Multi-goal RRT which can be expressed as STL specification without time specifications.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◎"/>
            </a:pPr>
            <a:r>
              <a:rPr lang="en" sz="2100"/>
              <a:t>Kinodynamic RRT for single goal task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◎"/>
            </a:pPr>
            <a:r>
              <a:rPr lang="en" sz="2100"/>
              <a:t>We modify RRT Algorithm which can solve for a small class of STL specifications </a:t>
            </a:r>
            <a:endParaRPr sz="21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Reach avoid specification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Non-overlapping conditions and </a:t>
            </a:r>
            <a:r>
              <a:rPr lang="en" sz="1800"/>
              <a:t>Positive Normal 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Upper Bounded intervals i.e. [0, t]</a:t>
            </a:r>
            <a:endParaRPr sz="1800"/>
          </a:p>
        </p:txBody>
      </p:sp>
      <p:sp>
        <p:nvSpPr>
          <p:cNvPr id="84" name="Google Shape;84;p14"/>
          <p:cNvSpPr txBox="1"/>
          <p:nvPr>
            <p:ph type="title"/>
          </p:nvPr>
        </p:nvSpPr>
        <p:spPr>
          <a:xfrm>
            <a:off x="543675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Current Progress</a:t>
            </a:r>
            <a:endParaRPr sz="2400"/>
          </a:p>
        </p:txBody>
      </p:sp>
      <p:sp>
        <p:nvSpPr>
          <p:cNvPr id="85" name="Google Shape;85;p14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title"/>
          </p:nvPr>
        </p:nvSpPr>
        <p:spPr>
          <a:xfrm>
            <a:off x="389925" y="218395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Results so far </a:t>
            </a:r>
            <a:endParaRPr sz="2400"/>
          </a:p>
        </p:txBody>
      </p:sp>
      <p:sp>
        <p:nvSpPr>
          <p:cNvPr id="91" name="Google Shape;91;p15"/>
          <p:cNvSpPr txBox="1"/>
          <p:nvPr>
            <p:ph idx="1" type="body"/>
          </p:nvPr>
        </p:nvSpPr>
        <p:spPr>
          <a:xfrm>
            <a:off x="389925" y="10374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We modify RRT to achieve multi-goal task specifications.</a:t>
            </a:r>
            <a:endParaRPr sz="1800"/>
          </a:p>
        </p:txBody>
      </p:sp>
      <p:sp>
        <p:nvSpPr>
          <p:cNvPr id="92" name="Google Shape;92;p1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" name="Google Shape;93;p15"/>
          <p:cNvPicPr preferRelativeResize="0"/>
          <p:nvPr/>
        </p:nvPicPr>
        <p:blipFill rotWithShape="1">
          <a:blip r:embed="rId3">
            <a:alphaModFix/>
          </a:blip>
          <a:srcRect b="0" l="5756" r="5677" t="4333"/>
          <a:stretch/>
        </p:blipFill>
        <p:spPr>
          <a:xfrm>
            <a:off x="253050" y="1732200"/>
            <a:ext cx="2937882" cy="237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5"/>
          <p:cNvPicPr preferRelativeResize="0"/>
          <p:nvPr/>
        </p:nvPicPr>
        <p:blipFill rotWithShape="1">
          <a:blip r:embed="rId4">
            <a:alphaModFix/>
          </a:blip>
          <a:srcRect b="0" l="6005" r="5412" t="4297"/>
          <a:stretch/>
        </p:blipFill>
        <p:spPr>
          <a:xfrm>
            <a:off x="3085275" y="1731913"/>
            <a:ext cx="2937875" cy="2380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5"/>
          <p:cNvPicPr preferRelativeResize="0"/>
          <p:nvPr/>
        </p:nvPicPr>
        <p:blipFill rotWithShape="1">
          <a:blip r:embed="rId5">
            <a:alphaModFix/>
          </a:blip>
          <a:srcRect b="0" l="6710" r="5222" t="4879"/>
          <a:stretch/>
        </p:blipFill>
        <p:spPr>
          <a:xfrm>
            <a:off x="5953075" y="1731925"/>
            <a:ext cx="2937875" cy="2380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786150" y="218145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 …</a:t>
            </a:r>
            <a:endParaRPr/>
          </a:p>
        </p:txBody>
      </p:sp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786150" y="991775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Kinodynamic RRT for a dynamical </a:t>
            </a:r>
            <a:r>
              <a:rPr lang="en" sz="1800"/>
              <a:t>system -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X = [x,y] and u = [u1, u2]  </a:t>
            </a:r>
            <a:r>
              <a:rPr lang="en" sz="1800"/>
              <a:t> </a:t>
            </a:r>
            <a:endParaRPr sz="1800"/>
          </a:p>
        </p:txBody>
      </p:sp>
      <p:sp>
        <p:nvSpPr>
          <p:cNvPr id="102" name="Google Shape;102;p1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3" name="Google Shape;1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1775" y="1181250"/>
            <a:ext cx="776425" cy="2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2850" y="1829725"/>
            <a:ext cx="4468851" cy="264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404875" y="8317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10" name="Google Shape;110;p1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 rotWithShape="1">
          <a:blip r:embed="rId3">
            <a:alphaModFix/>
          </a:blip>
          <a:srcRect b="4804" l="6600" r="5749" t="5557"/>
          <a:stretch/>
        </p:blipFill>
        <p:spPr>
          <a:xfrm>
            <a:off x="404873" y="936714"/>
            <a:ext cx="2325445" cy="1725847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/>
        </p:nvSpPr>
        <p:spPr>
          <a:xfrm>
            <a:off x="2760325" y="936713"/>
            <a:ext cx="15735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3350" lvl="0" marL="114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●"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 = [-0.5,0.5] - n = 10</a:t>
            </a:r>
            <a:endParaRPr sz="1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133350" lvl="0" marL="114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●"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 = [0,0.5], dt = 0.1</a:t>
            </a:r>
            <a:endParaRPr sz="1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133350" lvl="0" marL="114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●"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Time to goal = 18.61 </a:t>
            </a:r>
            <a:endParaRPr sz="1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133350" lvl="0" marL="114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●"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 of Nodes = 68</a:t>
            </a:r>
            <a:endParaRPr sz="1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2760325" y="2835013"/>
            <a:ext cx="1573500" cy="10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3350" lvl="0" marL="114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●"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 = [-1,1] - n = 10</a:t>
            </a:r>
            <a:endParaRPr sz="1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133350" lvl="0" marL="114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●"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 = [0,1], dt = 0.1</a:t>
            </a:r>
            <a:endParaRPr sz="1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133350" lvl="0" marL="114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●"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Time to goal = 10.43</a:t>
            </a:r>
            <a:endParaRPr sz="1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133350" lvl="0" marL="114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●"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 of Nodes = 23</a:t>
            </a:r>
            <a:endParaRPr sz="1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14" name="Google Shape;114;p17"/>
          <p:cNvPicPr preferRelativeResize="0"/>
          <p:nvPr/>
        </p:nvPicPr>
        <p:blipFill rotWithShape="1">
          <a:blip r:embed="rId4">
            <a:alphaModFix/>
          </a:blip>
          <a:srcRect b="5307" l="6607" r="6451" t="5191"/>
          <a:stretch/>
        </p:blipFill>
        <p:spPr>
          <a:xfrm>
            <a:off x="4603650" y="936713"/>
            <a:ext cx="2235400" cy="172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 txBox="1"/>
          <p:nvPr/>
        </p:nvSpPr>
        <p:spPr>
          <a:xfrm>
            <a:off x="6976550" y="936713"/>
            <a:ext cx="1573500" cy="9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3350" lvl="0" marL="114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●"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 = [-2,2] - n = 20</a:t>
            </a:r>
            <a:endParaRPr sz="1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133350" lvl="0" marL="114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●"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 = [0,1], dt = 0.01</a:t>
            </a:r>
            <a:endParaRPr sz="1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133350" lvl="0" marL="114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●"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Time to goal = 5.388 </a:t>
            </a:r>
            <a:endParaRPr sz="1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133350" lvl="0" marL="114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●"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 of Nodes = 14</a:t>
            </a:r>
            <a:endParaRPr sz="1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16" name="Google Shape;116;p17"/>
          <p:cNvPicPr preferRelativeResize="0"/>
          <p:nvPr/>
        </p:nvPicPr>
        <p:blipFill rotWithShape="1">
          <a:blip r:embed="rId5">
            <a:alphaModFix/>
          </a:blip>
          <a:srcRect b="4563" l="6595" r="6734" t="6301"/>
          <a:stretch/>
        </p:blipFill>
        <p:spPr>
          <a:xfrm>
            <a:off x="404875" y="2835013"/>
            <a:ext cx="2286850" cy="176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 rotWithShape="1">
          <a:blip r:embed="rId6">
            <a:alphaModFix/>
          </a:blip>
          <a:srcRect b="4879" l="5790" r="6735" t="5586"/>
          <a:stretch/>
        </p:blipFill>
        <p:spPr>
          <a:xfrm>
            <a:off x="4534900" y="2775913"/>
            <a:ext cx="2325450" cy="182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 txBox="1"/>
          <p:nvPr/>
        </p:nvSpPr>
        <p:spPr>
          <a:xfrm>
            <a:off x="6976550" y="2855863"/>
            <a:ext cx="1573500" cy="9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3350" lvl="0" marL="114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●"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 = [-0.1,2] - n = 10</a:t>
            </a:r>
            <a:endParaRPr sz="1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133350" lvl="0" marL="114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●"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 = [0,0.1], dt = 0.01</a:t>
            </a:r>
            <a:endParaRPr sz="1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133350" lvl="0" marL="114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●"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Time to goal = 4.99 </a:t>
            </a:r>
            <a:endParaRPr sz="1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133350" lvl="0" marL="114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●"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 of Nodes = 94</a:t>
            </a:r>
            <a:endParaRPr sz="1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19" name="Google Shape;119;p17"/>
          <p:cNvCxnSpPr/>
          <p:nvPr/>
        </p:nvCxnSpPr>
        <p:spPr>
          <a:xfrm flipH="1">
            <a:off x="4416200" y="802275"/>
            <a:ext cx="7500" cy="4048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786150" y="225645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Modification</a:t>
            </a:r>
            <a:endParaRPr/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786150" y="92825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Instead of modifying the Kinodynamic RRT we will extract the final path and rewire a new path around that using the specification</a:t>
            </a:r>
            <a:endParaRPr sz="1800"/>
          </a:p>
        </p:txBody>
      </p:sp>
      <p:sp>
        <p:nvSpPr>
          <p:cNvPr id="126" name="Google Shape;126;p1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0963" y="1693750"/>
            <a:ext cx="3342075" cy="3197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442250" y="111965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900"/>
              <a:buChar char="◎"/>
            </a:pPr>
            <a:r>
              <a:rPr lang="en" sz="1900"/>
              <a:t>Next we will investigate how to combine STL with </a:t>
            </a:r>
            <a:r>
              <a:rPr b="1" lang="en" sz="1900"/>
              <a:t>KPIECE</a:t>
            </a:r>
            <a:r>
              <a:rPr lang="en" sz="1900"/>
              <a:t> or </a:t>
            </a:r>
            <a:r>
              <a:rPr b="1" lang="en" sz="1900"/>
              <a:t>Sysclop</a:t>
            </a:r>
            <a:r>
              <a:rPr lang="en" sz="1900"/>
              <a:t>. 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◎"/>
            </a:pPr>
            <a:r>
              <a:rPr lang="en" sz="1900"/>
              <a:t>Use </a:t>
            </a:r>
            <a:r>
              <a:rPr b="1" lang="en" sz="1900"/>
              <a:t>Partial robustness</a:t>
            </a:r>
            <a:r>
              <a:rPr lang="en" sz="1900"/>
              <a:t> calculation to plan on the fly to satisfy the given STL specification.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◎"/>
            </a:pPr>
            <a:r>
              <a:rPr lang="en" sz="1900"/>
              <a:t>Extend Class of Specifications to general STL rather than a subset.</a:t>
            </a:r>
            <a:endParaRPr sz="2000"/>
          </a:p>
        </p:txBody>
      </p:sp>
      <p:sp>
        <p:nvSpPr>
          <p:cNvPr id="133" name="Google Shape;133;p19"/>
          <p:cNvSpPr txBox="1"/>
          <p:nvPr>
            <p:ph type="title"/>
          </p:nvPr>
        </p:nvSpPr>
        <p:spPr>
          <a:xfrm>
            <a:off x="4422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Future Work</a:t>
            </a:r>
            <a:endParaRPr sz="2400"/>
          </a:p>
        </p:txBody>
      </p:sp>
      <p:sp>
        <p:nvSpPr>
          <p:cNvPr id="134" name="Google Shape;134;p1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786150" y="1073725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There are several works addressing this problem using Different temporal logic formulations ( LTL, MITL, STL, scLTL, etc. )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J Karlsson et al,. Sampling-based Motion Planning with Temporal Logic Missions and Spatial Preference.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Vasile et al,. Sampling-bases synthesis of maximally-satisfying controllers for temporal logic specifications.</a:t>
            </a:r>
            <a:endParaRPr sz="1800"/>
          </a:p>
        </p:txBody>
      </p:sp>
      <p:sp>
        <p:nvSpPr>
          <p:cNvPr id="141" name="Google Shape;141;p2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