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22" r:id="rId3"/>
    <p:sldId id="257" r:id="rId4"/>
    <p:sldId id="323" r:id="rId5"/>
    <p:sldId id="324" r:id="rId6"/>
    <p:sldId id="325" r:id="rId7"/>
    <p:sldId id="326" r:id="rId8"/>
    <p:sldId id="347" r:id="rId9"/>
    <p:sldId id="346" r:id="rId10"/>
    <p:sldId id="327" r:id="rId11"/>
    <p:sldId id="328" r:id="rId12"/>
    <p:sldId id="329" r:id="rId13"/>
    <p:sldId id="330" r:id="rId14"/>
    <p:sldId id="339" r:id="rId15"/>
    <p:sldId id="343" r:id="rId16"/>
    <p:sldId id="348" r:id="rId17"/>
    <p:sldId id="340" r:id="rId18"/>
    <p:sldId id="344" r:id="rId19"/>
    <p:sldId id="341" r:id="rId20"/>
    <p:sldId id="342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C73A4-8C84-47A3-BEB3-F782AC441B9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6742-2624-4B02-8091-D93F8A3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2AA9-63FD-4C11-86F4-B40EBEE7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4753-B8CE-4765-A18C-5D605832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996B-83BE-4735-AEBF-B422E0D1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EDA3-10FE-4EA5-B46D-D8C65C87279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997F-600A-411C-B4BC-BE44E43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FE68-8332-4E15-AD51-D3CEDE0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486-A124-4A6D-87D3-0FEC08B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A8274-E72E-46B2-A1C2-BADA24B0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0E17-E87E-4725-AED3-46C6D7B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E32-20E3-469B-A84E-27B9CDB23D97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EBDA-3E9F-4800-9107-CE688DD3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3367-7C7A-44DD-8F87-8A2EF660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41D-45F9-47AC-90F2-058DB12B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161E-5B15-4B43-AC46-D9A56FEE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C4A1-8658-41E2-B700-D0E68E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CD9-4BA3-402A-8588-8C48094E8CE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70C-DF8B-44E0-A89D-6BB32504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AC5F-630E-4454-BECC-CBDE3AB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FC6-97C7-4A3B-96D8-9BC51A7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532A-EF2F-4F75-A272-F78E5EFD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C2A4-F136-418E-825E-BBE72255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D8-B189-45E7-912C-88141A33381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DBC5-8745-4240-837C-DAEB38B7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DDE5-22A8-40C2-A95A-72743230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92F-46EE-4475-A776-A4B202EF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26FE-C44A-4CF0-A9D6-97AD2C0B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F9B3-D2DA-4C01-B1D5-1FF56D16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3EE-3141-41BC-B258-DA953F6D593F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1858-6BF5-4DCF-9E29-5D56535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1659-0D29-4DB9-A293-CB5DD0C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7470-B031-4549-A6E5-2DD27D3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0F97-F262-44DA-9F35-EE1D5C71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9DAA2-4A98-4415-828D-162D48AE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3810B-2DB4-46E4-AFCF-3364A211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EAA-7657-4336-8B09-E5B958F00FEE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90D1-0DA6-40AA-AD81-A1C5F822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9723-80C6-4525-81C6-196B504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9E8B-190E-479A-A72C-6FB3E06B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9034-BC31-4EE2-8313-89675153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50DD-123A-4B2A-8BD0-833B93875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9B01-647B-470B-8482-76C8C3134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1289-F120-4590-BF4D-6E3A8E22E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D4707-213F-46E4-A89A-0FA19F95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A5C-7C89-4EF9-8757-96132E661A1A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47FDA-165E-46DC-99D3-5D0E9D9E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BF378-D609-409B-A435-B19F0FF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CB6-FC3A-473D-A5B9-89CD8F2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455D-D2A7-4688-A9A4-F58DE73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FBE3-BAE4-48D9-9DCD-9100D869FB8A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2BA1A-D9CE-4F19-A16F-16866AE1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31E0-654D-44C6-9523-FC162DB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FC6C-5DC9-4DF5-86B6-E430AA82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5C5F-14CB-4484-ACEF-95C1A60E1CBE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095E-5029-4B42-AE90-A3C8118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ED4F-0B37-4B7A-BB12-BE3857D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8FA-7A1D-4311-9406-2D6435EE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E83B-D55B-44F7-A4BA-A3E1EA0F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E387-896F-4D86-BB78-D4294A57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3EE5-7F65-4588-92B8-8B603C09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7BD-0957-4BFA-97EE-BA4D94E4EE49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21006-CF5D-4C6C-99DF-31AD2C3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A308-E127-457E-B7FA-8B682BC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663F-0BA4-4990-93D2-F7017365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F649-9F15-428F-B55E-B2AA0A33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6324-987E-4CB0-B736-CE9C3B8E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50D8-BCE9-4BE2-BC4C-A7433710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64F-5E2E-4370-AC74-9F788A768946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B922-48EC-42D7-8F1B-25B3947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177E-58D4-4005-AEFF-6CB2188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6BA5-D2B9-4C7C-82F3-495173C3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1C0E-06AA-4C29-9AEC-B8132116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5E1E-E3AA-4397-88E1-C1D796BBB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D010-055C-4CF8-8E40-5DDE70348E62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5B91-9059-4092-89F6-EC43984D8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28C4-348C-447B-958E-E80D395D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58AE-657E-4992-B60F-3A26086A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BBA976-1E85-413A-BCED-3A652409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82" y="2763982"/>
            <a:ext cx="3303436" cy="14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me - Algoma">
            <a:extLst>
              <a:ext uri="{FF2B5EF4-FFF2-40B4-BE49-F238E27FC236}">
                <a16:creationId xmlns:a16="http://schemas.microsoft.com/office/drawing/2014/main" id="{D205EFC0-D7F9-4EFB-B10F-F1714B791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DF80DB-F39B-47B6-B0C8-1040AAD3A510}"/>
              </a:ext>
            </a:extLst>
          </p:cNvPr>
          <p:cNvSpPr txBox="1">
            <a:spLocks/>
          </p:cNvSpPr>
          <p:nvPr/>
        </p:nvSpPr>
        <p:spPr>
          <a:xfrm>
            <a:off x="1524000" y="1052875"/>
            <a:ext cx="9144000" cy="2734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COSC 2406: Assembly Language Programming</a:t>
            </a:r>
          </a:p>
          <a:p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3200" dirty="0">
                <a:latin typeface="Comic Sans MS" panose="030F0702030302020204" pitchFamily="66" charset="0"/>
              </a:rPr>
            </a:br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8A2B47-9821-41CF-B2A6-7A2362C0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868415"/>
            <a:ext cx="9144000" cy="93671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Module 2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18527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 Exponent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EB62CFF-06E4-4FA3-AA5D-4E5AB34B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96173"/>
              </p:ext>
            </p:extLst>
          </p:nvPr>
        </p:nvGraphicFramePr>
        <p:xfrm>
          <a:off x="900853" y="1744339"/>
          <a:ext cx="67462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747">
                  <a:extLst>
                    <a:ext uri="{9D8B030D-6E8A-4147-A177-3AD203B41FA5}">
                      <a16:colId xmlns:a16="http://schemas.microsoft.com/office/drawing/2014/main" val="35556212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1558739956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260372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Biased (E+127)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3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01111111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01110011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4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+126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11111101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2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01111101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7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4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07" y="114826"/>
            <a:ext cx="832612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Binary Numbers Normalization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11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529537"/>
            <a:ext cx="10515600" cy="41181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Normalized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Unnormalized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EF705BF-84AB-4E8C-B0D6-A79B2431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575"/>
              </p:ext>
            </p:extLst>
          </p:nvPr>
        </p:nvGraphicFramePr>
        <p:xfrm>
          <a:off x="2759921" y="2726406"/>
          <a:ext cx="5984452" cy="269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226">
                  <a:extLst>
                    <a:ext uri="{9D8B030D-6E8A-4147-A177-3AD203B41FA5}">
                      <a16:colId xmlns:a16="http://schemas.microsoft.com/office/drawing/2014/main" val="35556212"/>
                    </a:ext>
                  </a:extLst>
                </a:gridCol>
                <a:gridCol w="2992226">
                  <a:extLst>
                    <a:ext uri="{9D8B030D-6E8A-4147-A177-3AD203B41FA5}">
                      <a16:colId xmlns:a16="http://schemas.microsoft.com/office/drawing/2014/main" val="1558739956"/>
                    </a:ext>
                  </a:extLst>
                </a:gridCol>
              </a:tblGrid>
              <a:tr h="538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Unnormalized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8822"/>
                  </a:ext>
                </a:extLst>
              </a:tr>
              <a:tr h="538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1001.1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1.0011 </a:t>
                      </a:r>
                      <a:r>
                        <a:rPr lang="az-Cyrl-AZ" dirty="0">
                          <a:latin typeface="Comic Sans MS" panose="030F0702030302020204" pitchFamily="66" charset="0"/>
                        </a:rPr>
                        <a:t>Х</a:t>
                      </a:r>
                      <a:r>
                        <a:rPr lang="en-US" dirty="0">
                          <a:latin typeface="Comic Sans MS" panose="030F0702030302020204" pitchFamily="66" charset="0"/>
                        </a:rPr>
                        <a:t> 2</a:t>
                      </a:r>
                      <a:r>
                        <a:rPr lang="en-US" baseline="30000" dirty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39740"/>
                  </a:ext>
                </a:extLst>
              </a:tr>
              <a:tr h="538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11.11111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1.111111 </a:t>
                      </a:r>
                      <a:r>
                        <a:rPr lang="az-Cyrl-AZ" dirty="0">
                          <a:latin typeface="Comic Sans MS" panose="030F0702030302020204" pitchFamily="66" charset="0"/>
                        </a:rPr>
                        <a:t>Х</a:t>
                      </a:r>
                      <a:r>
                        <a:rPr lang="en-US" dirty="0">
                          <a:latin typeface="Comic Sans MS" panose="030F0702030302020204" pitchFamily="66" charset="0"/>
                        </a:rPr>
                        <a:t> 2</a:t>
                      </a:r>
                      <a:r>
                        <a:rPr lang="en-US" baseline="30000" dirty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38044"/>
                  </a:ext>
                </a:extLst>
              </a:tr>
              <a:tr h="538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1.01 </a:t>
                      </a:r>
                      <a:r>
                        <a:rPr lang="az-Cyrl-AZ" dirty="0">
                          <a:latin typeface="Comic Sans MS" panose="030F0702030302020204" pitchFamily="66" charset="0"/>
                        </a:rPr>
                        <a:t>Х</a:t>
                      </a:r>
                      <a:r>
                        <a:rPr lang="en-US" dirty="0">
                          <a:latin typeface="Comic Sans MS" panose="030F0702030302020204" pitchFamily="66" charset="0"/>
                        </a:rPr>
                        <a:t> 2</a:t>
                      </a:r>
                      <a:r>
                        <a:rPr lang="en-US" baseline="30000" dirty="0">
                          <a:latin typeface="Comic Sans MS" panose="030F0702030302020204" pitchFamily="66" charset="0"/>
                        </a:rPr>
                        <a:t>-3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41740"/>
                  </a:ext>
                </a:extLst>
              </a:tr>
              <a:tr h="538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101010.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1.01010 </a:t>
                      </a:r>
                      <a:r>
                        <a:rPr lang="az-Cyrl-AZ" dirty="0">
                          <a:latin typeface="Comic Sans MS" panose="030F0702030302020204" pitchFamily="66" charset="0"/>
                        </a:rPr>
                        <a:t>Х</a:t>
                      </a:r>
                      <a:r>
                        <a:rPr lang="en-US" dirty="0">
                          <a:latin typeface="Comic Sans MS" panose="030F0702030302020204" pitchFamily="66" charset="0"/>
                        </a:rPr>
                        <a:t> 2</a:t>
                      </a:r>
                      <a:r>
                        <a:rPr lang="en-US" baseline="30000" dirty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2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68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Real-Number Encodings 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646238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Normalizing finite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Positive and Negative Infinity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mic Sans MS" panose="030F0702030302020204" pitchFamily="66" charset="0"/>
              </a:rPr>
              <a:t>NaNs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Quiet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Signaling</a:t>
            </a:r>
          </a:p>
        </p:txBody>
      </p:sp>
    </p:spTree>
    <p:extLst>
      <p:ext uri="{BB962C8B-B14F-4D97-AF65-F5344CB8AC3E}">
        <p14:creationId xmlns:p14="http://schemas.microsoft.com/office/powerpoint/2010/main" val="383579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Real-Number Encoding 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A6E597-652C-4EE2-A7D5-759EB11F0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89067"/>
              </p:ext>
            </p:extLst>
          </p:nvPr>
        </p:nvGraphicFramePr>
        <p:xfrm>
          <a:off x="1522308" y="2177447"/>
          <a:ext cx="8683500" cy="299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649">
                  <a:extLst>
                    <a:ext uri="{9D8B030D-6E8A-4147-A177-3AD203B41FA5}">
                      <a16:colId xmlns:a16="http://schemas.microsoft.com/office/drawing/2014/main" val="76014756"/>
                    </a:ext>
                  </a:extLst>
                </a:gridCol>
                <a:gridCol w="5998851">
                  <a:extLst>
                    <a:ext uri="{9D8B030D-6E8A-4147-A177-3AD203B41FA5}">
                      <a16:colId xmlns:a16="http://schemas.microsoft.com/office/drawing/2014/main" val="832190720"/>
                    </a:ext>
                  </a:extLst>
                </a:gridCol>
              </a:tblGrid>
              <a:tr h="42819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         Exponent                 Significand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05973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/>
                        <a:t>Positive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0             00000000           00000000000000000000000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49029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/>
                        <a:t>Negative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1             00000000           00000000000000000000000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50603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/>
                        <a:t>Positive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0             11111111           00000000000000000000000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6845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/>
                        <a:t>Negative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1             11111111           00000000000000000000000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51864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 err="1"/>
                        <a:t>QNaN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            11111111           1XXXXXXXXXXXXXXXXXXXXXX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54405"/>
                  </a:ext>
                </a:extLst>
              </a:tr>
              <a:tr h="428197">
                <a:tc>
                  <a:txBody>
                    <a:bodyPr/>
                    <a:lstStyle/>
                    <a:p>
                      <a:r>
                        <a:rPr lang="en-US" dirty="0" err="1"/>
                        <a:t>SNaN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            11111111           0XXXXXXXXXXXXXXXXXXXXXX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4494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491162-69B3-47FE-9997-875713D2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35" y="1450221"/>
            <a:ext cx="2589929" cy="79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Table 12-6</a:t>
            </a:r>
          </a:p>
        </p:txBody>
      </p:sp>
    </p:spTree>
    <p:extLst>
      <p:ext uri="{BB962C8B-B14F-4D97-AF65-F5344CB8AC3E}">
        <p14:creationId xmlns:p14="http://schemas.microsoft.com/office/powerpoint/2010/main" val="20350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Fractions to Binary Reals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633D96-4BF9-4FFC-B3D5-FDF49F37F221}"/>
              </a:ext>
            </a:extLst>
          </p:cNvPr>
          <p:cNvGraphicFramePr>
            <a:graphicFrameLocks noGrp="1"/>
          </p:cNvGraphicFramePr>
          <p:nvPr/>
        </p:nvGraphicFramePr>
        <p:xfrm>
          <a:off x="1314027" y="2042366"/>
          <a:ext cx="68072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067">
                  <a:extLst>
                    <a:ext uri="{9D8B030D-6E8A-4147-A177-3AD203B41FA5}">
                      <a16:colId xmlns:a16="http://schemas.microsoft.com/office/drawing/2014/main" val="1062217705"/>
                    </a:ext>
                  </a:extLst>
                </a:gridCol>
                <a:gridCol w="2269067">
                  <a:extLst>
                    <a:ext uri="{9D8B030D-6E8A-4147-A177-3AD203B41FA5}">
                      <a16:colId xmlns:a16="http://schemas.microsoft.com/office/drawing/2014/main" val="3294382415"/>
                    </a:ext>
                  </a:extLst>
                </a:gridCol>
                <a:gridCol w="2269067">
                  <a:extLst>
                    <a:ext uri="{9D8B030D-6E8A-4147-A177-3AD203B41FA5}">
                      <a16:colId xmlns:a16="http://schemas.microsoft.com/office/drawing/2014/main" val="265016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4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 + 1/4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4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+ 1/4 + 1/8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2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65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4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Convert 0 10000010 01011000000000000000000 to Decimal</a:t>
            </a:r>
          </a:p>
        </p:txBody>
      </p:sp>
    </p:spTree>
    <p:extLst>
      <p:ext uri="{BB962C8B-B14F-4D97-AF65-F5344CB8AC3E}">
        <p14:creationId xmlns:p14="http://schemas.microsoft.com/office/powerpoint/2010/main" val="162280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16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4"/>
            <a:ext cx="10515600" cy="36846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Convert 0 10000010 01011000000000000000000 to Decimal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number is positive. As MSB is 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unbiased exponent is binary 00000011, or decimal 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Combining the sign, exponent, and significand, the binary number is +1.01011 X 2</a:t>
            </a:r>
            <a:r>
              <a:rPr lang="en-US" baseline="30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unnormalized binary number is  +1010.11.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decimal value is  +10 3/4, or +10.75.</a:t>
            </a:r>
          </a:p>
        </p:txBody>
      </p:sp>
    </p:spTree>
    <p:extLst>
      <p:ext uri="{BB962C8B-B14F-4D97-AF65-F5344CB8AC3E}">
        <p14:creationId xmlns:p14="http://schemas.microsoft.com/office/powerpoint/2010/main" val="341677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Single-Precision to Decimal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17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4"/>
            <a:ext cx="10515600" cy="404367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 If the MSB is 1, the number is negative; otherwise, positive.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next 8 bits represent the exponent.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Subtract binary 01111111 (decimal 127), producing the unbiased exponent.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Convert the unbiased exponent to decimal.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next 23 bits represent the significand.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Notate a “1.”, followed by the significand bits.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Trailing zeros can be ignored. Create a floating-point binary number, using the significand, the sign determined in step 1, and the exponent calculated in step 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Unnormalize the binary number produced in step 3.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(Shift the binary point the number of places equal to the value of the exponent. Shift right if the exponent is positive or left if the exponent is negative.)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From left to right, use weighted positional notation to form the decimal sum of the powers of 2 represented by the floating-point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1366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Real-Number Encoding 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FDD2D1-69F2-4958-8243-C8687478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82671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10.75</a:t>
            </a:r>
          </a:p>
        </p:txBody>
      </p:sp>
    </p:spTree>
    <p:extLst>
      <p:ext uri="{BB962C8B-B14F-4D97-AF65-F5344CB8AC3E}">
        <p14:creationId xmlns:p14="http://schemas.microsoft.com/office/powerpoint/2010/main" val="223248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19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82671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Convert 0 10000000 01111000000000000000000 to Decimal</a:t>
            </a:r>
          </a:p>
        </p:txBody>
      </p:sp>
    </p:spTree>
    <p:extLst>
      <p:ext uri="{BB962C8B-B14F-4D97-AF65-F5344CB8AC3E}">
        <p14:creationId xmlns:p14="http://schemas.microsoft.com/office/powerpoint/2010/main" val="460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279900"/>
            <a:ext cx="816864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Chapter 12 (12.1)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63" y="1639329"/>
            <a:ext cx="10515600" cy="4588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Contents of the lecture slides are taken from the following textbook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Irvine, Kip R. Assembly Language for x86 Processor 7/e, 2015.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Summary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20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DCC622-0AE9-40BD-BB58-5D983BF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4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Binary floating-point number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sign, significand, and exponent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single precision, double precision, extended precision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0 and 1 can not represent all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Positive and negative infinity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mic Sans MS" panose="030F0702030302020204" pitchFamily="66" charset="0"/>
              </a:rPr>
              <a:t>NaN</a:t>
            </a:r>
            <a:r>
              <a:rPr lang="en-US" dirty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061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ome - Algoma">
            <a:extLst>
              <a:ext uri="{FF2B5EF4-FFF2-40B4-BE49-F238E27FC236}">
                <a16:creationId xmlns:a16="http://schemas.microsoft.com/office/drawing/2014/main" id="{07923F4F-68DB-4AC2-AB45-DB3C871C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305497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829A470-8F1A-4B12-B0C2-0786D9D0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71796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4295-8FA8-4EFC-8469-C546468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2" descr="C:\Users\bodrul.alam\Desktop\th.PNG">
            <a:extLst>
              <a:ext uri="{FF2B5EF4-FFF2-40B4-BE49-F238E27FC236}">
                <a16:creationId xmlns:a16="http://schemas.microsoft.com/office/drawing/2014/main" id="{F913BEA3-B5F1-45B4-833A-A67A0F55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38" y="1074737"/>
            <a:ext cx="6629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3" y="489872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Floating-Point Processing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3"/>
            <a:ext cx="10515600" cy="3996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Floating-Point Binary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IEEE Binary Floating-Point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Significand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The Exponent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Creating the IEEE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Converting Decimal Fractions to Binary Reals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3" y="489872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Floating-Point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639146"/>
            <a:ext cx="10515600" cy="399626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IEEE Binary Floating-Point Binary Reals (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Table 12-1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Single Precision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32 bits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 bit for the sign,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8 bits for the exponent, and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23 bits for the fractional part of the significand.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Double Precision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64 bits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 bit for the sign,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11 bits for the exponent, and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52 bits for the fractional part of the significand.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Double Extended Precision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80 bits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 bit for the sign,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16 bits for the exponent, and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63 bits for the fractional part of the significand. 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3" y="489872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Single-Precision Format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7B02A54-871A-4E5C-AE83-0878B061C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60533"/>
              </p:ext>
            </p:extLst>
          </p:nvPr>
        </p:nvGraphicFramePr>
        <p:xfrm>
          <a:off x="1213658" y="2339485"/>
          <a:ext cx="1014014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662">
                  <a:extLst>
                    <a:ext uri="{9D8B030D-6E8A-4147-A177-3AD203B41FA5}">
                      <a16:colId xmlns:a16="http://schemas.microsoft.com/office/drawing/2014/main" val="4280413490"/>
                    </a:ext>
                  </a:extLst>
                </a:gridCol>
                <a:gridCol w="3934449">
                  <a:extLst>
                    <a:ext uri="{9D8B030D-6E8A-4147-A177-3AD203B41FA5}">
                      <a16:colId xmlns:a16="http://schemas.microsoft.com/office/drawing/2014/main" val="3185059932"/>
                    </a:ext>
                  </a:extLst>
                </a:gridCol>
                <a:gridCol w="4817032">
                  <a:extLst>
                    <a:ext uri="{9D8B030D-6E8A-4147-A177-3AD203B41FA5}">
                      <a16:colId xmlns:a16="http://schemas.microsoft.com/office/drawing/2014/main" val="2656759934"/>
                    </a:ext>
                  </a:extLst>
                </a:gridCol>
              </a:tblGrid>
              <a:tr h="86922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Sign (1 bit)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Exponent </a:t>
                      </a:r>
                    </a:p>
                    <a:p>
                      <a:r>
                        <a:rPr lang="en-US" sz="28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(8 bits)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Fraction </a:t>
                      </a:r>
                    </a:p>
                    <a:p>
                      <a:r>
                        <a:rPr lang="en-US" sz="280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(23 bits)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4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36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87" y="489872"/>
            <a:ext cx="848698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Components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4F16-E9C2-42C1-90F8-FE5B9D81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754294"/>
            <a:ext cx="10515600" cy="411818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Sign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1 = negative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0 = positive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Significand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Value is based on weighted position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 121.121 = (1 x 10</a:t>
            </a:r>
            <a:r>
              <a:rPr lang="en-US" baseline="30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) + (2 x 10</a:t>
            </a:r>
            <a:r>
              <a:rPr lang="en-US" baseline="30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) + (1 x 10</a:t>
            </a:r>
            <a:r>
              <a:rPr lang="en-US" baseline="30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) + (1 x 10</a:t>
            </a:r>
            <a:r>
              <a:rPr lang="en-US" baseline="30000" dirty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+ (2 x 10</a:t>
            </a:r>
            <a:r>
              <a:rPr lang="en-US" baseline="30000" dirty="0">
                <a:latin typeface="Comic Sans MS" panose="030F0702030302020204" pitchFamily="66" charset="0"/>
              </a:rPr>
              <a:t>-2</a:t>
            </a:r>
            <a:r>
              <a:rPr lang="en-US" dirty="0">
                <a:latin typeface="Comic Sans MS" panose="030F0702030302020204" pitchFamily="66" charset="0"/>
              </a:rPr>
              <a:t>) + (1 x 10</a:t>
            </a:r>
            <a:r>
              <a:rPr lang="en-US" baseline="30000" dirty="0">
                <a:latin typeface="Comic Sans MS" panose="030F0702030302020204" pitchFamily="66" charset="0"/>
              </a:rPr>
              <a:t>-3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Exponent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unsigned integer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Bias (127 for single precision)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Binary Floating-Point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ABCFE-4224-4ECA-AD55-8614E2B50A1F}"/>
              </a:ext>
            </a:extLst>
          </p:cNvPr>
          <p:cNvSpPr/>
          <p:nvPr/>
        </p:nvSpPr>
        <p:spPr>
          <a:xfrm>
            <a:off x="6763779" y="2140373"/>
            <a:ext cx="3761981" cy="27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9B8703C-88DF-4CB7-A227-F16A18E4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18808"/>
              </p:ext>
            </p:extLst>
          </p:nvPr>
        </p:nvGraphicFramePr>
        <p:xfrm>
          <a:off x="712938" y="2277766"/>
          <a:ext cx="5078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131">
                  <a:extLst>
                    <a:ext uri="{9D8B030D-6E8A-4147-A177-3AD203B41FA5}">
                      <a16:colId xmlns:a16="http://schemas.microsoft.com/office/drawing/2014/main" val="3094598558"/>
                    </a:ext>
                  </a:extLst>
                </a:gridCol>
                <a:gridCol w="2539131">
                  <a:extLst>
                    <a:ext uri="{9D8B030D-6E8A-4147-A177-3AD203B41FA5}">
                      <a16:colId xmlns:a16="http://schemas.microsoft.com/office/drawing/2014/main" val="147424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Binary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Decimal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 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0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1001.001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 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1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 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1011.111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 7/8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Binary Floating-Point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ABCFE-4224-4ECA-AD55-8614E2B50A1F}"/>
              </a:ext>
            </a:extLst>
          </p:cNvPr>
          <p:cNvSpPr/>
          <p:nvPr/>
        </p:nvSpPr>
        <p:spPr>
          <a:xfrm>
            <a:off x="6763779" y="2140373"/>
            <a:ext cx="3761981" cy="27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9B8703C-88DF-4CB7-A227-F16A18E4A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28899"/>
              </p:ext>
            </p:extLst>
          </p:nvPr>
        </p:nvGraphicFramePr>
        <p:xfrm>
          <a:off x="841632" y="2140373"/>
          <a:ext cx="5078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131">
                  <a:extLst>
                    <a:ext uri="{9D8B030D-6E8A-4147-A177-3AD203B41FA5}">
                      <a16:colId xmlns:a16="http://schemas.microsoft.com/office/drawing/2014/main" val="3094598558"/>
                    </a:ext>
                  </a:extLst>
                </a:gridCol>
                <a:gridCol w="2539131">
                  <a:extLst>
                    <a:ext uri="{9D8B030D-6E8A-4147-A177-3AD203B41FA5}">
                      <a16:colId xmlns:a16="http://schemas.microsoft.com/office/drawing/2014/main" val="147424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Binary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Decimal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0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71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1/8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C-1891-4626-B601-E5280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20675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Binary Floating-Point</a:t>
            </a:r>
          </a:p>
        </p:txBody>
      </p:sp>
      <p:pic>
        <p:nvPicPr>
          <p:cNvPr id="4" name="Picture 4" descr="Home - Algoma">
            <a:extLst>
              <a:ext uri="{FF2B5EF4-FFF2-40B4-BE49-F238E27FC236}">
                <a16:creationId xmlns:a16="http://schemas.microsoft.com/office/drawing/2014/main" id="{2AA84188-6019-484F-BF77-0C3D0A3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27" y="279900"/>
            <a:ext cx="1661072" cy="54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EE2C34C-DA61-4E20-B2FC-16C5243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213932"/>
            <a:ext cx="1574132" cy="7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189C-2950-4C5C-BBE4-B3656C8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E58AE-657E-4992-B60F-3A26086AC301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ABCFE-4224-4ECA-AD55-8614E2B50A1F}"/>
              </a:ext>
            </a:extLst>
          </p:cNvPr>
          <p:cNvSpPr/>
          <p:nvPr/>
        </p:nvSpPr>
        <p:spPr>
          <a:xfrm>
            <a:off x="6763779" y="2140373"/>
            <a:ext cx="3761981" cy="27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2F122E-EA18-4BDB-82A9-FF82BB80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204" y="2005635"/>
            <a:ext cx="10515600" cy="3684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1001.101</a:t>
            </a:r>
          </a:p>
        </p:txBody>
      </p:sp>
    </p:spTree>
    <p:extLst>
      <p:ext uri="{BB962C8B-B14F-4D97-AF65-F5344CB8AC3E}">
        <p14:creationId xmlns:p14="http://schemas.microsoft.com/office/powerpoint/2010/main" val="196325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A204BB8535E4185A68588E4AE3890" ma:contentTypeVersion="16" ma:contentTypeDescription="Create a new document." ma:contentTypeScope="" ma:versionID="91a0693f149803aed8121d74d4fef646">
  <xsd:schema xmlns:xsd="http://www.w3.org/2001/XMLSchema" xmlns:xs="http://www.w3.org/2001/XMLSchema" xmlns:p="http://schemas.microsoft.com/office/2006/metadata/properties" xmlns:ns2="f68882be-ca05-4d78-8d28-da3a23ba55db" xmlns:ns3="0699d46c-928b-445c-afb7-4ed8da02f4cf" targetNamespace="http://schemas.microsoft.com/office/2006/metadata/properties" ma:root="true" ma:fieldsID="4b5f541c58b15f35c9608da9e11c8ce7" ns2:_="" ns3:_="">
    <xsd:import namespace="f68882be-ca05-4d78-8d28-da3a23ba55db"/>
    <xsd:import namespace="0699d46c-928b-445c-afb7-4ed8da02f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882be-ca05-4d78-8d28-da3a23ba5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2e6cf2c-9348-4005-8827-5bd0efd047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9d46c-928b-445c-afb7-4ed8da02f4c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2e07a96-1c24-449d-b0b5-563981ad7cdb}" ma:internalName="TaxCatchAll" ma:showField="CatchAllData" ma:web="0699d46c-928b-445c-afb7-4ed8da02f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99d46c-928b-445c-afb7-4ed8da02f4cf" xsi:nil="true"/>
    <lcf76f155ced4ddcb4097134ff3c332f xmlns="f68882be-ca05-4d78-8d28-da3a23ba55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D882C7-24F7-420C-815C-D14F1EEE9CAE}"/>
</file>

<file path=customXml/itemProps2.xml><?xml version="1.0" encoding="utf-8"?>
<ds:datastoreItem xmlns:ds="http://schemas.openxmlformats.org/officeDocument/2006/customXml" ds:itemID="{44B12930-8123-4BEB-B8CE-764EEE927250}"/>
</file>

<file path=customXml/itemProps3.xml><?xml version="1.0" encoding="utf-8"?>
<ds:datastoreItem xmlns:ds="http://schemas.openxmlformats.org/officeDocument/2006/customXml" ds:itemID="{161B874E-34AB-45D5-B164-37D18126F7C8}"/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723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Chapter 12 (12.1)</vt:lpstr>
      <vt:lpstr>Floating-Point Processing </vt:lpstr>
      <vt:lpstr>Floating-Point Processing</vt:lpstr>
      <vt:lpstr>Single-Precision Format </vt:lpstr>
      <vt:lpstr>Components  </vt:lpstr>
      <vt:lpstr>Binary Floating-Point</vt:lpstr>
      <vt:lpstr>Binary Floating-Point</vt:lpstr>
      <vt:lpstr>Binary Floating-Point</vt:lpstr>
      <vt:lpstr>The Exponent</vt:lpstr>
      <vt:lpstr>Binary Numbers Normalization</vt:lpstr>
      <vt:lpstr>Real-Number Encodings </vt:lpstr>
      <vt:lpstr>Real-Number Encoding </vt:lpstr>
      <vt:lpstr>Fractions to Binary Reals</vt:lpstr>
      <vt:lpstr>Example</vt:lpstr>
      <vt:lpstr>Example</vt:lpstr>
      <vt:lpstr>Single-Precision to Decimal</vt:lpstr>
      <vt:lpstr>Real-Number Encoding </vt:lpstr>
      <vt:lpstr>Example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A B M Bodrul Alam</dc:creator>
  <cp:lastModifiedBy>A B M Bodrul Alam</cp:lastModifiedBy>
  <cp:revision>163</cp:revision>
  <dcterms:created xsi:type="dcterms:W3CDTF">2021-09-09T15:16:09Z</dcterms:created>
  <dcterms:modified xsi:type="dcterms:W3CDTF">2022-02-02T15:27:38Z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0x010100BEAA204BB8535E4185A68588E4AE3890</vt:lpwstr>
  </property>
</Properties>
</file>