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415" r:id="rId3"/>
    <p:sldId id="322" r:id="rId4"/>
    <p:sldId id="355" r:id="rId5"/>
    <p:sldId id="411" r:id="rId6"/>
    <p:sldId id="412" r:id="rId7"/>
    <p:sldId id="413" r:id="rId8"/>
    <p:sldId id="356" r:id="rId9"/>
    <p:sldId id="414" r:id="rId10"/>
    <p:sldId id="408" r:id="rId11"/>
    <p:sldId id="410" r:id="rId12"/>
    <p:sldId id="357" r:id="rId13"/>
    <p:sldId id="358" r:id="rId14"/>
    <p:sldId id="359" r:id="rId15"/>
    <p:sldId id="360" r:id="rId16"/>
    <p:sldId id="362" r:id="rId17"/>
    <p:sldId id="361" r:id="rId18"/>
    <p:sldId id="369" r:id="rId19"/>
    <p:sldId id="371" r:id="rId20"/>
    <p:sldId id="378" r:id="rId21"/>
    <p:sldId id="380" r:id="rId22"/>
    <p:sldId id="382" r:id="rId23"/>
    <p:sldId id="383" r:id="rId24"/>
    <p:sldId id="386" r:id="rId25"/>
    <p:sldId id="387" r:id="rId26"/>
    <p:sldId id="388" r:id="rId27"/>
    <p:sldId id="389" r:id="rId28"/>
    <p:sldId id="391" r:id="rId29"/>
    <p:sldId id="392" r:id="rId30"/>
    <p:sldId id="393" r:id="rId31"/>
    <p:sldId id="394" r:id="rId32"/>
    <p:sldId id="395" r:id="rId33"/>
    <p:sldId id="409" r:id="rId34"/>
    <p:sldId id="396" r:id="rId35"/>
    <p:sldId id="399" r:id="rId36"/>
    <p:sldId id="400" r:id="rId37"/>
    <p:sldId id="401" r:id="rId38"/>
    <p:sldId id="402" r:id="rId39"/>
    <p:sldId id="407" r:id="rId40"/>
    <p:sldId id="405" r:id="rId41"/>
    <p:sldId id="32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C73A4-8C84-47A3-BEB3-F782AC441B9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06742-2624-4B02-8091-D93F8A38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2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2AA9-63FD-4C11-86F4-B40EBEE79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84753-B8CE-4765-A18C-5D6058323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7996B-83BE-4735-AEBF-B422E0D1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EDA3-10FE-4EA5-B46D-D8C65C87279B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2997F-600A-411C-B4BC-BE44E43E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7FE68-8332-4E15-AD51-D3CEDE05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7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C486-A124-4A6D-87D3-0FEC08BC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A8274-E72E-46B2-A1C2-BADA24B06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B0E17-E87E-4725-AED3-46C6D7B3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9E32-20E3-469B-A84E-27B9CDB23D97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EBDA-3E9F-4800-9107-CE688DD3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03367-7C7A-44DD-8F87-8A2EF660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5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E741D-45F9-47AC-90F2-058DB12B3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E161E-5B15-4B43-AC46-D9A56FEE0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FC4A1-8658-41E2-B700-D0E68E24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4CD9-4BA3-402A-8588-8C48094E8CE3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C770C-DF8B-44E0-A89D-6BB32504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AC5F-630E-4454-BECC-CBDE3ABB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2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0FC6-97C7-4A3B-96D8-9BC51A78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532A-EF2F-4F75-A272-F78E5EFD8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C2A4-F136-418E-825E-BBE72255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FD8-B189-45E7-912C-88141A333813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3DBC5-8745-4240-837C-DAEB38B7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DDE5-22A8-40C2-A95A-72743230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7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F92F-46EE-4475-A776-A4B202EF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E26FE-C44A-4CF0-A9D6-97AD2C0B9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BF9B3-D2DA-4C01-B1D5-1FF56D16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B3EE-3141-41BC-B258-DA953F6D593F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B1858-6BF5-4DCF-9E29-5D56535C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D1659-0D29-4DB9-A293-CB5DD0C9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2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7470-B031-4549-A6E5-2DD27D30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0F97-F262-44DA-9F35-EE1D5C717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9DAA2-4A98-4415-828D-162D48AE9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3810B-2DB4-46E4-AFCF-3364A211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6EAA-7657-4336-8B09-E5B958F00FEE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F90D1-0DA6-40AA-AD81-A1C5F822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B9723-80C6-4525-81C6-196B504F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9E8B-190E-479A-A72C-6FB3E06B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B9034-BC31-4EE2-8313-89675153B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650DD-123A-4B2A-8BD0-833B93875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29B01-647B-470B-8482-76C8C3134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D1289-F120-4590-BF4D-6E3A8E22E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D4707-213F-46E4-A89A-0FA19F95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A5C-7C89-4EF9-8757-96132E661A1A}" type="datetime1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47FDA-165E-46DC-99D3-5D0E9D9E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BF378-D609-409B-A435-B19F0FFC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0CB6-FC3A-473D-A5B9-89CD8F27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0455D-D2A7-4688-A9A4-F58DE730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FBE3-BAE4-48D9-9DCD-9100D869FB8A}" type="datetime1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2BA1A-D9CE-4F19-A16F-16866AE1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431E0-654D-44C6-9523-FC162DBA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0FC6C-5DC9-4DF5-86B6-E430AA82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5C5F-14CB-4484-ACEF-95C1A60E1CBE}" type="datetime1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095E-5029-4B42-AE90-A3C8118D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3ED4F-0B37-4B7A-BB12-BE3857D0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E8FA-7A1D-4311-9406-2D6435EE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E83B-D55B-44F7-A4BA-A3E1EA0FC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AE387-896F-4D86-BB78-D4294A572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C3EE5-7F65-4588-92B8-8B603C09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47BD-0957-4BFA-97EE-BA4D94E4EE49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21006-CF5D-4C6C-99DF-31AD2C33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CA308-E127-457E-B7FA-8B682BCD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7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663F-0BA4-4990-93D2-F7017365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DF649-9F15-428F-B55E-B2AA0A333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16324-987E-4CB0-B736-CE9C3B8EE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850D8-BCE9-4BE2-BC4C-A7433710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64F-5E2E-4370-AC74-9F788A768946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6B922-48EC-42D7-8F1B-25B3947A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3177E-58D4-4005-AEFF-6CB2188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5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E6BA5-D2B9-4C7C-82F3-495173C3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B1C0E-06AA-4C29-9AEC-B8132116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5E1E-E3AA-4397-88E1-C1D796BBB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DD010-055C-4CF8-8E40-5DDE70348E62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D5B91-9059-4092-89F6-EC43984D8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28C4-348C-447B-958E-E80D395DE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58AE-657E-4992-B60F-3A26086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9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DBBA976-1E85-413A-BCED-3A652409C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282" y="2763982"/>
            <a:ext cx="3303436" cy="147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ome - Algoma">
            <a:extLst>
              <a:ext uri="{FF2B5EF4-FFF2-40B4-BE49-F238E27FC236}">
                <a16:creationId xmlns:a16="http://schemas.microsoft.com/office/drawing/2014/main" id="{D205EFC0-D7F9-4EFB-B10F-F1714B791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ADF80DB-F39B-47B6-B0C8-1040AAD3A510}"/>
              </a:ext>
            </a:extLst>
          </p:cNvPr>
          <p:cNvSpPr txBox="1">
            <a:spLocks/>
          </p:cNvSpPr>
          <p:nvPr/>
        </p:nvSpPr>
        <p:spPr>
          <a:xfrm>
            <a:off x="1571413" y="2460869"/>
            <a:ext cx="9144000" cy="43260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COSC 2406: Assembly Language Programming</a:t>
            </a:r>
          </a:p>
          <a:p>
            <a:endParaRPr lang="en-US" sz="32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en-US" sz="32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en-US" sz="32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en-US" sz="32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en-US" sz="32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en-US" sz="32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sz="3200" dirty="0">
                <a:solidFill>
                  <a:srgbClr val="C00000"/>
                </a:solidFill>
                <a:latin typeface="Comic Sans MS" panose="030F0702030302020204" pitchFamily="66" charset="0"/>
              </a:rPr>
              <a:t>Module 4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Spring 2022</a:t>
            </a:r>
          </a:p>
          <a:p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br>
              <a:rPr lang="en-US" sz="3200" dirty="0">
                <a:latin typeface="Comic Sans MS" panose="030F0702030302020204" pitchFamily="66" charset="0"/>
              </a:rPr>
            </a:br>
            <a:endParaRPr lang="en-US" sz="32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Integer expressions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10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CE1A10-FF2C-462F-9FA6-CF0161875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63" y="1017113"/>
            <a:ext cx="10515600" cy="493416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>
              <a:latin typeface="Comic Sans MS" panose="030F0702030302020204" pitchFamily="66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-(3 + 3) *(25 mod 4)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-3 + 3 * (25 mod 4)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-3 + (3 *25) mod 4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latin typeface="Comic Sans MS" panose="030F0702030302020204" pitchFamily="66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D50D96FB-0A6E-4657-B831-35D1D1ED3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23759"/>
              </p:ext>
            </p:extLst>
          </p:nvPr>
        </p:nvGraphicFramePr>
        <p:xfrm>
          <a:off x="541063" y="4183900"/>
          <a:ext cx="6757139" cy="2460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233">
                  <a:extLst>
                    <a:ext uri="{9D8B030D-6E8A-4147-A177-3AD203B41FA5}">
                      <a16:colId xmlns:a16="http://schemas.microsoft.com/office/drawing/2014/main" val="1430268732"/>
                    </a:ext>
                  </a:extLst>
                </a:gridCol>
                <a:gridCol w="2437145">
                  <a:extLst>
                    <a:ext uri="{9D8B030D-6E8A-4147-A177-3AD203B41FA5}">
                      <a16:colId xmlns:a16="http://schemas.microsoft.com/office/drawing/2014/main" val="3196107931"/>
                    </a:ext>
                  </a:extLst>
                </a:gridCol>
                <a:gridCol w="2563761">
                  <a:extLst>
                    <a:ext uri="{9D8B030D-6E8A-4147-A177-3AD203B41FA5}">
                      <a16:colId xmlns:a16="http://schemas.microsoft.com/office/drawing/2014/main" val="572661925"/>
                    </a:ext>
                  </a:extLst>
                </a:gridCol>
              </a:tblGrid>
              <a:tr h="4100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Precedence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472388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( 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parenthesis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073599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unary plus, minus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229949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*,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multiply, 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73665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948255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Add, 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055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25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Real Numbers Literals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11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CE1A10-FF2C-462F-9FA6-CF0161875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4" y="1270212"/>
            <a:ext cx="10515600" cy="493416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Decimal reals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2.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+3.0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-44.2E+5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26.E5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Binary of Decimal +1 using IEEE floating-point format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0011 1111 1000 0000 0000 0000 0000 0000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The short form of the above reals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3F800000r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latin typeface="Comic Sans MS" panose="030F0702030302020204" pitchFamily="66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58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Character Literals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4F16-E9C2-42C1-90F8-FE5B9D81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4" y="1358265"/>
            <a:ext cx="10515600" cy="493416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Enclose in single or double quotes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'A', "x"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Store each of the value as character’s binary  ASCII code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en-US" dirty="0">
              <a:latin typeface="Comic Sans MS" panose="030F0702030302020204" pitchFamily="66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Enclose strings in single or double quotes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"ABC"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'</a:t>
            </a:r>
            <a:r>
              <a:rPr lang="en-US" altLang="en-US" dirty="0" err="1">
                <a:latin typeface="Comic Sans MS" panose="030F0702030302020204" pitchFamily="66" charset="0"/>
              </a:rPr>
              <a:t>xyz</a:t>
            </a:r>
            <a:r>
              <a:rPr lang="en-US" altLang="en-US" dirty="0">
                <a:latin typeface="Comic Sans MS" panose="030F0702030302020204" pitchFamily="66" charset="0"/>
              </a:rPr>
              <a:t>'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en-US" dirty="0">
              <a:latin typeface="Comic Sans MS" panose="030F0702030302020204" pitchFamily="66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Embedded quotes are allowed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'Say "Goodnight," Gracie'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1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Reserved Words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4F16-E9C2-42C1-90F8-FE5B9D81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4" y="1358265"/>
            <a:ext cx="10515600" cy="493416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Reserved words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Instruction mnemonics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Register names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Directives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Attributes,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Operators used in constant expression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Predefined symbols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Identifiers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1-247 characters, including digits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Not case sensitive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First character must be a letter (</a:t>
            </a:r>
            <a:r>
              <a:rPr lang="en-US" altLang="en-US" dirty="0" err="1">
                <a:latin typeface="Comic Sans MS" panose="030F0702030302020204" pitchFamily="66" charset="0"/>
              </a:rPr>
              <a:t>A,..Z,a..z</a:t>
            </a:r>
            <a:r>
              <a:rPr lang="en-US" altLang="en-US" dirty="0">
                <a:latin typeface="Comic Sans MS" panose="030F0702030302020204" pitchFamily="66" charset="0"/>
              </a:rPr>
              <a:t>), _, @, ?, or $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0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Directives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4F16-E9C2-42C1-90F8-FE5B9D81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4" y="1358265"/>
            <a:ext cx="10515600" cy="493416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Commands recognized and acted upon by the assembler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Do not execute at runtime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Assign names to memory segments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Not case sensitive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Directives varies for Assembler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REPT is recognized by Microsoft assembler not others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39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4F16-E9C2-42C1-90F8-FE5B9D81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4" y="1422188"/>
            <a:ext cx="10515600" cy="493416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Statement that becomes executable using assembler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Executed at runtime by the CPU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Four Basic parts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Label		(optional)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Mnemonic	(required)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Operand(s)	(usually required)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Comment	(optional)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9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4F16-E9C2-42C1-90F8-FE5B9D81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4" y="1410335"/>
            <a:ext cx="10515600" cy="493416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Identifier that acts as place marker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Instruction and data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>
              <a:latin typeface="Comic Sans MS" panose="030F0702030302020204" pitchFamily="66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Data label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Identifies the location of a variable</a:t>
            </a:r>
          </a:p>
          <a:p>
            <a:pPr marL="914400" lvl="2" indent="0"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count DWORD</a:t>
            </a:r>
            <a:endParaRPr lang="en-US" altLang="en-US" sz="1400" dirty="0">
              <a:latin typeface="Comic Sans MS" panose="030F0702030302020204" pitchFamily="66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Code label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Used as target of jump and looping instructions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16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Instruction Mnemonic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4F16-E9C2-42C1-90F8-FE5B9D81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4" y="1358265"/>
            <a:ext cx="10515600" cy="4934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Instruction Mnemonic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Identifies as instruction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Device that assists memory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MOV, ADD, SUB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en-US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Operands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Used for input or output of an instruction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Between zero and three operands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register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memory operand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Integer expression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63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4F16-E9C2-42C1-90F8-FE5B9D81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4" y="1358265"/>
            <a:ext cx="10515600" cy="493416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Comments are important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Communicating information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Program's purpose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Name of the person by whom the program is written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Creation and revision information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Technical notes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Single-line comments begin with semicolon (;)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Block comments begin with COMMENT directive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11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Examples (3.2.1)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4F16-E9C2-42C1-90F8-FE5B9D81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4" y="1452953"/>
            <a:ext cx="10515600" cy="45888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AddTwo.asm – adds two 32-bit integers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Chapter 3 example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.386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.model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flat,stdcall</a:t>
            </a:r>
            <a:endParaRPr lang="en-US" altLang="en-US" sz="2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.stack 4096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800" b="1" dirty="0" err="1">
                <a:latin typeface="Courier New" panose="02070309020205020404" pitchFamily="49" charset="0"/>
              </a:rPr>
              <a:t>ExitProcess</a:t>
            </a:r>
            <a:r>
              <a:rPr lang="en-US" altLang="en-US" sz="2800" b="1" dirty="0">
                <a:latin typeface="Courier New" panose="02070309020205020404" pitchFamily="49" charset="0"/>
              </a:rPr>
              <a:t> PROTO,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dwExitCode:DWORD</a:t>
            </a:r>
            <a:endParaRPr lang="en-US" altLang="en-US" sz="2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main PROC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mov  eax,5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add  eax,6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INVOKE ExitProcess,0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main ENDP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END main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7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Chapter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4F16-E9C2-42C1-90F8-FE5B9D81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63" y="1605463"/>
            <a:ext cx="10515600" cy="45888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omic Sans MS" panose="030F0702030302020204" pitchFamily="66" charset="0"/>
              </a:rPr>
              <a:t>Contents of the lecture slides are taken from the following textbook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Irvine, Kip R. Assembly Language for </a:t>
            </a:r>
            <a:r>
              <a:rPr lang="en-US" altLang="en-US" sz="2400">
                <a:latin typeface="Comic Sans MS" panose="030F0702030302020204" pitchFamily="66" charset="0"/>
              </a:rPr>
              <a:t>x86 Processor </a:t>
            </a:r>
            <a:r>
              <a:rPr lang="en-US" altLang="en-US" sz="2400" dirty="0">
                <a:latin typeface="Comic Sans MS" panose="030F0702030302020204" pitchFamily="66" charset="0"/>
              </a:rPr>
              <a:t>7/e, 2015.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29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Assembling, Linking, and Running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4F16-E9C2-42C1-90F8-FE5B9D81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4" y="1896533"/>
            <a:ext cx="10515600" cy="4395894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kern="0" dirty="0">
                <a:latin typeface="Comic Sans MS" panose="030F0702030302020204" pitchFamily="66" charset="0"/>
              </a:rPr>
              <a:t>The Assemble-Link-Execute Cycle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kern="0" dirty="0">
                <a:latin typeface="Comic Sans MS" panose="030F0702030302020204" pitchFamily="66" charset="0"/>
              </a:rPr>
              <a:t>Listing File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16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Assemble-Link Execute Cycle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21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C580640-E18A-4421-B3DD-209637C70438}"/>
              </a:ext>
            </a:extLst>
          </p:cNvPr>
          <p:cNvSpPr txBox="1">
            <a:spLocks/>
          </p:cNvSpPr>
          <p:nvPr/>
        </p:nvSpPr>
        <p:spPr>
          <a:xfrm>
            <a:off x="318347" y="6454451"/>
            <a:ext cx="9069493" cy="333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tx1"/>
              </a:buClr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en-US" sz="2100" dirty="0">
                <a:latin typeface="Comic Sans MS" panose="030F0702030302020204" pitchFamily="66" charset="0"/>
              </a:rPr>
              <a:t>Irvine, Kip R. Assembly Language for Intel-Based Computers 7/e, 2015.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endParaRPr lang="en-US" altLang="en-US" sz="1400" dirty="0">
              <a:latin typeface="Comic Sans MS" panose="030F0702030302020204" pitchFamily="66" charset="0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A7EB44E-9D47-43BB-A997-49797CBBF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863653"/>
              </p:ext>
            </p:extLst>
          </p:nvPr>
        </p:nvGraphicFramePr>
        <p:xfrm>
          <a:off x="1103286" y="1924492"/>
          <a:ext cx="9795774" cy="2838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VISIO" r:id="rId5" imgW="4828032" imgH="1298448" progId="Visio.Drawing.6">
                  <p:embed/>
                </p:oleObj>
              </mc:Choice>
              <mc:Fallback>
                <p:oleObj name="VISIO" r:id="rId5" imgW="4828032" imgH="1298448" progId="Visio.Drawing.6">
                  <p:embed/>
                  <p:pic>
                    <p:nvPicPr>
                      <p:cNvPr id="9222" name="Object 4">
                        <a:extLst>
                          <a:ext uri="{FF2B5EF4-FFF2-40B4-BE49-F238E27FC236}">
                            <a16:creationId xmlns:a16="http://schemas.microsoft.com/office/drawing/2014/main" id="{5025F4DE-2FF3-4FD8-9CA1-EF347ACC1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3534" r="-1904" b="-6038"/>
                      <a:stretch>
                        <a:fillRect/>
                      </a:stretch>
                    </p:blipFill>
                    <p:spPr bwMode="auto">
                      <a:xfrm>
                        <a:off x="1103286" y="1924492"/>
                        <a:ext cx="9795774" cy="28380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4721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Defining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4F16-E9C2-42C1-90F8-FE5B9D81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4" y="1374984"/>
            <a:ext cx="10515600" cy="4395894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kern="0" dirty="0">
                <a:latin typeface="Comic Sans MS" panose="030F0702030302020204" pitchFamily="66" charset="0"/>
              </a:rPr>
              <a:t>Intrinsic Data Types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kern="0" dirty="0">
                <a:latin typeface="Comic Sans MS" panose="030F0702030302020204" pitchFamily="66" charset="0"/>
              </a:rPr>
              <a:t>Data Definition Statement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kern="0" dirty="0">
                <a:latin typeface="Comic Sans MS" panose="030F0702030302020204" pitchFamily="66" charset="0"/>
              </a:rPr>
              <a:t>Defining BYTE and SBYTE Data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kern="0" dirty="0">
                <a:latin typeface="Comic Sans MS" panose="030F0702030302020204" pitchFamily="66" charset="0"/>
              </a:rPr>
              <a:t>Defining WORD and SWORD Data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kern="0" dirty="0">
                <a:latin typeface="Comic Sans MS" panose="030F0702030302020204" pitchFamily="66" charset="0"/>
              </a:rPr>
              <a:t>Defining DWORD and SDWORD Data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kern="0" dirty="0">
                <a:latin typeface="Comic Sans MS" panose="030F0702030302020204" pitchFamily="66" charset="0"/>
              </a:rPr>
              <a:t>Defining QWORD Data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kern="0" dirty="0">
                <a:latin typeface="Comic Sans MS" panose="030F0702030302020204" pitchFamily="66" charset="0"/>
              </a:rPr>
              <a:t>Defining Packed BCD (TBYTE) Data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kern="0" dirty="0">
                <a:latin typeface="Comic Sans MS" panose="030F0702030302020204" pitchFamily="66" charset="0"/>
              </a:rPr>
              <a:t>Defining Floating-Point Types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kern="0" dirty="0">
                <a:latin typeface="Comic Sans MS" panose="030F0702030302020204" pitchFamily="66" charset="0"/>
              </a:rPr>
              <a:t>Little-Endian Order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7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Intrinsic Data Types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CDCAAE77-E13D-4205-9425-31FE28302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97274"/>
              </p:ext>
            </p:extLst>
          </p:nvPr>
        </p:nvGraphicFramePr>
        <p:xfrm>
          <a:off x="1647613" y="1605463"/>
          <a:ext cx="7266094" cy="456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047">
                  <a:extLst>
                    <a:ext uri="{9D8B030D-6E8A-4147-A177-3AD203B41FA5}">
                      <a16:colId xmlns:a16="http://schemas.microsoft.com/office/drawing/2014/main" val="1364217179"/>
                    </a:ext>
                  </a:extLst>
                </a:gridCol>
                <a:gridCol w="3633047">
                  <a:extLst>
                    <a:ext uri="{9D8B030D-6E8A-4147-A177-3AD203B41FA5}">
                      <a16:colId xmlns:a16="http://schemas.microsoft.com/office/drawing/2014/main" val="295655672"/>
                    </a:ext>
                  </a:extLst>
                </a:gridCol>
              </a:tblGrid>
              <a:tr h="3807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14318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Comic Sans MS" panose="030F0702030302020204" pitchFamily="66" charset="0"/>
                        </a:rPr>
                        <a:t>8-bit unsigned integer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670469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SBYTE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Comic Sans MS" panose="030F0702030302020204" pitchFamily="66" charset="0"/>
                        </a:rPr>
                        <a:t>8-bit signed integer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811490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latin typeface="Comic Sans MS" panose="030F0702030302020204" pitchFamily="66" charset="0"/>
                        </a:rPr>
                        <a:t>16-bit unsigned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267306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latin typeface="Comic Sans MS" panose="030F0702030302020204" pitchFamily="66" charset="0"/>
                        </a:rPr>
                        <a:t>16-bit signed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405022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DWORD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latin typeface="Comic Sans MS" panose="030F0702030302020204" pitchFamily="66" charset="0"/>
                        </a:rPr>
                        <a:t>32-bit unsigned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49372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SDWORD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latin typeface="Comic Sans MS" panose="030F0702030302020204" pitchFamily="66" charset="0"/>
                        </a:rPr>
                        <a:t>32-bit signed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475988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QWORD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latin typeface="Comic Sans MS" panose="030F0702030302020204" pitchFamily="66" charset="0"/>
                        </a:rPr>
                        <a:t>64-bit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984138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TBYTE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latin typeface="Comic Sans MS" panose="030F0702030302020204" pitchFamily="66" charset="0"/>
                        </a:rPr>
                        <a:t>80-bit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52516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REAL4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latin typeface="Comic Sans MS" panose="030F0702030302020204" pitchFamily="66" charset="0"/>
                        </a:rPr>
                        <a:t>32-bit IEEE short 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57034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REAL8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latin typeface="Comic Sans MS" panose="030F0702030302020204" pitchFamily="66" charset="0"/>
                        </a:rPr>
                        <a:t>64-bit IEEE long 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44078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REAL10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latin typeface="Comic Sans MS" panose="030F0702030302020204" pitchFamily="66" charset="0"/>
                        </a:rPr>
                        <a:t>80-bit IEEE extended 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6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936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Data Definition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4F16-E9C2-42C1-90F8-FE5B9D81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4" y="1896533"/>
            <a:ext cx="10515600" cy="439589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omic Sans MS" panose="030F0702030302020204" pitchFamily="66" charset="0"/>
              </a:rPr>
              <a:t>Data definition statement sets aside storage in memory for variable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omic Sans MS" panose="030F0702030302020204" pitchFamily="66" charset="0"/>
              </a:rPr>
              <a:t>An optional name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  [</a:t>
            </a:r>
            <a:r>
              <a:rPr lang="en-US" altLang="en-US" sz="2000" i="1" dirty="0">
                <a:latin typeface="Comic Sans MS" panose="030F0702030302020204" pitchFamily="66" charset="0"/>
              </a:rPr>
              <a:t>name</a:t>
            </a:r>
            <a:r>
              <a:rPr lang="en-US" altLang="en-US" sz="2000" dirty="0">
                <a:latin typeface="Comic Sans MS" panose="030F0702030302020204" pitchFamily="66" charset="0"/>
              </a:rPr>
              <a:t>] </a:t>
            </a:r>
            <a:r>
              <a:rPr lang="en-US" altLang="en-US" sz="2000" i="1" dirty="0">
                <a:latin typeface="Comic Sans MS" panose="030F0702030302020204" pitchFamily="66" charset="0"/>
              </a:rPr>
              <a:t>directive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i="1" dirty="0">
                <a:latin typeface="Comic Sans MS" panose="030F0702030302020204" pitchFamily="66" charset="0"/>
              </a:rPr>
              <a:t>initializer</a:t>
            </a:r>
            <a:r>
              <a:rPr lang="en-US" altLang="en-US" sz="2000" dirty="0">
                <a:latin typeface="Comic Sans MS" panose="030F0702030302020204" pitchFamily="66" charset="0"/>
              </a:rPr>
              <a:t> [,</a:t>
            </a:r>
            <a:r>
              <a:rPr lang="en-US" altLang="en-US" sz="2000" i="1" dirty="0">
                <a:latin typeface="Comic Sans MS" panose="030F0702030302020204" pitchFamily="66" charset="0"/>
              </a:rPr>
              <a:t>initializer</a:t>
            </a:r>
            <a:r>
              <a:rPr lang="en-US" altLang="en-US" sz="2000" dirty="0">
                <a:latin typeface="Comic Sans MS" panose="030F0702030302020204" pitchFamily="66" charset="0"/>
              </a:rPr>
              <a:t>]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  count DWORD 12345</a:t>
            </a:r>
            <a:endParaRPr lang="en-US" altLang="en-US" sz="2000" b="1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000" b="1" dirty="0">
              <a:latin typeface="Comic Sans MS" panose="030F0702030302020204" pitchFamily="66" charset="0"/>
            </a:endParaRP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83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BYTE and SBYTE Data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25</a:t>
            </a:fld>
            <a:endParaRPr 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2739315-A989-4A24-96DE-0C59AB2BA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7527" y="3429000"/>
            <a:ext cx="5076526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value1 BYTE 10h	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value2 SBYTE 10h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634995-D89A-4EB8-BDAC-EA361A75B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869034"/>
            <a:ext cx="10515600" cy="200531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omic Sans MS" panose="030F0702030302020204" pitchFamily="66" charset="0"/>
              </a:rPr>
              <a:t>Allocate storage for one or more unsigned and signed values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  </a:t>
            </a:r>
            <a:endParaRPr lang="en-US" altLang="en-US" sz="2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50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BYTE Array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26</a:t>
            </a:fld>
            <a:endParaRPr lang="en-US"/>
          </a:p>
        </p:txBody>
      </p:sp>
      <p:sp>
        <p:nvSpPr>
          <p:cNvPr id="9" name="Text Box 1027">
            <a:extLst>
              <a:ext uri="{FF2B5EF4-FFF2-40B4-BE49-F238E27FC236}">
                <a16:creationId xmlns:a16="http://schemas.microsoft.com/office/drawing/2014/main" id="{ED27DAD6-F101-411F-B4F9-5BAFEE5FB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146" y="1605463"/>
            <a:ext cx="685461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list BYTE 10,20,30,40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list BYTE 10,20,30,40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BYTE 50,60,70,80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BYTE 81,82,83,84</a:t>
            </a:r>
          </a:p>
        </p:txBody>
      </p:sp>
    </p:spTree>
    <p:extLst>
      <p:ext uri="{BB962C8B-B14F-4D97-AF65-F5344CB8AC3E}">
        <p14:creationId xmlns:p14="http://schemas.microsoft.com/office/powerpoint/2010/main" val="3758712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Strings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27</a:t>
            </a:fld>
            <a:endParaRPr lang="en-US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981CD3B9-3FD4-4E43-AA0F-4C5199433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9360" y="3267288"/>
            <a:ext cx="7315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greeting1 BYTE “Good Afternoon",0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greeting2 BYTE “Good night",0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2EC171D-66AC-4DD8-8E41-DEFE3D266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4" y="1476587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String of characters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omic Sans MS" panose="030F0702030302020204" pitchFamily="66" charset="0"/>
              </a:rPr>
              <a:t>Single or double quotation marks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omic Sans MS" panose="030F0702030302020204" pitchFamily="66" charset="0"/>
              </a:rPr>
              <a:t>Ends with a null byte</a:t>
            </a:r>
          </a:p>
        </p:txBody>
      </p:sp>
    </p:spTree>
    <p:extLst>
      <p:ext uri="{BB962C8B-B14F-4D97-AF65-F5344CB8AC3E}">
        <p14:creationId xmlns:p14="http://schemas.microsoft.com/office/powerpoint/2010/main" val="785812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Strings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28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2EC171D-66AC-4DD8-8E41-DEFE3D266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1" y="1390683"/>
            <a:ext cx="10515600" cy="439589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End-of-line characters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omic Sans MS" panose="030F0702030302020204" pitchFamily="66" charset="0"/>
              </a:rPr>
              <a:t>0Dh = carriage return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omic Sans MS" panose="030F0702030302020204" pitchFamily="66" charset="0"/>
              </a:rPr>
              <a:t>0Ah = line feed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BAAB3D92-7EC0-4842-B345-6D4DA20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199" y="3429000"/>
            <a:ext cx="637878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BYTE “send me a copy",0Dh,0Ah,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393813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DUP Operator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29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2EC171D-66AC-4DD8-8E41-DEFE3D266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1" y="1686559"/>
            <a:ext cx="10515600" cy="439589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Allocate storage for multiple data items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063E097B-B9C8-4393-807A-A816ADD1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86101"/>
            <a:ext cx="846836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BYTE 20 DUP(0)	; 20 bytes, all equal to zero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BYTE 20 DUP(?)	; 20 bytes, uninitialized</a:t>
            </a:r>
          </a:p>
        </p:txBody>
      </p:sp>
    </p:spTree>
    <p:extLst>
      <p:ext uri="{BB962C8B-B14F-4D97-AF65-F5344CB8AC3E}">
        <p14:creationId xmlns:p14="http://schemas.microsoft.com/office/powerpoint/2010/main" val="69990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Assembly Language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4F16-E9C2-42C1-90F8-FE5B9D81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4" y="1358265"/>
            <a:ext cx="10515600" cy="4934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Integer literals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Constant Integer expressions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Real Number Literals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Character and string literals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Reserved words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Identifiers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Directives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Instructions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87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WORD and SWORD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30</a:t>
            </a:fld>
            <a:endParaRPr 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5676BFC-5869-4A53-98E5-C6B0E9810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793" y="2885441"/>
            <a:ext cx="7696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word1  WORD  65535 	; largest unsigned value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word2  SWORD –32768	; smallest signed value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word3  WORD  ?	; uninitialized, unsigned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36BC6A-11E8-4774-9754-585731C75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1" y="1686559"/>
            <a:ext cx="10515600" cy="41994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Create storage for one or more 16-bit integer</a:t>
            </a:r>
          </a:p>
        </p:txBody>
      </p:sp>
    </p:spTree>
    <p:extLst>
      <p:ext uri="{BB962C8B-B14F-4D97-AF65-F5344CB8AC3E}">
        <p14:creationId xmlns:p14="http://schemas.microsoft.com/office/powerpoint/2010/main" val="3063375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DWORD and SDWORD 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31</a:t>
            </a:fld>
            <a:endParaRPr 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26211A12-FD57-404F-ACB8-F4C225754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628900"/>
            <a:ext cx="7696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val1 DWORD  12345678h 		; unsigned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val2 SDWORD –2147483648 		; signed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val3 DWORD  20 DUP(?) 		; unsigned array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57C56C-EE07-45DF-974C-EB8B7D736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1" y="1686559"/>
            <a:ext cx="10515600" cy="41994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Create storage for one or more 32-bit integer</a:t>
            </a:r>
          </a:p>
        </p:txBody>
      </p:sp>
    </p:spTree>
    <p:extLst>
      <p:ext uri="{BB962C8B-B14F-4D97-AF65-F5344CB8AC3E}">
        <p14:creationId xmlns:p14="http://schemas.microsoft.com/office/powerpoint/2010/main" val="478066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QWORD, TBYTE Data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32</a:t>
            </a:fld>
            <a:endParaRPr lang="en-US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28F39E12-F266-4DA7-BCBE-915B0B657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8852" y="2543732"/>
            <a:ext cx="7620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17732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1773238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1773238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1773238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1773238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1773238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1773238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1773238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1773238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quad1  QWORD  1234567812345678h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Val1 TBYTE  800000000000001234h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191754-827B-4B5B-8D35-F153BC981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1" y="1686559"/>
            <a:ext cx="10515600" cy="41994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Create storage for 64-bit values</a:t>
            </a:r>
          </a:p>
        </p:txBody>
      </p:sp>
    </p:spTree>
    <p:extLst>
      <p:ext uri="{BB962C8B-B14F-4D97-AF65-F5344CB8AC3E}">
        <p14:creationId xmlns:p14="http://schemas.microsoft.com/office/powerpoint/2010/main" val="727226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Real Data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33</a:t>
            </a:fld>
            <a:endParaRPr lang="en-US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28F39E12-F266-4DA7-BCBE-915B0B657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825" y="2777105"/>
            <a:ext cx="7620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1773238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1773238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1773238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1773238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1773238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1773238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1773238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1773238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1773238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rVal1 REAL4  -1.2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rVal2 REAL8  3.2E-260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rVal3 REAL10 4.6E+4096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ShortArray</a:t>
            </a:r>
            <a:r>
              <a:rPr lang="en-US" altLang="en-US" sz="1800" b="1" dirty="0">
                <a:latin typeface="Courier New" panose="02070309020205020404" pitchFamily="49" charset="0"/>
              </a:rPr>
              <a:t> REAL4 20 DUP(0.0)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F3FAB85-CC70-4672-84F4-B0A553F57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1" y="1686559"/>
            <a:ext cx="10515600" cy="41994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REAL4 defines a 4-byte single precision floating-point variable</a:t>
            </a:r>
          </a:p>
        </p:txBody>
      </p:sp>
    </p:spTree>
    <p:extLst>
      <p:ext uri="{BB962C8B-B14F-4D97-AF65-F5344CB8AC3E}">
        <p14:creationId xmlns:p14="http://schemas.microsoft.com/office/powerpoint/2010/main" val="2317656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Little Endian Order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34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2EC171D-66AC-4DD8-8E41-DEFE3D266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4" y="1896533"/>
            <a:ext cx="10515600" cy="439589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omic Sans MS" panose="030F0702030302020204" pitchFamily="66" charset="0"/>
              </a:rPr>
              <a:t>Store and retrieve data from memory using little-endian order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omic Sans MS" panose="030F0702030302020204" pitchFamily="66" charset="0"/>
              </a:rPr>
              <a:t>Least significant byte stored at the first memory address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omic Sans MS" panose="030F0702030302020204" pitchFamily="66" charset="0"/>
              </a:rPr>
              <a:t>Remaining bytes stored in the next consecutive address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33C601D-5D9D-4A51-83C5-D001F0060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17533"/>
              </p:ext>
            </p:extLst>
          </p:nvPr>
        </p:nvGraphicFramePr>
        <p:xfrm>
          <a:off x="1544320" y="3543089"/>
          <a:ext cx="37998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1918941921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1595480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8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2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74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72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345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Symbolic Constants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35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2EC171D-66AC-4DD8-8E41-DEFE3D266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63" y="1782959"/>
            <a:ext cx="10515600" cy="439589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Equal-Sign Directive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Calculating the Sizes of Arrays and Strings</a:t>
            </a:r>
          </a:p>
        </p:txBody>
      </p:sp>
    </p:spTree>
    <p:extLst>
      <p:ext uri="{BB962C8B-B14F-4D97-AF65-F5344CB8AC3E}">
        <p14:creationId xmlns:p14="http://schemas.microsoft.com/office/powerpoint/2010/main" val="3315954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Equal-Sign Directive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36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2EC171D-66AC-4DD8-8E41-DEFE3D266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63" y="1799442"/>
            <a:ext cx="10515600" cy="439589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name = expression</a:t>
            </a:r>
            <a:endParaRPr lang="en-US" altLang="en-US" sz="2000" dirty="0">
              <a:latin typeface="Comic Sans MS" panose="030F0702030302020204" pitchFamily="66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omic Sans MS" panose="030F0702030302020204" pitchFamily="66" charset="0"/>
              </a:rPr>
              <a:t>expression is a 32-bit integer value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omic Sans MS" panose="030F0702030302020204" pitchFamily="66" charset="0"/>
              </a:rPr>
              <a:t>All occurrences of name are replaced by expression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B73981EF-0C48-40DC-ABB5-C9C7FE603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81400"/>
            <a:ext cx="441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COUNT = 500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mov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eax,COUNT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62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Calculating the Size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37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2EC171D-66AC-4DD8-8E41-DEFE3D266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63" y="1504820"/>
            <a:ext cx="10515600" cy="439589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omic Sans MS" panose="030F0702030302020204" pitchFamily="66" charset="0"/>
              </a:rPr>
              <a:t>While using an array, like to know its size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omic Sans MS" panose="030F0702030302020204" pitchFamily="66" charset="0"/>
              </a:rPr>
              <a:t>current location counter: $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9A1D4AB-9C2A-4BB2-AFB1-9398645DB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87" y="2636337"/>
            <a:ext cx="441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list BYTE 10,20,30,40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ListSize</a:t>
            </a:r>
            <a:r>
              <a:rPr lang="en-US" altLang="en-US" sz="1800" b="1" dirty="0">
                <a:latin typeface="Courier New" panose="02070309020205020404" pitchFamily="49" charset="0"/>
              </a:rPr>
              <a:t> = 4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ListSize</a:t>
            </a:r>
            <a:r>
              <a:rPr lang="en-US" altLang="en-US" sz="1800" b="1" dirty="0">
                <a:latin typeface="Courier New" panose="02070309020205020404" pitchFamily="49" charset="0"/>
              </a:rPr>
              <a:t> = ($ - list)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EDBC0A10-FED4-40F7-850B-F30118A3E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87" y="4007937"/>
            <a:ext cx="6629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list WORD 1000h,2000h,3000h,4000h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ListSize</a:t>
            </a:r>
            <a:r>
              <a:rPr lang="en-US" altLang="en-US" sz="1800" b="1" dirty="0">
                <a:latin typeface="Courier New" panose="02070309020205020404" pitchFamily="49" charset="0"/>
              </a:rPr>
              <a:t> = ($ - list) / 2</a:t>
            </a:r>
          </a:p>
        </p:txBody>
      </p:sp>
    </p:spTree>
    <p:extLst>
      <p:ext uri="{BB962C8B-B14F-4D97-AF65-F5344CB8AC3E}">
        <p14:creationId xmlns:p14="http://schemas.microsoft.com/office/powerpoint/2010/main" val="2543326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64-Bit Programming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38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2EC171D-66AC-4DD8-8E41-DEFE3D266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63" y="1832010"/>
            <a:ext cx="10515600" cy="43958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MASM supports 64-bit programming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64-bit version of assembler needs to be installed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Irvine64 library</a:t>
            </a:r>
          </a:p>
        </p:txBody>
      </p:sp>
    </p:spTree>
    <p:extLst>
      <p:ext uri="{BB962C8B-B14F-4D97-AF65-F5344CB8AC3E}">
        <p14:creationId xmlns:p14="http://schemas.microsoft.com/office/powerpoint/2010/main" val="3193076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AddTwoSum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 in 64-bit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39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C5F9B06-2F80-4754-BE86-EAB3A88D1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373" y="141296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AddTwoSum_64.asm - Chapter 3 example.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ExitProcess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PROTO</a:t>
            </a:r>
          </a:p>
          <a:p>
            <a:pPr marL="0" indent="0"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DWORD 0</a:t>
            </a:r>
          </a:p>
          <a:p>
            <a:pPr marL="0" indent="0"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 PROC</a:t>
            </a: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 eax,5</a:t>
            </a: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eax,6</a:t>
            </a: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sum,eax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 ecx,0</a:t>
            </a: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ExitProcess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ENDP</a:t>
            </a:r>
          </a:p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074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Integer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4F16-E9C2-42C1-90F8-FE5B9D81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4" y="1358265"/>
            <a:ext cx="10515600" cy="49341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Optional leading + or – sign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binary, decimal, hexadecimal, or octal digits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Radix characters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h – hexadecimal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d – decimal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b – binary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r – encoded real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en-US" dirty="0">
              <a:latin typeface="Comic Sans MS" panose="030F0702030302020204" pitchFamily="66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30d 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6Ah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 42o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1101b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25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Summary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40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2EC171D-66AC-4DD8-8E41-DEFE3D266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921" y="1488784"/>
            <a:ext cx="10515600" cy="43958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omic Sans MS" panose="030F0702030302020204" pitchFamily="66" charset="0"/>
              </a:rPr>
              <a:t>Integer expression, character constant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omic Sans MS" panose="030F0702030302020204" pitchFamily="66" charset="0"/>
              </a:rPr>
              <a:t>directive – interpreted by the assembler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omic Sans MS" panose="030F0702030302020204" pitchFamily="66" charset="0"/>
              </a:rPr>
              <a:t>instruction – executes at runtime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omic Sans MS" panose="030F0702030302020204" pitchFamily="66" charset="0"/>
              </a:rPr>
              <a:t>code, data, and stack segments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omic Sans MS" panose="030F0702030302020204" pitchFamily="66" charset="0"/>
              </a:rPr>
              <a:t>Data definition directives: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Comic Sans MS" panose="030F0702030302020204" pitchFamily="66" charset="0"/>
              </a:rPr>
              <a:t>BYTE, SBYTE, WORD, SWORD, DWORD, SDWORD, QWORD, TBYTE, REAL4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omic Sans MS" panose="030F0702030302020204" pitchFamily="66" charset="0"/>
              </a:rPr>
              <a:t>DUP operator, location counter ($)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omic Sans MS" panose="030F0702030302020204" pitchFamily="66" charset="0"/>
              </a:rPr>
              <a:t>Symbolic constant</a:t>
            </a:r>
          </a:p>
        </p:txBody>
      </p:sp>
    </p:spTree>
    <p:extLst>
      <p:ext uri="{BB962C8B-B14F-4D97-AF65-F5344CB8AC3E}">
        <p14:creationId xmlns:p14="http://schemas.microsoft.com/office/powerpoint/2010/main" val="1615660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ome - Algoma">
            <a:extLst>
              <a:ext uri="{FF2B5EF4-FFF2-40B4-BE49-F238E27FC236}">
                <a16:creationId xmlns:a16="http://schemas.microsoft.com/office/drawing/2014/main" id="{07923F4F-68DB-4AC2-AB45-DB3C871C9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305497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829A470-8F1A-4B12-B0C2-0786D9D0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171796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54295-8FA8-4EFC-8469-C5464689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41</a:t>
            </a:fld>
            <a:endParaRPr lang="en-US"/>
          </a:p>
        </p:txBody>
      </p:sp>
      <p:pic>
        <p:nvPicPr>
          <p:cNvPr id="10" name="Picture 2" descr="C:\Users\bodrul.alam\Desktop\th.PNG">
            <a:extLst>
              <a:ext uri="{FF2B5EF4-FFF2-40B4-BE49-F238E27FC236}">
                <a16:creationId xmlns:a16="http://schemas.microsoft.com/office/drawing/2014/main" id="{F913BEA3-B5F1-45B4-833A-A67A0F55E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738" y="1074737"/>
            <a:ext cx="66294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70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Integer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4F16-E9C2-42C1-90F8-FE5B9D81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4" y="1358265"/>
            <a:ext cx="10515600" cy="493416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Octal to Decimal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137o </a:t>
            </a:r>
          </a:p>
          <a:p>
            <a:pPr marL="0" indent="0">
              <a:buNone/>
            </a:pPr>
            <a:endParaRPr lang="en-US" alt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(1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</a:t>
            </a:r>
            <a:r>
              <a:rPr lang="en-US" altLang="en-US" dirty="0">
                <a:latin typeface="Comic Sans MS" panose="030F0702030302020204" pitchFamily="66" charset="0"/>
              </a:rPr>
              <a:t> 8</a:t>
            </a:r>
            <a:r>
              <a:rPr lang="en-US" altLang="en-US" baseline="30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) +(3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</a:t>
            </a:r>
            <a:r>
              <a:rPr lang="en-US" altLang="en-US" dirty="0">
                <a:latin typeface="Comic Sans MS" panose="030F0702030302020204" pitchFamily="66" charset="0"/>
              </a:rPr>
              <a:t> 8</a:t>
            </a:r>
            <a:r>
              <a:rPr lang="en-US" altLang="en-US" baseline="30000" dirty="0">
                <a:latin typeface="Comic Sans MS" panose="030F0702030302020204" pitchFamily="66" charset="0"/>
              </a:rPr>
              <a:t>1</a:t>
            </a:r>
            <a:r>
              <a:rPr lang="en-US" altLang="en-US" dirty="0">
                <a:latin typeface="Comic Sans MS" panose="030F0702030302020204" pitchFamily="66" charset="0"/>
              </a:rPr>
              <a:t>)  + (7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</a:t>
            </a:r>
            <a:r>
              <a:rPr lang="en-US" altLang="en-US" dirty="0">
                <a:latin typeface="Comic Sans MS" panose="030F0702030302020204" pitchFamily="66" charset="0"/>
              </a:rPr>
              <a:t> 8</a:t>
            </a:r>
            <a:r>
              <a:rPr lang="en-US" altLang="en-US" baseline="30000" dirty="0">
                <a:latin typeface="Comic Sans MS" panose="030F0702030302020204" pitchFamily="66" charset="0"/>
              </a:rPr>
              <a:t>0</a:t>
            </a:r>
            <a:r>
              <a:rPr lang="en-US" altLang="en-US" dirty="0">
                <a:latin typeface="Comic Sans MS" panose="030F0702030302020204" pitchFamily="66" charset="0"/>
              </a:rPr>
              <a:t>) = 64+24+7= 95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3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Integer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4F16-E9C2-42C1-90F8-FE5B9D81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4" y="1358265"/>
            <a:ext cx="10515600" cy="493416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Decimal to Octal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95d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C0EFE173-FFC7-42B1-9D31-369BA3B24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47629"/>
              </p:ext>
            </p:extLst>
          </p:nvPr>
        </p:nvGraphicFramePr>
        <p:xfrm>
          <a:off x="643466" y="2846951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723991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84690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68225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Quotient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2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95/8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63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69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8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94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Integer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4F16-E9C2-42C1-90F8-FE5B9D81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4" y="1358265"/>
            <a:ext cx="10515600" cy="493416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Octal to Decimal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1010o </a:t>
            </a:r>
          </a:p>
          <a:p>
            <a:pPr marL="0" indent="0">
              <a:buNone/>
            </a:pPr>
            <a:endParaRPr lang="en-US" alt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en-US" dirty="0">
              <a:latin typeface="Comic Sans MS" panose="030F0702030302020204" pitchFamily="66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2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Constant Integer expressions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DA599C5-8682-4DCD-9256-042B81102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579613"/>
              </p:ext>
            </p:extLst>
          </p:nvPr>
        </p:nvGraphicFramePr>
        <p:xfrm>
          <a:off x="2312354" y="2071190"/>
          <a:ext cx="6757139" cy="2460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233">
                  <a:extLst>
                    <a:ext uri="{9D8B030D-6E8A-4147-A177-3AD203B41FA5}">
                      <a16:colId xmlns:a16="http://schemas.microsoft.com/office/drawing/2014/main" val="1430268732"/>
                    </a:ext>
                  </a:extLst>
                </a:gridCol>
                <a:gridCol w="2437145">
                  <a:extLst>
                    <a:ext uri="{9D8B030D-6E8A-4147-A177-3AD203B41FA5}">
                      <a16:colId xmlns:a16="http://schemas.microsoft.com/office/drawing/2014/main" val="3196107931"/>
                    </a:ext>
                  </a:extLst>
                </a:gridCol>
                <a:gridCol w="2563761">
                  <a:extLst>
                    <a:ext uri="{9D8B030D-6E8A-4147-A177-3AD203B41FA5}">
                      <a16:colId xmlns:a16="http://schemas.microsoft.com/office/drawing/2014/main" val="572661925"/>
                    </a:ext>
                  </a:extLst>
                </a:gridCol>
              </a:tblGrid>
              <a:tr h="4100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Precedence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472388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( 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parenthesis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073599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unary plus, minus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229949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*,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multiply, 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73665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948255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Add, 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055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5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Constant Integer expressions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DA599C5-8682-4DCD-9256-042B81102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53443"/>
              </p:ext>
            </p:extLst>
          </p:nvPr>
        </p:nvGraphicFramePr>
        <p:xfrm>
          <a:off x="2143021" y="1808480"/>
          <a:ext cx="678423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83">
                  <a:extLst>
                    <a:ext uri="{9D8B030D-6E8A-4147-A177-3AD203B41FA5}">
                      <a16:colId xmlns:a16="http://schemas.microsoft.com/office/drawing/2014/main" val="1430268732"/>
                    </a:ext>
                  </a:extLst>
                </a:gridCol>
                <a:gridCol w="3257649">
                  <a:extLst>
                    <a:ext uri="{9D8B030D-6E8A-4147-A177-3AD203B41FA5}">
                      <a16:colId xmlns:a16="http://schemas.microsoft.com/office/drawing/2014/main" val="3196107931"/>
                    </a:ext>
                  </a:extLst>
                </a:gridCol>
              </a:tblGrid>
              <a:tr h="1594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47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17/5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07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-(2+3)*(1+2)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229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-3 + 2 * 5 - 2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7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15 mod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94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6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AA204BB8535E4185A68588E4AE3890" ma:contentTypeVersion="16" ma:contentTypeDescription="Create a new document." ma:contentTypeScope="" ma:versionID="91a0693f149803aed8121d74d4fef646">
  <xsd:schema xmlns:xsd="http://www.w3.org/2001/XMLSchema" xmlns:xs="http://www.w3.org/2001/XMLSchema" xmlns:p="http://schemas.microsoft.com/office/2006/metadata/properties" xmlns:ns2="f68882be-ca05-4d78-8d28-da3a23ba55db" xmlns:ns3="0699d46c-928b-445c-afb7-4ed8da02f4cf" targetNamespace="http://schemas.microsoft.com/office/2006/metadata/properties" ma:root="true" ma:fieldsID="4b5f541c58b15f35c9608da9e11c8ce7" ns2:_="" ns3:_="">
    <xsd:import namespace="f68882be-ca05-4d78-8d28-da3a23ba55db"/>
    <xsd:import namespace="0699d46c-928b-445c-afb7-4ed8da02f4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882be-ca05-4d78-8d28-da3a23ba55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32e6cf2c-9348-4005-8827-5bd0efd047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99d46c-928b-445c-afb7-4ed8da02f4cf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2e07a96-1c24-449d-b0b5-563981ad7cdb}" ma:internalName="TaxCatchAll" ma:showField="CatchAllData" ma:web="0699d46c-928b-445c-afb7-4ed8da02f4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699d46c-928b-445c-afb7-4ed8da02f4cf" xsi:nil="true"/>
    <lcf76f155ced4ddcb4097134ff3c332f xmlns="f68882be-ca05-4d78-8d28-da3a23ba55d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EA58B22-297E-4A27-8982-D804911D9C9E}"/>
</file>

<file path=customXml/itemProps2.xml><?xml version="1.0" encoding="utf-8"?>
<ds:datastoreItem xmlns:ds="http://schemas.openxmlformats.org/officeDocument/2006/customXml" ds:itemID="{B6A86779-138F-4E95-B0CE-C63D3DAD9913}"/>
</file>

<file path=customXml/itemProps3.xml><?xml version="1.0" encoding="utf-8"?>
<ds:datastoreItem xmlns:ds="http://schemas.openxmlformats.org/officeDocument/2006/customXml" ds:itemID="{02985700-BE01-40E8-81EF-B63F793B659B}"/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1298</Words>
  <Application>Microsoft Office PowerPoint</Application>
  <PresentationFormat>Widescreen</PresentationFormat>
  <Paragraphs>410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Comic Sans MS</vt:lpstr>
      <vt:lpstr>Courier New</vt:lpstr>
      <vt:lpstr>Wingdings</vt:lpstr>
      <vt:lpstr>Office Theme</vt:lpstr>
      <vt:lpstr>VISIO</vt:lpstr>
      <vt:lpstr>PowerPoint Presentation</vt:lpstr>
      <vt:lpstr>Chapter 3 </vt:lpstr>
      <vt:lpstr>Assembly Language Fundamentals</vt:lpstr>
      <vt:lpstr>Integer Literals</vt:lpstr>
      <vt:lpstr>Integer constants</vt:lpstr>
      <vt:lpstr>Integer constants</vt:lpstr>
      <vt:lpstr>Integer constants</vt:lpstr>
      <vt:lpstr>Constant Integer expressions</vt:lpstr>
      <vt:lpstr>Constant Integer expressions</vt:lpstr>
      <vt:lpstr>Integer expressions</vt:lpstr>
      <vt:lpstr>Real Numbers Literals</vt:lpstr>
      <vt:lpstr>Character Literals </vt:lpstr>
      <vt:lpstr>Reserved Words  </vt:lpstr>
      <vt:lpstr>Directives </vt:lpstr>
      <vt:lpstr>Instructions</vt:lpstr>
      <vt:lpstr>Label</vt:lpstr>
      <vt:lpstr>Instruction Mnemonic</vt:lpstr>
      <vt:lpstr>Comments</vt:lpstr>
      <vt:lpstr>Examples (3.2.1)</vt:lpstr>
      <vt:lpstr>Assembling, Linking, and Running Programs</vt:lpstr>
      <vt:lpstr>Assemble-Link Execute Cycle</vt:lpstr>
      <vt:lpstr>Defining Data</vt:lpstr>
      <vt:lpstr>Intrinsic Data Types</vt:lpstr>
      <vt:lpstr>Data Definition Statement</vt:lpstr>
      <vt:lpstr>BYTE and SBYTE Data</vt:lpstr>
      <vt:lpstr>BYTE Array</vt:lpstr>
      <vt:lpstr>Strings</vt:lpstr>
      <vt:lpstr>Strings</vt:lpstr>
      <vt:lpstr>DUP Operator</vt:lpstr>
      <vt:lpstr>WORD and SWORD</vt:lpstr>
      <vt:lpstr>DWORD and SDWORD </vt:lpstr>
      <vt:lpstr>QWORD, TBYTE Data</vt:lpstr>
      <vt:lpstr>Real Data</vt:lpstr>
      <vt:lpstr>Little Endian Order</vt:lpstr>
      <vt:lpstr>Symbolic Constants</vt:lpstr>
      <vt:lpstr>Equal-Sign Directive</vt:lpstr>
      <vt:lpstr>Calculating the Size</vt:lpstr>
      <vt:lpstr>64-Bit Programming</vt:lpstr>
      <vt:lpstr>AddTwoSum in 64-bit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</dc:title>
  <dc:creator>A B M Bodrul Alam</dc:creator>
  <cp:lastModifiedBy>A B M Bodrul Alam</cp:lastModifiedBy>
  <cp:revision>188</cp:revision>
  <cp:lastPrinted>2021-10-31T15:52:55Z</cp:lastPrinted>
  <dcterms:created xsi:type="dcterms:W3CDTF">2021-09-09T15:16:09Z</dcterms:created>
  <dcterms:modified xsi:type="dcterms:W3CDTF">2022-02-02T15:28:24Z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0x010100BEAA204BB8535E4185A68588E4AE3890</vt:lpwstr>
  </property>
</Properties>
</file>