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  <p:sldMasterId id="2147483655" r:id="rId4"/>
    <p:sldMasterId id="2147483656" r:id="rId5"/>
    <p:sldMasterId id="214748365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0" y="81252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:notes"/>
          <p:cNvSpPr/>
          <p:nvPr>
            <p:ph idx="2" type="sldImg"/>
          </p:nvPr>
        </p:nvSpPr>
        <p:spPr>
          <a:xfrm>
            <a:off x="0" y="81252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0" y="81252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0" y="81252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0" y="81252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0" y="81252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:notes"/>
          <p:cNvSpPr/>
          <p:nvPr>
            <p:ph idx="2" type="sldImg"/>
          </p:nvPr>
        </p:nvSpPr>
        <p:spPr>
          <a:xfrm>
            <a:off x="0" y="81252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0" y="81252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5ad7ac692_0_60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85ad7ac692_0_122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5ad7ac692_0_161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0" y="81252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0" y="81252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0" y="81252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TITLEANDBULLETS_A">
  <p:cSld name="TITLE_AND_BODY_2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>
            <p:ph idx="2" type="pic"/>
          </p:nvPr>
        </p:nvSpPr>
        <p:spPr>
          <a:xfrm>
            <a:off x="3996000" y="0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6"/>
          <p:cNvSpPr txBox="1"/>
          <p:nvPr>
            <p:ph type="title"/>
          </p:nvPr>
        </p:nvSpPr>
        <p:spPr>
          <a:xfrm>
            <a:off x="327575" y="340500"/>
            <a:ext cx="3548100" cy="109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327575" y="1616646"/>
            <a:ext cx="35481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TITLEANDBULLETS_I">
  <p:cSld name="TITLE_AND_BODY_2_1_1_1_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507450" y="331400"/>
            <a:ext cx="8129100" cy="7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9"/>
          <p:cNvSpPr txBox="1"/>
          <p:nvPr>
            <p:ph idx="1" type="body"/>
          </p:nvPr>
        </p:nvSpPr>
        <p:spPr>
          <a:xfrm>
            <a:off x="507456" y="1519301"/>
            <a:ext cx="4782300" cy="309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9"/>
          <p:cNvSpPr/>
          <p:nvPr>
            <p:ph idx="2" type="pic"/>
          </p:nvPr>
        </p:nvSpPr>
        <p:spPr>
          <a:xfrm>
            <a:off x="5545950" y="1519300"/>
            <a:ext cx="3090600" cy="30906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640"/>
            <a:ext cx="12191760" cy="6867000"/>
            <a:chOff x="0" y="-8640"/>
            <a:chExt cx="12191760" cy="6867000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noFill/>
            <a:ln cap="rnd" cmpd="sng" w="9525">
              <a:solidFill>
                <a:srgbClr val="5FCBEF">
                  <a:alpha val="6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noFill/>
            <a:ln cap="rnd" cmpd="sng" w="9525">
              <a:solidFill>
                <a:srgbClr val="5FCBEF">
                  <a:alpha val="6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40" y="-8640"/>
              <a:ext cx="3007080" cy="6866280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9603360" y="-8640"/>
              <a:ext cx="2588040" cy="6866280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440" y="-8640"/>
              <a:ext cx="2854080" cy="6866280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10898640" y="-8640"/>
              <a:ext cx="1289880" cy="686628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10938960" y="-8640"/>
              <a:ext cx="1249560" cy="686628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"/>
          <p:cNvSpPr/>
          <p:nvPr/>
        </p:nvSpPr>
        <p:spPr>
          <a:xfrm>
            <a:off x="660240" y="63788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10/08/2025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445400" y="637884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8805240" y="63788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 txBox="1"/>
          <p:nvPr>
            <p:ph idx="1" type="body"/>
          </p:nvPr>
        </p:nvSpPr>
        <p:spPr>
          <a:xfrm>
            <a:off x="6312960" y="4142160"/>
            <a:ext cx="4220640" cy="861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1"/>
          <p:cNvSpPr/>
          <p:nvPr/>
        </p:nvSpPr>
        <p:spPr>
          <a:xfrm>
            <a:off x="740160" y="1382760"/>
            <a:ext cx="1229040" cy="105948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3755160" y="1194480"/>
            <a:ext cx="1665720" cy="143604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3804840" y="5233320"/>
            <a:ext cx="717840" cy="61884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1837800" y="1101240"/>
            <a:ext cx="651240" cy="56124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" name="Google Shape;29;p1"/>
          <p:cNvSpPr txBox="1"/>
          <p:nvPr>
            <p:ph idx="2" type="body"/>
          </p:nvPr>
        </p:nvSpPr>
        <p:spPr>
          <a:xfrm>
            <a:off x="1571400" y="1914120"/>
            <a:ext cx="3993120" cy="361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1"/>
          <p:cNvSpPr txBox="1"/>
          <p:nvPr>
            <p:ph type="title"/>
          </p:nvPr>
        </p:nvSpPr>
        <p:spPr>
          <a:xfrm>
            <a:off x="6312960" y="2050560"/>
            <a:ext cx="4998240" cy="1748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0" y="-8640"/>
            <a:ext cx="12191760" cy="6867000"/>
            <a:chOff x="0" y="-8640"/>
            <a:chExt cx="12191760" cy="6867000"/>
          </a:xfrm>
        </p:grpSpPr>
        <p:cxnSp>
          <p:nvCxnSpPr>
            <p:cNvPr id="34" name="Google Shape;34;p3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noFill/>
            <a:ln cap="rnd" cmpd="sng" w="9525">
              <a:solidFill>
                <a:srgbClr val="5FCBEF">
                  <a:alpha val="6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" name="Google Shape;35;p3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noFill/>
            <a:ln cap="rnd" cmpd="sng" w="9525">
              <a:solidFill>
                <a:srgbClr val="5FCBEF">
                  <a:alpha val="6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" name="Google Shape;36;p3"/>
            <p:cNvSpPr/>
            <p:nvPr/>
          </p:nvSpPr>
          <p:spPr>
            <a:xfrm>
              <a:off x="9181440" y="-8640"/>
              <a:ext cx="3007080" cy="6866280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9603360" y="-8640"/>
              <a:ext cx="2588040" cy="6866280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9334440" y="-8640"/>
              <a:ext cx="2854080" cy="6866280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0898640" y="-8640"/>
              <a:ext cx="1289880" cy="686628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0938960" y="-8640"/>
              <a:ext cx="1249560" cy="686628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" name="Google Shape;44;p3"/>
          <p:cNvSpPr/>
          <p:nvPr/>
        </p:nvSpPr>
        <p:spPr>
          <a:xfrm>
            <a:off x="660240" y="63788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10/08/2025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1445400" y="637884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8805240" y="637884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5353560" y="2555640"/>
            <a:ext cx="1484640" cy="12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3"/>
          <p:cNvSpPr txBox="1"/>
          <p:nvPr>
            <p:ph idx="2" type="body"/>
          </p:nvPr>
        </p:nvSpPr>
        <p:spPr>
          <a:xfrm>
            <a:off x="3115800" y="2555640"/>
            <a:ext cx="1484640" cy="12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9" name="Google Shape;49;p3"/>
          <p:cNvSpPr txBox="1"/>
          <p:nvPr>
            <p:ph idx="3" type="body"/>
          </p:nvPr>
        </p:nvSpPr>
        <p:spPr>
          <a:xfrm>
            <a:off x="7602480" y="2555640"/>
            <a:ext cx="1484640" cy="12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3"/>
          <p:cNvSpPr txBox="1"/>
          <p:nvPr>
            <p:ph idx="4" type="body"/>
          </p:nvPr>
        </p:nvSpPr>
        <p:spPr>
          <a:xfrm>
            <a:off x="9839880" y="2555640"/>
            <a:ext cx="1484640" cy="12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3"/>
          <p:cNvSpPr txBox="1"/>
          <p:nvPr>
            <p:ph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3"/>
          <p:cNvSpPr/>
          <p:nvPr/>
        </p:nvSpPr>
        <p:spPr>
          <a:xfrm>
            <a:off x="546840" y="3467520"/>
            <a:ext cx="457920" cy="39456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11113200" y="2394720"/>
            <a:ext cx="358200" cy="30852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10882800" y="2202120"/>
            <a:ext cx="230400" cy="19836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3"/>
          <p:cNvSpPr txBox="1"/>
          <p:nvPr>
            <p:ph idx="5" type="body"/>
          </p:nvPr>
        </p:nvSpPr>
        <p:spPr>
          <a:xfrm>
            <a:off x="546840" y="4172760"/>
            <a:ext cx="213948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3"/>
          <p:cNvSpPr txBox="1"/>
          <p:nvPr>
            <p:ph idx="6" type="body"/>
          </p:nvPr>
        </p:nvSpPr>
        <p:spPr>
          <a:xfrm>
            <a:off x="556560" y="4588200"/>
            <a:ext cx="213948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7" name="Google Shape;57;p3"/>
          <p:cNvSpPr txBox="1"/>
          <p:nvPr>
            <p:ph idx="7" type="body"/>
          </p:nvPr>
        </p:nvSpPr>
        <p:spPr>
          <a:xfrm>
            <a:off x="2789640" y="4172760"/>
            <a:ext cx="213948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3"/>
          <p:cNvSpPr txBox="1"/>
          <p:nvPr>
            <p:ph idx="8" type="body"/>
          </p:nvPr>
        </p:nvSpPr>
        <p:spPr>
          <a:xfrm>
            <a:off x="2789640" y="4588200"/>
            <a:ext cx="213948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3"/>
          <p:cNvSpPr txBox="1"/>
          <p:nvPr>
            <p:ph idx="9" type="body"/>
          </p:nvPr>
        </p:nvSpPr>
        <p:spPr>
          <a:xfrm>
            <a:off x="5032440" y="4172760"/>
            <a:ext cx="213948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3"/>
          <p:cNvSpPr txBox="1"/>
          <p:nvPr>
            <p:ph idx="13" type="body"/>
          </p:nvPr>
        </p:nvSpPr>
        <p:spPr>
          <a:xfrm>
            <a:off x="5029200" y="4588200"/>
            <a:ext cx="213948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3"/>
          <p:cNvSpPr txBox="1"/>
          <p:nvPr>
            <p:ph idx="14" type="body"/>
          </p:nvPr>
        </p:nvSpPr>
        <p:spPr>
          <a:xfrm>
            <a:off x="7275240" y="4172760"/>
            <a:ext cx="213948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3"/>
          <p:cNvSpPr txBox="1"/>
          <p:nvPr>
            <p:ph idx="15" type="body"/>
          </p:nvPr>
        </p:nvSpPr>
        <p:spPr>
          <a:xfrm>
            <a:off x="7275240" y="4588200"/>
            <a:ext cx="213948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3"/>
          <p:cNvSpPr txBox="1"/>
          <p:nvPr>
            <p:ph idx="16" type="body"/>
          </p:nvPr>
        </p:nvSpPr>
        <p:spPr>
          <a:xfrm>
            <a:off x="9518040" y="4172760"/>
            <a:ext cx="213948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3"/>
          <p:cNvSpPr txBox="1"/>
          <p:nvPr>
            <p:ph idx="17" type="body"/>
          </p:nvPr>
        </p:nvSpPr>
        <p:spPr>
          <a:xfrm>
            <a:off x="9518040" y="4588200"/>
            <a:ext cx="213948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3"/>
          <p:cNvSpPr txBox="1"/>
          <p:nvPr>
            <p:ph idx="18" type="body"/>
          </p:nvPr>
        </p:nvSpPr>
        <p:spPr>
          <a:xfrm>
            <a:off x="878400" y="2555640"/>
            <a:ext cx="1484640" cy="12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0" y="-8640"/>
            <a:ext cx="12191820" cy="6867000"/>
            <a:chOff x="0" y="-8640"/>
            <a:chExt cx="12191820" cy="6867000"/>
          </a:xfrm>
        </p:grpSpPr>
        <p:cxnSp>
          <p:nvCxnSpPr>
            <p:cNvPr id="69" name="Google Shape;69;p5"/>
            <p:cNvCxnSpPr/>
            <p:nvPr/>
          </p:nvCxnSpPr>
          <p:spPr>
            <a:xfrm>
              <a:off x="9370800" y="0"/>
              <a:ext cx="1219800" cy="6858300"/>
            </a:xfrm>
            <a:prstGeom prst="straightConnector1">
              <a:avLst/>
            </a:prstGeom>
            <a:noFill/>
            <a:ln cap="rnd" cmpd="sng" w="9525">
              <a:solidFill>
                <a:srgbClr val="5FCBEF">
                  <a:alpha val="6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Google Shape;70;p5"/>
            <p:cNvCxnSpPr/>
            <p:nvPr/>
          </p:nvCxnSpPr>
          <p:spPr>
            <a:xfrm flipH="1">
              <a:off x="7424880" y="3681360"/>
              <a:ext cx="4764000" cy="3177000"/>
            </a:xfrm>
            <a:prstGeom prst="straightConnector1">
              <a:avLst/>
            </a:prstGeom>
            <a:noFill/>
            <a:ln cap="rnd" cmpd="sng" w="9525">
              <a:solidFill>
                <a:srgbClr val="5FCBEF">
                  <a:alpha val="6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" name="Google Shape;71;p5"/>
            <p:cNvSpPr/>
            <p:nvPr/>
          </p:nvSpPr>
          <p:spPr>
            <a:xfrm>
              <a:off x="9181440" y="-8640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9603360" y="-8640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8932320" y="3048120"/>
              <a:ext cx="3259500" cy="38094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9334440" y="-8640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0898640" y="-8640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10938960" y="-8640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0371600" y="3589920"/>
              <a:ext cx="1816800" cy="32676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0" y="4013280"/>
              <a:ext cx="448200" cy="28443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5"/>
          <p:cNvSpPr/>
          <p:nvPr/>
        </p:nvSpPr>
        <p:spPr>
          <a:xfrm>
            <a:off x="660240" y="637884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10/08/2025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1445400" y="6378840"/>
            <a:ext cx="4114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8805240" y="637884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660240" y="2044800"/>
            <a:ext cx="4274700" cy="3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3" name="Google Shape;83;p5"/>
          <p:cNvSpPr/>
          <p:nvPr/>
        </p:nvSpPr>
        <p:spPr>
          <a:xfrm>
            <a:off x="9354600" y="5364000"/>
            <a:ext cx="456900" cy="456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6692760" y="1699920"/>
            <a:ext cx="319200" cy="31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9354600" y="5897880"/>
            <a:ext cx="179700" cy="17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5"/>
          <p:cNvSpPr txBox="1"/>
          <p:nvPr>
            <p:ph idx="2" type="body"/>
          </p:nvPr>
        </p:nvSpPr>
        <p:spPr>
          <a:xfrm>
            <a:off x="7090200" y="786240"/>
            <a:ext cx="4440900" cy="53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660240" y="805320"/>
            <a:ext cx="42747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8"/>
          <p:cNvGrpSpPr/>
          <p:nvPr/>
        </p:nvGrpSpPr>
        <p:grpSpPr>
          <a:xfrm>
            <a:off x="0" y="-8640"/>
            <a:ext cx="12191820" cy="6867000"/>
            <a:chOff x="0" y="-8640"/>
            <a:chExt cx="12191820" cy="6867000"/>
          </a:xfrm>
        </p:grpSpPr>
        <p:cxnSp>
          <p:nvCxnSpPr>
            <p:cNvPr id="95" name="Google Shape;95;p8"/>
            <p:cNvCxnSpPr/>
            <p:nvPr/>
          </p:nvCxnSpPr>
          <p:spPr>
            <a:xfrm>
              <a:off x="9370800" y="0"/>
              <a:ext cx="1219800" cy="6858300"/>
            </a:xfrm>
            <a:prstGeom prst="straightConnector1">
              <a:avLst/>
            </a:prstGeom>
            <a:noFill/>
            <a:ln cap="rnd" cmpd="sng" w="9525">
              <a:solidFill>
                <a:srgbClr val="5FCBEF">
                  <a:alpha val="6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" name="Google Shape;96;p8"/>
            <p:cNvCxnSpPr/>
            <p:nvPr/>
          </p:nvCxnSpPr>
          <p:spPr>
            <a:xfrm flipH="1">
              <a:off x="7424880" y="3681360"/>
              <a:ext cx="4764000" cy="3177000"/>
            </a:xfrm>
            <a:prstGeom prst="straightConnector1">
              <a:avLst/>
            </a:prstGeom>
            <a:noFill/>
            <a:ln cap="rnd" cmpd="sng" w="9525">
              <a:solidFill>
                <a:srgbClr val="5FCBEF">
                  <a:alpha val="6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7" name="Google Shape;97;p8"/>
            <p:cNvSpPr/>
            <p:nvPr/>
          </p:nvSpPr>
          <p:spPr>
            <a:xfrm>
              <a:off x="9181440" y="-8640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9603360" y="-8640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8932320" y="3048120"/>
              <a:ext cx="3259500" cy="38094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9334440" y="-8640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10898640" y="-8640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10938960" y="-8640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10371600" y="3589920"/>
              <a:ext cx="1816800" cy="32676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0" y="4013280"/>
              <a:ext cx="448200" cy="28443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901"/>
                </a:srgbClr>
              </a:outerShdw>
            </a:effectLst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8"/>
          <p:cNvSpPr/>
          <p:nvPr/>
        </p:nvSpPr>
        <p:spPr>
          <a:xfrm>
            <a:off x="660240" y="637884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10/08/2025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"/>
          <p:cNvSpPr/>
          <p:nvPr/>
        </p:nvSpPr>
        <p:spPr>
          <a:xfrm>
            <a:off x="1445400" y="6378840"/>
            <a:ext cx="4114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8"/>
          <p:cNvSpPr/>
          <p:nvPr/>
        </p:nvSpPr>
        <p:spPr>
          <a:xfrm>
            <a:off x="8805240" y="6378840"/>
            <a:ext cx="2742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100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7362720" y="443160"/>
            <a:ext cx="361500" cy="36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11007360" y="5605920"/>
            <a:ext cx="653700" cy="653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10683720" y="6132600"/>
            <a:ext cx="250800" cy="25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8"/>
          <p:cNvSpPr txBox="1"/>
          <p:nvPr>
            <p:ph idx="1" type="body"/>
          </p:nvPr>
        </p:nvSpPr>
        <p:spPr>
          <a:xfrm>
            <a:off x="5733360" y="624240"/>
            <a:ext cx="5855400" cy="56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Google Shape;112;p8"/>
          <p:cNvSpPr txBox="1"/>
          <p:nvPr>
            <p:ph idx="2" type="body"/>
          </p:nvPr>
        </p:nvSpPr>
        <p:spPr>
          <a:xfrm>
            <a:off x="660240" y="2044800"/>
            <a:ext cx="4274700" cy="3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Google Shape;113;p8"/>
          <p:cNvSpPr txBox="1"/>
          <p:nvPr>
            <p:ph type="title"/>
          </p:nvPr>
        </p:nvSpPr>
        <p:spPr>
          <a:xfrm>
            <a:off x="660240" y="805320"/>
            <a:ext cx="4274700" cy="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hyperlink" Target="about:blank" TargetMode="External"/><Relationship Id="rId5" Type="http://schemas.openxmlformats.org/officeDocument/2006/relationships/hyperlink" Target="https://github.com/Jeelan80/VOIS_AICTE_Oct2025_Benganuru_Jilan_Basha.gi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hyperlink" Target="about:blank" TargetMode="External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hyperlink" Target="about:blank" TargetMode="External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hyperlink" Target="about:blank" TargetMode="External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>
            <p:ph idx="4294967295" type="body"/>
          </p:nvPr>
        </p:nvSpPr>
        <p:spPr>
          <a:xfrm>
            <a:off x="4623100" y="4142150"/>
            <a:ext cx="5089800" cy="17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b="1" lang="en-US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Benganuru Jilan Basha INTERNSHIP_17546440516895be537820f</a:t>
            </a:r>
            <a:endParaRPr b="1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11"/>
          <p:cNvSpPr txBox="1"/>
          <p:nvPr>
            <p:ph idx="4294967295" type="title"/>
          </p:nvPr>
        </p:nvSpPr>
        <p:spPr>
          <a:xfrm>
            <a:off x="5372125" y="2143800"/>
            <a:ext cx="65934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b="1"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AIRBNB HOTEL BOOKING ANALYSIS</a:t>
            </a:r>
            <a:endParaRPr b="1" i="0" sz="3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11"/>
          <p:cNvSpPr/>
          <p:nvPr/>
        </p:nvSpPr>
        <p:spPr>
          <a:xfrm>
            <a:off x="6400800" y="2793960"/>
            <a:ext cx="3311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6" name="Google Shape;126;p11"/>
          <p:cNvPicPr preferRelativeResize="0"/>
          <p:nvPr/>
        </p:nvPicPr>
        <p:blipFill rotWithShape="1">
          <a:blip r:embed="rId3">
            <a:alphaModFix/>
          </a:blip>
          <a:srcRect b="0" l="0" r="0" t="96170"/>
          <a:stretch/>
        </p:blipFill>
        <p:spPr>
          <a:xfrm>
            <a:off x="676080" y="6472080"/>
            <a:ext cx="2142720" cy="1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0"/>
          <p:cNvPicPr preferRelativeResize="0"/>
          <p:nvPr/>
        </p:nvPicPr>
        <p:blipFill rotWithShape="1">
          <a:blip r:embed="rId3">
            <a:alphaModFix/>
          </a:blip>
          <a:srcRect b="0" l="0" r="0" t="96170"/>
          <a:stretch/>
        </p:blipFill>
        <p:spPr>
          <a:xfrm>
            <a:off x="676080" y="6472080"/>
            <a:ext cx="2142720" cy="1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 txBox="1"/>
          <p:nvPr>
            <p:ph idx="4294967295" type="title"/>
          </p:nvPr>
        </p:nvSpPr>
        <p:spPr>
          <a:xfrm>
            <a:off x="676080" y="370440"/>
            <a:ext cx="6114960" cy="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GitHub repository </a:t>
            </a:r>
            <a:endParaRPr b="0" i="0" sz="4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20"/>
          <p:cNvSpPr/>
          <p:nvPr/>
        </p:nvSpPr>
        <p:spPr>
          <a:xfrm>
            <a:off x="321120" y="1275480"/>
            <a:ext cx="3343320" cy="66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423000" y="5737320"/>
            <a:ext cx="2981160" cy="83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lang="en-US" sz="2000" u="sng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Demo Link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0"/>
          <p:cNvSpPr txBox="1"/>
          <p:nvPr>
            <p:ph idx="4294967295" type="body"/>
          </p:nvPr>
        </p:nvSpPr>
        <p:spPr>
          <a:xfrm>
            <a:off x="807120" y="1431720"/>
            <a:ext cx="5179680" cy="255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rebuchet MS"/>
              <a:buNone/>
            </a:pPr>
            <a:r>
              <a:rPr lang="en-US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5"/>
              </a:rPr>
              <a:t>https://github.com/Jeelan80/VOIS_AICTE_Oct2025_Benganuru_Jilan_Basha.git</a:t>
            </a:r>
            <a:endParaRPr b="0" i="0" sz="20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1"/>
          <p:cNvPicPr preferRelativeResize="0"/>
          <p:nvPr/>
        </p:nvPicPr>
        <p:blipFill rotWithShape="1">
          <a:blip r:embed="rId3">
            <a:alphaModFix/>
          </a:blip>
          <a:srcRect b="0" l="0" r="0" t="96170"/>
          <a:stretch/>
        </p:blipFill>
        <p:spPr>
          <a:xfrm>
            <a:off x="676080" y="6472080"/>
            <a:ext cx="2142720" cy="1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 txBox="1"/>
          <p:nvPr>
            <p:ph idx="4294967295" type="title"/>
          </p:nvPr>
        </p:nvSpPr>
        <p:spPr>
          <a:xfrm>
            <a:off x="676080" y="370440"/>
            <a:ext cx="10891800" cy="90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Getting started with Basics of Python Certificate  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21"/>
          <p:cNvSpPr/>
          <p:nvPr/>
        </p:nvSpPr>
        <p:spPr>
          <a:xfrm>
            <a:off x="321120" y="1275480"/>
            <a:ext cx="3343320" cy="66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4345560" y="1275480"/>
            <a:ext cx="33432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7" name="Google Shape;2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150" y="924580"/>
            <a:ext cx="6530950" cy="4612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2"/>
          <p:cNvPicPr preferRelativeResize="0"/>
          <p:nvPr/>
        </p:nvPicPr>
        <p:blipFill rotWithShape="1">
          <a:blip r:embed="rId3">
            <a:alphaModFix/>
          </a:blip>
          <a:srcRect b="0" l="0" r="0" t="96170"/>
          <a:stretch/>
        </p:blipFill>
        <p:spPr>
          <a:xfrm>
            <a:off x="676080" y="6472080"/>
            <a:ext cx="2142720" cy="1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2"/>
          <p:cNvSpPr txBox="1"/>
          <p:nvPr>
            <p:ph idx="4294967295" type="title"/>
          </p:nvPr>
        </p:nvSpPr>
        <p:spPr>
          <a:xfrm>
            <a:off x="676080" y="370440"/>
            <a:ext cx="10891800" cy="90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Visualization Certificate  </a:t>
            </a:r>
            <a:endParaRPr b="0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321120" y="1275480"/>
            <a:ext cx="3343320" cy="66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4345560" y="1275480"/>
            <a:ext cx="3343320" cy="66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6" name="Google Shape;2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425" y="953420"/>
            <a:ext cx="6530448" cy="4612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>
            <p:ph idx="4294967295" type="title"/>
          </p:nvPr>
        </p:nvSpPr>
        <p:spPr>
          <a:xfrm>
            <a:off x="432000" y="647640"/>
            <a:ext cx="11339640" cy="699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833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0" i="0" sz="4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23"/>
          <p:cNvSpPr txBox="1"/>
          <p:nvPr>
            <p:ph idx="4294967295" type="body"/>
          </p:nvPr>
        </p:nvSpPr>
        <p:spPr>
          <a:xfrm>
            <a:off x="3727800" y="4641840"/>
            <a:ext cx="2139480" cy="1108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0" i="0" sz="16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878400" y="4134960"/>
            <a:ext cx="259632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5353560" y="3962520"/>
            <a:ext cx="259632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7789320" y="3962520"/>
            <a:ext cx="259632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6095880" y="4641840"/>
            <a:ext cx="2139480" cy="1108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8591400" y="4641840"/>
            <a:ext cx="2139480" cy="1108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23"/>
          <p:cNvPicPr preferRelativeResize="0"/>
          <p:nvPr/>
        </p:nvPicPr>
        <p:blipFill rotWithShape="1">
          <a:blip r:embed="rId3">
            <a:alphaModFix/>
          </a:blip>
          <a:srcRect b="0" l="0" r="0" t="96170"/>
          <a:stretch/>
        </p:blipFill>
        <p:spPr>
          <a:xfrm>
            <a:off x="676080" y="6472080"/>
            <a:ext cx="2142720" cy="1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idx="4294967295" type="body"/>
          </p:nvPr>
        </p:nvSpPr>
        <p:spPr>
          <a:xfrm>
            <a:off x="1046520" y="1875600"/>
            <a:ext cx="6431040" cy="360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project develops a machine learning model to estimate Airbnb listing prices. Accurate pricing is crucial for hosts (increasing occupancy and income) and guests (finding reasonable rates). Using historical data, a regression model links listing characteristics (e.g., bedrooms, bathrooms, reviews) to price, enabling smarter pricing decisions for property owners.</a:t>
            </a:r>
            <a:endParaRPr/>
          </a:p>
        </p:txBody>
      </p:sp>
      <p:sp>
        <p:nvSpPr>
          <p:cNvPr id="132" name="Google Shape;132;p12"/>
          <p:cNvSpPr txBox="1"/>
          <p:nvPr>
            <p:ph idx="4294967295" type="title"/>
          </p:nvPr>
        </p:nvSpPr>
        <p:spPr>
          <a:xfrm>
            <a:off x="754560" y="550440"/>
            <a:ext cx="6995160" cy="78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 STATEMENT</a:t>
            </a:r>
            <a:endParaRPr b="0" i="0" sz="4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3" name="Google Shape;13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5600" y="2930760"/>
            <a:ext cx="2760480" cy="3264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2"/>
          <p:cNvPicPr preferRelativeResize="0"/>
          <p:nvPr/>
        </p:nvPicPr>
        <p:blipFill rotWithShape="1">
          <a:blip r:embed="rId4">
            <a:alphaModFix/>
          </a:blip>
          <a:srcRect b="0" l="0" r="0" t="96170"/>
          <a:stretch/>
        </p:blipFill>
        <p:spPr>
          <a:xfrm>
            <a:off x="676080" y="6472080"/>
            <a:ext cx="2142720" cy="1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idx="4294967295" type="title"/>
          </p:nvPr>
        </p:nvSpPr>
        <p:spPr>
          <a:xfrm>
            <a:off x="660250" y="805350"/>
            <a:ext cx="8437200" cy="4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3069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20"/>
              <a:buFont typeface="Trebuchet MS"/>
              <a:buChar char="●"/>
            </a:pPr>
            <a:r>
              <a:rPr lang="en-US" sz="322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Goal: Analyze Airbnb hotel booking data.</a:t>
            </a:r>
            <a:endParaRPr sz="322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3306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20"/>
              <a:buFont typeface="Trebuchet MS"/>
              <a:buChar char="●"/>
            </a:pPr>
            <a:r>
              <a:rPr lang="en-US" sz="322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Objectives:</a:t>
            </a:r>
            <a:endParaRPr sz="322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33069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20"/>
              <a:buFont typeface="Trebuchet MS"/>
              <a:buChar char="○"/>
            </a:pPr>
            <a:r>
              <a:rPr lang="en-US" sz="322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Identify trends and patterns.</a:t>
            </a:r>
            <a:endParaRPr sz="322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33069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20"/>
              <a:buFont typeface="Trebuchet MS"/>
              <a:buChar char="○"/>
            </a:pPr>
            <a:r>
              <a:rPr lang="en-US" sz="322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Determine key factors influencing pricing.</a:t>
            </a:r>
            <a:endParaRPr sz="322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33069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20"/>
              <a:buFont typeface="Trebuchet MS"/>
              <a:buChar char="○"/>
            </a:pPr>
            <a:r>
              <a:rPr lang="en-US" sz="322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Understand customer behavior across different locations.</a:t>
            </a:r>
            <a:endParaRPr sz="322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0" name="Google Shape;140;p13"/>
          <p:cNvPicPr preferRelativeResize="0"/>
          <p:nvPr/>
        </p:nvPicPr>
        <p:blipFill rotWithShape="1">
          <a:blip r:embed="rId3">
            <a:alphaModFix/>
          </a:blip>
          <a:srcRect b="0" l="0" r="0" t="96170"/>
          <a:stretch/>
        </p:blipFill>
        <p:spPr>
          <a:xfrm>
            <a:off x="676080" y="6472080"/>
            <a:ext cx="2142720" cy="1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280" y="6410520"/>
            <a:ext cx="3705840" cy="29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327575" y="1616646"/>
            <a:ext cx="35481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Hosts aim for increased occupancy and income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Guests seek reasonable rates and optimal choices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Property owners make smarter pricing decisions</a:t>
            </a:r>
            <a:endParaRPr/>
          </a:p>
        </p:txBody>
      </p:sp>
      <p:pic>
        <p:nvPicPr>
          <p:cNvPr id="146" name="Google Shape;146;p14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000" y="0"/>
            <a:ext cx="51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4"/>
          <p:cNvSpPr txBox="1"/>
          <p:nvPr/>
        </p:nvSpPr>
        <p:spPr>
          <a:xfrm>
            <a:off x="601625" y="446950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ARE THE END USERS?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440" y="6176880"/>
            <a:ext cx="2180880" cy="48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507456" y="1519301"/>
            <a:ext cx="4782300" cy="309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Jupyter and Google Colab for development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NumPy for numerical operations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Pandas for data manipulation and analysis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Matplotlib and Seaborn for data visualization</a:t>
            </a:r>
            <a:endParaRPr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Plotly Express for interactive plots</a:t>
            </a:r>
            <a:endParaRPr/>
          </a:p>
        </p:txBody>
      </p:sp>
      <p:pic>
        <p:nvPicPr>
          <p:cNvPr id="153" name="Google Shape;153;p15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0" y="1127600"/>
            <a:ext cx="3604200" cy="3604200"/>
          </a:xfrm>
          <a:prstGeom prst="roundRect">
            <a:avLst>
              <a:gd fmla="val 50000" name="adj"/>
            </a:avLst>
          </a:prstGeom>
          <a:noFill/>
        </p:spPr>
      </p:pic>
      <p:sp>
        <p:nvSpPr>
          <p:cNvPr id="154" name="Google Shape;154;p15"/>
          <p:cNvSpPr txBox="1"/>
          <p:nvPr>
            <p:ph type="title"/>
          </p:nvPr>
        </p:nvSpPr>
        <p:spPr>
          <a:xfrm>
            <a:off x="660240" y="430560"/>
            <a:ext cx="53061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Technology Used</a:t>
            </a:r>
            <a:endParaRPr b="0" i="0" sz="4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660240" y="430560"/>
            <a:ext cx="53061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lang="en-US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Python Code</a:t>
            </a:r>
            <a:endParaRPr b="0" i="0" sz="4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00" y="1372735"/>
            <a:ext cx="8556527" cy="5275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b="0" l="0" r="0" t="96170"/>
          <a:stretch/>
        </p:blipFill>
        <p:spPr>
          <a:xfrm>
            <a:off x="676080" y="6472080"/>
            <a:ext cx="2142720" cy="1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>
            <p:ph idx="4294967295" type="title"/>
          </p:nvPr>
        </p:nvSpPr>
        <p:spPr>
          <a:xfrm>
            <a:off x="676080" y="370440"/>
            <a:ext cx="2981160" cy="83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RESULTS1 </a:t>
            </a:r>
            <a:endParaRPr b="0" i="0" sz="4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321120" y="1275480"/>
            <a:ext cx="3343320" cy="66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4345560" y="1275480"/>
            <a:ext cx="3343320" cy="66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423000" y="5737320"/>
            <a:ext cx="2981160" cy="83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lang="en-US" sz="2000" u="sng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Demo Link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6660" y="1259332"/>
            <a:ext cx="7991475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8"/>
          <p:cNvPicPr preferRelativeResize="0"/>
          <p:nvPr/>
        </p:nvPicPr>
        <p:blipFill rotWithShape="1">
          <a:blip r:embed="rId3">
            <a:alphaModFix/>
          </a:blip>
          <a:srcRect b="0" l="0" r="0" t="96170"/>
          <a:stretch/>
        </p:blipFill>
        <p:spPr>
          <a:xfrm>
            <a:off x="676080" y="6472080"/>
            <a:ext cx="2142720" cy="1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>
            <p:ph idx="4294967295" type="title"/>
          </p:nvPr>
        </p:nvSpPr>
        <p:spPr>
          <a:xfrm>
            <a:off x="676080" y="370440"/>
            <a:ext cx="2981160" cy="83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RESULTS2</a:t>
            </a:r>
            <a:endParaRPr b="0" i="0" sz="4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321120" y="1275480"/>
            <a:ext cx="3343320" cy="66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4345560" y="1275480"/>
            <a:ext cx="3343320" cy="66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423000" y="5737320"/>
            <a:ext cx="2981160" cy="83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lang="en-US" sz="2000" u="sng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Demo Link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5535" y="1147757"/>
            <a:ext cx="720090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/>
          </a:blip>
          <a:srcRect b="0" l="0" r="0" t="96170"/>
          <a:stretch/>
        </p:blipFill>
        <p:spPr>
          <a:xfrm>
            <a:off x="676080" y="6472080"/>
            <a:ext cx="2142720" cy="1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>
            <p:ph idx="4294967295" type="title"/>
          </p:nvPr>
        </p:nvSpPr>
        <p:spPr>
          <a:xfrm>
            <a:off x="676080" y="370440"/>
            <a:ext cx="2981160" cy="83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RESULTS3 </a:t>
            </a:r>
            <a:endParaRPr b="0" i="0" sz="4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321120" y="1275480"/>
            <a:ext cx="3343320" cy="66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4345560" y="1275480"/>
            <a:ext cx="3343320" cy="66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423000" y="5737320"/>
            <a:ext cx="2981160" cy="83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lang="en-US" sz="2000" u="sng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Demo Link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5525" y="1200950"/>
            <a:ext cx="762810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