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7.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7" r:id="rId6"/>
    <p:sldId id="275" r:id="rId7"/>
    <p:sldId id="276" r:id="rId8"/>
    <p:sldId id="296" r:id="rId9"/>
    <p:sldId id="281" r:id="rId10"/>
    <p:sldId id="279" r:id="rId11"/>
    <p:sldId id="294" r:id="rId12"/>
    <p:sldId id="297" r:id="rId13"/>
    <p:sldId id="298" r:id="rId14"/>
    <p:sldId id="299" r:id="rId15"/>
    <p:sldId id="278" r:id="rId16"/>
    <p:sldId id="282" r:id="rId17"/>
    <p:sldId id="283" r:id="rId18"/>
    <p:sldId id="284" r:id="rId19"/>
    <p:sldId id="285" r:id="rId20"/>
    <p:sldId id="293" r:id="rId21"/>
    <p:sldId id="295" r:id="rId22"/>
    <p:sldId id="288"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5634"/>
  </p:normalViewPr>
  <p:slideViewPr>
    <p:cSldViewPr snapToGrid="0" showGuides="1">
      <p:cViewPr varScale="1">
        <p:scale>
          <a:sx n="76" d="100"/>
          <a:sy n="76" d="100"/>
        </p:scale>
        <p:origin x="296"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8074-43DF-85DD-F0A10967E889}"/>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8074-43DF-85DD-F0A10967E889}"/>
            </c:ext>
          </c:extLst>
        </c:ser>
        <c:ser>
          <c:idx val="2"/>
          <c:order val="2"/>
          <c:tx>
            <c:strRef>
              <c:f>Sheet1!$D$1</c:f>
              <c:strCache>
                <c:ptCount val="1"/>
                <c:pt idx="0">
                  <c:v>Series 1</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9/12/2024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79828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4461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0716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52688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Employee Data Analysis Using Excel</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75966" y="3694919"/>
            <a:ext cx="5663034" cy="2900614"/>
          </a:xfrm>
        </p:spPr>
        <p:txBody>
          <a:bodyPr/>
          <a:lstStyle/>
          <a:p>
            <a:r>
              <a:rPr lang="en-US" dirty="0"/>
              <a:t> STUDENT NAME: JEENATH BEGUM</a:t>
            </a:r>
            <a:br>
              <a:rPr lang="en-US" dirty="0"/>
            </a:br>
            <a:br>
              <a:rPr lang="en-US" dirty="0"/>
            </a:br>
            <a:r>
              <a:rPr lang="en-US" dirty="0"/>
              <a:t>REGISTER: 312217931</a:t>
            </a:r>
            <a:br>
              <a:rPr lang="en-US" dirty="0"/>
            </a:br>
            <a:br>
              <a:rPr lang="en-US" dirty="0"/>
            </a:br>
            <a:r>
              <a:rPr lang="en-US" dirty="0"/>
              <a:t>NM ID: 777DAACFD68A0D6935841CFA762FE13B</a:t>
            </a:r>
            <a:br>
              <a:rPr lang="en-US" dirty="0"/>
            </a:br>
            <a:br>
              <a:rPr lang="en-US" dirty="0"/>
            </a:br>
            <a:r>
              <a:rPr lang="en-US" dirty="0"/>
              <a:t>DEPARTMENT: B.COM ACCOUNTING AND FINANCE</a:t>
            </a:r>
            <a:br>
              <a:rPr lang="en-US" dirty="0"/>
            </a:br>
            <a:br>
              <a:rPr lang="en-US" dirty="0"/>
            </a:br>
            <a:r>
              <a:rPr lang="en-US" dirty="0"/>
              <a:t>COLLEGE: St. Anne’s Arts And Science College, Chennai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104599" y="46745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1CD3541D-D48F-43E6-F86E-C73FB6BEAB2E}"/>
              </a:ext>
            </a:extLst>
          </p:cNvPr>
          <p:cNvPicPr>
            <a:picLocks noGrp="1" noChangeAspect="1"/>
          </p:cNvPicPr>
          <p:nvPr>
            <p:ph type="pic" sz="quarter" idx="47"/>
          </p:nvPr>
        </p:nvPicPr>
        <p:blipFill rotWithShape="1">
          <a:blip r:embed="rId3"/>
          <a:srcRect l="8513" t="-338" r="33483" b="338"/>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OUR</a:t>
            </a:r>
            <a:r>
              <a:rPr lang="en-US" sz="3600" spc="-10" dirty="0"/>
              <a:t> </a:t>
            </a:r>
            <a:r>
              <a:rPr lang="en-US" sz="3600" spc="20" dirty="0"/>
              <a:t>SOLUTION</a:t>
            </a:r>
            <a:endParaRPr lang="en-US" sz="3600"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r>
              <a:rPr lang="en-US" sz="4000" dirty="0">
                <a:solidFill>
                  <a:schemeClr val="tx1"/>
                </a:solidFill>
              </a:rPr>
              <a:t>FORMULA</a:t>
            </a:r>
          </a:p>
          <a:p>
            <a:endParaRPr lang="en-US" sz="4000" dirty="0">
              <a:solidFill>
                <a:schemeClr val="tx1"/>
              </a:solidFill>
            </a:endParaRPr>
          </a:p>
          <a:p>
            <a:pPr lvl="1">
              <a:buFont typeface="Wingdings" panose="05000000000000000000" pitchFamily="2" charset="2"/>
              <a:buChar char="Ø"/>
            </a:pPr>
            <a:r>
              <a:rPr lang="en-US" sz="2700" dirty="0">
                <a:solidFill>
                  <a:schemeClr val="tx2">
                    <a:lumMod val="75000"/>
                    <a:lumOff val="25000"/>
                  </a:schemeClr>
                </a:solidFill>
                <a:latin typeface="Aptos Display" panose="020B0004020202020204" pitchFamily="34" charset="0"/>
              </a:rPr>
              <a:t>=IFS(H2&gt;=60,"EARLY 60s",H2&gt;=55,"Late 50s",H2&gt;=50,"Early 50s", H2&gt;=45,"Late 40s",H2&gt;=40,"Early 40s",H2&gt;=35,"Late 30s",H2&gt;=30,"Early 30s",H2&gt;=25,"Late 20s")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pic>
        <p:nvPicPr>
          <p:cNvPr id="2" name="object 6">
            <a:extLst>
              <a:ext uri="{FF2B5EF4-FFF2-40B4-BE49-F238E27FC236}">
                <a16:creationId xmlns:a16="http://schemas.microsoft.com/office/drawing/2014/main" id="{CABB2E42-AA0E-FAD3-873A-5689846DFAE3}"/>
              </a:ext>
            </a:extLst>
          </p:cNvPr>
          <p:cNvPicPr/>
          <p:nvPr/>
        </p:nvPicPr>
        <p:blipFill>
          <a:blip r:embed="rId3" cstate="print"/>
          <a:stretch>
            <a:fillRect/>
          </a:stretch>
        </p:blipFill>
        <p:spPr>
          <a:xfrm>
            <a:off x="9383713" y="2798445"/>
            <a:ext cx="2466975" cy="3419475"/>
          </a:xfrm>
          <a:prstGeom prst="rect">
            <a:avLst/>
          </a:prstGeom>
        </p:spPr>
      </p:pic>
    </p:spTree>
    <p:extLst>
      <p:ext uri="{BB962C8B-B14F-4D97-AF65-F5344CB8AC3E}">
        <p14:creationId xmlns:p14="http://schemas.microsoft.com/office/powerpoint/2010/main" val="158574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endParaRPr lang="en-US" sz="4000" dirty="0">
              <a:solidFill>
                <a:schemeClr val="tx1"/>
              </a:solidFill>
            </a:endParaRP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348624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Quarterly performance</a:t>
            </a:r>
          </a:p>
        </p:txBody>
      </p:sp>
      <p:graphicFrame>
        <p:nvGraphicFramePr>
          <p:cNvPr id="14" name="Chart Placeholder 13" descr="Bar chart">
            <a:extLst>
              <a:ext uri="{FF2B5EF4-FFF2-40B4-BE49-F238E27FC236}">
                <a16:creationId xmlns:a16="http://schemas.microsoft.com/office/drawing/2014/main" id="{B7C287C2-FD80-40E0-BEEE-ABC91A81663B}"/>
              </a:ext>
            </a:extLst>
          </p:cNvPr>
          <p:cNvGraphicFramePr>
            <a:graphicFrameLocks noGrp="1"/>
          </p:cNvGraphicFramePr>
          <p:nvPr>
            <p:ph type="chart" sz="quarter" idx="27"/>
            <p:extLst>
              <p:ext uri="{D42A27DB-BD31-4B8C-83A1-F6EECF244321}">
                <p14:modId xmlns:p14="http://schemas.microsoft.com/office/powerpoint/2010/main" val="2797691647"/>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p:txBody>
          <a:bodyPr/>
          <a:lstStyle/>
          <a:p>
            <a:r>
              <a:rPr lang="en-US" dirty="0"/>
              <a:t>Meet our extended team</a:t>
            </a:r>
            <a:br>
              <a:rPr lang="en-US" dirty="0"/>
            </a:br>
            <a:endParaRPr lang="en-US"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Presentation title</a:t>
            </a:r>
          </a:p>
        </p:txBody>
      </p:sp>
      <p:pic>
        <p:nvPicPr>
          <p:cNvPr id="21" name="Picture Placeholder 20" descr="Team member head shot">
            <a:extLst>
              <a:ext uri="{FF2B5EF4-FFF2-40B4-BE49-F238E27FC236}">
                <a16:creationId xmlns:a16="http://schemas.microsoft.com/office/drawing/2014/main" id="{7EF79273-63D1-7688-D687-A3A054320DA3}"/>
              </a:ext>
            </a:extLst>
          </p:cNvPr>
          <p:cNvPicPr>
            <a:picLocks noGrp="1" noChangeAspect="1"/>
          </p:cNvPicPr>
          <p:nvPr>
            <p:ph type="pic" sz="quarter" idx="48"/>
          </p:nvPr>
        </p:nvPicPr>
        <p:blipFill>
          <a:blip r:embed="rId3"/>
          <a:srcRect l="290" r="290"/>
          <a:stretch>
            <a:fillRect/>
          </a:stretch>
        </p:blipFill>
        <p:spPr/>
      </p:pic>
      <p:pic>
        <p:nvPicPr>
          <p:cNvPr id="22" name="Picture Placeholder 21" descr="Team member head shot">
            <a:extLst>
              <a:ext uri="{FF2B5EF4-FFF2-40B4-BE49-F238E27FC236}">
                <a16:creationId xmlns:a16="http://schemas.microsoft.com/office/drawing/2014/main" id="{ACE3EAF4-4C1D-9470-70D6-9A59B64FE831}"/>
              </a:ext>
            </a:extLst>
          </p:cNvPr>
          <p:cNvPicPr>
            <a:picLocks noGrp="1" noChangeAspect="1"/>
          </p:cNvPicPr>
          <p:nvPr>
            <p:ph type="pic" sz="quarter" idx="69"/>
          </p:nvPr>
        </p:nvPicPr>
        <p:blipFill>
          <a:blip r:embed="rId4"/>
          <a:srcRect l="66" r="66"/>
          <a:stretch>
            <a:fillRect/>
          </a:stretch>
        </p:blipFill>
        <p:spPr/>
      </p:pic>
      <p:pic>
        <p:nvPicPr>
          <p:cNvPr id="23" name="Picture Placeholder 22" descr="Team member head shot">
            <a:extLst>
              <a:ext uri="{FF2B5EF4-FFF2-40B4-BE49-F238E27FC236}">
                <a16:creationId xmlns:a16="http://schemas.microsoft.com/office/drawing/2014/main" id="{85E109E0-6F43-BF42-1334-8F71F2737F6E}"/>
              </a:ext>
            </a:extLst>
          </p:cNvPr>
          <p:cNvPicPr>
            <a:picLocks noGrp="1" noChangeAspect="1"/>
          </p:cNvPicPr>
          <p:nvPr>
            <p:ph type="pic" sz="quarter" idx="70"/>
          </p:nvPr>
        </p:nvPicPr>
        <p:blipFill>
          <a:blip r:embed="rId5"/>
          <a:srcRect l="66" r="66"/>
          <a:stretch>
            <a:fillRect/>
          </a:stretch>
        </p:blipFill>
        <p:spPr/>
      </p:pic>
      <p:pic>
        <p:nvPicPr>
          <p:cNvPr id="24" name="Picture Placeholder 23" descr="Team member head shot">
            <a:extLst>
              <a:ext uri="{FF2B5EF4-FFF2-40B4-BE49-F238E27FC236}">
                <a16:creationId xmlns:a16="http://schemas.microsoft.com/office/drawing/2014/main" id="{62A14532-44B7-EB47-8708-7A06F11CA9A5}"/>
              </a:ext>
            </a:extLst>
          </p:cNvPr>
          <p:cNvPicPr>
            <a:picLocks noGrp="1" noChangeAspect="1"/>
          </p:cNvPicPr>
          <p:nvPr>
            <p:ph type="pic" sz="quarter" idx="71"/>
          </p:nvPr>
        </p:nvPicPr>
        <p:blipFill>
          <a:blip r:embed="rId6"/>
          <a:srcRect l="124" r="124"/>
          <a:stretch>
            <a:fillRect/>
          </a:stretch>
        </p:blipFill>
        <p:spPr/>
      </p:pic>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dirty="0"/>
              <a:t>Takuma Hayashi</a:t>
            </a:r>
          </a:p>
        </p:txBody>
      </p:sp>
      <p:sp>
        <p:nvSpPr>
          <p:cNvPr id="112" name="Text Placeholder 111">
            <a:extLst>
              <a:ext uri="{FF2B5EF4-FFF2-40B4-BE49-F238E27FC236}">
                <a16:creationId xmlns:a16="http://schemas.microsoft.com/office/drawing/2014/main" id="{18AF0A56-DD67-89FC-BFA3-15B61F65CDDA}"/>
              </a:ext>
            </a:extLst>
          </p:cNvPr>
          <p:cNvSpPr>
            <a:spLocks noGrp="1"/>
          </p:cNvSpPr>
          <p:nvPr>
            <p:ph type="body" sz="quarter" idx="28"/>
          </p:nvPr>
        </p:nvSpPr>
        <p:spPr/>
        <p:txBody>
          <a:bodyPr/>
          <a:lstStyle/>
          <a:p>
            <a:r>
              <a:rPr lang="en-US" dirty="0"/>
              <a:t>President</a:t>
            </a:r>
          </a:p>
          <a:p>
            <a:endParaRPr lang="en-US" dirty="0"/>
          </a:p>
          <a:p>
            <a:endParaRPr lang="en-US" dirty="0"/>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p:txBody>
          <a:bodyPr/>
          <a:lstStyle/>
          <a:p>
            <a:r>
              <a:rPr lang="en-US" altLang="zh-CN" dirty="0"/>
              <a:t>Mirjam Nilsson</a:t>
            </a:r>
          </a:p>
        </p:txBody>
      </p:sp>
      <p:sp>
        <p:nvSpPr>
          <p:cNvPr id="114" name="Text Placeholder 113">
            <a:extLst>
              <a:ext uri="{FF2B5EF4-FFF2-40B4-BE49-F238E27FC236}">
                <a16:creationId xmlns:a16="http://schemas.microsoft.com/office/drawing/2014/main" id="{DA3CD37D-77A2-AD3B-C73E-09D174DD7546}"/>
              </a:ext>
            </a:extLst>
          </p:cNvPr>
          <p:cNvSpPr>
            <a:spLocks noGrp="1"/>
          </p:cNvSpPr>
          <p:nvPr>
            <p:ph type="body" sz="quarter" idx="58"/>
          </p:nvPr>
        </p:nvSpPr>
        <p:spPr/>
        <p:txBody>
          <a:bodyPr/>
          <a:lstStyle/>
          <a:p>
            <a:r>
              <a:rPr lang="en-US" altLang="zh-CN" dirty="0"/>
              <a:t>Chief Executive Officer</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dirty="0"/>
              <a:t>Flora Berggren</a:t>
            </a:r>
          </a:p>
        </p:txBody>
      </p:sp>
      <p:sp>
        <p:nvSpPr>
          <p:cNvPr id="116" name="Text Placeholder 115">
            <a:extLst>
              <a:ext uri="{FF2B5EF4-FFF2-40B4-BE49-F238E27FC236}">
                <a16:creationId xmlns:a16="http://schemas.microsoft.com/office/drawing/2014/main" id="{F6ED7D00-5342-1D60-DDDB-D53A1710D96C}"/>
              </a:ext>
            </a:extLst>
          </p:cNvPr>
          <p:cNvSpPr>
            <a:spLocks noGrp="1"/>
          </p:cNvSpPr>
          <p:nvPr>
            <p:ph type="body" sz="quarter" idx="62"/>
          </p:nvPr>
        </p:nvSpPr>
        <p:spPr/>
        <p:txBody>
          <a:bodyPr/>
          <a:lstStyle/>
          <a:p>
            <a:r>
              <a:rPr lang="en-US" altLang="zh-CN" dirty="0"/>
              <a:t>Chief Operations Officer</a:t>
            </a:r>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p:txBody>
          <a:bodyPr/>
          <a:lstStyle/>
          <a:p>
            <a:r>
              <a:rPr lang="en-US" altLang="zh-CN" dirty="0"/>
              <a:t>Rajesh Santoshi</a:t>
            </a:r>
          </a:p>
        </p:txBody>
      </p:sp>
      <p:sp>
        <p:nvSpPr>
          <p:cNvPr id="118" name="Text Placeholder 117">
            <a:extLst>
              <a:ext uri="{FF2B5EF4-FFF2-40B4-BE49-F238E27FC236}">
                <a16:creationId xmlns:a16="http://schemas.microsoft.com/office/drawing/2014/main" id="{00CC9081-1965-5E10-5A66-018337A9F4FF}"/>
              </a:ext>
            </a:extLst>
          </p:cNvPr>
          <p:cNvSpPr>
            <a:spLocks noGrp="1"/>
          </p:cNvSpPr>
          <p:nvPr>
            <p:ph type="body" sz="quarter" idx="66"/>
          </p:nvPr>
        </p:nvSpPr>
        <p:spPr/>
        <p:txBody>
          <a:bodyPr/>
          <a:lstStyle/>
          <a:p>
            <a:r>
              <a:rPr lang="en-US" altLang="zh-CN" dirty="0"/>
              <a:t>VP Marketing</a:t>
            </a:r>
          </a:p>
          <a:p>
            <a:endParaRPr lang="zh-CN" altLang="en-US" dirty="0"/>
          </a:p>
        </p:txBody>
      </p:sp>
      <p:pic>
        <p:nvPicPr>
          <p:cNvPr id="25" name="Picture Placeholder 24" descr="Team member head shot">
            <a:extLst>
              <a:ext uri="{FF2B5EF4-FFF2-40B4-BE49-F238E27FC236}">
                <a16:creationId xmlns:a16="http://schemas.microsoft.com/office/drawing/2014/main" id="{C4278EDC-F728-808C-D295-E0C0DFC531C6}"/>
              </a:ext>
            </a:extLst>
          </p:cNvPr>
          <p:cNvPicPr>
            <a:picLocks noGrp="1" noChangeAspect="1"/>
          </p:cNvPicPr>
          <p:nvPr>
            <p:ph type="pic" sz="quarter" idx="72"/>
          </p:nvPr>
        </p:nvPicPr>
        <p:blipFill>
          <a:blip r:embed="rId7"/>
          <a:srcRect l="290" r="290"/>
          <a:stretch>
            <a:fillRect/>
          </a:stretch>
        </p:blipFill>
        <p:spPr/>
      </p:pic>
      <p:pic>
        <p:nvPicPr>
          <p:cNvPr id="26" name="Picture Placeholder 25" descr="Team member head shot">
            <a:extLst>
              <a:ext uri="{FF2B5EF4-FFF2-40B4-BE49-F238E27FC236}">
                <a16:creationId xmlns:a16="http://schemas.microsoft.com/office/drawing/2014/main" id="{8E1094DB-5DC4-C284-A95B-F7BB4F7FC964}"/>
              </a:ext>
            </a:extLst>
          </p:cNvPr>
          <p:cNvPicPr>
            <a:picLocks noGrp="1" noChangeAspect="1"/>
          </p:cNvPicPr>
          <p:nvPr>
            <p:ph type="pic" sz="quarter" idx="73"/>
          </p:nvPr>
        </p:nvPicPr>
        <p:blipFill>
          <a:blip r:embed="rId8"/>
          <a:srcRect l="66" r="66"/>
          <a:stretch>
            <a:fillRect/>
          </a:stretch>
        </p:blipFill>
        <p:spPr/>
      </p:pic>
      <p:pic>
        <p:nvPicPr>
          <p:cNvPr id="27" name="Picture Placeholder 26" descr="Team member head shot">
            <a:extLst>
              <a:ext uri="{FF2B5EF4-FFF2-40B4-BE49-F238E27FC236}">
                <a16:creationId xmlns:a16="http://schemas.microsoft.com/office/drawing/2014/main" id="{9E9B9737-3575-C7D7-9424-7312C762D7E8}"/>
              </a:ext>
            </a:extLst>
          </p:cNvPr>
          <p:cNvPicPr>
            <a:picLocks noGrp="1" noChangeAspect="1"/>
          </p:cNvPicPr>
          <p:nvPr>
            <p:ph type="pic" sz="quarter" idx="74"/>
          </p:nvPr>
        </p:nvPicPr>
        <p:blipFill>
          <a:blip r:embed="rId9"/>
          <a:srcRect l="66" r="66"/>
          <a:stretch>
            <a:fillRect/>
          </a:stretch>
        </p:blipFill>
        <p:spPr/>
      </p:pic>
      <p:pic>
        <p:nvPicPr>
          <p:cNvPr id="28" name="Picture Placeholder 27" descr="Team member head shot">
            <a:extLst>
              <a:ext uri="{FF2B5EF4-FFF2-40B4-BE49-F238E27FC236}">
                <a16:creationId xmlns:a16="http://schemas.microsoft.com/office/drawing/2014/main" id="{C6F50B64-6066-B1E5-0198-28BA84695F33}"/>
              </a:ext>
            </a:extLst>
          </p:cNvPr>
          <p:cNvPicPr>
            <a:picLocks noGrp="1" noChangeAspect="1"/>
          </p:cNvPicPr>
          <p:nvPr>
            <p:ph type="pic" sz="quarter" idx="75"/>
          </p:nvPr>
        </p:nvPicPr>
        <p:blipFill>
          <a:blip r:embed="rId10"/>
          <a:srcRect l="124" r="124"/>
          <a:stretch>
            <a:fillRect/>
          </a:stretch>
        </p:blipFill>
        <p:spPr/>
      </p:pic>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dirty="0"/>
              <a:t>Graham Barne</a:t>
            </a:r>
            <a:r>
              <a:rPr lang="en-US" altLang="zh-CN" dirty="0"/>
              <a:t>s</a:t>
            </a:r>
            <a:endParaRPr lang="en-US" dirty="0"/>
          </a:p>
        </p:txBody>
      </p:sp>
      <p:sp>
        <p:nvSpPr>
          <p:cNvPr id="110" name="Text Placeholder 109">
            <a:extLst>
              <a:ext uri="{FF2B5EF4-FFF2-40B4-BE49-F238E27FC236}">
                <a16:creationId xmlns:a16="http://schemas.microsoft.com/office/drawing/2014/main" id="{A8D8F964-5152-933F-0FD8-0441EF137004}"/>
              </a:ext>
            </a:extLst>
          </p:cNvPr>
          <p:cNvSpPr>
            <a:spLocks noGrp="1"/>
          </p:cNvSpPr>
          <p:nvPr>
            <p:ph type="body" sz="quarter" idx="56"/>
          </p:nvPr>
        </p:nvSpPr>
        <p:spPr/>
        <p:txBody>
          <a:bodyPr/>
          <a:lstStyle/>
          <a:p>
            <a:r>
              <a:rPr lang="en-US" dirty="0"/>
              <a:t>VP Product</a:t>
            </a:r>
          </a:p>
          <a:p>
            <a:endParaRPr lang="en-US" dirty="0"/>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p:txBody>
          <a:bodyPr/>
          <a:lstStyle/>
          <a:p>
            <a:r>
              <a:rPr lang="en-US" altLang="zh-CN" dirty="0"/>
              <a:t>Rowan Murphy</a:t>
            </a:r>
          </a:p>
        </p:txBody>
      </p:sp>
      <p:sp>
        <p:nvSpPr>
          <p:cNvPr id="108" name="Text Placeholder 107">
            <a:extLst>
              <a:ext uri="{FF2B5EF4-FFF2-40B4-BE49-F238E27FC236}">
                <a16:creationId xmlns:a16="http://schemas.microsoft.com/office/drawing/2014/main" id="{9DD2EF71-C588-557C-6805-3BA27A14E29B}"/>
              </a:ext>
            </a:extLst>
          </p:cNvPr>
          <p:cNvSpPr>
            <a:spLocks noGrp="1"/>
          </p:cNvSpPr>
          <p:nvPr>
            <p:ph type="body" sz="quarter" idx="60"/>
          </p:nvPr>
        </p:nvSpPr>
        <p:spPr/>
        <p:txBody>
          <a:bodyPr/>
          <a:lstStyle/>
          <a:p>
            <a:r>
              <a:rPr lang="en-US" altLang="zh-CN" dirty="0"/>
              <a:t>SEO Strategist</a:t>
            </a:r>
          </a:p>
          <a:p>
            <a:endParaRPr lang="zh-CN" altLang="en-US" dirty="0"/>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p:txBody>
          <a:bodyPr/>
          <a:lstStyle/>
          <a:p>
            <a:r>
              <a:rPr lang="en-US" altLang="zh-CN" dirty="0"/>
              <a:t>Elizabeth Moore</a:t>
            </a:r>
          </a:p>
        </p:txBody>
      </p:sp>
      <p:sp>
        <p:nvSpPr>
          <p:cNvPr id="106" name="Text Placeholder 105">
            <a:extLst>
              <a:ext uri="{FF2B5EF4-FFF2-40B4-BE49-F238E27FC236}">
                <a16:creationId xmlns:a16="http://schemas.microsoft.com/office/drawing/2014/main" id="{C3F4B58A-E166-D531-6B68-03C6AC16DFE0}"/>
              </a:ext>
            </a:extLst>
          </p:cNvPr>
          <p:cNvSpPr>
            <a:spLocks noGrp="1"/>
          </p:cNvSpPr>
          <p:nvPr>
            <p:ph type="body" sz="quarter" idx="64"/>
          </p:nvPr>
        </p:nvSpPr>
        <p:spPr/>
        <p:txBody>
          <a:bodyPr/>
          <a:lstStyle/>
          <a:p>
            <a:r>
              <a:rPr lang="en-US" altLang="zh-CN" dirty="0"/>
              <a:t>Product Designer</a:t>
            </a:r>
          </a:p>
          <a:p>
            <a:endParaRPr lang="zh-CN" altLang="en-US"/>
          </a:p>
        </p:txBody>
      </p:sp>
      <p:sp>
        <p:nvSpPr>
          <p:cNvPr id="140" name="Text Placeholder 139">
            <a:extLst>
              <a:ext uri="{FF2B5EF4-FFF2-40B4-BE49-F238E27FC236}">
                <a16:creationId xmlns:a16="http://schemas.microsoft.com/office/drawing/2014/main" id="{2528F54A-A46A-9326-2193-943237532FCE}"/>
              </a:ext>
            </a:extLst>
          </p:cNvPr>
          <p:cNvSpPr>
            <a:spLocks noGrp="1"/>
          </p:cNvSpPr>
          <p:nvPr>
            <p:ph type="body" sz="quarter" idx="67"/>
          </p:nvPr>
        </p:nvSpPr>
        <p:spPr/>
        <p:txBody>
          <a:bodyPr/>
          <a:lstStyle/>
          <a:p>
            <a:r>
              <a:rPr lang="en-US" altLang="zh-CN" dirty="0"/>
              <a:t>Robin Kline</a:t>
            </a:r>
          </a:p>
        </p:txBody>
      </p:sp>
      <p:sp>
        <p:nvSpPr>
          <p:cNvPr id="104" name="Text Placeholder 103">
            <a:extLst>
              <a:ext uri="{FF2B5EF4-FFF2-40B4-BE49-F238E27FC236}">
                <a16:creationId xmlns:a16="http://schemas.microsoft.com/office/drawing/2014/main" id="{518FD4E8-9A30-D19A-0CE1-E025FDE22A18}"/>
              </a:ext>
            </a:extLst>
          </p:cNvPr>
          <p:cNvSpPr>
            <a:spLocks noGrp="1"/>
          </p:cNvSpPr>
          <p:nvPr>
            <p:ph type="body" sz="quarter" idx="68"/>
          </p:nvPr>
        </p:nvSpPr>
        <p:spPr/>
        <p:txBody>
          <a:bodyPr/>
          <a:lstStyle/>
          <a:p>
            <a:r>
              <a:rPr lang="en-US" altLang="zh-CN" dirty="0"/>
              <a:t>Content Developer</a:t>
            </a:r>
          </a:p>
          <a:p>
            <a:endParaRPr lang="zh-CN" altLang="en-US" dirty="0"/>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15710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product launch</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altLang="zh-CN" dirty="0"/>
              <a:t>Synergize scalable e-commerce</a:t>
            </a:r>
          </a:p>
          <a:p>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Marketing</a:t>
            </a:r>
          </a:p>
          <a:p>
            <a:endParaRPr lang="zh-CN" altLang="en-US"/>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p:txBody>
          <a:bodyPr/>
          <a:lstStyle/>
          <a:p>
            <a:r>
              <a:rPr lang="en-US" altLang="zh-CN" dirty="0"/>
              <a:t>Disseminate standardized </a:t>
            </a:r>
          </a:p>
          <a:p>
            <a:r>
              <a:rPr lang="en-US" altLang="zh-CN" dirty="0"/>
              <a:t>metrics</a:t>
            </a:r>
          </a:p>
          <a:p>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altLang="zh-CN" dirty="0"/>
              <a:t>Design</a:t>
            </a:r>
          </a:p>
          <a:p>
            <a:endParaRPr lang="zh-CN" altLang="en-US"/>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altLang="zh-CN" dirty="0"/>
              <a:t>Coordinate</a:t>
            </a:r>
          </a:p>
          <a:p>
            <a:r>
              <a:rPr lang="en-US" altLang="zh-CN" dirty="0"/>
              <a:t>e-business applications</a:t>
            </a:r>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altLang="zh-CN" dirty="0"/>
              <a:t>Strategy</a:t>
            </a:r>
          </a:p>
          <a:p>
            <a:endParaRPr lang="zh-CN" altLang="en-US"/>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dirty="0"/>
              <a:t>Foster holistically superior methodologies</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p:txBody>
          <a:bodyPr/>
          <a:lstStyle/>
          <a:p>
            <a:r>
              <a:rPr lang="en-US" altLang="zh-CN" dirty="0"/>
              <a:t>Deploy strategic networks with compelling</a:t>
            </a:r>
          </a:p>
          <a:p>
            <a:r>
              <a:rPr lang="en-US" altLang="zh-CN" dirty="0"/>
              <a:t>e-business needs</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Plan for product launch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t>Planning</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dirty="0"/>
              <a:t>Synergize scalable</a:t>
            </a:r>
          </a:p>
          <a:p>
            <a:pPr lvl="0"/>
            <a:r>
              <a:rPr lang="en-US" dirty="0"/>
              <a:t>e-commerce</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t>Marketing</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r>
              <a:rPr lang="en-US" dirty="0"/>
              <a:t>Disseminate standardized metrics</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t>Design</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r>
              <a:rPr lang="en-US" dirty="0"/>
              <a:t>Coordinate</a:t>
            </a:r>
          </a:p>
          <a:p>
            <a:pPr lvl="0"/>
            <a:r>
              <a:rPr lang="en-US" dirty="0"/>
              <a:t>e-business applications</a:t>
            </a:r>
          </a:p>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t>Strategy</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r>
              <a:rPr lang="en-US" dirty="0"/>
              <a:t>Foster holistically superior methodologies</a:t>
            </a:r>
          </a:p>
          <a:p>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a:t>Launch</a:t>
            </a: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r>
              <a:rPr lang="en-US" dirty="0"/>
              <a:t>Deploy strategic networks with compelling</a:t>
            </a:r>
          </a:p>
          <a:p>
            <a:pPr lvl="0"/>
            <a:r>
              <a:rPr lang="en-US" dirty="0"/>
              <a:t>e-business needs</a:t>
            </a:r>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Timeline</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Sep 20XX</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Synergize scalable</a:t>
            </a:r>
          </a:p>
          <a:p>
            <a:r>
              <a:rPr lang="en-US" altLang="zh-CN" noProof="0" dirty="0"/>
              <a:t>e-commerce</a:t>
            </a:r>
          </a:p>
          <a:p>
            <a:endParaRPr lang="zh-CN" altLang="en-US"/>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Nov 20XX</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Disseminate standardized metrics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Jan 20XX</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Coordinate e-business applications</a:t>
            </a:r>
          </a:p>
          <a:p>
            <a:endParaRPr lang="zh-CN" altLang="en-US"/>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Mar 20XX</a:t>
            </a:r>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altLang="zh-CN" dirty="0"/>
              <a:t>Foster holistically superior methodologies</a:t>
            </a:r>
          </a:p>
          <a:p>
            <a:endParaRPr lang="zh-CN" altLang="en-US"/>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May 20XX</a:t>
            </a:r>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altLang="zh-CN" dirty="0"/>
              <a:t>Deploy strategy networks with compelling e-business needs</a:t>
            </a:r>
          </a:p>
          <a:p>
            <a:endParaRPr lang="zh-CN" altLang="en-US"/>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16</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B2B market scenarios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Develop winning strategies to keep ahead of the competition </a:t>
            </a:r>
          </a:p>
          <a:p>
            <a:endParaRPr lang="en-US" dirty="0"/>
          </a:p>
          <a:p>
            <a:r>
              <a:rPr lang="en-US" dirty="0"/>
              <a:t>Capitalize on low-hanging fruit to identify a ballpark value</a:t>
            </a:r>
          </a:p>
          <a:p>
            <a:endParaRPr lang="en-US" dirty="0"/>
          </a:p>
          <a:p>
            <a:r>
              <a:rPr lang="en-US" dirty="0"/>
              <a:t>Visualize customer directed convergence</a:t>
            </a:r>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12438" cy="587964"/>
          </a:xfrm>
        </p:spPr>
        <p:txBody>
          <a:bodyPr/>
          <a:lstStyle/>
          <a:p>
            <a:r>
              <a:rPr lang="en-US" dirty="0"/>
              <a:t>Cloud-based opportunities</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t>Iterative approaches to corporate strategy</a:t>
            </a:r>
          </a:p>
          <a:p>
            <a:endParaRPr lang="en-US" dirty="0"/>
          </a:p>
          <a:p>
            <a:r>
              <a:rPr lang="en-US" dirty="0"/>
              <a:t>Establish a management framework from the inside</a:t>
            </a:r>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How we get there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ROI</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Niche markets</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t>Supply chains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US" dirty="0"/>
              <a:t>Cultivate one-to-one customer service with robust ideas</a:t>
            </a:r>
          </a:p>
          <a:p>
            <a:r>
              <a:rPr lang="en-US" dirty="0"/>
              <a:t>Maximize timely deliverables for real-time schemas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EMPLOYEE DEMOGRAPHIC ANALYSIS USING EXCEL</a:t>
            </a:r>
            <a:r>
              <a:rPr lang="en-US" sz="1600" dirty="0"/>
              <a:t> </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PROJECT TITLE</a:t>
            </a:r>
          </a:p>
          <a:p>
            <a:endParaRPr lang="en-US" dirty="0"/>
          </a:p>
        </p:txBody>
      </p:sp>
      <p:pic>
        <p:nvPicPr>
          <p:cNvPr id="5" name="Picture Placeholder 4">
            <a:extLst>
              <a:ext uri="{FF2B5EF4-FFF2-40B4-BE49-F238E27FC236}">
                <a16:creationId xmlns:a16="http://schemas.microsoft.com/office/drawing/2014/main" id="{7CBEB088-AECA-3C63-BBEE-F90231C3446B}"/>
              </a:ext>
            </a:extLst>
          </p:cNvPr>
          <p:cNvPicPr>
            <a:picLocks noGrp="1" noChangeAspect="1"/>
          </p:cNvPicPr>
          <p:nvPr>
            <p:ph type="pic" sz="quarter" idx="47"/>
          </p:nvPr>
        </p:nvPicPr>
        <p:blipFill>
          <a:blip r:embed="rId3"/>
          <a:srcRect l="20898" r="20898"/>
          <a:stretch>
            <a:fillRect/>
          </a:stretch>
        </p:blipFill>
        <p:spPr/>
      </p:pic>
    </p:spTree>
    <p:extLst>
      <p:ext uri="{BB962C8B-B14F-4D97-AF65-F5344CB8AC3E}">
        <p14:creationId xmlns:p14="http://schemas.microsoft.com/office/powerpoint/2010/main" val="247807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5. Dataset Description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6. Modelling Approach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8. 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
        <p:nvSpPr>
          <p:cNvPr id="2" name="Text Placeholder 8">
            <a:extLst>
              <a:ext uri="{FF2B5EF4-FFF2-40B4-BE49-F238E27FC236}">
                <a16:creationId xmlns:a16="http://schemas.microsoft.com/office/drawing/2014/main" id="{D5342F91-75A6-E1E6-8E4E-17FD8EFE3F26}"/>
              </a:ext>
            </a:extLst>
          </p:cNvPr>
          <p:cNvSpPr txBox="1">
            <a:spLocks/>
          </p:cNvSpPr>
          <p:nvPr/>
        </p:nvSpPr>
        <p:spPr>
          <a:xfrm>
            <a:off x="10370334" y="1074716"/>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End users</a:t>
            </a:r>
          </a:p>
        </p:txBody>
      </p:sp>
      <p:sp>
        <p:nvSpPr>
          <p:cNvPr id="3" name="Text Placeholder 8">
            <a:extLst>
              <a:ext uri="{FF2B5EF4-FFF2-40B4-BE49-F238E27FC236}">
                <a16:creationId xmlns:a16="http://schemas.microsoft.com/office/drawing/2014/main" id="{11B51046-56CA-6A27-0E30-EA67E8126F4E}"/>
              </a:ext>
            </a:extLst>
          </p:cNvPr>
          <p:cNvSpPr txBox="1">
            <a:spLocks/>
          </p:cNvSpPr>
          <p:nvPr/>
        </p:nvSpPr>
        <p:spPr>
          <a:xfrm>
            <a:off x="5244051" y="2826795"/>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Our solution and Proposition</a:t>
            </a:r>
          </a:p>
        </p:txBody>
      </p:sp>
      <p:sp>
        <p:nvSpPr>
          <p:cNvPr id="4" name="Text Placeholder 21">
            <a:extLst>
              <a:ext uri="{FF2B5EF4-FFF2-40B4-BE49-F238E27FC236}">
                <a16:creationId xmlns:a16="http://schemas.microsoft.com/office/drawing/2014/main" id="{4A814212-397C-003C-9933-128E3B14D382}"/>
              </a:ext>
            </a:extLst>
          </p:cNvPr>
          <p:cNvSpPr txBox="1">
            <a:spLocks/>
          </p:cNvSpPr>
          <p:nvPr/>
        </p:nvSpPr>
        <p:spPr>
          <a:xfrm>
            <a:off x="6366168" y="4577350"/>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 Results and discussion</a:t>
            </a:r>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The project involves conducting an employee demographic analysis using Excel, focusing on age categories, gender, ethnicity, and department data. This analysis aims to identify diversity trends, demographic distributions, and workforce distribution within the organization. The results will provide valuable insights to guide diversity and inclusion strategies, as well as enhance workforce planning and decision-making.</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grpSp>
        <p:nvGrpSpPr>
          <p:cNvPr id="2" name="object 2">
            <a:extLst>
              <a:ext uri="{FF2B5EF4-FFF2-40B4-BE49-F238E27FC236}">
                <a16:creationId xmlns:a16="http://schemas.microsoft.com/office/drawing/2014/main" id="{9AFA6A7F-B9CD-BAD0-CDB5-F29D68C1C129}"/>
              </a:ext>
            </a:extLst>
          </p:cNvPr>
          <p:cNvGrpSpPr/>
          <p:nvPr/>
        </p:nvGrpSpPr>
        <p:grpSpPr>
          <a:xfrm>
            <a:off x="3068155" y="1381744"/>
            <a:ext cx="1796663" cy="2040711"/>
            <a:chOff x="7991475" y="2933700"/>
            <a:chExt cx="2762250" cy="3257550"/>
          </a:xfrm>
        </p:grpSpPr>
        <p:sp>
          <p:nvSpPr>
            <p:cNvPr id="3"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0" name="object 5">
              <a:extLst>
                <a:ext uri="{FF2B5EF4-FFF2-40B4-BE49-F238E27FC236}">
                  <a16:creationId xmlns:a16="http://schemas.microsoft.com/office/drawing/2014/main" id="{E09D4E5A-DA0F-FD0C-3858-7C689A6E2CAD}"/>
                </a:ext>
              </a:extLst>
            </p:cNvPr>
            <p:cNvPicPr/>
            <p:nvPr/>
          </p:nvPicPr>
          <p:blipFill>
            <a:blip r:embed="rId4"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PROJECT OVERVEIW</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1600" dirty="0"/>
              <a:t>This project focuses on analyzing employee demographics using Excel to explore diversity within an organization. Key demographics such as age categories, gender, ethnicity, and department are examined to uncover trends and patterns. The analysis will help identify areas where diversity can be strengthened and provide insights for strategic HR planning. The findings aim to support initiatives that promote a more inclusive and equitable workplace environment.</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spTree>
    <p:extLst>
      <p:ext uri="{BB962C8B-B14F-4D97-AF65-F5344CB8AC3E}">
        <p14:creationId xmlns:p14="http://schemas.microsoft.com/office/powerpoint/2010/main" val="17795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
            <a:ext cx="10515600" cy="1690688"/>
          </a:xfrm>
        </p:spPr>
        <p:txBody>
          <a:bodyPr/>
          <a:lstStyle/>
          <a:p>
            <a:r>
              <a:rPr lang="en-US" dirty="0"/>
              <a:t>WHO ARE THE END USERS</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3069232" y="3767529"/>
            <a:ext cx="1973178" cy="506399"/>
          </a:xfrm>
        </p:spPr>
        <p:txBody>
          <a:bodyPr/>
          <a:lstStyle/>
          <a:p>
            <a:r>
              <a:rPr lang="en-US" dirty="0"/>
              <a:t>DEPARTMENT MANAGER</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6</a:t>
            </a:fld>
            <a:endParaRPr lang="en-US" altLang="zh-CN" dirty="0"/>
          </a:p>
        </p:txBody>
      </p:sp>
      <p:pic>
        <p:nvPicPr>
          <p:cNvPr id="17" name="Picture Placeholder 16">
            <a:extLst>
              <a:ext uri="{FF2B5EF4-FFF2-40B4-BE49-F238E27FC236}">
                <a16:creationId xmlns:a16="http://schemas.microsoft.com/office/drawing/2014/main" id="{ED2EC4A0-ECBB-4048-A5F3-4CB312815DE3}"/>
              </a:ext>
            </a:extLst>
          </p:cNvPr>
          <p:cNvPicPr>
            <a:picLocks noGrp="1" noChangeAspect="1"/>
          </p:cNvPicPr>
          <p:nvPr>
            <p:ph type="pic" sz="quarter" idx="48"/>
          </p:nvPr>
        </p:nvPicPr>
        <p:blipFill>
          <a:blip r:embed="rId3"/>
          <a:srcRect t="5630" b="5630"/>
          <a:stretch>
            <a:fillRect/>
          </a:stretch>
        </p:blipFill>
        <p:spPr>
          <a:xfrm>
            <a:off x="41965" y="2573153"/>
            <a:ext cx="2368061" cy="2102177"/>
          </a:xfrm>
        </p:spPr>
      </p:pic>
      <p:pic>
        <p:nvPicPr>
          <p:cNvPr id="32" name="Picture Placeholder 31">
            <a:extLst>
              <a:ext uri="{FF2B5EF4-FFF2-40B4-BE49-F238E27FC236}">
                <a16:creationId xmlns:a16="http://schemas.microsoft.com/office/drawing/2014/main" id="{38F2F86F-5811-3CAA-1B75-D0D4D3890AB8}"/>
              </a:ext>
            </a:extLst>
          </p:cNvPr>
          <p:cNvPicPr>
            <a:picLocks noGrp="1" noChangeAspect="1"/>
          </p:cNvPicPr>
          <p:nvPr>
            <p:ph type="pic" sz="quarter" idx="50"/>
          </p:nvPr>
        </p:nvPicPr>
        <p:blipFill>
          <a:blip r:embed="rId4"/>
          <a:srcRect t="5600" b="5600"/>
          <a:stretch>
            <a:fillRect/>
          </a:stretch>
        </p:blipFill>
        <p:spPr>
          <a:xfrm>
            <a:off x="9457357" y="1526959"/>
            <a:ext cx="2366963" cy="2101850"/>
          </a:xfrm>
        </p:spPr>
      </p:pic>
      <p:pic>
        <p:nvPicPr>
          <p:cNvPr id="20" name="Picture Placeholder 18">
            <a:extLst>
              <a:ext uri="{FF2B5EF4-FFF2-40B4-BE49-F238E27FC236}">
                <a16:creationId xmlns:a16="http://schemas.microsoft.com/office/drawing/2014/main" id="{DB1E72A5-3634-6036-C13C-C783F22DF643}"/>
              </a:ext>
            </a:extLst>
          </p:cNvPr>
          <p:cNvPicPr>
            <a:picLocks noChangeAspect="1"/>
          </p:cNvPicPr>
          <p:nvPr/>
        </p:nvPicPr>
        <p:blipFill>
          <a:blip r:embed="rId5"/>
          <a:srcRect t="5600" b="5600"/>
          <a:stretch>
            <a:fillRect/>
          </a:stretch>
        </p:blipFill>
        <p:spPr>
          <a:xfrm>
            <a:off x="3069232" y="1507774"/>
            <a:ext cx="2368061" cy="2102177"/>
          </a:xfrm>
          <a:prstGeom prst="hexagon">
            <a:avLst>
              <a:gd name="adj" fmla="val 28349"/>
              <a:gd name="vf" fmla="val 115470"/>
            </a:avLst>
          </a:prstGeom>
          <a:ln>
            <a:noFill/>
          </a:ln>
        </p:spPr>
      </p:pic>
      <p:sp>
        <p:nvSpPr>
          <p:cNvPr id="21" name="Text Placeholder 8">
            <a:extLst>
              <a:ext uri="{FF2B5EF4-FFF2-40B4-BE49-F238E27FC236}">
                <a16:creationId xmlns:a16="http://schemas.microsoft.com/office/drawing/2014/main" id="{08EB6C5F-A5CD-4C22-9D5C-65D772836B3F}"/>
              </a:ext>
            </a:extLst>
          </p:cNvPr>
          <p:cNvSpPr txBox="1">
            <a:spLocks/>
          </p:cNvSpPr>
          <p:nvPr/>
        </p:nvSpPr>
        <p:spPr>
          <a:xfrm>
            <a:off x="2539466" y="3969458"/>
            <a:ext cx="2212366"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 Placeholder 3">
            <a:extLst>
              <a:ext uri="{FF2B5EF4-FFF2-40B4-BE49-F238E27FC236}">
                <a16:creationId xmlns:a16="http://schemas.microsoft.com/office/drawing/2014/main" id="{117E0462-84E6-583C-4A04-22185F791A1E}"/>
              </a:ext>
            </a:extLst>
          </p:cNvPr>
          <p:cNvSpPr txBox="1">
            <a:spLocks/>
          </p:cNvSpPr>
          <p:nvPr/>
        </p:nvSpPr>
        <p:spPr>
          <a:xfrm>
            <a:off x="6371110" y="4916689"/>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FC57AE77-FD9D-5FF3-2156-8F2823D9335C}"/>
              </a:ext>
            </a:extLst>
          </p:cNvPr>
          <p:cNvSpPr txBox="1">
            <a:spLocks/>
          </p:cNvSpPr>
          <p:nvPr/>
        </p:nvSpPr>
        <p:spPr>
          <a:xfrm>
            <a:off x="9096933" y="365125"/>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8" name="Picture Placeholder 27">
            <a:extLst>
              <a:ext uri="{FF2B5EF4-FFF2-40B4-BE49-F238E27FC236}">
                <a16:creationId xmlns:a16="http://schemas.microsoft.com/office/drawing/2014/main" id="{F87FFFFF-B2F6-B192-1DC6-5DA63E8770EB}"/>
              </a:ext>
            </a:extLst>
          </p:cNvPr>
          <p:cNvPicPr>
            <a:picLocks noGrp="1" noChangeAspect="1"/>
          </p:cNvPicPr>
          <p:nvPr>
            <p:ph type="pic" sz="quarter" idx="49"/>
          </p:nvPr>
        </p:nvPicPr>
        <p:blipFill>
          <a:blip r:embed="rId6"/>
          <a:srcRect t="5600" b="5600"/>
          <a:stretch>
            <a:fillRect/>
          </a:stretch>
        </p:blipFill>
        <p:spPr>
          <a:xfrm>
            <a:off x="5931865" y="2573480"/>
            <a:ext cx="2366962" cy="2101850"/>
          </a:xfrm>
        </p:spPr>
      </p:pic>
      <p:sp>
        <p:nvSpPr>
          <p:cNvPr id="35" name="Text Placeholder 2">
            <a:extLst>
              <a:ext uri="{FF2B5EF4-FFF2-40B4-BE49-F238E27FC236}">
                <a16:creationId xmlns:a16="http://schemas.microsoft.com/office/drawing/2014/main" id="{804C30BA-CB3F-C63A-A0CF-8EBAE3EA8A09}"/>
              </a:ext>
            </a:extLst>
          </p:cNvPr>
          <p:cNvSpPr txBox="1">
            <a:spLocks/>
          </p:cNvSpPr>
          <p:nvPr/>
        </p:nvSpPr>
        <p:spPr>
          <a:xfrm>
            <a:off x="566287" y="4916689"/>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HR MANAGER</a:t>
            </a:r>
          </a:p>
        </p:txBody>
      </p:sp>
      <p:sp>
        <p:nvSpPr>
          <p:cNvPr id="36" name="Text Placeholder 2">
            <a:extLst>
              <a:ext uri="{FF2B5EF4-FFF2-40B4-BE49-F238E27FC236}">
                <a16:creationId xmlns:a16="http://schemas.microsoft.com/office/drawing/2014/main" id="{C9A9A4A3-A585-73CC-7859-B6B1B6F5B33A}"/>
              </a:ext>
            </a:extLst>
          </p:cNvPr>
          <p:cNvSpPr txBox="1">
            <a:spLocks/>
          </p:cNvSpPr>
          <p:nvPr/>
        </p:nvSpPr>
        <p:spPr>
          <a:xfrm>
            <a:off x="5931865" y="4675330"/>
            <a:ext cx="1973178"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sp>
        <p:nvSpPr>
          <p:cNvPr id="37" name="Text Placeholder 2">
            <a:extLst>
              <a:ext uri="{FF2B5EF4-FFF2-40B4-BE49-F238E27FC236}">
                <a16:creationId xmlns:a16="http://schemas.microsoft.com/office/drawing/2014/main" id="{496DE438-AB78-F219-BE2C-7DB9DCD24BFC}"/>
              </a:ext>
            </a:extLst>
          </p:cNvPr>
          <p:cNvSpPr txBox="1">
            <a:spLocks/>
          </p:cNvSpPr>
          <p:nvPr/>
        </p:nvSpPr>
        <p:spPr>
          <a:xfrm>
            <a:off x="9573705" y="3818398"/>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EXECUTIVES</a:t>
            </a:r>
          </a:p>
        </p:txBody>
      </p:sp>
    </p:spTree>
    <p:extLst>
      <p:ext uri="{BB962C8B-B14F-4D97-AF65-F5344CB8AC3E}">
        <p14:creationId xmlns:p14="http://schemas.microsoft.com/office/powerpoint/2010/main" val="210788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OUR SOLUTION AND ITS PROPOSITION</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624769395"/>
              </p:ext>
            </p:extLst>
          </p:nvPr>
        </p:nvGraphicFramePr>
        <p:xfrm>
          <a:off x="381000" y="1614488"/>
          <a:ext cx="11271762" cy="4087812"/>
        </p:xfrm>
        <a:graphic>
          <a:graphicData uri="http://schemas.openxmlformats.org/drawingml/2006/table">
            <a:tbl>
              <a:tblPr firstRow="1" bandRow="1">
                <a:tableStyleId>{0505E3EF-67EA-436B-97B2-0124C06EBD24}</a:tableStyleId>
              </a:tblPr>
              <a:tblGrid>
                <a:gridCol w="1744133">
                  <a:extLst>
                    <a:ext uri="{9D8B030D-6E8A-4147-A177-3AD203B41FA5}">
                      <a16:colId xmlns:a16="http://schemas.microsoft.com/office/drawing/2014/main" val="1457000769"/>
                    </a:ext>
                  </a:extLst>
                </a:gridCol>
                <a:gridCol w="1710267">
                  <a:extLst>
                    <a:ext uri="{9D8B030D-6E8A-4147-A177-3AD203B41FA5}">
                      <a16:colId xmlns:a16="http://schemas.microsoft.com/office/drawing/2014/main" val="1939741220"/>
                    </a:ext>
                  </a:extLst>
                </a:gridCol>
                <a:gridCol w="1831120">
                  <a:extLst>
                    <a:ext uri="{9D8B030D-6E8A-4147-A177-3AD203B41FA5}">
                      <a16:colId xmlns:a16="http://schemas.microsoft.com/office/drawing/2014/main" val="1728182267"/>
                    </a:ext>
                  </a:extLst>
                </a:gridCol>
                <a:gridCol w="1995414">
                  <a:extLst>
                    <a:ext uri="{9D8B030D-6E8A-4147-A177-3AD203B41FA5}">
                      <a16:colId xmlns:a16="http://schemas.microsoft.com/office/drawing/2014/main" val="2001491648"/>
                    </a:ext>
                  </a:extLst>
                </a:gridCol>
                <a:gridCol w="1995414">
                  <a:extLst>
                    <a:ext uri="{9D8B030D-6E8A-4147-A177-3AD203B41FA5}">
                      <a16:colId xmlns:a16="http://schemas.microsoft.com/office/drawing/2014/main" val="3091143212"/>
                    </a:ext>
                  </a:extLst>
                </a:gridCol>
                <a:gridCol w="1995414">
                  <a:extLst>
                    <a:ext uri="{9D8B030D-6E8A-4147-A177-3AD203B41FA5}">
                      <a16:colId xmlns:a16="http://schemas.microsoft.com/office/drawing/2014/main" val="440248734"/>
                    </a:ext>
                  </a:extLst>
                </a:gridCol>
              </a:tblGrid>
              <a:tr h="2043906">
                <a:tc>
                  <a:txBody>
                    <a:bodyPr/>
                    <a:lstStyle/>
                    <a:p>
                      <a:pPr algn="ctr"/>
                      <a:r>
                        <a:rPr lang="en-US" sz="1800" b="0" kern="1200" dirty="0">
                          <a:solidFill>
                            <a:schemeClr val="accent6"/>
                          </a:solidFill>
                        </a:rPr>
                        <a:t>CONDITIONAL FORMATTING</a:t>
                      </a:r>
                      <a:endParaRPr lang="en-US" sz="1800" b="0" kern="1200" dirty="0">
                        <a:solidFill>
                          <a:schemeClr val="accent6"/>
                        </a:solidFill>
                        <a:latin typeface="+mn-lt"/>
                        <a:ea typeface="+mn-ea"/>
                        <a:cs typeface="+mn-cs"/>
                      </a:endParaRPr>
                    </a:p>
                  </a:txBody>
                  <a:tcPr anchor="ctr"/>
                </a:tc>
                <a:tc>
                  <a:txBody>
                    <a:bodyPr/>
                    <a:lstStyle/>
                    <a:p>
                      <a:pPr algn="ctr"/>
                      <a:r>
                        <a:rPr lang="en-US" b="0" dirty="0">
                          <a:solidFill>
                            <a:schemeClr val="accent6"/>
                          </a:solidFill>
                        </a:rPr>
                        <a:t>FILTER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FORMULA</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PIVOT TABLE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SLICER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GRAPH</a:t>
                      </a:r>
                      <a:endParaRPr lang="en-US" b="0" i="0" dirty="0">
                        <a:solidFill>
                          <a:schemeClr val="accent6"/>
                        </a:solidFill>
                        <a:latin typeface="+mn-lt"/>
                        <a:cs typeface="Posterama" panose="020B0504020200020000" pitchFamily="34" charset="0"/>
                      </a:endParaRPr>
                    </a:p>
                  </a:txBody>
                  <a:tcPr anchor="ctr"/>
                </a:tc>
                <a:extLst>
                  <a:ext uri="{0D108BD9-81ED-4DB2-BD59-A6C34878D82A}">
                    <a16:rowId xmlns:a16="http://schemas.microsoft.com/office/drawing/2014/main" val="704343578"/>
                  </a:ext>
                </a:extLst>
              </a:tr>
              <a:tr h="2043906">
                <a:tc>
                  <a:txBody>
                    <a:bodyPr/>
                    <a:lstStyle/>
                    <a:p>
                      <a:pPr algn="ctr"/>
                      <a:r>
                        <a:rPr lang="en-US" b="0" dirty="0">
                          <a:solidFill>
                            <a:schemeClr val="accent6"/>
                          </a:solidFill>
                        </a:rPr>
                        <a:t>Highlighting cells that are blanks or has no value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Focusing on blank cells and removing them</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identifying the level of performance from low to high</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Summarizing data and analyzing relationship and generating report</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Filtering data for enhancing user experience and highlight clear view of specific data</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data visualization</a:t>
                      </a:r>
                      <a:endParaRPr lang="en-US"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bl>
          </a:graphicData>
        </a:graphic>
      </p:graphicFrame>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846667" y="1778000"/>
            <a:ext cx="9922025" cy="3605921"/>
          </a:xfrm>
        </p:spPr>
        <p:txBody>
          <a:bodyPr/>
          <a:lstStyle/>
          <a:p>
            <a:r>
              <a:rPr lang="en-US" dirty="0">
                <a:solidFill>
                  <a:schemeClr val="tx1"/>
                </a:solidFill>
              </a:rPr>
              <a:t>Dataset Name</a:t>
            </a:r>
            <a:r>
              <a:rPr lang="en-US" dirty="0">
                <a:solidFill>
                  <a:schemeClr val="tx2">
                    <a:lumMod val="75000"/>
                    <a:lumOff val="25000"/>
                  </a:schemeClr>
                </a:solidFill>
              </a:rPr>
              <a:t>: Employee Demographic </a:t>
            </a:r>
            <a:r>
              <a:rPr lang="en-US" dirty="0" err="1">
                <a:solidFill>
                  <a:schemeClr val="tx2">
                    <a:lumMod val="75000"/>
                    <a:lumOff val="25000"/>
                  </a:schemeClr>
                </a:solidFill>
              </a:rPr>
              <a:t>Analytsis</a:t>
            </a:r>
            <a:r>
              <a:rPr lang="en-US" dirty="0">
                <a:solidFill>
                  <a:schemeClr val="tx2">
                    <a:lumMod val="75000"/>
                    <a:lumOff val="25000"/>
                  </a:schemeClr>
                </a:solidFill>
              </a:rPr>
              <a:t> </a:t>
            </a:r>
          </a:p>
          <a:p>
            <a:r>
              <a:rPr lang="en-US" dirty="0" err="1">
                <a:solidFill>
                  <a:schemeClr val="bg2">
                    <a:lumMod val="10000"/>
                  </a:schemeClr>
                </a:solidFill>
              </a:rPr>
              <a:t>DataDescription</a:t>
            </a:r>
            <a:r>
              <a:rPr lang="en-US" dirty="0">
                <a:solidFill>
                  <a:schemeClr val="tx2">
                    <a:lumMod val="75000"/>
                    <a:lumOff val="25000"/>
                  </a:schemeClr>
                </a:solidFill>
              </a:rPr>
              <a:t>: Contains demographic data for employees, including age categories, gender, ethnicity, department, and count of employees. This data is used to analyze workforce diversity and identify trends for strategic HR planning.</a:t>
            </a:r>
          </a:p>
          <a:p>
            <a:r>
              <a:rPr lang="en-US" dirty="0">
                <a:solidFill>
                  <a:schemeClr val="tx1">
                    <a:lumMod val="95000"/>
                    <a:lumOff val="5000"/>
                  </a:schemeClr>
                </a:solidFill>
              </a:rPr>
              <a:t>Source:</a:t>
            </a:r>
            <a:r>
              <a:rPr lang="en-US" dirty="0"/>
              <a:t> </a:t>
            </a:r>
            <a:r>
              <a:rPr lang="en-US" dirty="0">
                <a:solidFill>
                  <a:schemeClr val="tx2">
                    <a:lumMod val="75000"/>
                    <a:lumOff val="25000"/>
                  </a:schemeClr>
                </a:solidFill>
              </a:rPr>
              <a:t>Kaggle.com</a:t>
            </a:r>
          </a:p>
          <a:p>
            <a:r>
              <a:rPr lang="en-US" dirty="0">
                <a:solidFill>
                  <a:schemeClr val="tx1">
                    <a:lumMod val="95000"/>
                    <a:lumOff val="5000"/>
                  </a:schemeClr>
                </a:solidFill>
              </a:rPr>
              <a:t>Variables/Columns</a:t>
            </a:r>
            <a:r>
              <a:rPr lang="en-US" dirty="0"/>
              <a:t>:</a:t>
            </a:r>
          </a:p>
          <a:p>
            <a:pPr lvl="1"/>
            <a:r>
              <a:rPr lang="en-US" sz="1100" dirty="0">
                <a:solidFill>
                  <a:schemeClr val="tx2">
                    <a:lumMod val="75000"/>
                    <a:lumOff val="25000"/>
                  </a:schemeClr>
                </a:solidFill>
              </a:rPr>
              <a:t>Gender: Male and Female</a:t>
            </a:r>
          </a:p>
          <a:p>
            <a:pPr lvl="1"/>
            <a:r>
              <a:rPr lang="en-US" sz="1100" dirty="0">
                <a:solidFill>
                  <a:schemeClr val="tx2">
                    <a:lumMod val="75000"/>
                    <a:lumOff val="25000"/>
                  </a:schemeClr>
                </a:solidFill>
              </a:rPr>
              <a:t> Department: Accounting, Engineering, Finance, Human Resource, II, Marketing, Sales</a:t>
            </a:r>
          </a:p>
          <a:p>
            <a:pPr lvl="1"/>
            <a:r>
              <a:rPr lang="en-US" sz="1100" dirty="0">
                <a:solidFill>
                  <a:schemeClr val="tx2">
                    <a:lumMod val="75000"/>
                    <a:lumOff val="25000"/>
                  </a:schemeClr>
                </a:solidFill>
              </a:rPr>
              <a:t> Age Category: Late 20s, Early 30s, Late 30s, Early 40s, Late 401, Early 50s, Late 50s, Early 60s</a:t>
            </a:r>
          </a:p>
          <a:p>
            <a:pPr lvl="1"/>
            <a:r>
              <a:rPr lang="en-US" sz="1100" dirty="0">
                <a:solidFill>
                  <a:schemeClr val="tx2">
                    <a:lumMod val="75000"/>
                    <a:lumOff val="25000"/>
                  </a:schemeClr>
                </a:solidFill>
              </a:rPr>
              <a:t>Ethnicity: Asian, Black, Caucasian, Latino</a:t>
            </a:r>
          </a:p>
          <a:p>
            <a:pPr lvl="1"/>
            <a:r>
              <a:rPr lang="en-US" sz="1100" dirty="0">
                <a:solidFill>
                  <a:schemeClr val="tx2">
                    <a:lumMod val="75000"/>
                    <a:lumOff val="25000"/>
                  </a:schemeClr>
                </a:solidFill>
              </a:rPr>
              <a:t>Names: For counts</a:t>
            </a:r>
          </a:p>
          <a:p>
            <a:r>
              <a:rPr lang="en-US" dirty="0">
                <a:solidFill>
                  <a:schemeClr val="tx1"/>
                </a:solidFill>
              </a:rPr>
              <a:t>Data Types</a:t>
            </a:r>
            <a:r>
              <a:rPr lang="en-US" dirty="0"/>
              <a:t>: </a:t>
            </a:r>
            <a:r>
              <a:rPr lang="en-US" dirty="0">
                <a:solidFill>
                  <a:schemeClr val="tx2">
                    <a:lumMod val="75000"/>
                    <a:lumOff val="25000"/>
                  </a:schemeClr>
                </a:solidFill>
              </a:rPr>
              <a:t>Numeric and Text</a:t>
            </a: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a:t>
            </a:r>
            <a:r>
              <a:rPr lang="en-US" sz="2400" dirty="0"/>
              <a:t>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599432" y="2101865"/>
            <a:ext cx="9727292" cy="3985667"/>
          </a:xfrm>
        </p:spPr>
        <p:txBody>
          <a:bodyPr/>
          <a:lstStyle/>
          <a:p>
            <a:r>
              <a:rPr lang="en-US" sz="2800" dirty="0">
                <a:solidFill>
                  <a:schemeClr val="tx1"/>
                </a:solidFill>
              </a:rPr>
              <a:t>Measurement:</a:t>
            </a:r>
          </a:p>
          <a:p>
            <a:r>
              <a:rPr lang="en-US" sz="2800" dirty="0">
                <a:solidFill>
                  <a:schemeClr val="tx1"/>
                </a:solidFill>
              </a:rPr>
              <a:t> Age category:</a:t>
            </a:r>
            <a:endParaRPr lang="en-US" sz="2000" dirty="0">
              <a:solidFill>
                <a:schemeClr val="tx1"/>
              </a:solidFill>
            </a:endParaRPr>
          </a:p>
          <a:p>
            <a:pPr lvl="1"/>
            <a:r>
              <a:rPr lang="en-US" sz="1500" dirty="0">
                <a:latin typeface="Abadi" panose="020B0604020104020204" pitchFamily="34" charset="0"/>
              </a:rPr>
              <a:t>25-29 years: Late 20s</a:t>
            </a:r>
          </a:p>
          <a:p>
            <a:pPr lvl="1"/>
            <a:r>
              <a:rPr lang="en-US" sz="1600" dirty="0">
                <a:latin typeface="Abadi" panose="020B0604020104020204" pitchFamily="34" charset="0"/>
              </a:rPr>
              <a:t>30-34 years: Early 30s</a:t>
            </a:r>
          </a:p>
          <a:p>
            <a:pPr lvl="1"/>
            <a:r>
              <a:rPr lang="en-US" sz="1600" dirty="0">
                <a:latin typeface="Abadi" panose="020B0604020104020204" pitchFamily="34" charset="0"/>
              </a:rPr>
              <a:t> 35-39 years: Late 30s</a:t>
            </a:r>
          </a:p>
          <a:p>
            <a:pPr lvl="1"/>
            <a:r>
              <a:rPr lang="en-US" sz="1600" dirty="0">
                <a:latin typeface="Abadi" panose="020B0604020104020204" pitchFamily="34" charset="0"/>
              </a:rPr>
              <a:t>40-44 years: Early 40s</a:t>
            </a:r>
          </a:p>
          <a:p>
            <a:pPr lvl="1"/>
            <a:r>
              <a:rPr lang="en-US" sz="1600" dirty="0">
                <a:latin typeface="Abadi" panose="020B0604020104020204" pitchFamily="34" charset="0"/>
              </a:rPr>
              <a:t>45-49 years: Late 40s</a:t>
            </a:r>
          </a:p>
          <a:p>
            <a:pPr lvl="1"/>
            <a:r>
              <a:rPr lang="en-US" sz="1600" dirty="0">
                <a:latin typeface="Abadi" panose="020B0604020104020204" pitchFamily="34" charset="0"/>
              </a:rPr>
              <a:t>50-54 years: Early 50s</a:t>
            </a:r>
          </a:p>
          <a:p>
            <a:pPr lvl="1"/>
            <a:r>
              <a:rPr lang="en-US" sz="1600" dirty="0">
                <a:latin typeface="Abadi" panose="020B0604020104020204" pitchFamily="34" charset="0"/>
              </a:rPr>
              <a:t>55-59 years: Late 50s</a:t>
            </a:r>
          </a:p>
          <a:p>
            <a:pPr lvl="1"/>
            <a:r>
              <a:rPr lang="en-US" sz="1600" dirty="0">
                <a:latin typeface="Abadi" panose="020B0604020104020204" pitchFamily="34" charset="0"/>
              </a:rPr>
              <a:t>60-65 years: Early 60s</a:t>
            </a:r>
          </a:p>
          <a:p>
            <a:pPr marL="457200" lvl="1" indent="0">
              <a:buNone/>
            </a:pPr>
            <a:r>
              <a:rPr lang="en-US" sz="1600" dirty="0">
                <a:latin typeface="Abadi" panose="020B0604020104020204" pitchFamily="34" charset="0"/>
              </a:rPr>
              <a:t>60sSize: 5 fields (Out of 13 fields)</a:t>
            </a:r>
          </a:p>
          <a:p>
            <a:pPr marL="457200" lvl="1" indent="0">
              <a:buNone/>
            </a:pPr>
            <a:endParaRPr lang="en-US" sz="1600" dirty="0">
              <a:latin typeface="Abadi" panose="020B0604020104020204" pitchFamily="34" charset="0"/>
            </a:endParaRP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Tree>
    <p:extLst>
      <p:ext uri="{BB962C8B-B14F-4D97-AF65-F5344CB8AC3E}">
        <p14:creationId xmlns:p14="http://schemas.microsoft.com/office/powerpoint/2010/main" val="2867001940"/>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312</TotalTime>
  <Words>918</Words>
  <Application>Microsoft Office PowerPoint</Application>
  <PresentationFormat>Widescreen</PresentationFormat>
  <Paragraphs>202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等线</vt:lpstr>
      <vt:lpstr>Abadi</vt:lpstr>
      <vt:lpstr>Aptos Display</vt:lpstr>
      <vt:lpstr>Arial</vt:lpstr>
      <vt:lpstr>Calibri</vt:lpstr>
      <vt:lpstr>Posterama</vt:lpstr>
      <vt:lpstr>Posterama Text Black</vt:lpstr>
      <vt:lpstr>Posterama Text SemiBold</vt:lpstr>
      <vt:lpstr>Wingdings</vt:lpstr>
      <vt:lpstr>Custom​​</vt:lpstr>
      <vt:lpstr>Employee Data Analysis Using Excel</vt:lpstr>
      <vt:lpstr>EMPLOYEE DEMOGRAPHIC ANALYSIS USING EXCEL </vt:lpstr>
      <vt:lpstr>Agenda</vt:lpstr>
      <vt:lpstr>PROBLEM STATEMENT</vt:lpstr>
      <vt:lpstr>PROJECT OVERVEIW</vt:lpstr>
      <vt:lpstr>WHO ARE THE END USERS</vt:lpstr>
      <vt:lpstr>OUR SOLUTION AND ITS PROPOSITION</vt:lpstr>
      <vt:lpstr>DATASET DESCRIPTION</vt:lpstr>
      <vt:lpstr>DATASET DESCRIPTION</vt:lpstr>
      <vt:lpstr>THE "WOW" IN OUR SOLUTION</vt:lpstr>
      <vt:lpstr>MODELLING AND APPROACH</vt:lpstr>
      <vt:lpstr>Quarterly performance</vt:lpstr>
      <vt:lpstr>Meet our extended team </vt:lpstr>
      <vt:lpstr>Plan for product launch</vt:lpstr>
      <vt:lpstr>Plan for product launch </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jeenath</dc:creator>
  <cp:lastModifiedBy>A Yasmeen</cp:lastModifiedBy>
  <cp:revision>5</cp:revision>
  <dcterms:created xsi:type="dcterms:W3CDTF">2024-08-28T07:05:22Z</dcterms:created>
  <dcterms:modified xsi:type="dcterms:W3CDTF">2024-09-12T12:20:32Z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