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256" r:id="rId5"/>
    <p:sldId id="258" r:id="rId6"/>
    <p:sldId id="292" r:id="rId7"/>
    <p:sldId id="308" r:id="rId8"/>
    <p:sldId id="297" r:id="rId9"/>
    <p:sldId id="263" r:id="rId10"/>
    <p:sldId id="291" r:id="rId11"/>
    <p:sldId id="264" r:id="rId12"/>
    <p:sldId id="304" r:id="rId13"/>
    <p:sldId id="302" r:id="rId14"/>
    <p:sldId id="295" r:id="rId15"/>
    <p:sldId id="298" r:id="rId16"/>
    <p:sldId id="261" r:id="rId17"/>
    <p:sldId id="265" r:id="rId18"/>
    <p:sldId id="266" r:id="rId19"/>
    <p:sldId id="309" r:id="rId20"/>
    <p:sldId id="312" r:id="rId21"/>
    <p:sldId id="301" r:id="rId22"/>
    <p:sldId id="299" r:id="rId23"/>
    <p:sldId id="303" r:id="rId24"/>
    <p:sldId id="305" r:id="rId25"/>
    <p:sldId id="306" r:id="rId26"/>
    <p:sldId id="288" r:id="rId27"/>
    <p:sldId id="310" r:id="rId28"/>
    <p:sldId id="311" r:id="rId29"/>
    <p:sldId id="313" r:id="rId30"/>
    <p:sldId id="314" r:id="rId31"/>
    <p:sldId id="315" r:id="rId32"/>
    <p:sldId id="31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B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62E49C-9390-1CE1-A83B-376918655285}" v="4" dt="2024-08-15T22:13:44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72"/>
  </p:normalViewPr>
  <p:slideViewPr>
    <p:cSldViewPr snapToGrid="0">
      <p:cViewPr varScale="1">
        <p:scale>
          <a:sx n="99" d="100"/>
          <a:sy n="99" d="100"/>
        </p:scale>
        <p:origin x="14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96995-DC13-4BAE-9830-BF7046CFF489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22F2-8D02-4119-828B-D9E9EF595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Limited liquidity is restricting the company’s ability to channel funds into growth opportunities.</a:t>
            </a:r>
            <a:endParaRPr lang="en-US" sz="4800" b="0" i="0" u="none" strike="noStrike" kern="1200">
              <a:solidFill>
                <a:schemeClr val="tx1"/>
              </a:solidFill>
              <a:effectLst/>
              <a:highlight>
                <a:srgbClr val="FFFFFF"/>
              </a:highlight>
              <a:latin typeface="Arial Black" panose="020B0A04020102020204" pitchFamily="34" charset="0"/>
              <a:ea typeface="+mj-ea"/>
              <a:cs typeface="+mj-c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0D0D0D"/>
                </a:solidFill>
                <a:effectLst/>
                <a:latin typeface="Söhne"/>
              </a:rPr>
              <a:t>Operational Bottleneck</a:t>
            </a:r>
            <a:r>
              <a:rPr lang="en-US" b="0" i="0" u="none" strike="noStrike">
                <a:solidFill>
                  <a:srgbClr val="0D0D0D"/>
                </a:solidFill>
                <a:effectLst/>
                <a:latin typeface="Söhne"/>
              </a:rPr>
              <a:t>: Extended lead times observed from purchase initiation to goods receipt are affecting production schedules.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0D0D0D"/>
                </a:solidFill>
                <a:effectLst/>
                <a:latin typeface="Söhne"/>
              </a:rPr>
              <a:t>Resulting Issue</a:t>
            </a:r>
            <a:r>
              <a:rPr lang="en-US" b="0" i="0" u="none" strike="noStrike">
                <a:solidFill>
                  <a:srgbClr val="0D0D0D"/>
                </a:solidFill>
                <a:effectLst/>
                <a:latin typeface="Söhne"/>
              </a:rPr>
              <a:t>: Inefficiencies in the procurement process are leading to delayed availability of essential raw materials, impacting timely production.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/>
              <a:t>: Unlock additional cash flow to enable investment in other strategic business areas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latin typeface="Arial Black" panose="020B0A04020102020204" pitchFamily="34" charset="0"/>
              <a:ea typeface="+mj-ea"/>
              <a:cs typeface="+mj-cs"/>
            </a:endParaRPr>
          </a:p>
          <a:p>
            <a:endParaRPr lang="en-US" sz="4800" kern="1200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922F2-8D02-4119-828B-D9E9EF595D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3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*Payments falling on W-F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922F2-8D02-4119-828B-D9E9EF595D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13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 Review supply chain logistics to account for potential bottlenecks that create downstream delays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922F2-8D02-4119-828B-D9E9EF595D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08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19400"/>
            <a:ext cx="7772400" cy="1146175"/>
          </a:xfrm>
        </p:spPr>
        <p:txBody>
          <a:bodyPr>
            <a:normAutofit/>
          </a:bodyPr>
          <a:lstStyle>
            <a:lvl1pPr algn="ctr">
              <a:defRPr sz="5400">
                <a:latin typeface="Arial Black" panose="020B0A04020102020204" pitchFamily="34" charset="0"/>
              </a:defRPr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rgbClr val="0DB14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A299-2666-4198-B3D9-63647C6506BA}" type="datetime1">
              <a:rPr lang="en-US" smtClean="0"/>
              <a:t>8/30/24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7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A7F8-7CE4-43C6-930B-1DD41D6F0CD8}" type="datetime1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9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5C0A-AB52-403D-860A-8C5C4CDE39DB}" type="datetime1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2CCA-01EE-4827-8FA6-97FD14757ABD}" type="datetime1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8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4F5-E2B1-43F4-A048-9C36B98906CE}" type="datetime1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1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CEA6-9482-4B9D-A2F1-BD4222EF3E93}" type="datetime1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8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1DE4-8121-4A99-AC55-FD5AE66B63BB}" type="datetime1">
              <a:rPr lang="en-US" smtClean="0"/>
              <a:t>8/30/24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4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SECTION HEADER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A5D5-954D-430A-B265-B37ADB4E7A02}" type="datetime1">
              <a:rPr lang="en-US" smtClean="0"/>
              <a:t>8/30/24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4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3065-C096-40E9-9452-00B0D4166A6C}" type="datetime1">
              <a:rPr lang="en-US" smtClean="0"/>
              <a:t>8/30/24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5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3F89-6A11-4F83-8010-28DE3926DF7B}" type="datetime1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0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2400" b="1" baseline="0"/>
            </a:lvl1pPr>
          </a:lstStyle>
          <a:p>
            <a:r>
              <a:rPr lang="en-US"/>
              <a:t>PICTURE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D77-A266-47C1-9317-255572291C32}" type="datetime1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Section Header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226DA-A45E-43FA-BC1D-3DA1A687516D}" type="datetime1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AC578-DDC4-4AB6-A53F-C0EE6B85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7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800" kern="1200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DB14B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DB14B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DB14B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DB14B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DB14B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800"/>
              <a:t>Deloitte Purchase-to-Pay Process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  <a:p>
            <a:br>
              <a:rPr lang="en-US" sz="7200" dirty="0">
                <a:solidFill>
                  <a:schemeClr val="tx1"/>
                </a:solidFill>
              </a:rPr>
            </a:br>
            <a:r>
              <a:rPr lang="en-US" sz="7200" dirty="0">
                <a:solidFill>
                  <a:schemeClr val="tx1"/>
                </a:solidFill>
              </a:rPr>
              <a:t>April 24, 2024</a:t>
            </a:r>
          </a:p>
        </p:txBody>
      </p:sp>
    </p:spTree>
    <p:extLst>
      <p:ext uri="{BB962C8B-B14F-4D97-AF65-F5344CB8AC3E}">
        <p14:creationId xmlns:p14="http://schemas.microsoft.com/office/powerpoint/2010/main" val="827145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64D0-410A-948B-3340-DE75C6E9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/>
              <a:t>Early Payments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FAC9B-CF08-4B34-A80C-C1D68A2E8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2130"/>
            <a:ext cx="8229600" cy="4864033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>
                <a:latin typeface="Arial Black" panose="020B0A04020102020204" pitchFamily="34" charset="0"/>
                <a:ea typeface="+mj-ea"/>
                <a:cs typeface="+mj-cs"/>
              </a:rPr>
              <a:t>Process</a:t>
            </a:r>
            <a:r>
              <a:rPr lang="en-US" sz="3000" b="0" i="0" u="none" strike="noStrike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u="none" strike="noStrike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0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practice of paying invoices prior to their scheduled due dates.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>
                <a:latin typeface="Arial Black" panose="020B0A04020102020204" pitchFamily="34" charset="0"/>
                <a:ea typeface="+mj-ea"/>
                <a:cs typeface="+mj-cs"/>
              </a:rPr>
              <a:t>Frequency of payments</a:t>
            </a:r>
            <a:r>
              <a:rPr lang="en-US" sz="3000" b="0" i="0" u="none" strike="noStrike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u="none" strike="noStrike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sz="3000" b="1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24%</a:t>
            </a:r>
            <a:r>
              <a:rPr lang="en-US" sz="30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payments are consistently made ahead of time.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Payment are done on an average 4 days early.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Working capital reduced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Opportunity cost: unable to reinvest working capital in operations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12924-748F-4783-1ED4-4EE19513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55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3B74-0194-1A22-43F4-E4BAECDE6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Identifying Key Drivers of Early Payments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8B5136-6EA3-D12B-057D-1EB15DA840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0" i="0" u="none" strike="noStrike">
              <a:effectLst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B921B1-C136-0996-C412-03EAFF773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711466"/>
            <a:ext cx="3849786" cy="44146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rial Narrow"/>
              </a:rPr>
              <a:t>Random forest to identify key features.</a:t>
            </a:r>
          </a:p>
          <a:p>
            <a:r>
              <a:rPr lang="en-US" sz="2400">
                <a:latin typeface="Arial Narrow"/>
              </a:rPr>
              <a:t>Backward stepwise reduction to refine model for best accuracy</a:t>
            </a:r>
            <a:endParaRPr lang="en-US" sz="2400"/>
          </a:p>
          <a:p>
            <a:r>
              <a:rPr lang="en-US" sz="2400">
                <a:latin typeface="Arial Narrow"/>
              </a:rPr>
              <a:t>Logistic regression model to predict impact of features on early payments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9AE3C-59B1-EE74-6047-BEE20779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D8AC578-DDC4-4AB6-A53F-C0EE6B85B471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7" name="Picture 6" descr="A graph with blue bars&#10;&#10;Description automatically generated">
            <a:extLst>
              <a:ext uri="{FF2B5EF4-FFF2-40B4-BE49-F238E27FC236}">
                <a16:creationId xmlns:a16="http://schemas.microsoft.com/office/drawing/2014/main" id="{FFBAFF23-280A-D6E5-6855-86094C959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395" y="1605427"/>
            <a:ext cx="4109405" cy="46368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621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2B1C-1145-DD96-3E19-F1A2D658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>
                <a:solidFill>
                  <a:srgbClr val="18453B"/>
                </a:solidFill>
                <a:latin typeface="Arial Black"/>
              </a:rPr>
              <a:t>Drivers of Early Payments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EEDAF-B906-7C5B-77AF-886111E40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3079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 Narrow"/>
              </a:rPr>
              <a:t>Key predictors for early payments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Arial Narrow"/>
              </a:rPr>
              <a:t>Payment method: indicator method 2 more likely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Arial Narrow"/>
              </a:rPr>
              <a:t>Invoice amount: large are more likely to be paid early</a:t>
            </a:r>
          </a:p>
          <a:p>
            <a:pPr lvl="1">
              <a:buChar char="•"/>
            </a:pPr>
            <a:r>
              <a:rPr lang="en-US">
                <a:latin typeface="Arial Narrow"/>
              </a:rPr>
              <a:t>Average </a:t>
            </a:r>
            <a:r>
              <a:rPr lang="en-US" err="1">
                <a:latin typeface="Arial Narrow"/>
              </a:rPr>
              <a:t>GDdays</a:t>
            </a:r>
            <a:r>
              <a:rPr lang="en-US">
                <a:latin typeface="Arial Narrow"/>
              </a:rPr>
              <a:t>: negative </a:t>
            </a:r>
          </a:p>
          <a:p>
            <a:r>
              <a:rPr lang="en-US">
                <a:latin typeface="Arial Narrow"/>
              </a:rPr>
              <a:t>Majority of early payments are made on Monday and Tuesday</a:t>
            </a:r>
          </a:p>
          <a:p>
            <a:pPr>
              <a:buFont typeface="Courier New,monospace" panose="020B0604020202020204" pitchFamily="34" charset="0"/>
              <a:buChar char="o"/>
            </a:pPr>
            <a:endParaRPr lang="en-US">
              <a:latin typeface="Arial Narro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281EB-1373-F5FE-F9B9-8290D1FB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6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BCDC-21D6-229B-CAA9-C73A5CAA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47286-BA73-CB12-EAB2-8ED36EA3A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/>
              <a:t>Establish monitoring/oversight of certain KPIs to collect sufficient data to fully diagnose problems.</a:t>
            </a:r>
          </a:p>
          <a:p>
            <a:r>
              <a:rPr lang="en-US" sz="3000"/>
              <a:t>Process flow modifications:</a:t>
            </a:r>
          </a:p>
          <a:p>
            <a:pPr lvl="1"/>
            <a:r>
              <a:rPr lang="en-US" sz="2600"/>
              <a:t>Introduce automation to standardize payment cycles.</a:t>
            </a:r>
          </a:p>
          <a:p>
            <a:pPr lvl="1"/>
            <a:r>
              <a:rPr lang="en-US" sz="2600"/>
              <a:t>Develop system to streamline purchasing process.</a:t>
            </a:r>
          </a:p>
          <a:p>
            <a:r>
              <a:rPr lang="en-US" sz="3000"/>
              <a:t>Review vendor payment terms for possible areas of optimization.</a:t>
            </a:r>
          </a:p>
          <a:p>
            <a:r>
              <a:rPr lang="en-US" sz="3000"/>
              <a:t>Introduce and track vendor performance reviews.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B888D-755E-72C6-F7F9-A320684A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99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E4FC25-2A86-8522-3747-BACB4C8C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373" y="2751240"/>
            <a:ext cx="3653254" cy="677760"/>
          </a:xfrm>
        </p:spPr>
        <p:txBody>
          <a:bodyPr>
            <a:normAutofit fontScale="90000"/>
          </a:bodyPr>
          <a:lstStyle/>
          <a:p>
            <a:r>
              <a:rPr lang="en-US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6C104-E00F-1110-1083-1FEDBEAD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49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8F6AC6-1956-8BB6-508C-A5AAD7271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661" y="2751967"/>
            <a:ext cx="3562677" cy="677033"/>
          </a:xfrm>
        </p:spPr>
        <p:txBody>
          <a:bodyPr>
            <a:normAutofit fontScale="90000"/>
          </a:bodyPr>
          <a:lstStyle/>
          <a:p>
            <a:r>
              <a:rPr lang="en-US"/>
              <a:t>Appendices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B4BE9-92A9-A2FE-E119-B04CBED1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07024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70D63-61C5-C236-3C7C-777D367E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76FA2-0659-E76F-78DE-0EE81BF56A72}"/>
              </a:ext>
            </a:extLst>
          </p:cNvPr>
          <p:cNvSpPr txBox="1"/>
          <p:nvPr/>
        </p:nvSpPr>
        <p:spPr>
          <a:xfrm>
            <a:off x="766293" y="136525"/>
            <a:ext cx="74117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>
                <a:latin typeface="Arial Black" panose="020B0A04020102020204" pitchFamily="34" charset="0"/>
                <a:ea typeface="+mj-ea"/>
                <a:cs typeface="+mj-cs"/>
              </a:rPr>
              <a:t>Appendix A: Data Cleaning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201EB-BF28-C254-802E-8462507E4421}"/>
              </a:ext>
            </a:extLst>
          </p:cNvPr>
          <p:cNvSpPr txBox="1"/>
          <p:nvPr/>
        </p:nvSpPr>
        <p:spPr>
          <a:xfrm>
            <a:off x="611746" y="1674674"/>
            <a:ext cx="7920507" cy="42473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fontAlgn="base"/>
            <a:r>
              <a:rPr lang="en-US" b="1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Early payments data.</a:t>
            </a:r>
          </a:p>
          <a:p>
            <a:pPr>
              <a:buAutoNum type="arabicPeriod"/>
            </a:pPr>
            <a:r>
              <a:rPr lang="en-US" sz="1800" b="1" i="0" u="none" strike="noStrike" dirty="0">
                <a:solidFill>
                  <a:srgbClr val="13343B"/>
                </a:solidFill>
                <a:effectLst/>
                <a:latin typeface="Calibri"/>
                <a:ea typeface="Calibri"/>
                <a:cs typeface="Calibri"/>
              </a:rPr>
              <a:t>Handling Missing Values -</a:t>
            </a:r>
            <a:r>
              <a:rPr lang="en-US" sz="1800" b="0" i="0" u="none" strike="noStrike" dirty="0">
                <a:solidFill>
                  <a:srgbClr val="13343B"/>
                </a:solidFill>
                <a:effectLst/>
                <a:latin typeface="Calibri"/>
                <a:ea typeface="Calibri"/>
                <a:cs typeface="Calibri"/>
              </a:rPr>
              <a:t> There was missing data in the dataset</a:t>
            </a:r>
            <a:r>
              <a:rPr lang="en-US" sz="1800" b="0" i="0" dirty="0">
                <a:effectLst/>
                <a:latin typeface="Calibri"/>
                <a:ea typeface="Calibri"/>
                <a:cs typeface="Calibri"/>
              </a:rPr>
              <a:t>​. Missing data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sz="1800" b="0" i="0" dirty="0">
                <a:effectLst/>
                <a:latin typeface="Calibri"/>
                <a:ea typeface="Calibri"/>
                <a:cs typeface="Calibri"/>
              </a:rPr>
              <a:t>rows were dropped</a:t>
            </a:r>
            <a:r>
              <a:rPr lang="en-US" dirty="0">
                <a:latin typeface="Calibri"/>
                <a:ea typeface="Calibri"/>
                <a:cs typeface="Calibri"/>
              </a:rPr>
              <a:t> as number was not significant.</a:t>
            </a:r>
            <a:endParaRPr lang="en-US" b="0" i="0" dirty="0">
              <a:effectLst/>
              <a:latin typeface="Arial"/>
              <a:ea typeface="Calibri"/>
              <a:cs typeface="Arial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13343B"/>
                </a:solidFill>
                <a:effectLst/>
                <a:latin typeface="Calibri" panose="020F0502020204030204" pitchFamily="34" charset="0"/>
              </a:rPr>
              <a:t>Outlier Detection - </a:t>
            </a:r>
            <a:r>
              <a:rPr lang="en-US" sz="1800" b="0" i="0" u="none" strike="noStrike" dirty="0">
                <a:solidFill>
                  <a:srgbClr val="13343B"/>
                </a:solidFill>
                <a:effectLst/>
                <a:latin typeface="Calibri" panose="020F0502020204030204" pitchFamily="34" charset="0"/>
              </a:rPr>
              <a:t>Detect outliers in numerical columns that may impact the analysis. Handled as per context of the variable, including </a:t>
            </a:r>
            <a:r>
              <a:rPr lang="en-US" sz="1800" b="0" i="0" u="none" strike="noStrike" dirty="0" err="1">
                <a:solidFill>
                  <a:srgbClr val="13343B"/>
                </a:solidFill>
                <a:effectLst/>
                <a:latin typeface="Calibri" panose="020F0502020204030204" pitchFamily="34" charset="0"/>
              </a:rPr>
              <a:t>GR_delay</a:t>
            </a:r>
            <a:r>
              <a:rPr lang="en-US" sz="1800" b="0" i="0" u="none" strike="noStrike" dirty="0">
                <a:solidFill>
                  <a:srgbClr val="13343B"/>
                </a:solidFill>
                <a:effectLst/>
                <a:latin typeface="Calibri" panose="020F0502020204030204" pitchFamily="34" charset="0"/>
              </a:rPr>
              <a:t> column.</a:t>
            </a:r>
          </a:p>
          <a:p>
            <a:pPr algn="l" rtl="0" fontAlgn="base">
              <a:buFont typeface="+mj-lt"/>
              <a:buAutoNum type="arabicPeriod"/>
            </a:pPr>
            <a:r>
              <a:rPr lang="en-US" b="1" dirty="0">
                <a:solidFill>
                  <a:srgbClr val="13343B"/>
                </a:solidFill>
                <a:latin typeface="Calibri" panose="020F0502020204030204" pitchFamily="34" charset="0"/>
              </a:rPr>
              <a:t>Table Join </a:t>
            </a:r>
            <a:r>
              <a:rPr lang="en-US" dirty="0">
                <a:solidFill>
                  <a:srgbClr val="13343B"/>
                </a:solidFill>
                <a:latin typeface="Calibri" panose="020F0502020204030204" pitchFamily="34" charset="0"/>
              </a:rPr>
              <a:t>– Tables were joined for further analysis.</a:t>
            </a:r>
            <a:endParaRPr lang="en-US" dirty="0">
              <a:solidFill>
                <a:srgbClr val="13343B"/>
              </a:solidFill>
              <a:latin typeface="Calibri"/>
              <a:ea typeface="Calibri"/>
              <a:cs typeface="Calibri"/>
            </a:endParaRPr>
          </a:p>
          <a:p>
            <a:r>
              <a:rPr lang="en-US" b="1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GR data analysis,</a:t>
            </a:r>
          </a:p>
          <a:p>
            <a:r>
              <a:rPr lang="en-US" b="1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delivery_schedule_lines_df</a:t>
            </a:r>
            <a:r>
              <a:rPr lang="en-US" b="1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b="1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scheduling_agreement_schedule_lines_df</a:t>
            </a:r>
            <a:r>
              <a:rPr lang="en-US" b="1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b="1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purchase_requisition_df</a:t>
            </a:r>
            <a:r>
              <a:rPr lang="en-US" b="1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b="1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purchasing_document_header_df</a:t>
            </a:r>
            <a:r>
              <a:rPr lang="en-US" b="1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b="1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purchasing_document_item_df</a:t>
            </a:r>
            <a:r>
              <a:rPr lang="en-US" b="1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b="1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delivery_schedule_lines_df</a:t>
            </a:r>
            <a:r>
              <a:rPr lang="en-US" b="1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b="1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scheduling_agreement_schedule_lines_df</a:t>
            </a:r>
            <a:r>
              <a:rPr lang="en-US" b="1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b="1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purchase_requisition_df</a:t>
            </a:r>
            <a:r>
              <a:rPr lang="en-US" b="1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b="1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purchasing_document_header_df</a:t>
            </a:r>
            <a:r>
              <a:rPr lang="en-US" b="1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b="1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purchasing_document_item_df</a:t>
            </a:r>
            <a:endParaRPr lang="en-US" b="1" dirty="0">
              <a:solidFill>
                <a:srgbClr val="13343B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13343B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13343B"/>
              </a:solidFill>
              <a:latin typeface="Calibri"/>
              <a:ea typeface="Calibri"/>
              <a:cs typeface="Calibri"/>
            </a:endParaRPr>
          </a:p>
          <a:p>
            <a:pPr fontAlgn="base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296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70D63-61C5-C236-3C7C-777D367E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76FA2-0659-E76F-78DE-0EE81BF56A72}"/>
              </a:ext>
            </a:extLst>
          </p:cNvPr>
          <p:cNvSpPr txBox="1"/>
          <p:nvPr/>
        </p:nvSpPr>
        <p:spPr>
          <a:xfrm>
            <a:off x="256032" y="136525"/>
            <a:ext cx="843076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Arial Black" panose="020B0A04020102020204" pitchFamily="34" charset="0"/>
                <a:ea typeface="+mj-ea"/>
                <a:cs typeface="+mj-cs"/>
              </a:rPr>
              <a:t>Appendix A: Calculated fields</a:t>
            </a:r>
          </a:p>
          <a:p>
            <a:pPr>
              <a:spcBef>
                <a:spcPct val="0"/>
              </a:spcBef>
            </a:pPr>
            <a:endParaRPr lang="en-US" sz="4000" dirty="0">
              <a:latin typeface="Arial Black" panose="020B0A04020102020204" pitchFamily="34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sz="400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201EB-BF28-C254-802E-8462507E4421}"/>
              </a:ext>
            </a:extLst>
          </p:cNvPr>
          <p:cNvSpPr txBox="1"/>
          <p:nvPr/>
        </p:nvSpPr>
        <p:spPr>
          <a:xfrm>
            <a:off x="292608" y="1369874"/>
            <a:ext cx="8595360" cy="480131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merged_df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['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expected_GR_days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'] = (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pd.to_datetime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merged_df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['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expected_delivery_date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']) - 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pd.to_datetime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merged_df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['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createtime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'])).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dt.days</a:t>
            </a:r>
            <a:endParaRPr lang="en-US" dirty="0">
              <a:solidFill>
                <a:srgbClr val="13343B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merged_df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['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GR_delay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'] = 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merged_df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['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GDdays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'] - 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merged_df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['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expected_GR_days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']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merged_df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['GR_delay_flag'] = 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merged_df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['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GR_delay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'].apply(lambda x: 1 if x &gt; 0 else 0)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merged_df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['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GDdays_log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'] = 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np.log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merged_df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['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GDdays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'] + 1)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merged_df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['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GR_delay_log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'] = 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np.where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merged_df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['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GR_delay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'] &gt; 0, 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np.log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merged_df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['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GR_delay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'] + 1), 0)</a:t>
            </a:r>
            <a:endParaRPr lang="en-US" dirty="0">
              <a:solidFill>
                <a:srgbClr val="13343B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data['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any_change_flag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'] = data[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change_columns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].sum(axis=1)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merged_df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['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expected_GR_days_bin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'] = 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pd.cut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merged_df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['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expected_GR_days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'], bins=bins, labels=labels, right=False)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merged_df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['GR_delay_bin'] = 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pd.cut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merged_df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['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GR_delay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'], bins=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bins_neg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, labels=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labels_neg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, right=False)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merged_df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['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GDdays_bin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'] = 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pd.cut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merged_df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['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GDdays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'], bins=bins, labels=labels, right=False)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merged_df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['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GR_delay_flag_bin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'] = </a:t>
            </a:r>
            <a:r>
              <a:rPr lang="en-US" dirty="0" err="1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merged_df</a:t>
            </a:r>
            <a:r>
              <a:rPr lang="en-US" dirty="0">
                <a:solidFill>
                  <a:srgbClr val="13343B"/>
                </a:solidFill>
                <a:latin typeface="Calibri"/>
                <a:ea typeface="Calibri"/>
                <a:cs typeface="Calibri"/>
              </a:rPr>
              <a:t>['GR_delay_bin'].apply(lambda x: 1 if x &gt; 1 else 0)</a:t>
            </a:r>
          </a:p>
        </p:txBody>
      </p:sp>
    </p:spTree>
    <p:extLst>
      <p:ext uri="{BB962C8B-B14F-4D97-AF65-F5344CB8AC3E}">
        <p14:creationId xmlns:p14="http://schemas.microsoft.com/office/powerpoint/2010/main" val="2957993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3216-668D-4D84-8864-55098943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/>
              <a:t>Appendix B: Early     Payment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3AC0C-FABC-98D8-E8C7-1DBC54A1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5EFCC-B072-6630-79C1-5FE608FF5A78}"/>
              </a:ext>
            </a:extLst>
          </p:cNvPr>
          <p:cNvSpPr txBox="1"/>
          <p:nvPr/>
        </p:nvSpPr>
        <p:spPr>
          <a:xfrm>
            <a:off x="425885" y="5342066"/>
            <a:ext cx="506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Accuracy of RF Model: 81.1%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D14237-0F06-5F2C-A135-D803DBCD29DB}"/>
              </a:ext>
            </a:extLst>
          </p:cNvPr>
          <p:cNvSpPr txBox="1"/>
          <p:nvPr/>
        </p:nvSpPr>
        <p:spPr>
          <a:xfrm>
            <a:off x="457200" y="147772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Random Forest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7E2C-5B6A-0103-E7C1-1FF8AE58274F}"/>
              </a:ext>
            </a:extLst>
          </p:cNvPr>
          <p:cNvSpPr txBox="1"/>
          <p:nvPr/>
        </p:nvSpPr>
        <p:spPr>
          <a:xfrm>
            <a:off x="457200" y="2148009"/>
            <a:ext cx="81587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Methodology:</a:t>
            </a:r>
          </a:p>
          <a:p>
            <a:endParaRPr lang="en-US" b="1"/>
          </a:p>
          <a:p>
            <a:pPr>
              <a:buFont typeface="+mj-lt"/>
              <a:buAutoNum type="arabicPeriod"/>
            </a:pPr>
            <a:r>
              <a:rPr lang="en-US" b="1"/>
              <a:t>Random Forest Implementation: </a:t>
            </a:r>
            <a:r>
              <a:rPr lang="en-US" b="0" i="0" u="none" strike="noStrike">
                <a:solidFill>
                  <a:srgbClr val="0D0D0D"/>
                </a:solidFill>
                <a:effectLst/>
                <a:latin typeface="Söhne"/>
              </a:rPr>
              <a:t>Employed Random Forest to analyze and rank the importance of features based on their impact on early payment.</a:t>
            </a:r>
          </a:p>
          <a:p>
            <a:endParaRPr lang="en-US" b="0" i="0" u="none" strike="noStrike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b="1"/>
              <a:t>2.Selection Criteria</a:t>
            </a:r>
            <a:r>
              <a:rPr lang="en-US" b="0" i="0" u="none" strike="noStrike">
                <a:solidFill>
                  <a:srgbClr val="0D0D0D"/>
                </a:solidFill>
                <a:effectLst/>
                <a:latin typeface="Söhne"/>
              </a:rPr>
              <a:t>: Features with the highest importance scores were selected for further analysis.</a:t>
            </a:r>
          </a:p>
          <a:p>
            <a:pPr algn="l">
              <a:buFont typeface="+mj-lt"/>
              <a:buAutoNum type="arabicPeriod"/>
            </a:pPr>
            <a:endParaRPr lang="en-US" b="0" i="0" u="none" strike="noStrike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1"/>
              <a:t>Results:</a:t>
            </a:r>
          </a:p>
          <a:p>
            <a:pPr algn="l"/>
            <a:r>
              <a:rPr lang="en-US" b="0" i="0" u="none" strike="noStrike">
                <a:solidFill>
                  <a:srgbClr val="0D0D0D"/>
                </a:solidFill>
                <a:effectLst/>
                <a:latin typeface="Söhne"/>
              </a:rPr>
              <a:t>Successfully isolated critical predictors for early payment through the Random Forest model.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23064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5987F5-096F-4EC8-AEB3-6BC28FA5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/>
              <a:t>Appendix C: Feature Importance Scores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DA339-4CD2-012D-D8C0-145C5A62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8C293-6F63-3385-EDF5-653D62B54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37" y="1601810"/>
            <a:ext cx="5724395" cy="45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8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B4B6-B986-7DE9-A0BA-C122AFEF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132A-0A7B-6F30-9AA1-4D53B156A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Issues with Purchase-to-Pay (P2P) Process</a:t>
            </a:r>
          </a:p>
          <a:p>
            <a:r>
              <a:rPr lang="en-US"/>
              <a:t>Goods Received Analysis</a:t>
            </a:r>
          </a:p>
          <a:p>
            <a:r>
              <a:rPr lang="en-US"/>
              <a:t>Early Payments Analysis</a:t>
            </a:r>
          </a:p>
          <a:p>
            <a:r>
              <a:rPr lang="en-US"/>
              <a:t>Recommendations</a:t>
            </a:r>
          </a:p>
          <a:p>
            <a:r>
              <a:rPr lang="en-US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0B397-39F7-08B9-5D28-BE36436E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32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AA3E-0920-4153-DEEA-ADB4BD6F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/>
              <a:t>Appendix D: Selected Features -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CF06-1BA6-1493-2ACA-8FA49C3D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0" i="0">
              <a:solidFill>
                <a:schemeClr val="bg2">
                  <a:lumMod val="10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i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ZBD1T </a:t>
            </a:r>
          </a:p>
          <a:p>
            <a:r>
              <a:rPr lang="en-US" b="0" i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SKFBT </a:t>
            </a:r>
          </a:p>
          <a:p>
            <a:r>
              <a:rPr lang="en-US" b="0" i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Sum.DMBE2. </a:t>
            </a:r>
          </a:p>
          <a:p>
            <a:r>
              <a:rPr lang="en-US" b="0" i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Sum.WRBTR</a:t>
            </a:r>
            <a:r>
              <a:rPr lang="en-US" b="0" i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. </a:t>
            </a:r>
          </a:p>
          <a:p>
            <a:r>
              <a:rPr lang="en-US" b="0" i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MONAT </a:t>
            </a:r>
          </a:p>
          <a:p>
            <a:r>
              <a:rPr lang="en-US" b="0" i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numitems</a:t>
            </a:r>
            <a:r>
              <a:rPr lang="en-US" b="0" i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i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avgGDdays</a:t>
            </a:r>
            <a:r>
              <a:rPr lang="en-US" b="0" i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i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sumNETPR</a:t>
            </a:r>
            <a:r>
              <a:rPr lang="en-US" b="0" i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i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sumnumdelivery</a:t>
            </a:r>
            <a:endParaRPr lang="en-US" b="0" i="0">
              <a:solidFill>
                <a:schemeClr val="bg2">
                  <a:lumMod val="10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i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BUKRS_CompanyCode2</a:t>
            </a:r>
          </a:p>
          <a:p>
            <a:r>
              <a:rPr lang="en-US" b="0" i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BUKRS_CompanyCode4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D2B70-463C-8D35-4B8B-42D7E25C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3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D207-9592-6276-E7A2-381E390B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>
                <a:latin typeface="Arial Black"/>
              </a:rPr>
              <a:t>Appendix E: Summary of Model 1</a:t>
            </a:r>
            <a:endParaRPr lang="en-US" sz="400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CDABD1-330B-0CAA-435F-A59CF92A3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42" y="1519280"/>
            <a:ext cx="6552857" cy="4525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58508-243C-B29B-321C-A7088B35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28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E603-89F2-A286-255C-E1B02DD1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>
                <a:latin typeface="Arial Black"/>
              </a:rPr>
              <a:t>Appendix F: Summary of Model 2</a:t>
            </a:r>
            <a:endParaRPr lang="en-US" sz="40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B3B3D6-D0B0-13CD-798E-57756FB80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1193"/>
            <a:ext cx="8229600" cy="422397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4870F-EF6A-0E1B-9F57-AF08D068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16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8384-86B9-6A39-92DC-D8CD0E40A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Autofit/>
          </a:bodyPr>
          <a:lstStyle/>
          <a:p>
            <a:r>
              <a:rPr lang="en-US" sz="4000">
                <a:latin typeface="Arial Black"/>
              </a:rPr>
              <a:t>Appendix G: Logistic Regression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375D3-803E-56FC-7DFF-CDA9EB2D2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 Narrow"/>
              </a:rPr>
              <a:t>Accuracy: 82.2%</a:t>
            </a:r>
            <a:endParaRPr lang="en-US"/>
          </a:p>
          <a:p>
            <a:r>
              <a:rPr lang="en-US">
                <a:latin typeface="Arial Narrow"/>
              </a:rPr>
              <a:t>Precision: 66.9%</a:t>
            </a:r>
          </a:p>
          <a:p>
            <a:r>
              <a:rPr lang="en-US">
                <a:latin typeface="Arial Narrow"/>
              </a:rPr>
              <a:t>Recall: 43.9%</a:t>
            </a:r>
          </a:p>
          <a:p>
            <a:r>
              <a:rPr lang="en-US">
                <a:latin typeface="Arial Narrow"/>
              </a:rPr>
              <a:t>Error: 17.7%</a:t>
            </a:r>
            <a:endParaRPr lang="en-US"/>
          </a:p>
          <a:p>
            <a:r>
              <a:rPr lang="en-US">
                <a:latin typeface="Arial Narrow"/>
              </a:rPr>
              <a:t>AUC: 86%</a:t>
            </a:r>
            <a:endParaRPr lang="en-US"/>
          </a:p>
          <a:p>
            <a:r>
              <a:rPr lang="en-US">
                <a:latin typeface="Arial Narrow"/>
              </a:rPr>
              <a:t>More information in </a:t>
            </a:r>
            <a:r>
              <a:rPr lang="en-US" err="1">
                <a:latin typeface="Arial Narrow"/>
              </a:rPr>
              <a:t>Early_Payments.R</a:t>
            </a:r>
            <a:br>
              <a:rPr lang="en-US">
                <a:latin typeface="Arial Narrow"/>
              </a:rPr>
            </a:br>
            <a:endParaRPr lang="en-US"/>
          </a:p>
        </p:txBody>
      </p:sp>
      <p:pic>
        <p:nvPicPr>
          <p:cNvPr id="5" name="Picture 4" descr="A graph of a curve&#10;&#10;Description automatically generated">
            <a:extLst>
              <a:ext uri="{FF2B5EF4-FFF2-40B4-BE49-F238E27FC236}">
                <a16:creationId xmlns:a16="http://schemas.microsoft.com/office/drawing/2014/main" id="{168D7F69-B8D7-989A-6C20-6B9C85E85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510" y="1903775"/>
            <a:ext cx="4099290" cy="3544556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B3309-E589-BF97-D5D5-C113CE97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D8AC578-DDC4-4AB6-A53F-C0EE6B85B471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71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8384-86B9-6A39-92DC-D8CD0E40A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Autofit/>
          </a:bodyPr>
          <a:lstStyle/>
          <a:p>
            <a:r>
              <a:rPr lang="en-US" sz="4000" dirty="0">
                <a:latin typeface="Arial Black"/>
              </a:rPr>
              <a:t>Appendix H: GR-data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375D3-803E-56FC-7DFF-CDA9EB2D2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 err="1"/>
              <a:t>LinearRegression</a:t>
            </a:r>
            <a:r>
              <a:rPr lang="en-US" dirty="0"/>
              <a:t> Performance:</a:t>
            </a:r>
          </a:p>
          <a:p>
            <a:r>
              <a:rPr lang="en-US" dirty="0"/>
              <a:t>  Mean CV MSE: 0.8707607612535803</a:t>
            </a:r>
          </a:p>
          <a:p>
            <a:r>
              <a:rPr lang="en-US" dirty="0"/>
              <a:t>  Mean CV RMSE: 0.9331052086712235</a:t>
            </a:r>
          </a:p>
          <a:p>
            <a:r>
              <a:rPr lang="en-US" dirty="0"/>
              <a:t>  Mean CV MAE: 0.6910124683031859</a:t>
            </a:r>
          </a:p>
          <a:p>
            <a:r>
              <a:rPr lang="en-US" dirty="0"/>
              <a:t>  Mean CV R²: 0.03486465215143815</a:t>
            </a:r>
          </a:p>
          <a:p>
            <a:endParaRPr lang="en-US" dirty="0"/>
          </a:p>
          <a:p>
            <a:r>
              <a:rPr lang="en-US" dirty="0"/>
              <a:t>Ridge Performance:</a:t>
            </a:r>
          </a:p>
          <a:p>
            <a:r>
              <a:rPr lang="en-US" dirty="0"/>
              <a:t>  Mean CV MSE: 0.8707706003865902</a:t>
            </a:r>
          </a:p>
          <a:p>
            <a:r>
              <a:rPr lang="en-US" dirty="0"/>
              <a:t>  Mean CV RMSE: 0.9331103780917609</a:t>
            </a:r>
          </a:p>
          <a:p>
            <a:r>
              <a:rPr lang="en-US" dirty="0"/>
              <a:t>  Mean CV MAE: 0.6910228951094772</a:t>
            </a:r>
          </a:p>
          <a:p>
            <a:r>
              <a:rPr lang="en-US" dirty="0"/>
              <a:t>  Mean CV R²: 0.03485433859497755</a:t>
            </a:r>
          </a:p>
          <a:p>
            <a:endParaRPr lang="en-US" dirty="0"/>
          </a:p>
          <a:p>
            <a:r>
              <a:rPr lang="en-US" dirty="0"/>
              <a:t>Lasso Performance:</a:t>
            </a:r>
          </a:p>
          <a:p>
            <a:r>
              <a:rPr lang="en-US" dirty="0"/>
              <a:t>  Mean CV MSE: 0.8839530239051397</a:t>
            </a:r>
          </a:p>
          <a:p>
            <a:r>
              <a:rPr lang="en-US" dirty="0"/>
              <a:t>  Mean CV RMSE: 0.9401435527699796</a:t>
            </a:r>
          </a:p>
          <a:p>
            <a:r>
              <a:rPr lang="en-US" dirty="0"/>
              <a:t>  Mean CV MAE: 0.7097666091571838</a:t>
            </a:r>
          </a:p>
          <a:p>
            <a:r>
              <a:rPr lang="en-US" dirty="0"/>
              <a:t>  Mean CV R²: 0.020258649597984024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B3309-E589-BF97-D5D5-C113CE97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D8AC578-DDC4-4AB6-A53F-C0EE6B85B471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32437F-5D2E-D8AB-AED2-F6CE9379F7C6}"/>
              </a:ext>
            </a:extLst>
          </p:cNvPr>
          <p:cNvSpPr txBox="1">
            <a:spLocks/>
          </p:cNvSpPr>
          <p:nvPr/>
        </p:nvSpPr>
        <p:spPr>
          <a:xfrm>
            <a:off x="4533900" y="1600199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DB14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DB14B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DB14B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DB14B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DB14B"/>
              </a:buClr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RandomForestRegressor</a:t>
            </a:r>
            <a:r>
              <a:rPr lang="en-US" dirty="0"/>
              <a:t> Performance:</a:t>
            </a:r>
          </a:p>
          <a:p>
            <a:r>
              <a:rPr lang="en-US" dirty="0"/>
              <a:t>  Mean CV MSE: 0.40985081497993103</a:t>
            </a:r>
          </a:p>
          <a:p>
            <a:r>
              <a:rPr lang="en-US" dirty="0"/>
              <a:t>  Mean CV RMSE: 0.6400544968004769</a:t>
            </a:r>
          </a:p>
          <a:p>
            <a:r>
              <a:rPr lang="en-US" dirty="0"/>
              <a:t>  Mean CV MAE: 0.3321749156994421</a:t>
            </a:r>
          </a:p>
          <a:p>
            <a:r>
              <a:rPr lang="en-US" dirty="0"/>
              <a:t>  Mean CV R²: 0.545874512801362</a:t>
            </a:r>
          </a:p>
          <a:p>
            <a:endParaRPr lang="en-US" dirty="0"/>
          </a:p>
          <a:p>
            <a:r>
              <a:rPr lang="en-US" dirty="0" err="1"/>
              <a:t>GradientBoostingRegressor</a:t>
            </a:r>
            <a:r>
              <a:rPr lang="en-US" dirty="0"/>
              <a:t> Performance:</a:t>
            </a:r>
          </a:p>
          <a:p>
            <a:r>
              <a:rPr lang="en-US" dirty="0"/>
              <a:t>  Mean CV MSE: 0.6266317653456862</a:t>
            </a:r>
          </a:p>
          <a:p>
            <a:r>
              <a:rPr lang="en-US" dirty="0"/>
              <a:t>  Mean CV RMSE: 0.7915662897340058</a:t>
            </a:r>
          </a:p>
          <a:p>
            <a:r>
              <a:rPr lang="en-US" dirty="0">
                <a:highlight>
                  <a:srgbClr val="FFFF00"/>
                </a:highlight>
              </a:rPr>
              <a:t>  Mean CV MAE: 0.5040380143620764</a:t>
            </a:r>
          </a:p>
          <a:p>
            <a:r>
              <a:rPr lang="en-US" dirty="0"/>
              <a:t>  Mean CV R²: 0.3054480778911931</a:t>
            </a:r>
          </a:p>
          <a:p>
            <a:endParaRPr lang="en-US" dirty="0"/>
          </a:p>
          <a:p>
            <a:r>
              <a:rPr lang="en-US" dirty="0"/>
              <a:t>SVR Performance:</a:t>
            </a:r>
          </a:p>
          <a:p>
            <a:r>
              <a:rPr lang="en-US" dirty="0"/>
              <a:t>  Mean CV MSE: 0.9484376562545285</a:t>
            </a:r>
          </a:p>
          <a:p>
            <a:r>
              <a:rPr lang="en-US" dirty="0"/>
              <a:t>  Mean CV RMSE: 0.9738366921779834</a:t>
            </a:r>
          </a:p>
          <a:p>
            <a:r>
              <a:rPr lang="en-US" dirty="0"/>
              <a:t>  Mean CV MAE: 0.6546686263530554</a:t>
            </a:r>
          </a:p>
          <a:p>
            <a:r>
              <a:rPr lang="en-US" dirty="0"/>
              <a:t>  Mean CV R²: -0.051236282495652305</a:t>
            </a:r>
          </a:p>
        </p:txBody>
      </p:sp>
    </p:spTree>
    <p:extLst>
      <p:ext uri="{BB962C8B-B14F-4D97-AF65-F5344CB8AC3E}">
        <p14:creationId xmlns:p14="http://schemas.microsoft.com/office/powerpoint/2010/main" val="3575561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8384-86B9-6A39-92DC-D8CD0E40A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Autofit/>
          </a:bodyPr>
          <a:lstStyle/>
          <a:p>
            <a:r>
              <a:rPr lang="en-US" sz="4000" dirty="0">
                <a:latin typeface="Arial Black"/>
              </a:rPr>
              <a:t>Appendix I: GR-data classification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375D3-803E-56FC-7DFF-CDA9EB2D2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/>
              <a:t>total records in data 57253</a:t>
            </a:r>
          </a:p>
          <a:p>
            <a:r>
              <a:rPr lang="en-US" dirty="0"/>
              <a:t>Accuracy: 0.9035908900377253</a:t>
            </a:r>
          </a:p>
          <a:p>
            <a:r>
              <a:rPr lang="en-US" dirty="0"/>
              <a:t>Confusion Matrix:</a:t>
            </a:r>
          </a:p>
          <a:p>
            <a:r>
              <a:rPr lang="en-US" dirty="0"/>
              <a:t> [[10242   583]</a:t>
            </a:r>
          </a:p>
          <a:p>
            <a:r>
              <a:rPr lang="en-US" dirty="0"/>
              <a:t> [  797  2692]]</a:t>
            </a:r>
          </a:p>
          <a:p>
            <a:r>
              <a:rPr lang="en-US" dirty="0"/>
              <a:t>Classification Report:</a:t>
            </a:r>
          </a:p>
          <a:p>
            <a:r>
              <a:rPr lang="en-US" dirty="0"/>
              <a:t>               precision    recall  f1-score   support</a:t>
            </a:r>
          </a:p>
          <a:p>
            <a:endParaRPr lang="en-US" dirty="0"/>
          </a:p>
          <a:p>
            <a:r>
              <a:rPr lang="en-US" dirty="0"/>
              <a:t>           0       0.93      0.95      0.94     10825</a:t>
            </a:r>
          </a:p>
          <a:p>
            <a:r>
              <a:rPr lang="en-US" dirty="0"/>
              <a:t>           1       0.82      0.77      0.80      3489</a:t>
            </a:r>
          </a:p>
          <a:p>
            <a:endParaRPr lang="en-US" dirty="0"/>
          </a:p>
          <a:p>
            <a:r>
              <a:rPr lang="en-US" dirty="0"/>
              <a:t>    accuracy                           0.90     14314</a:t>
            </a:r>
          </a:p>
          <a:p>
            <a:r>
              <a:rPr lang="en-US" dirty="0"/>
              <a:t>   macro avg       0.87      0.86      0.87     14314</a:t>
            </a:r>
          </a:p>
          <a:p>
            <a:r>
              <a:rPr lang="en-US" dirty="0"/>
              <a:t>weighted avg       0.90      0.90      0.90     14314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B3309-E589-BF97-D5D5-C113CE97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D8AC578-DDC4-4AB6-A53F-C0EE6B85B471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32437F-5D2E-D8AB-AED2-F6CE9379F7C6}"/>
              </a:ext>
            </a:extLst>
          </p:cNvPr>
          <p:cNvSpPr txBox="1">
            <a:spLocks/>
          </p:cNvSpPr>
          <p:nvPr/>
        </p:nvSpPr>
        <p:spPr>
          <a:xfrm>
            <a:off x="4533900" y="1600199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DB14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DB14B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DB14B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DB14B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DB14B"/>
              </a:buClr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07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AC61-CC9D-18D2-1581-8DC3E4C8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3420-C4E7-7D11-6B43-78855228A2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E5A51-EAC4-3C1E-7152-5F39E47089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F8085-7190-B260-ABE3-5CF446A2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14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EE42-6DAF-9679-A678-E0F5DDCA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AB2DE-38D1-A930-C87B-DC7133A87B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CCFDA-D161-488C-6444-4A19EC7A59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754BE-AB11-5EBA-B35D-ECE20D6C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9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731E5-6DEB-4447-8F20-99D92998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4EC3-7514-B223-129D-CC04B5DCBE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803D6-E35E-6DB0-4C8B-B9560B36A9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127F0-555D-B9AA-0B07-749211D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2515-BAD4-1890-E265-8D3609C1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CE66E-1CB9-FAA6-1D69-3E3465EA60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BA6B8-4FDF-DD55-62E2-C599BCF8F9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7BAB3-B011-91AF-B3F5-AB3584EC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8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10833C-3615-9520-9AFB-A50465E6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69" y="4079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/>
              <a:t>P2P Process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DBE8-5566-723A-B937-9D25D5A47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169" y="1291836"/>
            <a:ext cx="7772400" cy="2209800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100">
                <a:latin typeface="Arial Black" panose="020B0A04020102020204" pitchFamily="34" charset="0"/>
                <a:ea typeface="+mj-ea"/>
                <a:cs typeface="+mj-cs"/>
              </a:rPr>
              <a:t>Delayed Goods Received</a:t>
            </a:r>
          </a:p>
          <a:p>
            <a:pPr lvl="1"/>
            <a:r>
              <a:rPr lang="en-US" sz="2000"/>
              <a:t>The company is experiencing significant delays in the receipt of goods, causing subsequent setbacks in the procurement cycle.</a:t>
            </a:r>
            <a:endParaRPr lang="en-US" sz="2000">
              <a:latin typeface="Arial Black" panose="020B0A04020102020204" pitchFamily="34" charset="0"/>
              <a:ea typeface="+mj-ea"/>
              <a:cs typeface="+mj-cs"/>
            </a:endParaRPr>
          </a:p>
          <a:p>
            <a:r>
              <a:rPr lang="en-US" sz="2000">
                <a:latin typeface="Arial Black" panose="020B0A04020102020204" pitchFamily="34" charset="0"/>
                <a:ea typeface="+mj-ea"/>
                <a:cs typeface="+mj-cs"/>
              </a:rPr>
              <a:t>Working Capital Challenges</a:t>
            </a:r>
          </a:p>
          <a:p>
            <a:pPr lvl="1"/>
            <a:r>
              <a:rPr lang="en-US" sz="2000"/>
              <a:t>Early payments are severely limiting working capital availability, restricting the company’s ability to channel funds into growth opportunities.</a:t>
            </a:r>
          </a:p>
          <a:p>
            <a:pPr lvl="1"/>
            <a:endParaRPr lang="en-US" sz="2000"/>
          </a:p>
          <a:p>
            <a:pPr marL="457200" lvl="1" indent="0">
              <a:buNone/>
            </a:pPr>
            <a:endParaRPr lang="en-US" sz="2000"/>
          </a:p>
          <a:p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202E9-9940-B275-B30D-B636CDE1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3</a:t>
            </a:fld>
            <a:endParaRPr lang="en-US"/>
          </a:p>
        </p:txBody>
      </p:sp>
      <p:sp>
        <p:nvSpPr>
          <p:cNvPr id="2" name="Google Shape;229;p5">
            <a:extLst>
              <a:ext uri="{FF2B5EF4-FFF2-40B4-BE49-F238E27FC236}">
                <a16:creationId xmlns:a16="http://schemas.microsoft.com/office/drawing/2014/main" id="{F1A5B336-7036-0B2B-3961-E53962B03EC6}"/>
              </a:ext>
            </a:extLst>
          </p:cNvPr>
          <p:cNvSpPr/>
          <p:nvPr/>
        </p:nvSpPr>
        <p:spPr>
          <a:xfrm>
            <a:off x="613567" y="4293539"/>
            <a:ext cx="8458378" cy="95042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lin ang="16200000" scaled="0"/>
          </a:gradFill>
          <a:ln>
            <a:solidFill>
              <a:schemeClr val="bg1">
                <a:lumMod val="85000"/>
              </a:schemeClr>
            </a:solidFill>
          </a:ln>
          <a:effectLst>
            <a:outerShdw blurRad="127000" dist="12700" dir="10800000" algn="r" rotWithShape="0">
              <a:srgbClr val="000000">
                <a:alpha val="20000"/>
              </a:srgbClr>
            </a:outerShdw>
          </a:effectLst>
        </p:spPr>
        <p:txBody>
          <a:bodyPr spcFirstLastPara="1" wrap="square" lIns="68587" tIns="34284" rIns="68587" bIns="3428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400"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32;p5">
            <a:extLst>
              <a:ext uri="{FF2B5EF4-FFF2-40B4-BE49-F238E27FC236}">
                <a16:creationId xmlns:a16="http://schemas.microsoft.com/office/drawing/2014/main" id="{D75AF373-1B04-644C-F559-7C7D7FD7470C}"/>
              </a:ext>
            </a:extLst>
          </p:cNvPr>
          <p:cNvSpPr/>
          <p:nvPr/>
        </p:nvSpPr>
        <p:spPr>
          <a:xfrm>
            <a:off x="60499" y="4293539"/>
            <a:ext cx="540616" cy="950365"/>
          </a:xfrm>
          <a:prstGeom prst="homePlate">
            <a:avLst>
              <a:gd name="adj" fmla="val 0"/>
            </a:avLst>
          </a:prstGeom>
          <a:solidFill>
            <a:srgbClr val="000000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87" tIns="68587" rIns="68587" bIns="6858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/>
          </a:p>
        </p:txBody>
      </p:sp>
      <p:sp>
        <p:nvSpPr>
          <p:cNvPr id="7" name="Google Shape;233;p5">
            <a:extLst>
              <a:ext uri="{FF2B5EF4-FFF2-40B4-BE49-F238E27FC236}">
                <a16:creationId xmlns:a16="http://schemas.microsoft.com/office/drawing/2014/main" id="{58EA839B-B0F0-0E60-188F-BDF69D3C6328}"/>
              </a:ext>
            </a:extLst>
          </p:cNvPr>
          <p:cNvSpPr txBox="1"/>
          <p:nvPr/>
        </p:nvSpPr>
        <p:spPr>
          <a:xfrm rot="-5400000">
            <a:off x="-144391" y="4498402"/>
            <a:ext cx="950365" cy="54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7" tIns="34284" rIns="68587" bIns="3428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FFFFFF"/>
              </a:buClr>
              <a:buSzPts val="900"/>
            </a:pPr>
            <a:r>
              <a:rPr lang="en-US" sz="105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8" name="Google Shape;234;p5">
            <a:extLst>
              <a:ext uri="{FF2B5EF4-FFF2-40B4-BE49-F238E27FC236}">
                <a16:creationId xmlns:a16="http://schemas.microsoft.com/office/drawing/2014/main" id="{0FBA3C83-82A3-D2B3-41A1-6BCF25BF3041}"/>
              </a:ext>
            </a:extLst>
          </p:cNvPr>
          <p:cNvSpPr/>
          <p:nvPr/>
        </p:nvSpPr>
        <p:spPr>
          <a:xfrm>
            <a:off x="670125" y="4016066"/>
            <a:ext cx="2430831" cy="25965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87" tIns="34284" rIns="68587" bIns="34284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262626"/>
              </a:buClr>
              <a:buSzPts val="1000"/>
            </a:pPr>
            <a:r>
              <a:rPr lang="en-US" sz="750" b="1">
                <a:solidFill>
                  <a:srgbClr val="262626"/>
                </a:solidFill>
              </a:rPr>
              <a:t>Order Placement</a:t>
            </a:r>
            <a:endParaRPr sz="1050"/>
          </a:p>
        </p:txBody>
      </p:sp>
      <p:sp>
        <p:nvSpPr>
          <p:cNvPr id="9" name="Google Shape;235;p5">
            <a:extLst>
              <a:ext uri="{FF2B5EF4-FFF2-40B4-BE49-F238E27FC236}">
                <a16:creationId xmlns:a16="http://schemas.microsoft.com/office/drawing/2014/main" id="{FF020897-3EB0-634A-0FFC-29DC98BE6BBC}"/>
              </a:ext>
            </a:extLst>
          </p:cNvPr>
          <p:cNvSpPr txBox="1"/>
          <p:nvPr/>
        </p:nvSpPr>
        <p:spPr>
          <a:xfrm>
            <a:off x="449061" y="4298324"/>
            <a:ext cx="1168863" cy="31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7" tIns="34284" rIns="68587" bIns="34284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100"/>
            </a:pPr>
            <a:r>
              <a:rPr lang="en-US" sz="800" b="1" i="1"/>
              <a:t>PR </a:t>
            </a:r>
          </a:p>
          <a:p>
            <a:pPr algn="ctr">
              <a:buSzPts val="1100"/>
            </a:pPr>
            <a:r>
              <a:rPr lang="en-US" sz="800" b="1" i="1"/>
              <a:t>Submission</a:t>
            </a:r>
            <a:endParaRPr lang="en-US" sz="800"/>
          </a:p>
        </p:txBody>
      </p:sp>
      <p:sp>
        <p:nvSpPr>
          <p:cNvPr id="10" name="Google Shape;236;p5">
            <a:extLst>
              <a:ext uri="{FF2B5EF4-FFF2-40B4-BE49-F238E27FC236}">
                <a16:creationId xmlns:a16="http://schemas.microsoft.com/office/drawing/2014/main" id="{C350E2E6-5D4F-0EB1-F14B-641CD75E40DF}"/>
              </a:ext>
            </a:extLst>
          </p:cNvPr>
          <p:cNvSpPr txBox="1"/>
          <p:nvPr/>
        </p:nvSpPr>
        <p:spPr>
          <a:xfrm>
            <a:off x="1380700" y="4304010"/>
            <a:ext cx="1178632" cy="23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7" tIns="34284" rIns="68587" bIns="34284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100"/>
            </a:pPr>
            <a:endParaRPr sz="1050"/>
          </a:p>
        </p:txBody>
      </p:sp>
      <p:sp>
        <p:nvSpPr>
          <p:cNvPr id="12" name="Google Shape;238;p5">
            <a:extLst>
              <a:ext uri="{FF2B5EF4-FFF2-40B4-BE49-F238E27FC236}">
                <a16:creationId xmlns:a16="http://schemas.microsoft.com/office/drawing/2014/main" id="{EC91CBB6-D7E4-35A7-44EB-983E84DC9064}"/>
              </a:ext>
            </a:extLst>
          </p:cNvPr>
          <p:cNvSpPr txBox="1"/>
          <p:nvPr/>
        </p:nvSpPr>
        <p:spPr>
          <a:xfrm>
            <a:off x="5021093" y="4309451"/>
            <a:ext cx="1422821" cy="32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7" tIns="34284" rIns="68587" bIns="34284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100"/>
            </a:pPr>
            <a:r>
              <a:rPr lang="en-US" sz="830" b="1"/>
              <a:t>GR as per Supplier Invoice</a:t>
            </a:r>
          </a:p>
        </p:txBody>
      </p:sp>
      <p:sp>
        <p:nvSpPr>
          <p:cNvPr id="13" name="Google Shape;239;p5">
            <a:extLst>
              <a:ext uri="{FF2B5EF4-FFF2-40B4-BE49-F238E27FC236}">
                <a16:creationId xmlns:a16="http://schemas.microsoft.com/office/drawing/2014/main" id="{586BDE86-89A2-EBA2-6618-C0FDBB3E9744}"/>
              </a:ext>
            </a:extLst>
          </p:cNvPr>
          <p:cNvSpPr txBox="1"/>
          <p:nvPr/>
        </p:nvSpPr>
        <p:spPr>
          <a:xfrm>
            <a:off x="6167583" y="4333725"/>
            <a:ext cx="1104138" cy="19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7" tIns="34284" rIns="68587" bIns="34284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100"/>
            </a:pPr>
            <a:r>
              <a:rPr lang="en-US" sz="830" b="1"/>
              <a:t>Change Events</a:t>
            </a:r>
          </a:p>
        </p:txBody>
      </p:sp>
      <p:sp>
        <p:nvSpPr>
          <p:cNvPr id="16" name="Google Shape;242;p5">
            <a:extLst>
              <a:ext uri="{FF2B5EF4-FFF2-40B4-BE49-F238E27FC236}">
                <a16:creationId xmlns:a16="http://schemas.microsoft.com/office/drawing/2014/main" id="{605FDF47-6956-BB59-DF05-2F3C65861346}"/>
              </a:ext>
            </a:extLst>
          </p:cNvPr>
          <p:cNvSpPr/>
          <p:nvPr/>
        </p:nvSpPr>
        <p:spPr>
          <a:xfrm>
            <a:off x="7859695" y="4006372"/>
            <a:ext cx="1069803" cy="25965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87" tIns="34284" rIns="68587" bIns="34284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262626"/>
              </a:buClr>
              <a:buSzPts val="1000"/>
            </a:pPr>
            <a:r>
              <a:rPr lang="en-US" sz="750" b="1">
                <a:solidFill>
                  <a:srgbClr val="262626"/>
                </a:solidFill>
              </a:rPr>
              <a:t>Clear invoice</a:t>
            </a:r>
            <a:endParaRPr sz="1050"/>
          </a:p>
        </p:txBody>
      </p:sp>
      <p:sp>
        <p:nvSpPr>
          <p:cNvPr id="17" name="Google Shape;243;p5">
            <a:extLst>
              <a:ext uri="{FF2B5EF4-FFF2-40B4-BE49-F238E27FC236}">
                <a16:creationId xmlns:a16="http://schemas.microsoft.com/office/drawing/2014/main" id="{6357117F-B075-8036-483F-71BE5B66BA81}"/>
              </a:ext>
            </a:extLst>
          </p:cNvPr>
          <p:cNvSpPr/>
          <p:nvPr/>
        </p:nvSpPr>
        <p:spPr>
          <a:xfrm>
            <a:off x="3218573" y="4005818"/>
            <a:ext cx="1967705" cy="25965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87" tIns="34284" rIns="68587" bIns="34284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262626"/>
              </a:buClr>
              <a:buSzPts val="1000"/>
            </a:pPr>
            <a:r>
              <a:rPr lang="en-US" sz="750" b="1">
                <a:solidFill>
                  <a:srgbClr val="262626"/>
                </a:solidFill>
              </a:rPr>
              <a:t>Goods Receival</a:t>
            </a:r>
            <a:endParaRPr sz="1050"/>
          </a:p>
        </p:txBody>
      </p:sp>
      <p:cxnSp>
        <p:nvCxnSpPr>
          <p:cNvPr id="18" name="Google Shape;244;p5">
            <a:extLst>
              <a:ext uri="{FF2B5EF4-FFF2-40B4-BE49-F238E27FC236}">
                <a16:creationId xmlns:a16="http://schemas.microsoft.com/office/drawing/2014/main" id="{80F60EEE-F92D-1397-BE5C-3DBB3D14825B}"/>
              </a:ext>
            </a:extLst>
          </p:cNvPr>
          <p:cNvCxnSpPr/>
          <p:nvPr/>
        </p:nvCxnSpPr>
        <p:spPr>
          <a:xfrm>
            <a:off x="1861374" y="4295375"/>
            <a:ext cx="0" cy="923641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" name="Google Shape;245;p5">
            <a:extLst>
              <a:ext uri="{FF2B5EF4-FFF2-40B4-BE49-F238E27FC236}">
                <a16:creationId xmlns:a16="http://schemas.microsoft.com/office/drawing/2014/main" id="{60E16177-F94D-464A-00BA-A62AEE055CFD}"/>
              </a:ext>
            </a:extLst>
          </p:cNvPr>
          <p:cNvCxnSpPr/>
          <p:nvPr/>
        </p:nvCxnSpPr>
        <p:spPr>
          <a:xfrm>
            <a:off x="3202027" y="4303923"/>
            <a:ext cx="0" cy="906536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46;p5">
            <a:extLst>
              <a:ext uri="{FF2B5EF4-FFF2-40B4-BE49-F238E27FC236}">
                <a16:creationId xmlns:a16="http://schemas.microsoft.com/office/drawing/2014/main" id="{83D88A31-18CE-DE37-C81D-07E65FCA6B4F}"/>
              </a:ext>
            </a:extLst>
          </p:cNvPr>
          <p:cNvCxnSpPr/>
          <p:nvPr/>
        </p:nvCxnSpPr>
        <p:spPr>
          <a:xfrm>
            <a:off x="4072275" y="4318687"/>
            <a:ext cx="0" cy="891682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" name="Google Shape;247;p5">
            <a:extLst>
              <a:ext uri="{FF2B5EF4-FFF2-40B4-BE49-F238E27FC236}">
                <a16:creationId xmlns:a16="http://schemas.microsoft.com/office/drawing/2014/main" id="{B1A78FEF-B26D-0047-6BA2-4CCC8201B43E}"/>
              </a:ext>
            </a:extLst>
          </p:cNvPr>
          <p:cNvCxnSpPr/>
          <p:nvPr/>
        </p:nvCxnSpPr>
        <p:spPr>
          <a:xfrm>
            <a:off x="5232461" y="4335040"/>
            <a:ext cx="0" cy="908853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" name="Google Shape;248;p5">
            <a:extLst>
              <a:ext uri="{FF2B5EF4-FFF2-40B4-BE49-F238E27FC236}">
                <a16:creationId xmlns:a16="http://schemas.microsoft.com/office/drawing/2014/main" id="{147C0B96-E815-276C-CF57-F3CA43D6B3FE}"/>
              </a:ext>
            </a:extLst>
          </p:cNvPr>
          <p:cNvCxnSpPr/>
          <p:nvPr/>
        </p:nvCxnSpPr>
        <p:spPr>
          <a:xfrm>
            <a:off x="6321059" y="4318687"/>
            <a:ext cx="0" cy="891772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" name="Google Shape;249;p5">
            <a:extLst>
              <a:ext uri="{FF2B5EF4-FFF2-40B4-BE49-F238E27FC236}">
                <a16:creationId xmlns:a16="http://schemas.microsoft.com/office/drawing/2014/main" id="{322E94B8-D28D-D052-EAE7-38DFDA6E323C}"/>
              </a:ext>
            </a:extLst>
          </p:cNvPr>
          <p:cNvCxnSpPr/>
          <p:nvPr/>
        </p:nvCxnSpPr>
        <p:spPr>
          <a:xfrm>
            <a:off x="7715318" y="4293527"/>
            <a:ext cx="0" cy="92521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50;p5">
            <a:extLst>
              <a:ext uri="{FF2B5EF4-FFF2-40B4-BE49-F238E27FC236}">
                <a16:creationId xmlns:a16="http://schemas.microsoft.com/office/drawing/2014/main" id="{161D5059-CF15-4922-65F8-92E40B4D00A1}"/>
              </a:ext>
            </a:extLst>
          </p:cNvPr>
          <p:cNvSpPr/>
          <p:nvPr/>
        </p:nvSpPr>
        <p:spPr>
          <a:xfrm>
            <a:off x="5232461" y="4006294"/>
            <a:ext cx="2425633" cy="25965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87" tIns="34284" rIns="68587" bIns="34284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262626"/>
              </a:buClr>
              <a:buSzPts val="1000"/>
            </a:pPr>
            <a:r>
              <a:rPr lang="en-US" sz="750" b="1">
                <a:solidFill>
                  <a:srgbClr val="262626"/>
                </a:solidFill>
              </a:rPr>
              <a:t>Invoice Received </a:t>
            </a:r>
            <a:endParaRPr sz="1050"/>
          </a:p>
        </p:txBody>
      </p:sp>
      <p:pic>
        <p:nvPicPr>
          <p:cNvPr id="26" name="Google Shape;252;p5">
            <a:extLst>
              <a:ext uri="{FF2B5EF4-FFF2-40B4-BE49-F238E27FC236}">
                <a16:creationId xmlns:a16="http://schemas.microsoft.com/office/drawing/2014/main" id="{774445DD-1D55-5406-49CF-96453904362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915" y="4709239"/>
            <a:ext cx="549736" cy="3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56;p5">
            <a:extLst>
              <a:ext uri="{FF2B5EF4-FFF2-40B4-BE49-F238E27FC236}">
                <a16:creationId xmlns:a16="http://schemas.microsoft.com/office/drawing/2014/main" id="{42567044-7FAC-7F4F-6A99-A5FE2AD135E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4751" y="4714388"/>
            <a:ext cx="393832" cy="381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57;p5">
            <a:extLst>
              <a:ext uri="{FF2B5EF4-FFF2-40B4-BE49-F238E27FC236}">
                <a16:creationId xmlns:a16="http://schemas.microsoft.com/office/drawing/2014/main" id="{066D43F7-73D4-FE40-8A92-C35DFD59D03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73243" y="4656429"/>
            <a:ext cx="473498" cy="506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261;p5">
            <a:extLst>
              <a:ext uri="{FF2B5EF4-FFF2-40B4-BE49-F238E27FC236}">
                <a16:creationId xmlns:a16="http://schemas.microsoft.com/office/drawing/2014/main" id="{2E75DA00-0E93-88C7-6159-7B09BCB163B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1676" y="4627292"/>
            <a:ext cx="264704" cy="25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301;p5">
            <a:extLst>
              <a:ext uri="{FF2B5EF4-FFF2-40B4-BE49-F238E27FC236}">
                <a16:creationId xmlns:a16="http://schemas.microsoft.com/office/drawing/2014/main" id="{D68131F2-4B5F-AD88-403C-28D5A3D1481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78738" y="4602350"/>
            <a:ext cx="264704" cy="25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303;p5">
            <a:extLst>
              <a:ext uri="{FF2B5EF4-FFF2-40B4-BE49-F238E27FC236}">
                <a16:creationId xmlns:a16="http://schemas.microsoft.com/office/drawing/2014/main" id="{97E592BA-736B-811B-E44B-BB5DF15060B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07294" y="4907924"/>
            <a:ext cx="264704" cy="25891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239;p5">
            <a:extLst>
              <a:ext uri="{FF2B5EF4-FFF2-40B4-BE49-F238E27FC236}">
                <a16:creationId xmlns:a16="http://schemas.microsoft.com/office/drawing/2014/main" id="{7B6CB201-E5E2-EF5D-463E-A4FE0E059564}"/>
              </a:ext>
            </a:extLst>
          </p:cNvPr>
          <p:cNvSpPr txBox="1"/>
          <p:nvPr/>
        </p:nvSpPr>
        <p:spPr>
          <a:xfrm>
            <a:off x="7780416" y="4317338"/>
            <a:ext cx="1104138" cy="3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7" tIns="34284" rIns="68587" bIns="34284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100"/>
            </a:pPr>
            <a:r>
              <a:rPr lang="en-US" sz="825" b="1" i="1"/>
              <a:t>Supplier Receive Payment</a:t>
            </a:r>
            <a:endParaRPr sz="1050"/>
          </a:p>
        </p:txBody>
      </p:sp>
      <p:pic>
        <p:nvPicPr>
          <p:cNvPr id="45" name="Graphic 6" descr="Office worker male with solid fill">
            <a:extLst>
              <a:ext uri="{FF2B5EF4-FFF2-40B4-BE49-F238E27FC236}">
                <a16:creationId xmlns:a16="http://schemas.microsoft.com/office/drawing/2014/main" id="{E795F0EB-EAA4-247B-DB9E-4945F5FD1C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79607" y="4653191"/>
            <a:ext cx="480185" cy="480185"/>
          </a:xfrm>
          <a:prstGeom prst="rect">
            <a:avLst/>
          </a:prstGeom>
        </p:spPr>
      </p:pic>
      <p:pic>
        <p:nvPicPr>
          <p:cNvPr id="46" name="Graphic 8" descr="Office worker female with solid fill">
            <a:extLst>
              <a:ext uri="{FF2B5EF4-FFF2-40B4-BE49-F238E27FC236}">
                <a16:creationId xmlns:a16="http://schemas.microsoft.com/office/drawing/2014/main" id="{C460D018-E6B9-C023-19E7-6704D85280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21302" y="4665929"/>
            <a:ext cx="480185" cy="480185"/>
          </a:xfrm>
          <a:prstGeom prst="rect">
            <a:avLst/>
          </a:prstGeom>
        </p:spPr>
      </p:pic>
      <p:sp>
        <p:nvSpPr>
          <p:cNvPr id="47" name="Rectangle: Rounded Corners 188">
            <a:extLst>
              <a:ext uri="{FF2B5EF4-FFF2-40B4-BE49-F238E27FC236}">
                <a16:creationId xmlns:a16="http://schemas.microsoft.com/office/drawing/2014/main" id="{2552EC0A-8F0D-DCEC-7689-72FAE6C84729}"/>
              </a:ext>
            </a:extLst>
          </p:cNvPr>
          <p:cNvSpPr/>
          <p:nvPr/>
        </p:nvSpPr>
        <p:spPr>
          <a:xfrm>
            <a:off x="3030600" y="4306308"/>
            <a:ext cx="915093" cy="86695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050">
              <a:noFill/>
            </a:endParaRPr>
          </a:p>
        </p:txBody>
      </p:sp>
      <p:sp>
        <p:nvSpPr>
          <p:cNvPr id="49" name="Google Shape;235;p5">
            <a:extLst>
              <a:ext uri="{FF2B5EF4-FFF2-40B4-BE49-F238E27FC236}">
                <a16:creationId xmlns:a16="http://schemas.microsoft.com/office/drawing/2014/main" id="{59BF0E17-5964-45C2-3708-A6F252DDACE0}"/>
              </a:ext>
            </a:extLst>
          </p:cNvPr>
          <p:cNvSpPr txBox="1"/>
          <p:nvPr/>
        </p:nvSpPr>
        <p:spPr>
          <a:xfrm>
            <a:off x="1326932" y="4305059"/>
            <a:ext cx="1168863" cy="3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7" tIns="34284" rIns="68587" bIns="34284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100"/>
            </a:pPr>
            <a:r>
              <a:rPr lang="en-US" sz="825" b="1" i="1"/>
              <a:t>PR/PO Change Events</a:t>
            </a:r>
            <a:endParaRPr sz="1050"/>
          </a:p>
        </p:txBody>
      </p:sp>
      <p:sp>
        <p:nvSpPr>
          <p:cNvPr id="50" name="Google Shape;235;p5">
            <a:extLst>
              <a:ext uri="{FF2B5EF4-FFF2-40B4-BE49-F238E27FC236}">
                <a16:creationId xmlns:a16="http://schemas.microsoft.com/office/drawing/2014/main" id="{30EE65E1-00C6-A784-C8F6-3DBBC8996447}"/>
              </a:ext>
            </a:extLst>
          </p:cNvPr>
          <p:cNvSpPr txBox="1"/>
          <p:nvPr/>
        </p:nvSpPr>
        <p:spPr>
          <a:xfrm>
            <a:off x="2111657" y="4304735"/>
            <a:ext cx="1168863" cy="3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7" tIns="34284" rIns="68587" bIns="34284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100"/>
            </a:pPr>
            <a:r>
              <a:rPr lang="en-US" sz="825" b="1" i="1"/>
              <a:t>PO sent to</a:t>
            </a:r>
          </a:p>
          <a:p>
            <a:pPr algn="ctr">
              <a:buSzPts val="1100"/>
            </a:pPr>
            <a:r>
              <a:rPr lang="en-US" sz="825" b="1" i="1"/>
              <a:t>Supplier</a:t>
            </a:r>
            <a:endParaRPr sz="1050"/>
          </a:p>
        </p:txBody>
      </p:sp>
      <p:pic>
        <p:nvPicPr>
          <p:cNvPr id="52" name="Graphic 51" descr="Blog with solid fill">
            <a:extLst>
              <a:ext uri="{FF2B5EF4-FFF2-40B4-BE49-F238E27FC236}">
                <a16:creationId xmlns:a16="http://schemas.microsoft.com/office/drawing/2014/main" id="{4014CF18-E23F-B903-21D9-0832D26DBC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41197" y="4620281"/>
            <a:ext cx="536430" cy="536430"/>
          </a:xfrm>
          <a:prstGeom prst="rect">
            <a:avLst/>
          </a:prstGeom>
        </p:spPr>
      </p:pic>
      <p:sp>
        <p:nvSpPr>
          <p:cNvPr id="55" name="Google Shape;235;p5">
            <a:extLst>
              <a:ext uri="{FF2B5EF4-FFF2-40B4-BE49-F238E27FC236}">
                <a16:creationId xmlns:a16="http://schemas.microsoft.com/office/drawing/2014/main" id="{ABFB9784-0106-C2F9-1942-814EA25144A9}"/>
              </a:ext>
            </a:extLst>
          </p:cNvPr>
          <p:cNvSpPr txBox="1"/>
          <p:nvPr/>
        </p:nvSpPr>
        <p:spPr>
          <a:xfrm>
            <a:off x="2920729" y="4331143"/>
            <a:ext cx="1168863" cy="3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7" tIns="34284" rIns="68587" bIns="34284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100"/>
            </a:pPr>
            <a:r>
              <a:rPr lang="en-US" sz="825" b="1" i="1"/>
              <a:t>PO Change </a:t>
            </a:r>
          </a:p>
          <a:p>
            <a:pPr algn="ctr">
              <a:buSzPts val="1100"/>
            </a:pPr>
            <a:r>
              <a:rPr lang="en-US" sz="825" b="1" i="1"/>
              <a:t>Events</a:t>
            </a:r>
            <a:endParaRPr sz="1050"/>
          </a:p>
        </p:txBody>
      </p:sp>
      <p:sp>
        <p:nvSpPr>
          <p:cNvPr id="56" name="Google Shape;235;p5">
            <a:extLst>
              <a:ext uri="{FF2B5EF4-FFF2-40B4-BE49-F238E27FC236}">
                <a16:creationId xmlns:a16="http://schemas.microsoft.com/office/drawing/2014/main" id="{D47852CB-216F-C781-7F47-B4410FB62515}"/>
              </a:ext>
            </a:extLst>
          </p:cNvPr>
          <p:cNvSpPr txBox="1"/>
          <p:nvPr/>
        </p:nvSpPr>
        <p:spPr>
          <a:xfrm>
            <a:off x="3896975" y="4342762"/>
            <a:ext cx="1168863" cy="19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7" tIns="34284" rIns="68587" bIns="34284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100"/>
            </a:pPr>
            <a:r>
              <a:rPr lang="en-US" sz="830" b="1"/>
              <a:t>Goods Received</a:t>
            </a:r>
            <a:endParaRPr sz="830" b="1"/>
          </a:p>
        </p:txBody>
      </p:sp>
      <p:sp>
        <p:nvSpPr>
          <p:cNvPr id="57" name="Rectangle: Rounded Corners 188">
            <a:extLst>
              <a:ext uri="{FF2B5EF4-FFF2-40B4-BE49-F238E27FC236}">
                <a16:creationId xmlns:a16="http://schemas.microsoft.com/office/drawing/2014/main" id="{0FF16E94-D05B-8D6E-44CF-5994F785ED10}"/>
              </a:ext>
            </a:extLst>
          </p:cNvPr>
          <p:cNvSpPr/>
          <p:nvPr/>
        </p:nvSpPr>
        <p:spPr>
          <a:xfrm>
            <a:off x="1380231" y="4343415"/>
            <a:ext cx="1004825" cy="86695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050">
              <a:noFill/>
            </a:endParaRPr>
          </a:p>
        </p:txBody>
      </p:sp>
      <p:pic>
        <p:nvPicPr>
          <p:cNvPr id="83" name="Graphic 82" descr="Blueberry with solid fill">
            <a:extLst>
              <a:ext uri="{FF2B5EF4-FFF2-40B4-BE49-F238E27FC236}">
                <a16:creationId xmlns:a16="http://schemas.microsoft.com/office/drawing/2014/main" id="{FE7AE346-FA2C-0110-C463-DC1CB885E3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89901" y="4606139"/>
            <a:ext cx="551576" cy="551576"/>
          </a:xfrm>
          <a:prstGeom prst="rect">
            <a:avLst/>
          </a:prstGeom>
        </p:spPr>
      </p:pic>
      <p:sp>
        <p:nvSpPr>
          <p:cNvPr id="84" name="Rectangle: Rounded Corners 188">
            <a:extLst>
              <a:ext uri="{FF2B5EF4-FFF2-40B4-BE49-F238E27FC236}">
                <a16:creationId xmlns:a16="http://schemas.microsoft.com/office/drawing/2014/main" id="{3A31DE42-64BA-AF6D-BF48-037B34F16598}"/>
              </a:ext>
            </a:extLst>
          </p:cNvPr>
          <p:cNvSpPr/>
          <p:nvPr/>
        </p:nvSpPr>
        <p:spPr>
          <a:xfrm>
            <a:off x="6286594" y="4304341"/>
            <a:ext cx="859476" cy="86695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050">
              <a:noFill/>
            </a:endParaRPr>
          </a:p>
        </p:txBody>
      </p:sp>
      <p:pic>
        <p:nvPicPr>
          <p:cNvPr id="86" name="Graphic 85" descr="First aid kit with solid fill">
            <a:extLst>
              <a:ext uri="{FF2B5EF4-FFF2-40B4-BE49-F238E27FC236}">
                <a16:creationId xmlns:a16="http://schemas.microsoft.com/office/drawing/2014/main" id="{CB5776E2-5587-403D-E2A2-3DDDE37E5A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07693" y="4610586"/>
            <a:ext cx="457200" cy="428223"/>
          </a:xfrm>
          <a:prstGeom prst="rect">
            <a:avLst/>
          </a:prstGeom>
        </p:spPr>
      </p:pic>
      <p:pic>
        <p:nvPicPr>
          <p:cNvPr id="88" name="Graphic 87" descr="Transfer1 outline">
            <a:extLst>
              <a:ext uri="{FF2B5EF4-FFF2-40B4-BE49-F238E27FC236}">
                <a16:creationId xmlns:a16="http://schemas.microsoft.com/office/drawing/2014/main" id="{B26E05A7-73D6-06D3-8DDC-4EE60E8C0F6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18200" y="4568548"/>
            <a:ext cx="598868" cy="598868"/>
          </a:xfrm>
          <a:prstGeom prst="rect">
            <a:avLst/>
          </a:prstGeom>
        </p:spPr>
      </p:pic>
      <p:sp>
        <p:nvSpPr>
          <p:cNvPr id="89" name="Google Shape;238;p5">
            <a:extLst>
              <a:ext uri="{FF2B5EF4-FFF2-40B4-BE49-F238E27FC236}">
                <a16:creationId xmlns:a16="http://schemas.microsoft.com/office/drawing/2014/main" id="{8A45A372-0C20-A08C-DE29-64222EE8532D}"/>
              </a:ext>
            </a:extLst>
          </p:cNvPr>
          <p:cNvSpPr txBox="1"/>
          <p:nvPr/>
        </p:nvSpPr>
        <p:spPr>
          <a:xfrm>
            <a:off x="6782109" y="4273156"/>
            <a:ext cx="1422821" cy="32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7" tIns="34284" rIns="68587" bIns="34284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100"/>
            </a:pPr>
            <a:r>
              <a:rPr lang="en-US" sz="830" b="1"/>
              <a:t>AP process </a:t>
            </a:r>
          </a:p>
          <a:p>
            <a:pPr algn="ctr">
              <a:buSzPts val="1100"/>
            </a:pPr>
            <a:r>
              <a:rPr lang="en-US" sz="830" b="1"/>
              <a:t>Payment</a:t>
            </a:r>
            <a:endParaRPr sz="830" b="1"/>
          </a:p>
        </p:txBody>
      </p:sp>
    </p:spTree>
    <p:extLst>
      <p:ext uri="{BB962C8B-B14F-4D97-AF65-F5344CB8AC3E}">
        <p14:creationId xmlns:p14="http://schemas.microsoft.com/office/powerpoint/2010/main" val="125027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A735-FE5C-A4C9-061F-B4EF5214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Flows with Friction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DD3F4-0E77-7C58-33BC-20CD940B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4</a:t>
            </a:fld>
            <a:endParaRPr lang="en-US"/>
          </a:p>
        </p:txBody>
      </p:sp>
      <p:sp>
        <p:nvSpPr>
          <p:cNvPr id="7" name="Google Shape;247;p9">
            <a:extLst>
              <a:ext uri="{FF2B5EF4-FFF2-40B4-BE49-F238E27FC236}">
                <a16:creationId xmlns:a16="http://schemas.microsoft.com/office/drawing/2014/main" id="{DCE636FB-B2D8-EB9B-C38A-2121BC550BDE}"/>
              </a:ext>
            </a:extLst>
          </p:cNvPr>
          <p:cNvSpPr/>
          <p:nvPr/>
        </p:nvSpPr>
        <p:spPr>
          <a:xfrm>
            <a:off x="185445" y="1319894"/>
            <a:ext cx="8807173" cy="480626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68587" tIns="34284" rIns="68587" bIns="34284" anchor="t" anchorCtr="0">
            <a:noAutofit/>
          </a:bodyPr>
          <a:lstStyle/>
          <a:p>
            <a:pPr algn="ctr" defTabSz="466849">
              <a:lnSpc>
                <a:spcPct val="90000"/>
              </a:lnSpc>
              <a:spcAft>
                <a:spcPct val="35000"/>
              </a:spcAft>
              <a:defRPr/>
            </a:pPr>
            <a:endParaRPr lang="en-US" sz="675" b="1" kern="0">
              <a:noFill/>
              <a:latin typeface="Calibri Light" panose="020F03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D3AE0-3C10-B346-F954-5B72E0886C02}"/>
              </a:ext>
            </a:extLst>
          </p:cNvPr>
          <p:cNvSpPr/>
          <p:nvPr/>
        </p:nvSpPr>
        <p:spPr>
          <a:xfrm>
            <a:off x="4389339" y="1437073"/>
            <a:ext cx="1103161" cy="1651385"/>
          </a:xfrm>
          <a:prstGeom prst="rect">
            <a:avLst/>
          </a:prstGeom>
          <a:solidFill>
            <a:schemeClr val="bg1">
              <a:lumMod val="95000"/>
              <a:alpha val="27000"/>
            </a:schemeClr>
          </a:solidFill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983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6BC16B-5AE7-EF3F-0EBB-3564CA706947}"/>
              </a:ext>
            </a:extLst>
          </p:cNvPr>
          <p:cNvSpPr/>
          <p:nvPr/>
        </p:nvSpPr>
        <p:spPr>
          <a:xfrm>
            <a:off x="562823" y="4033915"/>
            <a:ext cx="1232056" cy="1314797"/>
          </a:xfrm>
          <a:prstGeom prst="rect">
            <a:avLst/>
          </a:prstGeom>
          <a:solidFill>
            <a:schemeClr val="bg1">
              <a:lumMod val="95000"/>
              <a:alpha val="27000"/>
            </a:schemeClr>
          </a:solidFill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983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29A924-959A-4285-5FC0-3ADB4755D144}"/>
              </a:ext>
            </a:extLst>
          </p:cNvPr>
          <p:cNvSpPr/>
          <p:nvPr/>
        </p:nvSpPr>
        <p:spPr>
          <a:xfrm>
            <a:off x="7446729" y="2610238"/>
            <a:ext cx="1015115" cy="685184"/>
          </a:xfrm>
          <a:prstGeom prst="rect">
            <a:avLst/>
          </a:prstGeom>
          <a:solidFill>
            <a:schemeClr val="bg1">
              <a:lumMod val="95000"/>
              <a:alpha val="27000"/>
            </a:schemeClr>
          </a:solidFill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983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E390F1-FC2D-15CD-E6EC-45AF213E7838}"/>
              </a:ext>
            </a:extLst>
          </p:cNvPr>
          <p:cNvSpPr/>
          <p:nvPr/>
        </p:nvSpPr>
        <p:spPr>
          <a:xfrm>
            <a:off x="7446729" y="2413126"/>
            <a:ext cx="1118728" cy="904161"/>
          </a:xfrm>
          <a:prstGeom prst="rect">
            <a:avLst/>
          </a:prstGeom>
          <a:solidFill>
            <a:schemeClr val="bg1">
              <a:lumMod val="95000"/>
              <a:alpha val="27000"/>
            </a:schemeClr>
          </a:solidFill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983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DD9F76-88B8-7F22-19F8-7D36A2922D06}"/>
              </a:ext>
            </a:extLst>
          </p:cNvPr>
          <p:cNvSpPr/>
          <p:nvPr/>
        </p:nvSpPr>
        <p:spPr>
          <a:xfrm>
            <a:off x="6019726" y="4181741"/>
            <a:ext cx="1217819" cy="1342034"/>
          </a:xfrm>
          <a:prstGeom prst="rect">
            <a:avLst/>
          </a:prstGeom>
          <a:solidFill>
            <a:schemeClr val="bg1">
              <a:lumMod val="95000"/>
              <a:alpha val="27000"/>
            </a:schemeClr>
          </a:solidFill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983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A3C1C-3CC9-9A4C-8ABC-0E6C96462039}"/>
              </a:ext>
            </a:extLst>
          </p:cNvPr>
          <p:cNvSpPr/>
          <p:nvPr/>
        </p:nvSpPr>
        <p:spPr>
          <a:xfrm>
            <a:off x="2548321" y="4181741"/>
            <a:ext cx="1118729" cy="1459259"/>
          </a:xfrm>
          <a:prstGeom prst="rect">
            <a:avLst/>
          </a:prstGeom>
          <a:solidFill>
            <a:schemeClr val="bg1">
              <a:lumMod val="95000"/>
              <a:alpha val="27000"/>
            </a:schemeClr>
          </a:solidFill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983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4FC255-A4F9-6018-C041-22DD77C7FF4C}"/>
              </a:ext>
            </a:extLst>
          </p:cNvPr>
          <p:cNvSpPr/>
          <p:nvPr/>
        </p:nvSpPr>
        <p:spPr>
          <a:xfrm>
            <a:off x="735980" y="2092700"/>
            <a:ext cx="1232056" cy="1034006"/>
          </a:xfrm>
          <a:prstGeom prst="rect">
            <a:avLst/>
          </a:prstGeom>
          <a:solidFill>
            <a:schemeClr val="bg1">
              <a:lumMod val="95000"/>
              <a:alpha val="27000"/>
            </a:schemeClr>
          </a:solidFill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983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03FFBF-F1D2-4DFA-02B7-EA4EB6E7BA0A}"/>
              </a:ext>
            </a:extLst>
          </p:cNvPr>
          <p:cNvSpPr/>
          <p:nvPr/>
        </p:nvSpPr>
        <p:spPr>
          <a:xfrm>
            <a:off x="2343740" y="1842642"/>
            <a:ext cx="1149746" cy="1415103"/>
          </a:xfrm>
          <a:prstGeom prst="rect">
            <a:avLst/>
          </a:prstGeom>
          <a:solidFill>
            <a:schemeClr val="bg1">
              <a:lumMod val="95000"/>
              <a:alpha val="27000"/>
            </a:schemeClr>
          </a:solidFill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983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7B5B35C-BC49-7A61-3AD4-620BE38C9F78}"/>
              </a:ext>
            </a:extLst>
          </p:cNvPr>
          <p:cNvSpPr txBox="1">
            <a:spLocks/>
          </p:cNvSpPr>
          <p:nvPr/>
        </p:nvSpPr>
        <p:spPr>
          <a:xfrm>
            <a:off x="0" y="856580"/>
            <a:ext cx="0" cy="0"/>
          </a:xfrm>
          <a:prstGeom prst="rect">
            <a:avLst/>
          </a:prstGeom>
        </p:spPr>
        <p:txBody>
          <a:bodyPr vert="horz" lIns="0" tIns="34299" rIns="0" bIns="34299" rtlCol="0" anchor="ctr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5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FBE9E2B-F07E-C32B-0C94-4703BC6BB620}"/>
              </a:ext>
            </a:extLst>
          </p:cNvPr>
          <p:cNvSpPr txBox="1">
            <a:spLocks/>
          </p:cNvSpPr>
          <p:nvPr/>
        </p:nvSpPr>
        <p:spPr>
          <a:xfrm>
            <a:off x="138503" y="927809"/>
            <a:ext cx="8636308" cy="34298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3E4E64"/>
                </a:solidFill>
                <a:latin typeface="Nunito Sans" pitchFamily="2" charset="77"/>
                <a:ea typeface="+mj-ea"/>
                <a:cs typeface="+mj-cs"/>
              </a:defRPr>
            </a:lvl1pPr>
          </a:lstStyle>
          <a:p>
            <a:pPr algn="ctr" defTabSz="685983">
              <a:defRPr/>
            </a:pPr>
            <a:endParaRPr lang="en-US" sz="1800">
              <a:solidFill>
                <a:srgbClr val="3D4D63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53C40-E1AB-C9D5-A345-E1D34F3565D4}"/>
              </a:ext>
            </a:extLst>
          </p:cNvPr>
          <p:cNvCxnSpPr>
            <a:cxnSpLocks/>
          </p:cNvCxnSpPr>
          <p:nvPr/>
        </p:nvCxnSpPr>
        <p:spPr>
          <a:xfrm>
            <a:off x="819529" y="3127459"/>
            <a:ext cx="0" cy="41214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986F17-C4F0-A2CA-1EC4-A1AB4CC9AB79}"/>
              </a:ext>
            </a:extLst>
          </p:cNvPr>
          <p:cNvCxnSpPr>
            <a:cxnSpLocks/>
          </p:cNvCxnSpPr>
          <p:nvPr/>
        </p:nvCxnSpPr>
        <p:spPr>
          <a:xfrm flipV="1">
            <a:off x="3323888" y="3835709"/>
            <a:ext cx="0" cy="38024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89F84A-6009-2166-28E5-9E23051F72BF}"/>
              </a:ext>
            </a:extLst>
          </p:cNvPr>
          <p:cNvCxnSpPr>
            <a:cxnSpLocks/>
          </p:cNvCxnSpPr>
          <p:nvPr/>
        </p:nvCxnSpPr>
        <p:spPr>
          <a:xfrm flipV="1">
            <a:off x="6869539" y="3828192"/>
            <a:ext cx="0" cy="38024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BEC2CFA-D011-FD42-94BB-E4ACC5529012}"/>
              </a:ext>
            </a:extLst>
          </p:cNvPr>
          <p:cNvSpPr txBox="1"/>
          <p:nvPr/>
        </p:nvSpPr>
        <p:spPr>
          <a:xfrm>
            <a:off x="2244786" y="3855814"/>
            <a:ext cx="100624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defTabSz="685983">
              <a:defRPr/>
            </a:pPr>
            <a:r>
              <a:rPr lang="en-US" sz="750">
                <a:solidFill>
                  <a:srgbClr val="3D4D63"/>
                </a:solidFill>
                <a:latin typeface="Calibri" panose="020F0502020204030204"/>
              </a:rPr>
              <a:t>Supplier takes time to prepare the order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45D53C-9918-FF6D-0703-A7A26319E5D5}"/>
              </a:ext>
            </a:extLst>
          </p:cNvPr>
          <p:cNvSpPr/>
          <p:nvPr/>
        </p:nvSpPr>
        <p:spPr>
          <a:xfrm>
            <a:off x="746542" y="2086410"/>
            <a:ext cx="1225002" cy="260349"/>
          </a:xfrm>
          <a:prstGeom prst="rect">
            <a:avLst/>
          </a:prstGeom>
          <a:solidFill>
            <a:srgbClr val="CE5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983">
              <a:defRPr/>
            </a:pPr>
            <a:r>
              <a:rPr lang="en-US" sz="788" i="1">
                <a:solidFill>
                  <a:srgbClr val="FFFFFF"/>
                </a:solidFill>
                <a:latin typeface="Calibri" panose="020F0502020204030204"/>
              </a:rPr>
              <a:t>Material/Service Order approval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FF569B-052A-B20B-E80D-5E23AB2A5659}"/>
              </a:ext>
            </a:extLst>
          </p:cNvPr>
          <p:cNvSpPr/>
          <p:nvPr/>
        </p:nvSpPr>
        <p:spPr>
          <a:xfrm>
            <a:off x="2343741" y="1602283"/>
            <a:ext cx="1103162" cy="256525"/>
          </a:xfrm>
          <a:prstGeom prst="rect">
            <a:avLst/>
          </a:prstGeom>
          <a:solidFill>
            <a:srgbClr val="CE5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983">
              <a:defRPr/>
            </a:pPr>
            <a:r>
              <a:rPr lang="en-US" sz="750" b="1" i="1">
                <a:solidFill>
                  <a:srgbClr val="FFFFFF"/>
                </a:solidFill>
                <a:latin typeface="Calibri" panose="020F0502020204030204"/>
                <a:cs typeface="Calibri" pitchFamily="34" charset="0"/>
              </a:rPr>
              <a:t>      PROCUREMENT</a:t>
            </a:r>
            <a:endParaRPr lang="en-US" sz="750" i="1">
              <a:solidFill>
                <a:srgbClr val="FFFFFF"/>
              </a:solidFill>
              <a:latin typeface="Calibri" panose="020F0502020204030204"/>
            </a:endParaRPr>
          </a:p>
          <a:p>
            <a:pPr algn="ctr" defTabSz="685983">
              <a:defRPr/>
            </a:pPr>
            <a:r>
              <a:rPr lang="en-US" sz="750" i="1">
                <a:solidFill>
                  <a:srgbClr val="FFFFFF"/>
                </a:solidFill>
                <a:latin typeface="Calibri" panose="020F0502020204030204"/>
              </a:rPr>
              <a:t>&amp; SOURCING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C68A74-31AB-1B40-512E-B1BACE743DBC}"/>
              </a:ext>
            </a:extLst>
          </p:cNvPr>
          <p:cNvSpPr/>
          <p:nvPr/>
        </p:nvSpPr>
        <p:spPr>
          <a:xfrm>
            <a:off x="2573994" y="5380651"/>
            <a:ext cx="1068456" cy="260349"/>
          </a:xfrm>
          <a:prstGeom prst="rect">
            <a:avLst/>
          </a:prstGeom>
          <a:solidFill>
            <a:srgbClr val="CE5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983">
              <a:defRPr/>
            </a:pPr>
            <a:r>
              <a:rPr lang="en-US" sz="750" b="1" i="1">
                <a:solidFill>
                  <a:srgbClr val="FFFFFF"/>
                </a:solidFill>
                <a:latin typeface="Calibri" panose="020F0502020204030204"/>
                <a:cs typeface="Calibri" pitchFamily="34" charset="0"/>
              </a:rPr>
              <a:t>SUPPLIER	</a:t>
            </a:r>
            <a:endParaRPr lang="en-US" sz="750" i="1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AA337B53-3593-D790-588F-B8AC7502CC21}"/>
              </a:ext>
            </a:extLst>
          </p:cNvPr>
          <p:cNvSpPr>
            <a:spLocks/>
          </p:cNvSpPr>
          <p:nvPr/>
        </p:nvSpPr>
        <p:spPr bwMode="auto">
          <a:xfrm>
            <a:off x="2370642" y="1881605"/>
            <a:ext cx="1079439" cy="25237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34299" rIns="34299" anchor="ctr"/>
          <a:lstStyle/>
          <a:p>
            <a:pPr defTabSz="685983">
              <a:defRPr/>
            </a:pPr>
            <a:r>
              <a:rPr lang="en-US" sz="788" b="1">
                <a:solidFill>
                  <a:srgbClr val="3D4D63"/>
                </a:solidFill>
                <a:latin typeface="Calibri" panose="020F0502020204030204"/>
                <a:cs typeface="Calibri" pitchFamily="34" charset="0"/>
              </a:rPr>
              <a:t>Inventory Verification</a:t>
            </a:r>
          </a:p>
        </p:txBody>
      </p:sp>
      <p:sp>
        <p:nvSpPr>
          <p:cNvPr id="28" name="Freeform 12">
            <a:extLst>
              <a:ext uri="{FF2B5EF4-FFF2-40B4-BE49-F238E27FC236}">
                <a16:creationId xmlns:a16="http://schemas.microsoft.com/office/drawing/2014/main" id="{55DF27B1-9053-07E2-A852-7DA477A21168}"/>
              </a:ext>
            </a:extLst>
          </p:cNvPr>
          <p:cNvSpPr>
            <a:spLocks/>
          </p:cNvSpPr>
          <p:nvPr/>
        </p:nvSpPr>
        <p:spPr bwMode="auto">
          <a:xfrm>
            <a:off x="2370642" y="2431726"/>
            <a:ext cx="1079439" cy="25237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34299" rIns="34299" anchor="ctr"/>
          <a:lstStyle/>
          <a:p>
            <a:pPr defTabSz="685983">
              <a:defRPr/>
            </a:pPr>
            <a:r>
              <a:rPr lang="en-US" sz="788" b="1">
                <a:solidFill>
                  <a:srgbClr val="3D4D63"/>
                </a:solidFill>
                <a:latin typeface="Calibri" panose="020F0502020204030204"/>
                <a:cs typeface="Calibri" pitchFamily="34" charset="0"/>
              </a:rPr>
              <a:t>Supply/Demand </a:t>
            </a:r>
          </a:p>
          <a:p>
            <a:pPr defTabSz="685983">
              <a:defRPr/>
            </a:pPr>
            <a:r>
              <a:rPr lang="en-US" sz="788" b="1">
                <a:solidFill>
                  <a:srgbClr val="3D4D63"/>
                </a:solidFill>
                <a:latin typeface="Calibri" panose="020F0502020204030204"/>
                <a:cs typeface="Calibri" pitchFamily="34" charset="0"/>
              </a:rPr>
              <a:t>Assessment</a:t>
            </a:r>
          </a:p>
        </p:txBody>
      </p:sp>
      <p:sp>
        <p:nvSpPr>
          <p:cNvPr id="29" name="Freeform 12">
            <a:extLst>
              <a:ext uri="{FF2B5EF4-FFF2-40B4-BE49-F238E27FC236}">
                <a16:creationId xmlns:a16="http://schemas.microsoft.com/office/drawing/2014/main" id="{EBC8285F-52C5-CE58-24BD-244DF3F6DD1C}"/>
              </a:ext>
            </a:extLst>
          </p:cNvPr>
          <p:cNvSpPr>
            <a:spLocks/>
          </p:cNvSpPr>
          <p:nvPr/>
        </p:nvSpPr>
        <p:spPr bwMode="auto">
          <a:xfrm>
            <a:off x="2369934" y="2156554"/>
            <a:ext cx="1079439" cy="25237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34299" rIns="34299" anchor="ctr"/>
          <a:lstStyle/>
          <a:p>
            <a:pPr defTabSz="685983">
              <a:defRPr/>
            </a:pPr>
            <a:r>
              <a:rPr lang="en-US" sz="788" b="1">
                <a:solidFill>
                  <a:srgbClr val="3D4D63"/>
                </a:solidFill>
                <a:latin typeface="Calibri" panose="020F0502020204030204"/>
                <a:cs typeface="Calibri" pitchFamily="34" charset="0"/>
              </a:rPr>
              <a:t>Supplier Negotiation</a:t>
            </a:r>
          </a:p>
        </p:txBody>
      </p:sp>
      <p:sp>
        <p:nvSpPr>
          <p:cNvPr id="30" name="Freeform 12">
            <a:extLst>
              <a:ext uri="{FF2B5EF4-FFF2-40B4-BE49-F238E27FC236}">
                <a16:creationId xmlns:a16="http://schemas.microsoft.com/office/drawing/2014/main" id="{20CE7582-B48B-7C83-1FDF-B9615B2E52E9}"/>
              </a:ext>
            </a:extLst>
          </p:cNvPr>
          <p:cNvSpPr>
            <a:spLocks/>
          </p:cNvSpPr>
          <p:nvPr/>
        </p:nvSpPr>
        <p:spPr bwMode="auto">
          <a:xfrm>
            <a:off x="2559410" y="4232359"/>
            <a:ext cx="1079439" cy="25237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34299" rIns="34299" anchor="ctr"/>
          <a:lstStyle/>
          <a:p>
            <a:pPr defTabSz="685983">
              <a:defRPr/>
            </a:pPr>
            <a:r>
              <a:rPr lang="en-US" sz="788" b="1">
                <a:solidFill>
                  <a:srgbClr val="3D4D63"/>
                </a:solidFill>
                <a:latin typeface="Calibri" panose="020F0502020204030204"/>
                <a:cs typeface="Calibri" pitchFamily="34" charset="0"/>
              </a:rPr>
              <a:t>Order Placement</a:t>
            </a:r>
          </a:p>
        </p:txBody>
      </p:sp>
      <p:sp>
        <p:nvSpPr>
          <p:cNvPr id="31" name="Freeform 12">
            <a:extLst>
              <a:ext uri="{FF2B5EF4-FFF2-40B4-BE49-F238E27FC236}">
                <a16:creationId xmlns:a16="http://schemas.microsoft.com/office/drawing/2014/main" id="{235734BE-0F68-713D-9EC4-30508DCD504F}"/>
              </a:ext>
            </a:extLst>
          </p:cNvPr>
          <p:cNvSpPr>
            <a:spLocks/>
          </p:cNvSpPr>
          <p:nvPr/>
        </p:nvSpPr>
        <p:spPr bwMode="auto">
          <a:xfrm>
            <a:off x="2565480" y="4529227"/>
            <a:ext cx="1079439" cy="25237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34299" rIns="34299" anchor="ctr"/>
          <a:lstStyle/>
          <a:p>
            <a:pPr defTabSz="685983">
              <a:defRPr/>
            </a:pPr>
            <a:r>
              <a:rPr lang="en-US" sz="788" b="1">
                <a:solidFill>
                  <a:srgbClr val="3D4D63"/>
                </a:solidFill>
                <a:latin typeface="Calibri" panose="020F0502020204030204"/>
                <a:cs typeface="Calibri" pitchFamily="34" charset="0"/>
              </a:rPr>
              <a:t>Order Acceptance</a:t>
            </a:r>
          </a:p>
        </p:txBody>
      </p:sp>
      <p:sp>
        <p:nvSpPr>
          <p:cNvPr id="32" name="Freeform 12">
            <a:extLst>
              <a:ext uri="{FF2B5EF4-FFF2-40B4-BE49-F238E27FC236}">
                <a16:creationId xmlns:a16="http://schemas.microsoft.com/office/drawing/2014/main" id="{D0E97687-3A5F-A8C6-01C8-A4EB1305DBEE}"/>
              </a:ext>
            </a:extLst>
          </p:cNvPr>
          <p:cNvSpPr>
            <a:spLocks/>
          </p:cNvSpPr>
          <p:nvPr/>
        </p:nvSpPr>
        <p:spPr bwMode="auto">
          <a:xfrm>
            <a:off x="2565479" y="4810661"/>
            <a:ext cx="1079439" cy="25237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34299" rIns="34299" anchor="ctr"/>
          <a:lstStyle/>
          <a:p>
            <a:pPr defTabSz="685983">
              <a:defRPr/>
            </a:pPr>
            <a:r>
              <a:rPr lang="en-US" sz="788" b="1">
                <a:solidFill>
                  <a:srgbClr val="3D4D63"/>
                </a:solidFill>
                <a:latin typeface="Calibri" panose="020F0502020204030204"/>
                <a:cs typeface="Calibri" pitchFamily="34" charset="0"/>
              </a:rPr>
              <a:t>Preparation of Order</a:t>
            </a:r>
          </a:p>
        </p:txBody>
      </p:sp>
      <p:sp>
        <p:nvSpPr>
          <p:cNvPr id="33" name="Freeform 12">
            <a:extLst>
              <a:ext uri="{FF2B5EF4-FFF2-40B4-BE49-F238E27FC236}">
                <a16:creationId xmlns:a16="http://schemas.microsoft.com/office/drawing/2014/main" id="{230C2905-AAD1-82CF-80AE-96899B3590CA}"/>
              </a:ext>
            </a:extLst>
          </p:cNvPr>
          <p:cNvSpPr>
            <a:spLocks/>
          </p:cNvSpPr>
          <p:nvPr/>
        </p:nvSpPr>
        <p:spPr bwMode="auto">
          <a:xfrm>
            <a:off x="2573994" y="5096337"/>
            <a:ext cx="1073369" cy="25237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34299" rIns="34299" anchor="ctr"/>
          <a:lstStyle/>
          <a:p>
            <a:pPr defTabSz="685983">
              <a:defRPr/>
            </a:pPr>
            <a:r>
              <a:rPr lang="en-US" sz="788" b="1">
                <a:solidFill>
                  <a:srgbClr val="3D4D63"/>
                </a:solidFill>
                <a:latin typeface="Calibri" panose="020F0502020204030204"/>
                <a:cs typeface="Calibri" pitchFamily="34" charset="0"/>
              </a:rPr>
              <a:t>RFQ, Supplier </a:t>
            </a:r>
          </a:p>
          <a:p>
            <a:pPr defTabSz="685983">
              <a:defRPr/>
            </a:pPr>
            <a:r>
              <a:rPr lang="en-US" sz="788" b="1">
                <a:solidFill>
                  <a:srgbClr val="3D4D63"/>
                </a:solidFill>
                <a:latin typeface="Calibri" panose="020F0502020204030204"/>
                <a:cs typeface="Calibri" pitchFamily="34" charset="0"/>
              </a:rPr>
              <a:t>verification</a:t>
            </a:r>
          </a:p>
        </p:txBody>
      </p:sp>
      <p:sp>
        <p:nvSpPr>
          <p:cNvPr id="34" name="Freeform 12">
            <a:extLst>
              <a:ext uri="{FF2B5EF4-FFF2-40B4-BE49-F238E27FC236}">
                <a16:creationId xmlns:a16="http://schemas.microsoft.com/office/drawing/2014/main" id="{D7F9AA4C-3FDB-6037-6CF2-43E6E794F9A9}"/>
              </a:ext>
            </a:extLst>
          </p:cNvPr>
          <p:cNvSpPr>
            <a:spLocks/>
          </p:cNvSpPr>
          <p:nvPr/>
        </p:nvSpPr>
        <p:spPr bwMode="auto">
          <a:xfrm>
            <a:off x="2378818" y="2993679"/>
            <a:ext cx="1079438" cy="23377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34299" rIns="34299" anchor="ctr"/>
          <a:lstStyle/>
          <a:p>
            <a:pPr defTabSz="685983">
              <a:defRPr/>
            </a:pPr>
            <a:r>
              <a:rPr lang="en-US" sz="788" b="1">
                <a:solidFill>
                  <a:srgbClr val="3D4D63"/>
                </a:solidFill>
                <a:latin typeface="Calibri" panose="020F0502020204030204"/>
                <a:cs typeface="Calibri" pitchFamily="34" charset="0"/>
              </a:rPr>
              <a:t>Allocation of material</a:t>
            </a:r>
          </a:p>
          <a:p>
            <a:pPr defTabSz="685983">
              <a:defRPr/>
            </a:pPr>
            <a:r>
              <a:rPr lang="en-US" sz="788" b="1">
                <a:solidFill>
                  <a:srgbClr val="3D4D63"/>
                </a:solidFill>
                <a:latin typeface="Calibri" panose="020F0502020204030204"/>
                <a:cs typeface="Calibri" pitchFamily="34" charset="0"/>
              </a:rPr>
              <a:t> for production</a:t>
            </a:r>
          </a:p>
        </p:txBody>
      </p:sp>
      <p:sp>
        <p:nvSpPr>
          <p:cNvPr id="35" name="Freeform 12">
            <a:extLst>
              <a:ext uri="{FF2B5EF4-FFF2-40B4-BE49-F238E27FC236}">
                <a16:creationId xmlns:a16="http://schemas.microsoft.com/office/drawing/2014/main" id="{850DC1B5-51B0-3E22-843A-F480DA0A614E}"/>
              </a:ext>
            </a:extLst>
          </p:cNvPr>
          <p:cNvSpPr>
            <a:spLocks/>
          </p:cNvSpPr>
          <p:nvPr/>
        </p:nvSpPr>
        <p:spPr bwMode="auto">
          <a:xfrm>
            <a:off x="2372453" y="2712902"/>
            <a:ext cx="1079569" cy="25171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34299" rIns="34299" anchor="ctr"/>
          <a:lstStyle/>
          <a:p>
            <a:pPr defTabSz="685983">
              <a:defRPr/>
            </a:pPr>
            <a:r>
              <a:rPr lang="en-US" sz="788" b="1">
                <a:solidFill>
                  <a:srgbClr val="3D4D63"/>
                </a:solidFill>
                <a:latin typeface="Calibri" panose="020F0502020204030204"/>
                <a:cs typeface="Calibri" pitchFamily="34" charset="0"/>
              </a:rPr>
              <a:t>Shipment preparation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966E14-C959-DFEB-FCDC-5B805EC75947}"/>
              </a:ext>
            </a:extLst>
          </p:cNvPr>
          <p:cNvCxnSpPr>
            <a:cxnSpLocks/>
          </p:cNvCxnSpPr>
          <p:nvPr/>
        </p:nvCxnSpPr>
        <p:spPr>
          <a:xfrm>
            <a:off x="2440965" y="3274266"/>
            <a:ext cx="0" cy="26534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3FE0125-8BA5-AB33-014A-69CB636ACF33}"/>
              </a:ext>
            </a:extLst>
          </p:cNvPr>
          <p:cNvSpPr txBox="1"/>
          <p:nvPr/>
        </p:nvSpPr>
        <p:spPr>
          <a:xfrm>
            <a:off x="4232992" y="4386402"/>
            <a:ext cx="867515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defTabSz="685983">
              <a:defRPr/>
            </a:pPr>
            <a:r>
              <a:rPr lang="en-US" sz="675">
                <a:solidFill>
                  <a:srgbClr val="3D4D63"/>
                </a:solidFill>
                <a:latin typeface="Calibri" panose="020F0502020204030204"/>
              </a:rPr>
              <a:t> shipments to company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E54A42-26AC-4506-A8E3-0244BF48A4B1}"/>
              </a:ext>
            </a:extLst>
          </p:cNvPr>
          <p:cNvSpPr txBox="1"/>
          <p:nvPr/>
        </p:nvSpPr>
        <p:spPr>
          <a:xfrm>
            <a:off x="6002374" y="4192803"/>
            <a:ext cx="1368511" cy="44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defTabSz="685983">
              <a:defRPr/>
            </a:pPr>
            <a:r>
              <a:rPr lang="en-US" sz="750">
                <a:solidFill>
                  <a:srgbClr val="3D4D63"/>
                </a:solidFill>
                <a:latin typeface="Calibri" panose="020F0502020204030204"/>
              </a:rPr>
              <a:t>Supplier submit invoice for payment. Payment is done based on payment terms.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AA29953-F6DA-7755-2235-E78A397BA800}"/>
              </a:ext>
            </a:extLst>
          </p:cNvPr>
          <p:cNvSpPr/>
          <p:nvPr/>
        </p:nvSpPr>
        <p:spPr>
          <a:xfrm>
            <a:off x="6029546" y="5195794"/>
            <a:ext cx="1196856" cy="269131"/>
          </a:xfrm>
          <a:prstGeom prst="rect">
            <a:avLst/>
          </a:prstGeom>
          <a:solidFill>
            <a:srgbClr val="CE5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983">
              <a:defRPr/>
            </a:pPr>
            <a:r>
              <a:rPr lang="en-US" sz="750" b="1" i="1">
                <a:solidFill>
                  <a:srgbClr val="FFFFFF"/>
                </a:solidFill>
                <a:latin typeface="Calibri" panose="020F0502020204030204"/>
                <a:cs typeface="Calibri" pitchFamily="34" charset="0"/>
              </a:rPr>
              <a:t>Payment Terms	</a:t>
            </a:r>
            <a:endParaRPr lang="en-US" sz="750" i="1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1" name="Freeform 12">
            <a:extLst>
              <a:ext uri="{FF2B5EF4-FFF2-40B4-BE49-F238E27FC236}">
                <a16:creationId xmlns:a16="http://schemas.microsoft.com/office/drawing/2014/main" id="{524918BD-A15C-B8E6-9800-1A55DB768DEB}"/>
              </a:ext>
            </a:extLst>
          </p:cNvPr>
          <p:cNvSpPr>
            <a:spLocks/>
          </p:cNvSpPr>
          <p:nvPr/>
        </p:nvSpPr>
        <p:spPr bwMode="auto">
          <a:xfrm>
            <a:off x="6029546" y="4899734"/>
            <a:ext cx="1212885" cy="25826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34299" rIns="34299" anchor="ctr"/>
          <a:lstStyle/>
          <a:p>
            <a:pPr defTabSz="685983">
              <a:defRPr/>
            </a:pPr>
            <a:r>
              <a:rPr lang="en-US" sz="788" b="1">
                <a:solidFill>
                  <a:srgbClr val="3D4D63"/>
                </a:solidFill>
                <a:latin typeface="Calibri" panose="020F0502020204030204"/>
                <a:cs typeface="Calibri" pitchFamily="34" charset="0"/>
              </a:rPr>
              <a:t>Material/Service receival</a:t>
            </a:r>
          </a:p>
          <a:p>
            <a:pPr defTabSz="685983">
              <a:defRPr/>
            </a:pPr>
            <a:r>
              <a:rPr lang="en-US" sz="788" b="1">
                <a:solidFill>
                  <a:srgbClr val="3D4D63"/>
                </a:solidFill>
                <a:latin typeface="Calibri" panose="020F0502020204030204"/>
                <a:cs typeface="Calibri" pitchFamily="34" charset="0"/>
              </a:rPr>
              <a:t>l Confirmation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1B073B9-CE63-99DA-8D6C-0155119CDF32}"/>
              </a:ext>
            </a:extLst>
          </p:cNvPr>
          <p:cNvGrpSpPr/>
          <p:nvPr/>
        </p:nvGrpSpPr>
        <p:grpSpPr>
          <a:xfrm>
            <a:off x="4446407" y="3951077"/>
            <a:ext cx="434989" cy="428954"/>
            <a:chOff x="5926999" y="4368117"/>
            <a:chExt cx="579834" cy="57179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7DF2576-546E-5F6E-0E66-84F3B79A4D09}"/>
                </a:ext>
              </a:extLst>
            </p:cNvPr>
            <p:cNvSpPr/>
            <p:nvPr/>
          </p:nvSpPr>
          <p:spPr>
            <a:xfrm>
              <a:off x="5926999" y="4368117"/>
              <a:ext cx="579834" cy="571790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pic>
          <p:nvPicPr>
            <p:cNvPr id="44" name="Graphic 43" descr="Truck">
              <a:extLst>
                <a:ext uri="{FF2B5EF4-FFF2-40B4-BE49-F238E27FC236}">
                  <a16:creationId xmlns:a16="http://schemas.microsoft.com/office/drawing/2014/main" id="{49503DD5-B436-5049-CFEE-C54C5EBBD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36235" y="4457741"/>
              <a:ext cx="373482" cy="373482"/>
            </a:xfrm>
            <a:prstGeom prst="rect">
              <a:avLst/>
            </a:prstGeom>
          </p:spPr>
        </p:pic>
      </p:grpSp>
      <p:sp>
        <p:nvSpPr>
          <p:cNvPr id="45" name="Freeform 12">
            <a:extLst>
              <a:ext uri="{FF2B5EF4-FFF2-40B4-BE49-F238E27FC236}">
                <a16:creationId xmlns:a16="http://schemas.microsoft.com/office/drawing/2014/main" id="{C7A12ED5-8CB7-2EC6-9F81-E0BDCB5D7F98}"/>
              </a:ext>
            </a:extLst>
          </p:cNvPr>
          <p:cNvSpPr>
            <a:spLocks/>
          </p:cNvSpPr>
          <p:nvPr/>
        </p:nvSpPr>
        <p:spPr bwMode="auto">
          <a:xfrm>
            <a:off x="746542" y="2382399"/>
            <a:ext cx="1217984" cy="36250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34299" rIns="34299" anchor="ctr"/>
          <a:lstStyle/>
          <a:p>
            <a:pPr defTabSz="685983">
              <a:defRPr/>
            </a:pPr>
            <a:r>
              <a:rPr lang="en-US" sz="788" b="1">
                <a:solidFill>
                  <a:srgbClr val="3D4D63"/>
                </a:solidFill>
                <a:latin typeface="Calibri" panose="020F0502020204030204"/>
                <a:cs typeface="Calibri" pitchFamily="34" charset="0"/>
              </a:rPr>
              <a:t>Based on requirement PR</a:t>
            </a:r>
          </a:p>
          <a:p>
            <a:pPr defTabSz="685983">
              <a:defRPr/>
            </a:pPr>
            <a:r>
              <a:rPr lang="en-US" sz="788" b="1">
                <a:solidFill>
                  <a:srgbClr val="3D4D63"/>
                </a:solidFill>
                <a:latin typeface="Calibri" panose="020F0502020204030204"/>
                <a:cs typeface="Calibri" pitchFamily="34" charset="0"/>
              </a:rPr>
              <a:t> is generated</a:t>
            </a:r>
          </a:p>
        </p:txBody>
      </p:sp>
      <p:sp>
        <p:nvSpPr>
          <p:cNvPr id="46" name="Freeform 12">
            <a:extLst>
              <a:ext uri="{FF2B5EF4-FFF2-40B4-BE49-F238E27FC236}">
                <a16:creationId xmlns:a16="http://schemas.microsoft.com/office/drawing/2014/main" id="{F2CCD2E1-B176-0917-6BBF-6327DE7CA633}"/>
              </a:ext>
            </a:extLst>
          </p:cNvPr>
          <p:cNvSpPr>
            <a:spLocks/>
          </p:cNvSpPr>
          <p:nvPr/>
        </p:nvSpPr>
        <p:spPr bwMode="auto">
          <a:xfrm>
            <a:off x="732471" y="2772981"/>
            <a:ext cx="1232056" cy="27890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34299" rIns="34299" anchor="ctr"/>
          <a:lstStyle/>
          <a:p>
            <a:pPr defTabSz="685983">
              <a:defRPr/>
            </a:pPr>
            <a:r>
              <a:rPr lang="en-US" sz="788" b="1">
                <a:solidFill>
                  <a:srgbClr val="3D4D63"/>
                </a:solidFill>
                <a:latin typeface="Calibri" panose="020F0502020204030204"/>
                <a:cs typeface="Calibri" pitchFamily="34" charset="0"/>
              </a:rPr>
              <a:t>PR is approved/Reject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40BCB3-8575-1A20-C942-A8F9576B1330}"/>
              </a:ext>
            </a:extLst>
          </p:cNvPr>
          <p:cNvGrpSpPr/>
          <p:nvPr/>
        </p:nvGrpSpPr>
        <p:grpSpPr>
          <a:xfrm>
            <a:off x="299887" y="3466373"/>
            <a:ext cx="7108298" cy="351087"/>
            <a:chOff x="941244" y="3385575"/>
            <a:chExt cx="8637849" cy="368339"/>
          </a:xfrm>
          <a:solidFill>
            <a:schemeClr val="tx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Arrow: Chevron 111">
              <a:extLst>
                <a:ext uri="{FF2B5EF4-FFF2-40B4-BE49-F238E27FC236}">
                  <a16:creationId xmlns:a16="http://schemas.microsoft.com/office/drawing/2014/main" id="{BFE4C547-0707-45D9-D091-CC7E40533594}"/>
                </a:ext>
              </a:extLst>
            </p:cNvPr>
            <p:cNvSpPr/>
            <p:nvPr/>
          </p:nvSpPr>
          <p:spPr>
            <a:xfrm>
              <a:off x="7654800" y="3392136"/>
              <a:ext cx="1924293" cy="361778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anchor="ctr"/>
            <a:lstStyle/>
            <a:p>
              <a:pPr algn="ctr" defTabSz="466849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kern="0">
                  <a:solidFill>
                    <a:srgbClr val="7F7F7F">
                      <a:lumMod val="50000"/>
                    </a:srgbClr>
                  </a:solidFill>
                  <a:latin typeface="Calibri Light" panose="020F0302020204030204"/>
                  <a:ea typeface="MS PGothic" panose="020B0600070205080204" pitchFamily="34" charset="-128"/>
                  <a:cs typeface="Arial" panose="020B0604020202020204" pitchFamily="34" charset="0"/>
                </a:rPr>
                <a:t>Record Invoice Receipt</a:t>
              </a:r>
            </a:p>
          </p:txBody>
        </p:sp>
        <p:sp>
          <p:nvSpPr>
            <p:cNvPr id="54" name="Arrow: Chevron 112">
              <a:extLst>
                <a:ext uri="{FF2B5EF4-FFF2-40B4-BE49-F238E27FC236}">
                  <a16:creationId xmlns:a16="http://schemas.microsoft.com/office/drawing/2014/main" id="{79993A6C-0D25-AE5E-2872-D4CD62374223}"/>
                </a:ext>
              </a:extLst>
            </p:cNvPr>
            <p:cNvSpPr/>
            <p:nvPr/>
          </p:nvSpPr>
          <p:spPr>
            <a:xfrm>
              <a:off x="6013428" y="3387439"/>
              <a:ext cx="1902083" cy="361778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anchor="ctr"/>
            <a:lstStyle/>
            <a:p>
              <a:pPr algn="ctr" defTabSz="466849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>
                  <a:solidFill>
                    <a:srgbClr val="1F1F1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Goods Receipt</a:t>
              </a:r>
            </a:p>
          </p:txBody>
        </p:sp>
        <p:sp>
          <p:nvSpPr>
            <p:cNvPr id="55" name="Arrow: Chevron 113">
              <a:extLst>
                <a:ext uri="{FF2B5EF4-FFF2-40B4-BE49-F238E27FC236}">
                  <a16:creationId xmlns:a16="http://schemas.microsoft.com/office/drawing/2014/main" id="{22CF42A8-B14F-1445-5F29-CAF1ACA3EE91}"/>
                </a:ext>
              </a:extLst>
            </p:cNvPr>
            <p:cNvSpPr/>
            <p:nvPr/>
          </p:nvSpPr>
          <p:spPr>
            <a:xfrm>
              <a:off x="4349847" y="3387439"/>
              <a:ext cx="1926826" cy="361778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anchor="ctr"/>
            <a:lstStyle/>
            <a:p>
              <a:pPr algn="ctr" defTabSz="466849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0" i="0" u="none" strike="noStrike">
                  <a:solidFill>
                    <a:srgbClr val="1F1F1F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Send PO to Vendor</a:t>
              </a:r>
              <a:endParaRPr lang="en-US" sz="1050" b="1" kern="0">
                <a:solidFill>
                  <a:srgbClr val="7F7F7F">
                    <a:lumMod val="50000"/>
                  </a:srgbClr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58" name="Arrow: Chevron 116">
              <a:extLst>
                <a:ext uri="{FF2B5EF4-FFF2-40B4-BE49-F238E27FC236}">
                  <a16:creationId xmlns:a16="http://schemas.microsoft.com/office/drawing/2014/main" id="{B6575B7A-8E1E-7B7A-D442-FC844258E586}"/>
                </a:ext>
              </a:extLst>
            </p:cNvPr>
            <p:cNvSpPr/>
            <p:nvPr/>
          </p:nvSpPr>
          <p:spPr>
            <a:xfrm>
              <a:off x="2615902" y="3385575"/>
              <a:ext cx="1976213" cy="361777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anchor="ctr"/>
            <a:lstStyle/>
            <a:p>
              <a:pPr algn="ctr" defTabSz="466849">
                <a:lnSpc>
                  <a:spcPct val="90000"/>
                </a:lnSpc>
                <a:spcAft>
                  <a:spcPct val="35000"/>
                </a:spcAft>
              </a:pPr>
              <a:r>
                <a:rPr lang="en-US" sz="1050" b="1">
                  <a:solidFill>
                    <a:srgbClr val="7F7F7F">
                      <a:lumMod val="50000"/>
                    </a:srgbClr>
                  </a:solidFill>
                  <a:latin typeface="Calibri Light" panose="020F0302020204030204"/>
                  <a:ea typeface="MS PGothic" panose="020B0600070205080204" pitchFamily="34" charset="-128"/>
                  <a:cs typeface="Arial" panose="020B0604020202020204" pitchFamily="34" charset="0"/>
                </a:rPr>
                <a:t>Create Purchase Order (PO)</a:t>
              </a:r>
            </a:p>
          </p:txBody>
        </p:sp>
        <p:sp>
          <p:nvSpPr>
            <p:cNvPr id="59" name="Arrow: Chevron 117">
              <a:extLst>
                <a:ext uri="{FF2B5EF4-FFF2-40B4-BE49-F238E27FC236}">
                  <a16:creationId xmlns:a16="http://schemas.microsoft.com/office/drawing/2014/main" id="{ECF63D55-146A-FB37-989B-D1213FB44C20}"/>
                </a:ext>
              </a:extLst>
            </p:cNvPr>
            <p:cNvSpPr/>
            <p:nvPr/>
          </p:nvSpPr>
          <p:spPr>
            <a:xfrm>
              <a:off x="941244" y="3385576"/>
              <a:ext cx="1926825" cy="361778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anchor="ctr"/>
            <a:lstStyle/>
            <a:p>
              <a:pPr algn="ctr" defTabSz="466849">
                <a:lnSpc>
                  <a:spcPct val="90000"/>
                </a:lnSpc>
                <a:spcAft>
                  <a:spcPct val="35000"/>
                </a:spcAft>
              </a:pPr>
              <a:r>
                <a:rPr lang="en-US" sz="1050" b="1">
                  <a:solidFill>
                    <a:srgbClr val="7F7F7F">
                      <a:lumMod val="50000"/>
                    </a:srgbClr>
                  </a:solidFill>
                  <a:latin typeface="Calibri Light" panose="020F0302020204030204"/>
                  <a:ea typeface="MS PGothic" panose="020B0600070205080204" pitchFamily="34" charset="-128"/>
                  <a:cs typeface="Arial" panose="020B0604020202020204" pitchFamily="34" charset="0"/>
                </a:rPr>
                <a:t>Purchase Request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057B080-3639-78FB-FBF1-387F31CE2E21}"/>
              </a:ext>
            </a:extLst>
          </p:cNvPr>
          <p:cNvSpPr/>
          <p:nvPr/>
        </p:nvSpPr>
        <p:spPr>
          <a:xfrm>
            <a:off x="562824" y="4924141"/>
            <a:ext cx="1238837" cy="375377"/>
          </a:xfrm>
          <a:prstGeom prst="rect">
            <a:avLst/>
          </a:prstGeom>
          <a:solidFill>
            <a:srgbClr val="CE5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983">
              <a:defRPr/>
            </a:pPr>
            <a:r>
              <a:rPr lang="en-US" sz="750" b="1" i="1">
                <a:solidFill>
                  <a:srgbClr val="FFFFFF"/>
                </a:solidFill>
                <a:latin typeface="Calibri" panose="020F0502020204030204"/>
                <a:cs typeface="Calibri" pitchFamily="34" charset="0"/>
              </a:rPr>
              <a:t>      </a:t>
            </a:r>
            <a:r>
              <a:rPr lang="en-US" sz="600" b="1"/>
              <a:t>STRATEGIC PLANNING, EXECUTION AND STRATEGY DEVELOPMENT</a:t>
            </a:r>
            <a:endParaRPr lang="en-US" sz="750" i="1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2" name="Freeform 12">
            <a:extLst>
              <a:ext uri="{FF2B5EF4-FFF2-40B4-BE49-F238E27FC236}">
                <a16:creationId xmlns:a16="http://schemas.microsoft.com/office/drawing/2014/main" id="{FA1ABF52-A796-480B-FB1A-7C0D94108903}"/>
              </a:ext>
            </a:extLst>
          </p:cNvPr>
          <p:cNvSpPr>
            <a:spLocks/>
          </p:cNvSpPr>
          <p:nvPr/>
        </p:nvSpPr>
        <p:spPr bwMode="auto">
          <a:xfrm>
            <a:off x="570864" y="4657964"/>
            <a:ext cx="1234347" cy="236539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34299" rIns="34299" anchor="ctr"/>
          <a:lstStyle/>
          <a:p>
            <a:pPr defTabSz="685983">
              <a:defRPr/>
            </a:pPr>
            <a:r>
              <a:rPr lang="en-US" sz="788" b="1">
                <a:solidFill>
                  <a:srgbClr val="3D4D63"/>
                </a:solidFill>
                <a:latin typeface="Calibri" panose="020F0502020204030204"/>
                <a:cs typeface="Calibri" pitchFamily="34" charset="0"/>
              </a:rPr>
              <a:t>Participation of SC team </a:t>
            </a:r>
          </a:p>
        </p:txBody>
      </p:sp>
      <p:sp>
        <p:nvSpPr>
          <p:cNvPr id="63" name="Freeform 12">
            <a:extLst>
              <a:ext uri="{FF2B5EF4-FFF2-40B4-BE49-F238E27FC236}">
                <a16:creationId xmlns:a16="http://schemas.microsoft.com/office/drawing/2014/main" id="{AA8A5BCD-A326-BD37-2602-57777C7E7D99}"/>
              </a:ext>
            </a:extLst>
          </p:cNvPr>
          <p:cNvSpPr>
            <a:spLocks/>
          </p:cNvSpPr>
          <p:nvPr/>
        </p:nvSpPr>
        <p:spPr bwMode="auto">
          <a:xfrm>
            <a:off x="577698" y="4352041"/>
            <a:ext cx="1222074" cy="260913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34299" rIns="34299" anchor="ctr"/>
          <a:lstStyle/>
          <a:p>
            <a:pPr defTabSz="685983">
              <a:defRPr/>
            </a:pPr>
            <a:r>
              <a:rPr lang="en-US" sz="788" b="1">
                <a:solidFill>
                  <a:srgbClr val="3D4D63"/>
                </a:solidFill>
                <a:latin typeface="Calibri" panose="020F0502020204030204"/>
                <a:cs typeface="Calibri" pitchFamily="34" charset="0"/>
              </a:rPr>
              <a:t>Pre-planning of material </a:t>
            </a:r>
          </a:p>
        </p:txBody>
      </p:sp>
      <p:sp>
        <p:nvSpPr>
          <p:cNvPr id="64" name="Freeform 12">
            <a:extLst>
              <a:ext uri="{FF2B5EF4-FFF2-40B4-BE49-F238E27FC236}">
                <a16:creationId xmlns:a16="http://schemas.microsoft.com/office/drawing/2014/main" id="{3373D6F2-5D2C-9F28-52DE-23C1F3DDB8CE}"/>
              </a:ext>
            </a:extLst>
          </p:cNvPr>
          <p:cNvSpPr>
            <a:spLocks/>
          </p:cNvSpPr>
          <p:nvPr/>
        </p:nvSpPr>
        <p:spPr bwMode="auto">
          <a:xfrm>
            <a:off x="570864" y="4051331"/>
            <a:ext cx="1228909" cy="260913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34299" rIns="34299" anchor="ctr"/>
          <a:lstStyle/>
          <a:p>
            <a:pPr defTabSz="685983">
              <a:defRPr/>
            </a:pPr>
            <a:r>
              <a:rPr lang="en-US" sz="788" b="1">
                <a:solidFill>
                  <a:srgbClr val="3D4D63"/>
                </a:solidFill>
                <a:latin typeface="Calibri" panose="020F0502020204030204"/>
                <a:cs typeface="Calibri" pitchFamily="34" charset="0"/>
              </a:rPr>
              <a:t>Supply Chain Risk analysis 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604161C-503C-28D9-AFC3-A31E9BEAD831}"/>
              </a:ext>
            </a:extLst>
          </p:cNvPr>
          <p:cNvCxnSpPr>
            <a:cxnSpLocks/>
          </p:cNvCxnSpPr>
          <p:nvPr/>
        </p:nvCxnSpPr>
        <p:spPr>
          <a:xfrm flipV="1">
            <a:off x="1619830" y="3842856"/>
            <a:ext cx="0" cy="19106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7144483-CB9E-7598-EEFB-8DB56C5B9140}"/>
              </a:ext>
            </a:extLst>
          </p:cNvPr>
          <p:cNvGrpSpPr/>
          <p:nvPr/>
        </p:nvGrpSpPr>
        <p:grpSpPr>
          <a:xfrm>
            <a:off x="3734527" y="3949379"/>
            <a:ext cx="588649" cy="840980"/>
            <a:chOff x="4647401" y="2670836"/>
            <a:chExt cx="846372" cy="1130862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62D9F42-54A5-2B7E-ACE3-5F8492D7810A}"/>
                </a:ext>
              </a:extLst>
            </p:cNvPr>
            <p:cNvGrpSpPr/>
            <p:nvPr/>
          </p:nvGrpSpPr>
          <p:grpSpPr>
            <a:xfrm>
              <a:off x="4647401" y="2670836"/>
              <a:ext cx="846372" cy="1130862"/>
              <a:chOff x="4668529" y="2639798"/>
              <a:chExt cx="846372" cy="1130862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36C2E2B-EE18-10C9-7D91-A20F99523E12}"/>
                  </a:ext>
                </a:extLst>
              </p:cNvPr>
              <p:cNvSpPr txBox="1"/>
              <p:nvPr/>
            </p:nvSpPr>
            <p:spPr>
              <a:xfrm>
                <a:off x="4668529" y="3227461"/>
                <a:ext cx="846372" cy="543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defTabSz="685983">
                  <a:defRPr/>
                </a:pPr>
                <a:r>
                  <a:rPr lang="en-US" sz="675">
                    <a:solidFill>
                      <a:srgbClr val="3D4D63"/>
                    </a:solidFill>
                    <a:latin typeface="Calibri" panose="020F0502020204030204"/>
                  </a:rPr>
                  <a:t>Transit Time to R &amp; D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51BE76D-EA43-166B-B9D7-387BDB355FED}"/>
                  </a:ext>
                </a:extLst>
              </p:cNvPr>
              <p:cNvSpPr/>
              <p:nvPr/>
            </p:nvSpPr>
            <p:spPr>
              <a:xfrm>
                <a:off x="4708516" y="2639798"/>
                <a:ext cx="579834" cy="579834"/>
              </a:xfrm>
              <a:prstGeom prst="ellipse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pic>
          <p:nvPicPr>
            <p:cNvPr id="68" name="Graphic 67" descr="Truck">
              <a:extLst>
                <a:ext uri="{FF2B5EF4-FFF2-40B4-BE49-F238E27FC236}">
                  <a16:creationId xmlns:a16="http://schemas.microsoft.com/office/drawing/2014/main" id="{B6E14EBE-ED1B-7250-BC12-A0265F431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19234" y="2745929"/>
              <a:ext cx="373482" cy="373482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A669931-0FBE-35F9-FDDF-FD5FA403AB97}"/>
              </a:ext>
            </a:extLst>
          </p:cNvPr>
          <p:cNvGrpSpPr/>
          <p:nvPr/>
        </p:nvGrpSpPr>
        <p:grpSpPr>
          <a:xfrm>
            <a:off x="5002009" y="3928174"/>
            <a:ext cx="1067314" cy="736992"/>
            <a:chOff x="5548169" y="2111338"/>
            <a:chExt cx="1422715" cy="98240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EB0F43F-793C-3900-0FD8-45A87A8DFE2E}"/>
                </a:ext>
              </a:extLst>
            </p:cNvPr>
            <p:cNvSpPr txBox="1"/>
            <p:nvPr/>
          </p:nvSpPr>
          <p:spPr>
            <a:xfrm>
              <a:off x="5548169" y="2693733"/>
              <a:ext cx="1422715" cy="4000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defTabSz="685983">
                <a:defRPr/>
              </a:pPr>
              <a:r>
                <a:rPr lang="en-US" sz="675">
                  <a:solidFill>
                    <a:srgbClr val="3D4D63"/>
                  </a:solidFill>
                  <a:latin typeface="Calibri" panose="020F0502020204030204"/>
                </a:rPr>
                <a:t>Qualification, testing, compliance check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4918882-E1F7-6B1F-D7A4-6672B7133BFD}"/>
                </a:ext>
              </a:extLst>
            </p:cNvPr>
            <p:cNvGrpSpPr/>
            <p:nvPr/>
          </p:nvGrpSpPr>
          <p:grpSpPr>
            <a:xfrm>
              <a:off x="5724844" y="2111338"/>
              <a:ext cx="579834" cy="579834"/>
              <a:chOff x="6347555" y="1857257"/>
              <a:chExt cx="579834" cy="579834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26555F1-752B-4997-9B1A-657601DDF85B}"/>
                  </a:ext>
                </a:extLst>
              </p:cNvPr>
              <p:cNvSpPr/>
              <p:nvPr/>
            </p:nvSpPr>
            <p:spPr>
              <a:xfrm>
                <a:off x="6347555" y="1857257"/>
                <a:ext cx="579834" cy="579834"/>
              </a:xfrm>
              <a:prstGeom prst="ellipse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pic>
            <p:nvPicPr>
              <p:cNvPr id="75" name="Graphic 74" descr="Clipboard Partially Crossed outline">
                <a:extLst>
                  <a:ext uri="{FF2B5EF4-FFF2-40B4-BE49-F238E27FC236}">
                    <a16:creationId xmlns:a16="http://schemas.microsoft.com/office/drawing/2014/main" id="{9819DB82-679C-0606-7619-B50393406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26592" y="1888557"/>
                <a:ext cx="469485" cy="469485"/>
              </a:xfrm>
              <a:prstGeom prst="rect">
                <a:avLst/>
              </a:prstGeom>
            </p:spPr>
          </p:pic>
        </p:grp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150825C4-9323-E39B-2234-938D9E87F0FB}"/>
              </a:ext>
            </a:extLst>
          </p:cNvPr>
          <p:cNvSpPr/>
          <p:nvPr/>
        </p:nvSpPr>
        <p:spPr>
          <a:xfrm>
            <a:off x="7429255" y="2188600"/>
            <a:ext cx="1118728" cy="260349"/>
          </a:xfrm>
          <a:prstGeom prst="rect">
            <a:avLst/>
          </a:prstGeom>
          <a:solidFill>
            <a:srgbClr val="CE5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983">
              <a:defRPr/>
            </a:pPr>
            <a:r>
              <a:rPr lang="en-US" sz="750" b="1" i="1">
                <a:solidFill>
                  <a:srgbClr val="FFFFFF"/>
                </a:solidFill>
                <a:latin typeface="Calibri" panose="020F0502020204030204"/>
                <a:cs typeface="Calibri" pitchFamily="34" charset="0"/>
              </a:rPr>
              <a:t>Payment  Block	</a:t>
            </a:r>
            <a:endParaRPr lang="en-US" sz="750" i="1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9" name="Freeform 12">
            <a:extLst>
              <a:ext uri="{FF2B5EF4-FFF2-40B4-BE49-F238E27FC236}">
                <a16:creationId xmlns:a16="http://schemas.microsoft.com/office/drawing/2014/main" id="{D85CC000-8387-8E81-5E14-44E2A2B7B5D0}"/>
              </a:ext>
            </a:extLst>
          </p:cNvPr>
          <p:cNvSpPr>
            <a:spLocks/>
          </p:cNvSpPr>
          <p:nvPr/>
        </p:nvSpPr>
        <p:spPr bwMode="auto">
          <a:xfrm>
            <a:off x="7454400" y="2760336"/>
            <a:ext cx="1085131" cy="25237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34299" rIns="34299" anchor="ctr"/>
          <a:lstStyle/>
          <a:p>
            <a:pPr defTabSz="685983">
              <a:defRPr/>
            </a:pPr>
            <a:r>
              <a:rPr lang="en-US" sz="788" b="1">
                <a:solidFill>
                  <a:srgbClr val="3D4D63"/>
                </a:solidFill>
                <a:latin typeface="Calibri" panose="020F0502020204030204"/>
                <a:cs typeface="Calibri" pitchFamily="34" charset="0"/>
              </a:rPr>
              <a:t>Remove Payment Block</a:t>
            </a:r>
          </a:p>
        </p:txBody>
      </p:sp>
      <p:sp>
        <p:nvSpPr>
          <p:cNvPr id="80" name="Freeform 12">
            <a:extLst>
              <a:ext uri="{FF2B5EF4-FFF2-40B4-BE49-F238E27FC236}">
                <a16:creationId xmlns:a16="http://schemas.microsoft.com/office/drawing/2014/main" id="{00855DCF-FD1C-F695-9EC1-4D38B5912EDD}"/>
              </a:ext>
            </a:extLst>
          </p:cNvPr>
          <p:cNvSpPr>
            <a:spLocks/>
          </p:cNvSpPr>
          <p:nvPr/>
        </p:nvSpPr>
        <p:spPr bwMode="auto">
          <a:xfrm>
            <a:off x="7461038" y="3037909"/>
            <a:ext cx="1090972" cy="25237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34299" rIns="34299" anchor="ctr"/>
          <a:lstStyle/>
          <a:p>
            <a:pPr defTabSz="685983">
              <a:defRPr/>
            </a:pPr>
            <a:r>
              <a:rPr lang="en-US" sz="788" b="1">
                <a:solidFill>
                  <a:srgbClr val="3D4D63"/>
                </a:solidFill>
                <a:latin typeface="Calibri" panose="020F0502020204030204"/>
                <a:cs typeface="Calibri" pitchFamily="34" charset="0"/>
              </a:rPr>
              <a:t>Clear invoice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476BAA3-8792-28BB-47B3-6DFF5B1D1B63}"/>
              </a:ext>
            </a:extLst>
          </p:cNvPr>
          <p:cNvCxnSpPr>
            <a:cxnSpLocks/>
          </p:cNvCxnSpPr>
          <p:nvPr/>
        </p:nvCxnSpPr>
        <p:spPr>
          <a:xfrm>
            <a:off x="7473463" y="3255492"/>
            <a:ext cx="0" cy="14750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F9DDDFD-C36B-F96C-6357-D1B9E0214CAE}"/>
              </a:ext>
            </a:extLst>
          </p:cNvPr>
          <p:cNvSpPr/>
          <p:nvPr/>
        </p:nvSpPr>
        <p:spPr>
          <a:xfrm>
            <a:off x="4404862" y="1453622"/>
            <a:ext cx="1076883" cy="267064"/>
          </a:xfrm>
          <a:prstGeom prst="rect">
            <a:avLst/>
          </a:prstGeom>
          <a:solidFill>
            <a:srgbClr val="CE5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983">
              <a:defRPr/>
            </a:pPr>
            <a:r>
              <a:rPr lang="en-US" sz="750" b="1" i="1">
                <a:solidFill>
                  <a:srgbClr val="FFFFFF"/>
                </a:solidFill>
                <a:latin typeface="Calibri" panose="020F0502020204030204"/>
                <a:cs typeface="Calibri" pitchFamily="34" charset="0"/>
              </a:rPr>
              <a:t> Change events </a:t>
            </a:r>
            <a:r>
              <a:rPr lang="en-US" sz="750" i="1">
                <a:solidFill>
                  <a:srgbClr val="FFFFFF"/>
                </a:solidFill>
                <a:latin typeface="Calibri" panose="020F0502020204030204"/>
              </a:rPr>
              <a:t>  </a:t>
            </a:r>
          </a:p>
        </p:txBody>
      </p:sp>
      <p:sp>
        <p:nvSpPr>
          <p:cNvPr id="83" name="Freeform 12">
            <a:extLst>
              <a:ext uri="{FF2B5EF4-FFF2-40B4-BE49-F238E27FC236}">
                <a16:creationId xmlns:a16="http://schemas.microsoft.com/office/drawing/2014/main" id="{5C57334D-8A6D-2241-23FD-E60D6C70CF9C}"/>
              </a:ext>
            </a:extLst>
          </p:cNvPr>
          <p:cNvSpPr>
            <a:spLocks/>
          </p:cNvSpPr>
          <p:nvPr/>
        </p:nvSpPr>
        <p:spPr bwMode="auto">
          <a:xfrm>
            <a:off x="4408612" y="2232012"/>
            <a:ext cx="1079439" cy="25237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34299" rIns="34299" anchor="ctr"/>
          <a:lstStyle/>
          <a:p>
            <a:pPr defTabSz="685983">
              <a:defRPr/>
            </a:pPr>
            <a:r>
              <a:rPr lang="en-US" sz="788" b="1">
                <a:solidFill>
                  <a:srgbClr val="3D4D63"/>
                </a:solidFill>
                <a:latin typeface="Calibri" panose="020F0502020204030204"/>
                <a:cs typeface="Calibri" pitchFamily="34" charset="0"/>
              </a:rPr>
              <a:t>Cost mismatch</a:t>
            </a:r>
          </a:p>
        </p:txBody>
      </p:sp>
      <p:sp>
        <p:nvSpPr>
          <p:cNvPr id="84" name="Freeform 12">
            <a:extLst>
              <a:ext uri="{FF2B5EF4-FFF2-40B4-BE49-F238E27FC236}">
                <a16:creationId xmlns:a16="http://schemas.microsoft.com/office/drawing/2014/main" id="{701407DF-27C3-963D-FD02-74EAF18C2050}"/>
              </a:ext>
            </a:extLst>
          </p:cNvPr>
          <p:cNvSpPr>
            <a:spLocks/>
          </p:cNvSpPr>
          <p:nvPr/>
        </p:nvSpPr>
        <p:spPr bwMode="auto">
          <a:xfrm>
            <a:off x="4406056" y="2506818"/>
            <a:ext cx="1079439" cy="25237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34299" rIns="34299" anchor="ctr"/>
          <a:lstStyle/>
          <a:p>
            <a:pPr defTabSz="685983">
              <a:defRPr/>
            </a:pPr>
            <a:r>
              <a:rPr lang="en-US" sz="788" b="1">
                <a:solidFill>
                  <a:srgbClr val="3D4D63"/>
                </a:solidFill>
                <a:latin typeface="Calibri" panose="020F0502020204030204"/>
                <a:cs typeface="Calibri" pitchFamily="34" charset="0"/>
              </a:rPr>
              <a:t>Change Contract</a:t>
            </a:r>
          </a:p>
        </p:txBody>
      </p:sp>
      <p:sp>
        <p:nvSpPr>
          <p:cNvPr id="85" name="Freeform 12">
            <a:extLst>
              <a:ext uri="{FF2B5EF4-FFF2-40B4-BE49-F238E27FC236}">
                <a16:creationId xmlns:a16="http://schemas.microsoft.com/office/drawing/2014/main" id="{3E1D5F01-6923-8B54-9186-960699E25145}"/>
              </a:ext>
            </a:extLst>
          </p:cNvPr>
          <p:cNvSpPr>
            <a:spLocks/>
          </p:cNvSpPr>
          <p:nvPr/>
        </p:nvSpPr>
        <p:spPr bwMode="auto">
          <a:xfrm>
            <a:off x="4402306" y="2796076"/>
            <a:ext cx="1079439" cy="25237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34299" rIns="34299" anchor="ctr"/>
          <a:lstStyle/>
          <a:p>
            <a:pPr defTabSz="685983">
              <a:defRPr/>
            </a:pPr>
            <a:r>
              <a:rPr lang="en-US" sz="788" b="1">
                <a:solidFill>
                  <a:srgbClr val="3D4D63"/>
                </a:solidFill>
                <a:latin typeface="Calibri" panose="020F0502020204030204"/>
                <a:cs typeface="Calibri" pitchFamily="34" charset="0"/>
              </a:rPr>
              <a:t>Change delivery date</a:t>
            </a:r>
          </a:p>
        </p:txBody>
      </p:sp>
      <p:sp>
        <p:nvSpPr>
          <p:cNvPr id="86" name="Freeform 12">
            <a:extLst>
              <a:ext uri="{FF2B5EF4-FFF2-40B4-BE49-F238E27FC236}">
                <a16:creationId xmlns:a16="http://schemas.microsoft.com/office/drawing/2014/main" id="{5E297534-F019-DD36-17DB-865B282F8E22}"/>
              </a:ext>
            </a:extLst>
          </p:cNvPr>
          <p:cNvSpPr>
            <a:spLocks/>
          </p:cNvSpPr>
          <p:nvPr/>
        </p:nvSpPr>
        <p:spPr bwMode="auto">
          <a:xfrm>
            <a:off x="4418107" y="1683552"/>
            <a:ext cx="1079439" cy="25237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34299" rIns="34299" anchor="ctr"/>
          <a:lstStyle/>
          <a:p>
            <a:pPr defTabSz="685983">
              <a:defRPr/>
            </a:pPr>
            <a:r>
              <a:rPr lang="en-US" sz="788" b="1">
                <a:solidFill>
                  <a:srgbClr val="3D4D63"/>
                </a:solidFill>
                <a:latin typeface="Calibri" panose="020F0502020204030204"/>
                <a:cs typeface="Calibri" pitchFamily="34" charset="0"/>
              </a:rPr>
              <a:t>Date mismatch</a:t>
            </a:r>
          </a:p>
        </p:txBody>
      </p:sp>
      <p:sp>
        <p:nvSpPr>
          <p:cNvPr id="87" name="Freeform 12">
            <a:extLst>
              <a:ext uri="{FF2B5EF4-FFF2-40B4-BE49-F238E27FC236}">
                <a16:creationId xmlns:a16="http://schemas.microsoft.com/office/drawing/2014/main" id="{0630AEF9-010A-265D-D039-DB1C455C4FD3}"/>
              </a:ext>
            </a:extLst>
          </p:cNvPr>
          <p:cNvSpPr>
            <a:spLocks/>
          </p:cNvSpPr>
          <p:nvPr/>
        </p:nvSpPr>
        <p:spPr bwMode="auto">
          <a:xfrm>
            <a:off x="4418107" y="1957691"/>
            <a:ext cx="1079439" cy="25237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34299" rIns="34299" anchor="ctr"/>
          <a:lstStyle/>
          <a:p>
            <a:pPr defTabSz="685983">
              <a:defRPr/>
            </a:pPr>
            <a:r>
              <a:rPr lang="en-US" sz="788" b="1">
                <a:solidFill>
                  <a:srgbClr val="3D4D63"/>
                </a:solidFill>
                <a:latin typeface="Calibri" panose="020F0502020204030204"/>
                <a:cs typeface="Calibri" pitchFamily="34" charset="0"/>
              </a:rPr>
              <a:t>Quantity mismatch</a:t>
            </a:r>
          </a:p>
        </p:txBody>
      </p:sp>
      <p:sp>
        <p:nvSpPr>
          <p:cNvPr id="91" name="Arrow: Chevron 111">
            <a:extLst>
              <a:ext uri="{FF2B5EF4-FFF2-40B4-BE49-F238E27FC236}">
                <a16:creationId xmlns:a16="http://schemas.microsoft.com/office/drawing/2014/main" id="{B9079D9E-AA95-CE76-9BEE-27786B8BF409}"/>
              </a:ext>
            </a:extLst>
          </p:cNvPr>
          <p:cNvSpPr/>
          <p:nvPr/>
        </p:nvSpPr>
        <p:spPr>
          <a:xfrm>
            <a:off x="7237545" y="3469171"/>
            <a:ext cx="1736940" cy="344832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anchor="ctr"/>
          <a:lstStyle/>
          <a:p>
            <a:pPr algn="ctr" defTabSz="466849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050" b="1" kern="0">
                <a:solidFill>
                  <a:srgbClr val="7F7F7F">
                    <a:lumMod val="50000"/>
                  </a:srgbClr>
                </a:solidFill>
                <a:latin typeface="Calibri Light" panose="020F0302020204030204"/>
                <a:ea typeface="MS PGothic" panose="020B0600070205080204" pitchFamily="34" charset="-128"/>
                <a:cs typeface="Arial" panose="020B0604020202020204" pitchFamily="34" charset="0"/>
              </a:rPr>
              <a:t>Clear Invoice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E134D0-DFCA-A4BF-43A4-C7164A1C8955}"/>
              </a:ext>
            </a:extLst>
          </p:cNvPr>
          <p:cNvCxnSpPr>
            <a:cxnSpLocks/>
          </p:cNvCxnSpPr>
          <p:nvPr/>
        </p:nvCxnSpPr>
        <p:spPr>
          <a:xfrm>
            <a:off x="4729867" y="3067886"/>
            <a:ext cx="5137" cy="37450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12">
            <a:extLst>
              <a:ext uri="{FF2B5EF4-FFF2-40B4-BE49-F238E27FC236}">
                <a16:creationId xmlns:a16="http://schemas.microsoft.com/office/drawing/2014/main" id="{CA873476-DFD3-D466-526A-EEE19218E0D4}"/>
              </a:ext>
            </a:extLst>
          </p:cNvPr>
          <p:cNvSpPr>
            <a:spLocks/>
          </p:cNvSpPr>
          <p:nvPr/>
        </p:nvSpPr>
        <p:spPr bwMode="auto">
          <a:xfrm>
            <a:off x="7454383" y="2475456"/>
            <a:ext cx="1085131" cy="25237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34299" rIns="34299" anchor="ctr"/>
          <a:lstStyle/>
          <a:p>
            <a:pPr defTabSz="685983">
              <a:defRPr/>
            </a:pPr>
            <a:r>
              <a:rPr lang="en-US" sz="788" b="1">
                <a:solidFill>
                  <a:srgbClr val="3D4D63"/>
                </a:solidFill>
                <a:latin typeface="Calibri" panose="020F0502020204030204"/>
                <a:cs typeface="Calibri" pitchFamily="34" charset="0"/>
              </a:rPr>
              <a:t>Set Payment Block</a:t>
            </a:r>
          </a:p>
        </p:txBody>
      </p:sp>
      <p:sp>
        <p:nvSpPr>
          <p:cNvPr id="56" name="Freeform 12">
            <a:extLst>
              <a:ext uri="{FF2B5EF4-FFF2-40B4-BE49-F238E27FC236}">
                <a16:creationId xmlns:a16="http://schemas.microsoft.com/office/drawing/2014/main" id="{B00E49BD-F360-1989-7B32-05BE101841B6}"/>
              </a:ext>
            </a:extLst>
          </p:cNvPr>
          <p:cNvSpPr>
            <a:spLocks/>
          </p:cNvSpPr>
          <p:nvPr/>
        </p:nvSpPr>
        <p:spPr bwMode="auto">
          <a:xfrm>
            <a:off x="6013517" y="4638432"/>
            <a:ext cx="1212885" cy="225512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34299" rIns="34299" anchor="ctr"/>
          <a:lstStyle/>
          <a:p>
            <a:pPr defTabSz="685983">
              <a:defRPr/>
            </a:pPr>
            <a:r>
              <a:rPr lang="en-US" sz="788" b="1">
                <a:solidFill>
                  <a:srgbClr val="3D4D63"/>
                </a:solidFill>
                <a:latin typeface="Calibri" panose="020F0502020204030204"/>
                <a:cs typeface="Calibri" pitchFamily="34" charset="0"/>
              </a:rPr>
              <a:t>Quality check</a:t>
            </a:r>
          </a:p>
        </p:txBody>
      </p:sp>
    </p:spTree>
    <p:extLst>
      <p:ext uri="{BB962C8B-B14F-4D97-AF65-F5344CB8AC3E}">
        <p14:creationId xmlns:p14="http://schemas.microsoft.com/office/powerpoint/2010/main" val="44412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A802-1FCD-9AA1-973D-712E6F64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/>
              <a:t>Supply Chain Delays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DBE8-5566-723A-B937-9D25D5A47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Challenge in supply chain operations: </a:t>
            </a:r>
            <a:r>
              <a:rPr lang="en-US" sz="2400" b="1"/>
              <a:t>25% of our POs are delivered at least 3 days later </a:t>
            </a:r>
            <a:r>
              <a:rPr lang="en-US" sz="2400"/>
              <a:t>than the expected delivery date, causing significant disruptions in our production schedule.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202E9-9940-B275-B30D-B636CDE1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A856E-0026-1AF6-A8A2-5AF5758DE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18036"/>
            <a:ext cx="777240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3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FF7E9E-5F20-D59F-3A23-68C8BBC46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23" y="1632773"/>
            <a:ext cx="3989928" cy="319194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CCB5C0-B5D8-F83C-627B-64E864E4E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Autofit/>
          </a:bodyPr>
          <a:lstStyle/>
          <a:p>
            <a:r>
              <a:rPr lang="en-US" sz="4000"/>
              <a:t>Critical Variables for Regression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ED641-AB0C-FF61-67BC-03F229BD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D8AC578-DDC4-4AB6-A53F-C0EE6B85B471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7FA9C3-BB3B-4DD5-2C63-76666112C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26670"/>
            <a:ext cx="4258849" cy="3407078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428E99-5D3E-2255-65B5-82057726EF4D}"/>
              </a:ext>
            </a:extLst>
          </p:cNvPr>
          <p:cNvSpPr txBox="1"/>
          <p:nvPr/>
        </p:nvSpPr>
        <p:spPr>
          <a:xfrm>
            <a:off x="268923" y="5033748"/>
            <a:ext cx="8561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Objective: Our goal is to understand the factors of the business that contribute to late goods receipts, identify the underperforming and overperforming subsets, and propose a strategic solution to predict delay.</a:t>
            </a:r>
          </a:p>
        </p:txBody>
      </p:sp>
    </p:spTree>
    <p:extLst>
      <p:ext uri="{BB962C8B-B14F-4D97-AF65-F5344CB8AC3E}">
        <p14:creationId xmlns:p14="http://schemas.microsoft.com/office/powerpoint/2010/main" val="192812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36954-04D8-1E6B-456E-493C955E210D}"/>
              </a:ext>
            </a:extLst>
          </p:cNvPr>
          <p:cNvSpPr txBox="1"/>
          <p:nvPr/>
        </p:nvSpPr>
        <p:spPr>
          <a:xfrm>
            <a:off x="313150" y="180493"/>
            <a:ext cx="9191457" cy="834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4000">
              <a:latin typeface="Arial Black" panose="020B0A04020102020204" pitchFamily="34" charset="0"/>
              <a:ea typeface="+mj-ea"/>
              <a:cs typeface="+mj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43570D-CC49-7477-583F-A6AE739BE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50" y="1511783"/>
            <a:ext cx="6262699" cy="4731921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CF2D1C7-DE1A-F179-8256-DA6896B5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800">
                <a:latin typeface="Arial Black" panose="020B0A04020102020204" pitchFamily="34" charset="0"/>
                <a:ea typeface="+mj-ea"/>
                <a:cs typeface="+mj-cs"/>
              </a:rPr>
            </a:br>
            <a:br>
              <a:rPr lang="en-US" sz="4800">
                <a:latin typeface="Arial Black" panose="020B0A04020102020204" pitchFamily="34" charset="0"/>
                <a:ea typeface="+mj-ea"/>
                <a:cs typeface="+mj-cs"/>
              </a:rPr>
            </a:br>
            <a:r>
              <a:rPr lang="en-US" sz="4800">
                <a:latin typeface="Arial Black" panose="020B0A04020102020204" pitchFamily="34" charset="0"/>
                <a:ea typeface="+mj-ea"/>
                <a:cs typeface="+mj-cs"/>
              </a:rPr>
              <a:t>Opportunities Realized from Machine Learning</a:t>
            </a:r>
            <a:br>
              <a:rPr lang="en-US" sz="4800">
                <a:latin typeface="Arial Black" panose="020B0A04020102020204" pitchFamily="34" charset="0"/>
                <a:ea typeface="+mj-ea"/>
                <a:cs typeface="+mj-cs"/>
              </a:rPr>
            </a:br>
            <a:br>
              <a:rPr lang="en-US" sz="4800">
                <a:latin typeface="Arial Black" panose="020B0A04020102020204" pitchFamily="34" charset="0"/>
                <a:ea typeface="+mj-ea"/>
                <a:cs typeface="+mj-cs"/>
              </a:rPr>
            </a:br>
            <a:endParaRPr lang="en-US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3E75E74D-9DC1-B158-1998-70DE1A17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D8AC578-DDC4-4AB6-A53F-C0EE6B85B471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5E45DCCA-9DD5-4F0F-025B-CA81871673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D8AC578-DDC4-4AB6-A53F-C0EE6B85B471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0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018C-2939-76A4-ADF2-62608220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/>
              <a:t>Data Transformation and 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A3CD-C6FB-4F45-44B0-74184F1F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FFFE8-EE21-89A9-9ACC-16E15F53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66221-844D-037F-22AF-D43907731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58357"/>
            <a:ext cx="3733800" cy="288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65DA27-42A2-3BEE-6FC0-3083285EA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358357"/>
            <a:ext cx="3733800" cy="288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C82E4F-1816-906A-EB65-07BA29332C8B}"/>
              </a:ext>
            </a:extLst>
          </p:cNvPr>
          <p:cNvSpPr txBox="1"/>
          <p:nvPr/>
        </p:nvSpPr>
        <p:spPr>
          <a:xfrm>
            <a:off x="647700" y="1600200"/>
            <a:ext cx="37338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err="1"/>
              <a:t>GR_delay_flag</a:t>
            </a:r>
            <a:r>
              <a:rPr lang="en-US" sz="1600"/>
              <a:t> binned for pattern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Quantity: </a:t>
            </a:r>
            <a:r>
              <a:rPr lang="en-US" sz="1600" err="1"/>
              <a:t>PO_order_value</a:t>
            </a:r>
            <a:r>
              <a:rPr lang="en-US" sz="1600"/>
              <a:t>/</a:t>
            </a:r>
            <a:r>
              <a:rPr lang="en-US" sz="1600" err="1"/>
              <a:t>unit_price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PR-to-PO time: Measures procurement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Outlier handling: 3&lt;</a:t>
            </a:r>
            <a:r>
              <a:rPr lang="en-US" sz="1600" err="1"/>
              <a:t>GR_delay</a:t>
            </a:r>
            <a:r>
              <a:rPr lang="en-US" sz="1600"/>
              <a:t>&lt;54</a:t>
            </a:r>
          </a:p>
          <a:p>
            <a:endParaRPr 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63D3EC-4893-C255-D812-3534F42EBF34}"/>
              </a:ext>
            </a:extLst>
          </p:cNvPr>
          <p:cNvSpPr txBox="1"/>
          <p:nvPr/>
        </p:nvSpPr>
        <p:spPr>
          <a:xfrm>
            <a:off x="4667249" y="1600200"/>
            <a:ext cx="401955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Impressive accuracy of 90% in predicting Goods Received delays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Enabling proactive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Better vendor relations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Predicts based on just early PO-PR information</a:t>
            </a:r>
          </a:p>
          <a:p>
            <a:endParaRPr lang="en-US"/>
          </a:p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960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4F45-8A72-2589-1C53-796A102F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0937"/>
            <a:ext cx="8135655" cy="739036"/>
          </a:xfrm>
        </p:spPr>
        <p:txBody>
          <a:bodyPr>
            <a:noAutofit/>
          </a:bodyPr>
          <a:lstStyle/>
          <a:p>
            <a:r>
              <a:rPr lang="en-US" sz="4000"/>
              <a:t>Opportunities Realized from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E1F8A-971F-0261-7334-489A0DD5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Plants</a:t>
            </a:r>
            <a:r>
              <a:rPr lang="en-US"/>
              <a:t> 13 and 3 consistently struggle with late deliveries, </a:t>
            </a:r>
            <a:r>
              <a:rPr lang="en-US" b="1"/>
              <a:t>with over 30% of Purchase Orders (POs) delayed</a:t>
            </a:r>
            <a:r>
              <a:rPr lang="en-US"/>
              <a:t>. Conversely, Plant 92 boasts a strong on-time delivery record with delays under 5%.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Vendors</a:t>
            </a:r>
            <a:r>
              <a:rPr lang="en-US"/>
              <a:t> 101, 83, 57, and others frequently deliver goods late, with over 80% of orders facing delays. This identifies clear </a:t>
            </a:r>
            <a:r>
              <a:rPr lang="en-US" b="1"/>
              <a:t>opportunities for negotiation or revisiting sourcing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Material Group 161 demonstrates excellent on-time delivery. Analyzing their procurement practices could yield valuable lessons to </a:t>
            </a:r>
            <a:r>
              <a:rPr lang="en-US" b="1"/>
              <a:t>optimize processes across other material groups</a:t>
            </a:r>
            <a:r>
              <a:rPr lang="en-US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Establishing unambiguous delivery schedules with vendors is crucial for </a:t>
            </a:r>
            <a:r>
              <a:rPr lang="en-US" b="1"/>
              <a:t>accurate inventory management </a:t>
            </a:r>
            <a:r>
              <a:rPr lang="en-US"/>
              <a:t>and reliable production forecasting.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98866-D942-F2AE-0D8B-73E25485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578-DDC4-4AB6-A53F-C0EE6B85B4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SU_BROAD_POWERPOINT_TEMPLATE">
  <a:themeElements>
    <a:clrScheme name="MSU Colors">
      <a:dk1>
        <a:srgbClr val="18453B"/>
      </a:dk1>
      <a:lt1>
        <a:srgbClr val="FFFFFF"/>
      </a:lt1>
      <a:dk2>
        <a:srgbClr val="18453B"/>
      </a:dk2>
      <a:lt2>
        <a:srgbClr val="EEECE1"/>
      </a:lt2>
      <a:accent1>
        <a:srgbClr val="F08521"/>
      </a:accent1>
      <a:accent2>
        <a:srgbClr val="CB5A28"/>
      </a:accent2>
      <a:accent3>
        <a:srgbClr val="D1DE3F"/>
      </a:accent3>
      <a:accent4>
        <a:srgbClr val="008183"/>
      </a:accent4>
      <a:accent5>
        <a:srgbClr val="909AB7"/>
      </a:accent5>
      <a:accent6>
        <a:srgbClr val="C89A58"/>
      </a:accent6>
      <a:hlink>
        <a:srgbClr val="0DB14B"/>
      </a:hlink>
      <a:folHlink>
        <a:srgbClr val="64005F"/>
      </a:folHlink>
    </a:clrScheme>
    <a:fontScheme name="Defualt">
      <a:majorFont>
        <a:latin typeface="Arial Black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434B4E7084114F8F342BCAFEF16A08" ma:contentTypeVersion="4" ma:contentTypeDescription="Create a new document." ma:contentTypeScope="" ma:versionID="5e8594599568ddee1593b8b1e543f671">
  <xsd:schema xmlns:xsd="http://www.w3.org/2001/XMLSchema" xmlns:xs="http://www.w3.org/2001/XMLSchema" xmlns:p="http://schemas.microsoft.com/office/2006/metadata/properties" xmlns:ns2="2ec85c88-fcd7-42b5-a3d3-756456ea427e" targetNamespace="http://schemas.microsoft.com/office/2006/metadata/properties" ma:root="true" ma:fieldsID="a20456fcfd3d4ea3f52a58a265ca3ca8" ns2:_="">
    <xsd:import namespace="2ec85c88-fcd7-42b5-a3d3-756456ea42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c85c88-fcd7-42b5-a3d3-756456ea42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92170D-763F-4146-9380-352CEA2C52DA}">
  <ds:schemaRefs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2ec85c88-fcd7-42b5-a3d3-756456ea427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47063E8-38A3-406C-9BD1-8A5C0E4591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FA18F0-55BF-4ED6-BC2C-AD92FDE3F54B}">
  <ds:schemaRefs>
    <ds:schemaRef ds:uri="2ec85c88-fcd7-42b5-a3d3-756456ea427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22177130-642f-41d9-9211-74237ad5687d}" enabled="0" method="" siteId="{22177130-642f-41d9-9211-74237ad5687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MSU_BROAD_POWERPOINT_TEMPLATE</Template>
  <TotalTime>2</TotalTime>
  <Words>1728</Words>
  <Application>Microsoft Macintosh PowerPoint</Application>
  <PresentationFormat>On-screen Show (4:3)</PresentationFormat>
  <Paragraphs>273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Arial Black</vt:lpstr>
      <vt:lpstr>Arial Narrow</vt:lpstr>
      <vt:lpstr>Calibri</vt:lpstr>
      <vt:lpstr>Calibri Light</vt:lpstr>
      <vt:lpstr>Courier New,monospace</vt:lpstr>
      <vt:lpstr>Menlo</vt:lpstr>
      <vt:lpstr>Söhne</vt:lpstr>
      <vt:lpstr>Wingdings</vt:lpstr>
      <vt:lpstr>MSU_BROAD_POWERPOINT_TEMPLATE</vt:lpstr>
      <vt:lpstr>Deloitte Purchase-to-Pay Process Review</vt:lpstr>
      <vt:lpstr>Agenda</vt:lpstr>
      <vt:lpstr>P2P Process Issues</vt:lpstr>
      <vt:lpstr>Flows with Friction Points</vt:lpstr>
      <vt:lpstr>Supply Chain Delays</vt:lpstr>
      <vt:lpstr>Critical Variables for Regression Model</vt:lpstr>
      <vt:lpstr>  Opportunities Realized from Machine Learning  </vt:lpstr>
      <vt:lpstr>Data Transformation and Classification Model</vt:lpstr>
      <vt:lpstr>Opportunities Realized from Machine Learning</vt:lpstr>
      <vt:lpstr>Early Payments Trends</vt:lpstr>
      <vt:lpstr>Identifying Key Drivers of Early Payments</vt:lpstr>
      <vt:lpstr>Drivers of Early Payments</vt:lpstr>
      <vt:lpstr>Recommendations</vt:lpstr>
      <vt:lpstr>Questions?</vt:lpstr>
      <vt:lpstr>Appendices</vt:lpstr>
      <vt:lpstr>PowerPoint Presentation</vt:lpstr>
      <vt:lpstr>PowerPoint Presentation</vt:lpstr>
      <vt:lpstr>Appendix B: Early     Payment Analysis</vt:lpstr>
      <vt:lpstr>Appendix C: Feature Importance Scores</vt:lpstr>
      <vt:lpstr>Appendix D: Selected Features - Random Forest</vt:lpstr>
      <vt:lpstr>Appendix E: Summary of Model 1</vt:lpstr>
      <vt:lpstr>Appendix F: Summary of Model 2</vt:lpstr>
      <vt:lpstr>Appendix G: Logistic Regression Model Evaluation</vt:lpstr>
      <vt:lpstr>Appendix H: GR-data Regression analysis</vt:lpstr>
      <vt:lpstr>Appendix I: GR-data classification analysis</vt:lpstr>
      <vt:lpstr>PowerPoint Presentation</vt:lpstr>
      <vt:lpstr>PowerPoint Presentation</vt:lpstr>
      <vt:lpstr>PowerPoint Presentation</vt:lpstr>
      <vt:lpstr>PowerPoint Presentation</vt:lpstr>
    </vt:vector>
  </TitlesOfParts>
  <Company>The Eli Broad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Deshaw</dc:creator>
  <cp:lastModifiedBy>Jeenia Dhillon</cp:lastModifiedBy>
  <cp:revision>4</cp:revision>
  <dcterms:created xsi:type="dcterms:W3CDTF">2015-08-25T13:39:54Z</dcterms:created>
  <dcterms:modified xsi:type="dcterms:W3CDTF">2024-08-30T21:31:26Z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0x010100FD434B4E7084114F8F342BCAFEF16A08</vt:lpwstr>
  </property>
</Properties>
</file>