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7"/>
  </p:notesMasterIdLst>
  <p:sldIdLst>
    <p:sldId id="256" r:id="rId2"/>
    <p:sldId id="257" r:id="rId3"/>
    <p:sldId id="258" r:id="rId4"/>
    <p:sldId id="259" r:id="rId5"/>
    <p:sldId id="260" r:id="rId6"/>
    <p:sldId id="265" r:id="rId7"/>
    <p:sldId id="261" r:id="rId8"/>
    <p:sldId id="262" r:id="rId9"/>
    <p:sldId id="264" r:id="rId10"/>
    <p:sldId id="263" r:id="rId11"/>
    <p:sldId id="266" r:id="rId12"/>
    <p:sldId id="271" r:id="rId13"/>
    <p:sldId id="272" r:id="rId14"/>
    <p:sldId id="273" r:id="rId15"/>
    <p:sldId id="290" r:id="rId16"/>
    <p:sldId id="267" r:id="rId17"/>
    <p:sldId id="276" r:id="rId18"/>
    <p:sldId id="277" r:id="rId19"/>
    <p:sldId id="278" r:id="rId20"/>
    <p:sldId id="279" r:id="rId21"/>
    <p:sldId id="281" r:id="rId22"/>
    <p:sldId id="280" r:id="rId23"/>
    <p:sldId id="274" r:id="rId24"/>
    <p:sldId id="286" r:id="rId25"/>
    <p:sldId id="287" r:id="rId26"/>
    <p:sldId id="289" r:id="rId27"/>
    <p:sldId id="291" r:id="rId28"/>
    <p:sldId id="282" r:id="rId29"/>
    <p:sldId id="283" r:id="rId30"/>
    <p:sldId id="284" r:id="rId31"/>
    <p:sldId id="292" r:id="rId32"/>
    <p:sldId id="285" r:id="rId33"/>
    <p:sldId id="268" r:id="rId34"/>
    <p:sldId id="270" r:id="rId35"/>
    <p:sldId id="275"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183210-637A-4AAF-8B29-44F93865A3CF}">
          <p14:sldIdLst>
            <p14:sldId id="256"/>
            <p14:sldId id="257"/>
            <p14:sldId id="258"/>
            <p14:sldId id="259"/>
            <p14:sldId id="260"/>
            <p14:sldId id="265"/>
            <p14:sldId id="261"/>
          </p14:sldIdLst>
        </p14:section>
        <p14:section name="Untitled Section" id="{AA5188F3-C41C-42E8-B3FB-CC43AD11E1AE}">
          <p14:sldIdLst>
            <p14:sldId id="262"/>
            <p14:sldId id="264"/>
            <p14:sldId id="263"/>
            <p14:sldId id="266"/>
            <p14:sldId id="271"/>
            <p14:sldId id="272"/>
            <p14:sldId id="273"/>
            <p14:sldId id="290"/>
            <p14:sldId id="267"/>
            <p14:sldId id="276"/>
            <p14:sldId id="277"/>
            <p14:sldId id="278"/>
            <p14:sldId id="279"/>
            <p14:sldId id="281"/>
            <p14:sldId id="280"/>
            <p14:sldId id="274"/>
            <p14:sldId id="286"/>
            <p14:sldId id="287"/>
            <p14:sldId id="289"/>
            <p14:sldId id="291"/>
            <p14:sldId id="282"/>
            <p14:sldId id="283"/>
            <p14:sldId id="284"/>
            <p14:sldId id="292"/>
            <p14:sldId id="285"/>
            <p14:sldId id="268"/>
            <p14:sldId id="270"/>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0286" autoAdjust="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54" y="319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A6797-C34F-4468-AFF0-B2BF4FF06155}" type="datetimeFigureOut">
              <a:rPr lang="zh-CN" altLang="en-US" smtClean="0"/>
              <a:t>2016/11/8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BD266-D933-49E7-8F7F-92481E91E67D}" type="slidenum">
              <a:rPr lang="zh-CN" altLang="en-US" smtClean="0"/>
              <a:t>‹#›</a:t>
            </a:fld>
            <a:endParaRPr lang="zh-CN" altLang="en-US"/>
          </a:p>
        </p:txBody>
      </p:sp>
    </p:spTree>
    <p:extLst>
      <p:ext uri="{BB962C8B-B14F-4D97-AF65-F5344CB8AC3E}">
        <p14:creationId xmlns:p14="http://schemas.microsoft.com/office/powerpoint/2010/main" val="37267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processor-api"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docs.confluent.io/3.0.0/streams/developer-guide.html#streams-developer-guide-ds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ds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Currently Kafka Streams provides two sets of APIs to define the processor topology:</a:t>
            </a:r>
          </a:p>
          <a:p>
            <a:r>
              <a:rPr lang="en-US" altLang="zh-CN" sz="1200" b="0" i="0" kern="1200" dirty="0" smtClean="0">
                <a:solidFill>
                  <a:schemeClr val="tx1"/>
                </a:solidFill>
                <a:effectLst/>
                <a:latin typeface="+mn-lt"/>
                <a:ea typeface="+mn-ea"/>
                <a:cs typeface="+mn-cs"/>
              </a:rPr>
              <a:t>A low-level </a:t>
            </a:r>
            <a:r>
              <a:rPr lang="en-US" altLang="zh-CN" sz="1200" b="0" i="0" u="none" strike="noStrike" kern="1200" dirty="0" smtClean="0">
                <a:solidFill>
                  <a:schemeClr val="tx1"/>
                </a:solidFill>
                <a:effectLst/>
                <a:latin typeface="+mn-lt"/>
                <a:ea typeface="+mn-ea"/>
                <a:cs typeface="+mn-cs"/>
                <a:hlinkClick r:id="rId3"/>
              </a:rPr>
              <a:t>Processor API</a:t>
            </a:r>
            <a:r>
              <a:rPr lang="en-US" altLang="zh-CN" sz="1200" b="0" i="0" kern="1200" dirty="0" smtClean="0">
                <a:solidFill>
                  <a:schemeClr val="tx1"/>
                </a:solidFill>
                <a:effectLst/>
                <a:latin typeface="+mn-lt"/>
                <a:ea typeface="+mn-ea"/>
                <a:cs typeface="+mn-cs"/>
              </a:rPr>
              <a:t> that lets you add and connect processors as well as interact directly with state stores.</a:t>
            </a:r>
          </a:p>
          <a:p>
            <a:r>
              <a:rPr lang="en-US" altLang="zh-CN" sz="1200" b="0" i="0" kern="1200" dirty="0" smtClean="0">
                <a:solidFill>
                  <a:schemeClr val="tx1"/>
                </a:solidFill>
                <a:effectLst/>
                <a:latin typeface="+mn-lt"/>
                <a:ea typeface="+mn-ea"/>
                <a:cs typeface="+mn-cs"/>
              </a:rPr>
              <a:t>A high-level </a:t>
            </a:r>
            <a:r>
              <a:rPr lang="en-US" altLang="zh-CN" sz="1200" b="0" i="0" u="none" strike="noStrike" kern="1200" dirty="0" smtClean="0">
                <a:solidFill>
                  <a:schemeClr val="tx1"/>
                </a:solidFill>
                <a:effectLst/>
                <a:latin typeface="+mn-lt"/>
                <a:ea typeface="+mn-ea"/>
                <a:cs typeface="+mn-cs"/>
                <a:hlinkClick r:id="rId4"/>
              </a:rPr>
              <a:t>Kafka Streams DSL</a:t>
            </a:r>
            <a:r>
              <a:rPr lang="en-US" altLang="zh-CN" sz="1200" b="0" i="0" kern="1200" dirty="0" smtClean="0">
                <a:solidFill>
                  <a:schemeClr val="tx1"/>
                </a:solidFill>
                <a:effectLst/>
                <a:latin typeface="+mn-lt"/>
                <a:ea typeface="+mn-ea"/>
                <a:cs typeface="+mn-cs"/>
              </a:rPr>
              <a:t> that provides common data transformation operations in a functional programming style such as map and filter operations. The DSL is the recommended starting point for developers new to Kafka Streams, and should cover many use cases and stream processing needs.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16</a:t>
            </a:fld>
            <a:endParaRPr lang="zh-CN" altLang="en-US"/>
          </a:p>
        </p:txBody>
      </p:sp>
    </p:spTree>
    <p:extLst>
      <p:ext uri="{BB962C8B-B14F-4D97-AF65-F5344CB8AC3E}">
        <p14:creationId xmlns:p14="http://schemas.microsoft.com/office/powerpoint/2010/main" val="3413445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smtClean="0"/>
              <a:t>Connector model: </a:t>
            </a:r>
            <a:r>
              <a:rPr lang="en-US" altLang="zh-CN" dirty="0" smtClean="0"/>
              <a:t>A connector is defined by specifying a Connector class and configuration options to control what data is copied and how to format it. Each Connector instance is responsible for defining and updating a set of Tasks that actually copy the data. Kafka Connect manages the Tasks; the Connector is only responsible for generating the set of Tasks and indicating to the framework when they need to be updated. Source and </a:t>
            </a:r>
            <a:r>
              <a:rPr lang="en-US" altLang="zh-CN" dirty="0" err="1" smtClean="0"/>
              <a:t>SinkConnectors</a:t>
            </a:r>
            <a:r>
              <a:rPr lang="en-US" altLang="zh-CN" dirty="0" smtClean="0"/>
              <a:t>/Tasks are distinguished in the API to ensure the simplest possible API for both.</a:t>
            </a:r>
          </a:p>
          <a:p>
            <a:r>
              <a:rPr lang="en-US" altLang="zh-CN" b="1" dirty="0" smtClean="0"/>
              <a:t>Worker model: </a:t>
            </a:r>
            <a:r>
              <a:rPr lang="en-US" altLang="zh-CN" dirty="0" smtClean="0"/>
              <a:t>A Kafka Connect cluster consists of a set of Worker processes that are containers that </a:t>
            </a:r>
            <a:r>
              <a:rPr lang="en-US" altLang="zh-CN" dirty="0" err="1" smtClean="0"/>
              <a:t>executeConnectors</a:t>
            </a:r>
            <a:r>
              <a:rPr lang="en-US" altLang="zh-CN" dirty="0" smtClean="0"/>
              <a:t> and Tasks. Workers automatically coordinate with each other to distribute work and provide scalability and fault tolerance. The Workers will distribute work among any available processes, but are not responsible for management of the processes; any process management strategy can be used for Workers (e.g. cluster management tools like YARN or </a:t>
            </a:r>
            <a:r>
              <a:rPr lang="en-US" altLang="zh-CN" dirty="0" err="1" smtClean="0"/>
              <a:t>Mesos</a:t>
            </a:r>
            <a:r>
              <a:rPr lang="en-US" altLang="zh-CN" dirty="0" smtClean="0"/>
              <a:t>, configuration management tools like Chef or Puppet, or direct management of process lifecycles).</a:t>
            </a:r>
          </a:p>
          <a:p>
            <a:r>
              <a:rPr lang="en-US" altLang="zh-CN" b="1" dirty="0" smtClean="0"/>
              <a:t>Data model: </a:t>
            </a:r>
            <a:r>
              <a:rPr lang="en-US" altLang="zh-CN" dirty="0" smtClean="0"/>
              <a:t>Connectors copy streams of messages from a partitioned input stream to a partitioned output stream, where at least one of the input or output is always Kafka. </a:t>
            </a:r>
            <a:r>
              <a:rPr lang="en-US" altLang="zh-CN" dirty="0" smtClean="0">
                <a:solidFill>
                  <a:srgbClr val="FF0000"/>
                </a:solidFill>
              </a:rPr>
              <a:t>Each of these streams is an ordered set messages where each message has an associated offset. </a:t>
            </a:r>
            <a:r>
              <a:rPr lang="en-US" altLang="zh-CN" dirty="0" smtClean="0"/>
              <a:t>The format and semantics of these offsets are defined by the Connector to support integration with a wide variety of systems; however, to achieve certain delivery semantics in the face of faults requires that offsets are unique within a stream and streams can seek to arbitrary offsets. The message contents are represented by Connectors in a serialization-agnostic format, and Kafka Connect supports pluggable Converters for storing this data in a variety of serialization formats. Schemas are built-in, allowing important metadata about the format of messages to be propagated through complex data pipelines. However, schema-free data can also be use when a schema is simply unavailable.</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29</a:t>
            </a:fld>
            <a:endParaRPr lang="zh-CN" altLang="en-US"/>
          </a:p>
        </p:txBody>
      </p:sp>
    </p:spTree>
    <p:extLst>
      <p:ext uri="{BB962C8B-B14F-4D97-AF65-F5344CB8AC3E}">
        <p14:creationId xmlns:p14="http://schemas.microsoft.com/office/powerpoint/2010/main" val="3314713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Not all connectors have a static set of partitions, so </a:t>
            </a:r>
            <a:r>
              <a:rPr lang="en-US" altLang="zh-CN" dirty="0" smtClean="0">
                <a:effectLst/>
              </a:rPr>
              <a:t>Connector</a:t>
            </a:r>
            <a:r>
              <a:rPr lang="en-US" altLang="zh-CN" sz="1200" b="0" i="0" kern="1200" dirty="0" smtClean="0">
                <a:solidFill>
                  <a:schemeClr val="tx1"/>
                </a:solidFill>
                <a:effectLst/>
                <a:latin typeface="+mn-lt"/>
                <a:ea typeface="+mn-ea"/>
                <a:cs typeface="+mn-cs"/>
              </a:rPr>
              <a:t> implementations are also responsible for monitoring the external system for any changes that might require reconfiguration. </a:t>
            </a:r>
          </a:p>
          <a:p>
            <a:r>
              <a:rPr lang="en-US" altLang="zh-CN" sz="1200" b="0" i="0" kern="1200" dirty="0" smtClean="0">
                <a:solidFill>
                  <a:schemeClr val="tx1"/>
                </a:solidFill>
                <a:effectLst/>
                <a:latin typeface="+mn-lt"/>
                <a:ea typeface="+mn-ea"/>
                <a:cs typeface="+mn-cs"/>
              </a:rPr>
              <a:t>Check </a:t>
            </a:r>
            <a:r>
              <a:rPr lang="en-US" altLang="zh-CN" sz="1200" b="0" i="0" kern="1200" dirty="0" err="1" smtClean="0">
                <a:solidFill>
                  <a:schemeClr val="tx1"/>
                </a:solidFill>
                <a:effectLst/>
                <a:latin typeface="+mn-lt"/>
                <a:ea typeface="+mn-ea"/>
                <a:cs typeface="+mn-cs"/>
              </a:rPr>
              <a:t>JDBCSourceConnector</a:t>
            </a:r>
            <a:r>
              <a:rPr lang="en-US" altLang="zh-CN" sz="1200" b="0" i="0" kern="1200" dirty="0" smtClean="0">
                <a:solidFill>
                  <a:schemeClr val="tx1"/>
                </a:solidFill>
                <a:effectLst/>
                <a:latin typeface="+mn-lt"/>
                <a:ea typeface="+mn-ea"/>
                <a:cs typeface="+mn-cs"/>
              </a:rPr>
              <a:t> example</a:t>
            </a:r>
          </a:p>
          <a:p>
            <a:r>
              <a:rPr lang="en-US" altLang="zh-CN" sz="1200" b="0" i="0" kern="1200" dirty="0" smtClean="0">
                <a:solidFill>
                  <a:schemeClr val="tx1"/>
                </a:solidFill>
                <a:effectLst/>
                <a:latin typeface="+mn-lt"/>
                <a:ea typeface="+mn-ea"/>
                <a:cs typeface="+mn-cs"/>
              </a:rPr>
              <a:t>Implement two interface:</a:t>
            </a:r>
            <a:r>
              <a:rPr lang="en-US" altLang="zh-CN" sz="1200" b="0" i="0" kern="1200" baseline="0" dirty="0" smtClean="0">
                <a:solidFill>
                  <a:schemeClr val="tx1"/>
                </a:solidFill>
                <a:effectLst/>
                <a:latin typeface="+mn-lt"/>
                <a:ea typeface="+mn-ea"/>
                <a:cs typeface="+mn-cs"/>
              </a:rPr>
              <a:t> Connector, Task</a:t>
            </a:r>
          </a:p>
          <a:p>
            <a:r>
              <a:rPr lang="en-US" altLang="zh-CN" sz="1200" b="0" i="0" kern="1200" baseline="0" dirty="0" smtClean="0">
                <a:solidFill>
                  <a:schemeClr val="tx1"/>
                </a:solidFill>
                <a:effectLst/>
                <a:latin typeface="+mn-lt"/>
                <a:ea typeface="+mn-ea"/>
                <a:cs typeface="+mn-cs"/>
              </a:rPr>
              <a:t>Default implement</a:t>
            </a:r>
          </a:p>
          <a:p>
            <a:r>
              <a:rPr lang="en-US" altLang="zh-CN" sz="1200" b="0" i="0" kern="1200" baseline="0" dirty="0" err="1" smtClean="0">
                <a:solidFill>
                  <a:schemeClr val="tx1"/>
                </a:solidFill>
                <a:effectLst/>
                <a:latin typeface="+mn-lt"/>
                <a:ea typeface="+mn-ea"/>
                <a:cs typeface="+mn-cs"/>
              </a:rPr>
              <a:t>SourceConnector</a:t>
            </a:r>
            <a:r>
              <a:rPr lang="en-US" altLang="zh-CN"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SourceTask</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SinkConnector</a:t>
            </a:r>
            <a:r>
              <a:rPr lang="en-US" altLang="zh-CN"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SinkTask</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Connector: start(), stop(), </a:t>
            </a:r>
            <a:r>
              <a:rPr lang="en-US" altLang="zh-CN" sz="1200" b="0" i="0" kern="1200" baseline="0" dirty="0" err="1" smtClean="0">
                <a:solidFill>
                  <a:schemeClr val="tx1"/>
                </a:solidFill>
                <a:effectLst/>
                <a:latin typeface="+mn-lt"/>
                <a:ea typeface="+mn-ea"/>
                <a:cs typeface="+mn-cs"/>
              </a:rPr>
              <a:t>getTaskClass</a:t>
            </a:r>
            <a:r>
              <a:rPr lang="en-US" altLang="zh-CN" sz="1200" b="0" i="0" kern="1200" baseline="0" dirty="0" smtClean="0">
                <a:solidFill>
                  <a:schemeClr val="tx1"/>
                </a:solidFill>
                <a:effectLst/>
                <a:latin typeface="+mn-lt"/>
                <a:ea typeface="+mn-ea"/>
                <a:cs typeface="+mn-cs"/>
              </a:rPr>
              <a:t>()</a:t>
            </a:r>
          </a:p>
          <a:p>
            <a:r>
              <a:rPr lang="en-US" altLang="zh-CN" sz="1200" b="0" i="0" kern="1200" baseline="0" dirty="0" smtClean="0">
                <a:solidFill>
                  <a:schemeClr val="tx1"/>
                </a:solidFill>
                <a:effectLst/>
                <a:latin typeface="+mn-lt"/>
                <a:ea typeface="+mn-ea"/>
                <a:cs typeface="+mn-cs"/>
              </a:rPr>
              <a:t>Task: start(), stop(), poll()</a:t>
            </a:r>
          </a:p>
          <a:p>
            <a:r>
              <a:rPr lang="en-US" altLang="zh-CN" sz="1200" b="0" i="0" kern="1200" baseline="0" dirty="0" err="1" smtClean="0">
                <a:solidFill>
                  <a:schemeClr val="tx1"/>
                </a:solidFill>
                <a:effectLst/>
                <a:latin typeface="+mn-lt"/>
                <a:ea typeface="+mn-ea"/>
                <a:cs typeface="+mn-cs"/>
              </a:rPr>
              <a:t>SourceTask</a:t>
            </a:r>
            <a:r>
              <a:rPr lang="en-US" altLang="zh-CN" sz="1200" b="0" i="0" kern="1200" baseline="0" dirty="0" smtClean="0">
                <a:solidFill>
                  <a:schemeClr val="tx1"/>
                </a:solidFill>
                <a:effectLst/>
                <a:latin typeface="+mn-lt"/>
                <a:ea typeface="+mn-ea"/>
                <a:cs typeface="+mn-cs"/>
              </a:rPr>
              <a:t>: start(), stop(),</a:t>
            </a:r>
          </a:p>
          <a:p>
            <a:r>
              <a:rPr lang="en-US" altLang="zh-CN" sz="1200" b="0" i="0" kern="1200" baseline="0" dirty="0" err="1" smtClean="0">
                <a:solidFill>
                  <a:schemeClr val="tx1"/>
                </a:solidFill>
                <a:effectLst/>
                <a:latin typeface="+mn-lt"/>
                <a:ea typeface="+mn-ea"/>
                <a:cs typeface="+mn-cs"/>
              </a:rPr>
              <a:t>SinkTask</a:t>
            </a:r>
            <a:r>
              <a:rPr lang="en-US" altLang="zh-CN" sz="1200" b="0" i="0" kern="1200" baseline="0" dirty="0" smtClean="0">
                <a:solidFill>
                  <a:schemeClr val="tx1"/>
                </a:solidFill>
                <a:effectLst/>
                <a:latin typeface="+mn-lt"/>
                <a:ea typeface="+mn-ea"/>
                <a:cs typeface="+mn-cs"/>
              </a:rPr>
              <a:t>: put(), flush(), </a:t>
            </a:r>
            <a:r>
              <a:rPr lang="en-US" altLang="zh-CN" sz="1200" b="0" i="0" kern="1200" dirty="0" smtClean="0">
                <a:solidFill>
                  <a:schemeClr val="tx1"/>
                </a:solidFill>
                <a:effectLst/>
                <a:latin typeface="+mn-lt"/>
                <a:ea typeface="+mn-ea"/>
                <a:cs typeface="+mn-cs"/>
              </a:rPr>
              <a:t>The </a:t>
            </a:r>
            <a:r>
              <a:rPr lang="en-US" altLang="zh-CN" dirty="0" smtClean="0">
                <a:effectLst/>
              </a:rPr>
              <a:t>flush()</a:t>
            </a:r>
            <a:r>
              <a:rPr lang="en-US" altLang="zh-CN" sz="1200" b="0" i="0" kern="1200" dirty="0" smtClean="0">
                <a:solidFill>
                  <a:schemeClr val="tx1"/>
                </a:solidFill>
                <a:effectLst/>
                <a:latin typeface="+mn-lt"/>
                <a:ea typeface="+mn-ea"/>
                <a:cs typeface="+mn-cs"/>
              </a:rPr>
              <a:t> method is used during the offset commit process, which allows tasks to recover from failures and resume from a safe point such that no events will be missed</a:t>
            </a:r>
          </a:p>
          <a:p>
            <a:r>
              <a:rPr lang="en-US" altLang="zh-CN" sz="1200" b="0" i="0" kern="1200" baseline="0" dirty="0" smtClean="0">
                <a:solidFill>
                  <a:schemeClr val="tx1"/>
                </a:solidFill>
                <a:effectLst/>
                <a:latin typeface="+mn-lt"/>
                <a:ea typeface="+mn-ea"/>
                <a:cs typeface="+mn-cs"/>
              </a:rPr>
              <a:t>Resuming from Previous Offsets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31</a:t>
            </a:fld>
            <a:endParaRPr lang="zh-CN" altLang="en-US"/>
          </a:p>
        </p:txBody>
      </p:sp>
    </p:spTree>
    <p:extLst>
      <p:ext uri="{BB962C8B-B14F-4D97-AF65-F5344CB8AC3E}">
        <p14:creationId xmlns:p14="http://schemas.microsoft.com/office/powerpoint/2010/main" val="109324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Control Center for end-to-end</a:t>
            </a:r>
            <a:r>
              <a:rPr lang="en-US" altLang="zh-CN" baseline="0" dirty="0" smtClean="0"/>
              <a:t> monitoring of event streams</a:t>
            </a:r>
          </a:p>
          <a:p>
            <a:r>
              <a:rPr lang="en-US" altLang="zh-CN" baseline="0" dirty="0" smtClean="0"/>
              <a:t>MDC Replication for managing multi-datacenter deployments</a:t>
            </a:r>
          </a:p>
          <a:p>
            <a:r>
              <a:rPr lang="en-US" altLang="zh-CN" baseline="0" dirty="0" smtClean="0"/>
              <a:t>Automated Data </a:t>
            </a:r>
            <a:r>
              <a:rPr lang="en-US" altLang="zh-CN" baseline="0" dirty="0" err="1" smtClean="0"/>
              <a:t>Rebalancer</a:t>
            </a:r>
            <a:r>
              <a:rPr lang="en-US" altLang="zh-CN" baseline="0" dirty="0" smtClean="0"/>
              <a:t> for optimizing resource utilization and easy scalability of Kafka clusters</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33</a:t>
            </a:fld>
            <a:endParaRPr lang="zh-CN" altLang="en-US"/>
          </a:p>
        </p:txBody>
      </p:sp>
    </p:spTree>
    <p:extLst>
      <p:ext uri="{BB962C8B-B14F-4D97-AF65-F5344CB8AC3E}">
        <p14:creationId xmlns:p14="http://schemas.microsoft.com/office/powerpoint/2010/main" val="416361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Kafka client: example to show</a:t>
            </a:r>
            <a:r>
              <a:rPr lang="en-US" altLang="zh-CN" baseline="0" dirty="0" smtClean="0"/>
              <a:t> how to configure(</a:t>
            </a:r>
            <a:r>
              <a:rPr lang="en-US" altLang="zh-CN" baseline="0" dirty="0" err="1" smtClean="0"/>
              <a:t>bootstrap.servers</a:t>
            </a:r>
            <a:r>
              <a:rPr lang="en-US" altLang="zh-CN" baseline="0" dirty="0" smtClean="0"/>
              <a:t>, client.id, group.id, session.timout.ms), manager offset(</a:t>
            </a:r>
            <a:r>
              <a:rPr lang="en-US" altLang="zh-CN" baseline="0" dirty="0" err="1" smtClean="0"/>
              <a:t>enable.auto.commit</a:t>
            </a:r>
            <a:r>
              <a:rPr lang="en-US" altLang="zh-CN" baseline="0" dirty="0" smtClean="0"/>
              <a:t>, auto.commit.interval.ms, </a:t>
            </a:r>
            <a:r>
              <a:rPr lang="en-US" altLang="zh-CN" sz="1200" b="0" i="0" kern="1200" dirty="0" err="1" smtClean="0">
                <a:solidFill>
                  <a:schemeClr val="tx1"/>
                </a:solidFill>
                <a:effectLst/>
                <a:latin typeface="+mn-lt"/>
                <a:ea typeface="+mn-ea"/>
                <a:cs typeface="+mn-cs"/>
              </a:rPr>
              <a:t>auto.offset.reset</a:t>
            </a:r>
            <a:r>
              <a:rPr lang="en-US" altLang="zh-CN" baseline="0" dirty="0" smtClean="0"/>
              <a:t>), </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35</a:t>
            </a:fld>
            <a:endParaRPr lang="zh-CN" altLang="en-US"/>
          </a:p>
        </p:txBody>
      </p:sp>
    </p:spTree>
    <p:extLst>
      <p:ext uri="{BB962C8B-B14F-4D97-AF65-F5344CB8AC3E}">
        <p14:creationId xmlns:p14="http://schemas.microsoft.com/office/powerpoint/2010/main" val="79552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57250" marR="0" lvl="2" indent="0" algn="l" defTabSz="914400" rtl="0" eaLnBrk="1" fontAlgn="ctr" latinLnBrk="0" hangingPunct="1">
              <a:lnSpc>
                <a:spcPct val="100000"/>
              </a:lnSpc>
              <a:spcBef>
                <a:spcPts val="0"/>
              </a:spcBef>
              <a:spcAft>
                <a:spcPts val="0"/>
              </a:spcAft>
              <a:buClrTx/>
              <a:buSzTx/>
              <a:buFontTx/>
              <a:buNone/>
              <a:tabLst/>
              <a:defRPr/>
            </a:pPr>
            <a:r>
              <a:rPr lang="zh-CN" altLang="zh-CN" sz="1200" dirty="0" smtClean="0"/>
              <a:t>Kafka Streams tries to regulate progress of streams by the timestamps of data records so that all source streams are roughly synchronized in terms of time. This is important especially when an application is processing multiple streams with a large amount of historical data.</a:t>
            </a:r>
            <a:r>
              <a:rPr lang="en-US" altLang="zh-CN" sz="1200" dirty="0" smtClean="0"/>
              <a:t> </a:t>
            </a:r>
            <a:endParaRPr lang="zh-CN" altLang="zh-CN" sz="1200" dirty="0" smtClean="0"/>
          </a:p>
          <a:p>
            <a:pPr marL="857250" lvl="2" indent="0" fontAlgn="ctr">
              <a:buNone/>
            </a:pPr>
            <a:endParaRPr lang="en-US" altLang="zh-CN" b="1" dirty="0" smtClean="0">
              <a:solidFill>
                <a:srgbClr val="404040"/>
              </a:solidFill>
              <a:ea typeface="Consolas"/>
            </a:endParaRPr>
          </a:p>
          <a:p>
            <a:pPr marL="857250" lvl="2" indent="0" fontAlgn="ctr">
              <a:buNone/>
            </a:pPr>
            <a:endParaRPr lang="en-US" altLang="zh-CN" b="1" dirty="0" smtClean="0">
              <a:solidFill>
                <a:srgbClr val="404040"/>
              </a:solidFill>
              <a:ea typeface="Consolas"/>
            </a:endParaRPr>
          </a:p>
          <a:p>
            <a:pPr marL="857250" lvl="2" indent="0" fontAlgn="ctr">
              <a:buNone/>
            </a:pPr>
            <a:r>
              <a:rPr lang="en-US" altLang="zh-CN" b="1" dirty="0" smtClean="0">
                <a:solidFill>
                  <a:srgbClr val="404040"/>
                </a:solidFill>
                <a:ea typeface="Consolas"/>
              </a:rPr>
              <a:t>import</a:t>
            </a:r>
            <a:r>
              <a:rPr lang="en-US" altLang="zh-CN" dirty="0" smtClean="0">
                <a:solidFill>
                  <a:srgbClr val="404040"/>
                </a:solidFill>
                <a:ea typeface="Consolas"/>
              </a:rPr>
              <a:t> </a:t>
            </a:r>
            <a:r>
              <a:rPr lang="en-US" altLang="zh-CN" dirty="0" err="1" smtClean="0">
                <a:solidFill>
                  <a:srgbClr val="555555"/>
                </a:solidFill>
                <a:ea typeface="Consolas"/>
              </a:rPr>
              <a:t>org.apache.kafka.clients.consumer.ConsumerRecord</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b="1" dirty="0" smtClean="0">
                <a:solidFill>
                  <a:srgbClr val="404040"/>
                </a:solidFill>
                <a:ea typeface="Consolas"/>
              </a:rPr>
              <a:t>import</a:t>
            </a:r>
            <a:r>
              <a:rPr lang="en-US" altLang="zh-CN" dirty="0" smtClean="0">
                <a:solidFill>
                  <a:srgbClr val="404040"/>
                </a:solidFill>
                <a:ea typeface="Consolas"/>
              </a:rPr>
              <a:t> </a:t>
            </a:r>
            <a:r>
              <a:rPr lang="en-US" altLang="zh-CN" dirty="0" err="1" smtClean="0">
                <a:solidFill>
                  <a:srgbClr val="555555"/>
                </a:solidFill>
                <a:ea typeface="Consolas"/>
              </a:rPr>
              <a:t>org.apache.kafka.streams.processor.TimestampExtractor</a:t>
            </a:r>
            <a:r>
              <a:rPr lang="en-US" altLang="zh-CN" b="1" dirty="0" smtClean="0">
                <a:solidFill>
                  <a:srgbClr val="404040"/>
                </a:solidFill>
                <a:ea typeface="Consolas"/>
              </a:rPr>
              <a:t>;</a:t>
            </a:r>
            <a:endParaRPr lang="en-US" altLang="zh-CN" dirty="0" smtClean="0">
              <a:ea typeface="Consolas"/>
            </a:endParaRPr>
          </a:p>
          <a:p>
            <a:pPr lvl="1" indent="0">
              <a:spcBef>
                <a:spcPts val="0"/>
              </a:spcBef>
              <a:buNone/>
            </a:pPr>
            <a:r>
              <a:rPr lang="zh-CN" altLang="zh-CN" i="1" dirty="0" smtClean="0">
                <a:solidFill>
                  <a:srgbClr val="999988"/>
                </a:solidFill>
                <a:ea typeface="Consolas"/>
              </a:rPr>
              <a:t>// Extracts the embedded timestamp of a record (giving you "event time" semantics).</a:t>
            </a:r>
            <a:r>
              <a:rPr lang="en-US" altLang="zh-CN" dirty="0" smtClean="0">
                <a:solidFill>
                  <a:srgbClr val="404040"/>
                </a:solidFill>
                <a:ea typeface="Consolas"/>
              </a:rPr>
              <a:t/>
            </a:r>
            <a:br>
              <a:rPr lang="en-US" altLang="zh-CN" dirty="0" smtClean="0">
                <a:solidFill>
                  <a:srgbClr val="404040"/>
                </a:solidFill>
                <a:ea typeface="Consolas"/>
              </a:rPr>
            </a:br>
            <a:r>
              <a:rPr lang="en-US" altLang="zh-CN" b="1" dirty="0" smtClean="0">
                <a:solidFill>
                  <a:srgbClr val="404040"/>
                </a:solidFill>
                <a:ea typeface="Consolas"/>
              </a:rPr>
              <a:t>public</a:t>
            </a:r>
            <a:r>
              <a:rPr lang="en-US" altLang="zh-CN" dirty="0" smtClean="0">
                <a:solidFill>
                  <a:srgbClr val="404040"/>
                </a:solidFill>
                <a:ea typeface="Consolas"/>
              </a:rPr>
              <a:t> </a:t>
            </a:r>
            <a:r>
              <a:rPr lang="en-US" altLang="zh-CN" b="1" dirty="0" smtClean="0">
                <a:solidFill>
                  <a:srgbClr val="404040"/>
                </a:solidFill>
                <a:ea typeface="Consolas"/>
              </a:rPr>
              <a:t>class</a:t>
            </a:r>
            <a:r>
              <a:rPr lang="en-US" altLang="zh-CN" dirty="0" smtClean="0">
                <a:solidFill>
                  <a:srgbClr val="404040"/>
                </a:solidFill>
                <a:ea typeface="Consolas"/>
              </a:rPr>
              <a:t> </a:t>
            </a:r>
            <a:r>
              <a:rPr lang="en-US" altLang="zh-CN" b="1" dirty="0" err="1" smtClean="0">
                <a:solidFill>
                  <a:srgbClr val="445588"/>
                </a:solidFill>
                <a:ea typeface="Consolas"/>
              </a:rPr>
              <a:t>MyEventTimeExtractor</a:t>
            </a:r>
            <a:r>
              <a:rPr lang="en-US" altLang="zh-CN" dirty="0" smtClean="0">
                <a:solidFill>
                  <a:srgbClr val="404040"/>
                </a:solidFill>
                <a:ea typeface="Consolas"/>
              </a:rPr>
              <a:t> </a:t>
            </a:r>
            <a:r>
              <a:rPr lang="en-US" altLang="zh-CN" b="1" dirty="0" smtClean="0">
                <a:solidFill>
                  <a:srgbClr val="404040"/>
                </a:solidFill>
                <a:ea typeface="Consolas"/>
              </a:rPr>
              <a:t>implements</a:t>
            </a:r>
            <a:r>
              <a:rPr lang="en-US" altLang="zh-CN" dirty="0" smtClean="0">
                <a:solidFill>
                  <a:srgbClr val="404040"/>
                </a:solidFill>
                <a:ea typeface="Consolas"/>
              </a:rPr>
              <a:t> </a:t>
            </a:r>
            <a:r>
              <a:rPr lang="en-US" altLang="zh-CN" dirty="0" err="1" smtClean="0">
                <a:solidFill>
                  <a:srgbClr val="333333"/>
                </a:solidFill>
                <a:ea typeface="Consolas"/>
              </a:rPr>
              <a:t>TimestampExtractor</a:t>
            </a:r>
            <a:r>
              <a:rPr lang="en-US" altLang="zh-CN" dirty="0" smtClean="0">
                <a:solidFill>
                  <a:srgbClr val="404040"/>
                </a:solidFill>
                <a:ea typeface="Consolas"/>
              </a:rPr>
              <a:t> </a:t>
            </a:r>
            <a:r>
              <a:rPr lang="en-US" altLang="zh-CN" b="1" dirty="0" smtClean="0">
                <a:solidFill>
                  <a:srgbClr val="404040"/>
                </a:solidFill>
                <a:ea typeface="Consolas"/>
              </a:rPr>
              <a:t>{</a:t>
            </a:r>
            <a:endParaRPr lang="zh-CN" altLang="zh-CN" dirty="0" smtClean="0">
              <a:ea typeface="Consolas"/>
            </a:endParaRPr>
          </a:p>
          <a:p>
            <a:pPr lvl="1" indent="0">
              <a:spcBef>
                <a:spcPts val="0"/>
              </a:spcBef>
              <a:buNone/>
            </a:pPr>
            <a:r>
              <a:rPr lang="zh-CN" altLang="zh-CN" dirty="0" smtClean="0">
                <a:solidFill>
                  <a:srgbClr val="404040"/>
                </a:solidFill>
                <a:ea typeface="Consolas"/>
              </a:rPr>
              <a:t>@Override</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public</a:t>
            </a:r>
            <a:r>
              <a:rPr lang="en-US" altLang="zh-CN" dirty="0" smtClean="0">
                <a:solidFill>
                  <a:srgbClr val="404040"/>
                </a:solidFill>
                <a:ea typeface="Consolas"/>
              </a:rPr>
              <a:t> </a:t>
            </a:r>
            <a:r>
              <a:rPr lang="en-US" altLang="zh-CN" b="1" dirty="0" smtClean="0">
                <a:solidFill>
                  <a:srgbClr val="445588"/>
                </a:solidFill>
                <a:ea typeface="Consolas"/>
              </a:rPr>
              <a:t>long</a:t>
            </a:r>
            <a:r>
              <a:rPr lang="en-US" altLang="zh-CN" dirty="0" smtClean="0">
                <a:solidFill>
                  <a:srgbClr val="404040"/>
                </a:solidFill>
                <a:ea typeface="Consolas"/>
              </a:rPr>
              <a:t> </a:t>
            </a:r>
            <a:r>
              <a:rPr lang="en-US" altLang="zh-CN" b="1" dirty="0" smtClean="0">
                <a:solidFill>
                  <a:srgbClr val="990000"/>
                </a:solidFill>
                <a:ea typeface="Consolas"/>
              </a:rPr>
              <a:t>extract</a:t>
            </a:r>
            <a:r>
              <a:rPr lang="en-US" altLang="zh-CN" b="1" dirty="0" smtClean="0">
                <a:solidFill>
                  <a:srgbClr val="404040"/>
                </a:solidFill>
                <a:ea typeface="Consolas"/>
              </a:rPr>
              <a:t>(</a:t>
            </a:r>
            <a:r>
              <a:rPr lang="en-US" altLang="zh-CN" dirty="0" err="1" smtClean="0">
                <a:solidFill>
                  <a:srgbClr val="333333"/>
                </a:solidFill>
                <a:ea typeface="Consolas"/>
              </a:rPr>
              <a:t>ConsumerRecord</a:t>
            </a:r>
            <a:r>
              <a:rPr lang="en-US" altLang="zh-CN" b="1" dirty="0" smtClean="0">
                <a:solidFill>
                  <a:srgbClr val="404040"/>
                </a:solidFill>
                <a:ea typeface="Consolas"/>
              </a:rPr>
              <a:t>&lt;</a:t>
            </a:r>
            <a:r>
              <a:rPr lang="en-US" altLang="zh-CN" dirty="0" smtClean="0">
                <a:solidFill>
                  <a:srgbClr val="333333"/>
                </a:solidFill>
                <a:ea typeface="Consolas"/>
              </a:rPr>
              <a:t>Object</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dirty="0" smtClean="0">
                <a:solidFill>
                  <a:srgbClr val="333333"/>
                </a:solidFill>
                <a:ea typeface="Consolas"/>
              </a:rPr>
              <a:t>Object</a:t>
            </a:r>
            <a:r>
              <a:rPr lang="en-US" altLang="zh-CN" b="1" dirty="0" smtClean="0">
                <a:solidFill>
                  <a:srgbClr val="404040"/>
                </a:solidFill>
                <a:ea typeface="Consolas"/>
              </a:rPr>
              <a:t>&gt;</a:t>
            </a:r>
            <a:r>
              <a:rPr lang="en-US" altLang="zh-CN" dirty="0" smtClean="0">
                <a:solidFill>
                  <a:srgbClr val="404040"/>
                </a:solidFill>
                <a:ea typeface="Consolas"/>
              </a:rPr>
              <a:t> </a:t>
            </a:r>
            <a:r>
              <a:rPr lang="en-US" altLang="zh-CN" dirty="0" smtClean="0">
                <a:solidFill>
                  <a:srgbClr val="333333"/>
                </a:solidFill>
                <a:ea typeface="Consolas"/>
              </a:rPr>
              <a:t>record</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`Foo` is your own custom class, which we assume has a method that returns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the embedded timestamp (in milliseconds).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dirty="0" smtClean="0">
                <a:solidFill>
                  <a:srgbClr val="333333"/>
                </a:solidFill>
                <a:ea typeface="Consolas"/>
              </a:rPr>
              <a:t>Foo</a:t>
            </a:r>
            <a:r>
              <a:rPr lang="en-US" altLang="zh-CN" dirty="0" smtClean="0">
                <a:solidFill>
                  <a:srgbClr val="404040"/>
                </a:solidFill>
                <a:ea typeface="Consolas"/>
              </a:rPr>
              <a:t> </a:t>
            </a:r>
            <a:r>
              <a:rPr lang="en-US" altLang="zh-CN" dirty="0" err="1" smtClean="0">
                <a:solidFill>
                  <a:srgbClr val="333333"/>
                </a:solidFill>
                <a:ea typeface="Consolas"/>
              </a:rPr>
              <a:t>myPojo</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333333"/>
                </a:solidFill>
                <a:ea typeface="Consolas"/>
              </a:rPr>
              <a:t>Foo</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dirty="0" err="1" smtClean="0">
                <a:solidFill>
                  <a:srgbClr val="333333"/>
                </a:solidFill>
                <a:ea typeface="Consolas"/>
              </a:rPr>
              <a:t>record</a:t>
            </a:r>
            <a:r>
              <a:rPr lang="en-US" altLang="zh-CN" b="1" dirty="0" err="1" smtClean="0">
                <a:solidFill>
                  <a:srgbClr val="404040"/>
                </a:solidFill>
                <a:ea typeface="Consolas"/>
              </a:rPr>
              <a:t>.</a:t>
            </a:r>
            <a:r>
              <a:rPr lang="en-US" altLang="zh-CN" dirty="0" err="1" smtClean="0">
                <a:solidFill>
                  <a:srgbClr val="008080"/>
                </a:solidFill>
                <a:ea typeface="Consolas"/>
              </a:rPr>
              <a:t>value</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if</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err="1" smtClean="0">
                <a:solidFill>
                  <a:srgbClr val="333333"/>
                </a:solidFill>
                <a:ea typeface="Consolas"/>
              </a:rPr>
              <a:t>myPojo</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null)</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return</a:t>
            </a:r>
            <a:r>
              <a:rPr lang="en-US" altLang="zh-CN" dirty="0" smtClean="0">
                <a:solidFill>
                  <a:srgbClr val="404040"/>
                </a:solidFill>
                <a:ea typeface="Consolas"/>
              </a:rPr>
              <a:t> </a:t>
            </a:r>
            <a:r>
              <a:rPr lang="en-US" altLang="zh-CN" dirty="0" err="1" smtClean="0">
                <a:solidFill>
                  <a:srgbClr val="333333"/>
                </a:solidFill>
                <a:ea typeface="Consolas"/>
              </a:rPr>
              <a:t>myPojo</a:t>
            </a:r>
            <a:r>
              <a:rPr lang="en-US" altLang="zh-CN" b="1" dirty="0" err="1" smtClean="0">
                <a:solidFill>
                  <a:srgbClr val="404040"/>
                </a:solidFill>
                <a:ea typeface="Consolas"/>
              </a:rPr>
              <a:t>.</a:t>
            </a:r>
            <a:r>
              <a:rPr lang="en-US" altLang="zh-CN" dirty="0" err="1" smtClean="0">
                <a:solidFill>
                  <a:srgbClr val="008080"/>
                </a:solidFill>
                <a:ea typeface="Consolas"/>
              </a:rPr>
              <a:t>getTimestampInMillis</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else</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Kafka allows `null` as message value.  How to handle such message values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depends on your use case.  In this example, we decide to fallback to</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wall-clock time (= processing time).</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return</a:t>
            </a:r>
            <a:r>
              <a:rPr lang="en-US" altLang="zh-CN" dirty="0" smtClean="0">
                <a:solidFill>
                  <a:srgbClr val="404040"/>
                </a:solidFill>
                <a:ea typeface="Consolas"/>
              </a:rPr>
              <a:t> </a:t>
            </a:r>
            <a:r>
              <a:rPr lang="en-US" altLang="zh-CN" dirty="0" err="1" smtClean="0">
                <a:solidFill>
                  <a:srgbClr val="333333"/>
                </a:solidFill>
                <a:ea typeface="Consolas"/>
              </a:rPr>
              <a:t>System</a:t>
            </a:r>
            <a:r>
              <a:rPr lang="en-US" altLang="zh-CN" b="1" dirty="0" err="1" smtClean="0">
                <a:solidFill>
                  <a:srgbClr val="404040"/>
                </a:solidFill>
                <a:ea typeface="Consolas"/>
              </a:rPr>
              <a:t>.</a:t>
            </a:r>
            <a:r>
              <a:rPr lang="en-US" altLang="zh-CN" dirty="0" err="1" smtClean="0">
                <a:solidFill>
                  <a:srgbClr val="008080"/>
                </a:solidFill>
                <a:ea typeface="Consolas"/>
              </a:rPr>
              <a:t>currentTimeMillis</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endParaRPr lang="zh-CN" altLang="zh-CN" dirty="0" smtClean="0">
              <a:ea typeface="Consolas"/>
            </a:endParaRPr>
          </a:p>
          <a:p>
            <a:pPr lvl="1" indent="0">
              <a:spcBef>
                <a:spcPts val="0"/>
              </a:spcBef>
              <a:buNone/>
            </a:pPr>
            <a:r>
              <a:rPr lang="zh-CN" altLang="zh-CN" b="1" dirty="0" smtClean="0">
                <a:solidFill>
                  <a:srgbClr val="404040"/>
                </a:solidFill>
                <a:ea typeface="Consolas"/>
              </a:rPr>
              <a:t>}</a:t>
            </a:r>
            <a:endParaRPr lang="zh-CN" altLang="zh-CN" dirty="0" smtClean="0">
              <a:solidFill>
                <a:srgbClr val="404040"/>
              </a:solidFill>
              <a:ea typeface="Consolas"/>
            </a:endParaRP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18</a:t>
            </a:fld>
            <a:endParaRPr lang="zh-CN" altLang="en-US"/>
          </a:p>
        </p:txBody>
      </p:sp>
    </p:spTree>
    <p:extLst>
      <p:ext uri="{BB962C8B-B14F-4D97-AF65-F5344CB8AC3E}">
        <p14:creationId xmlns:p14="http://schemas.microsoft.com/office/powerpoint/2010/main" val="211401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smtClean="0"/>
              <a:t>Some stream processing applications don’t require state, which means the processing of a message is independent from the processing of all other messages. If you only need to transform one message at a time, or filter out messages based on some condition, the topology defined in your stream processing application can be simple.</a:t>
            </a:r>
          </a:p>
          <a:p>
            <a:pPr lvl="1"/>
            <a:r>
              <a:rPr lang="en-US" altLang="zh-CN" dirty="0" smtClean="0"/>
              <a:t>However, being able to maintain state opens up many possibilities for sophisticated stream processing applications: you can join input streams, or group and aggregate data records. Many such </a:t>
            </a:r>
            <a:r>
              <a:rPr lang="en-US" altLang="zh-CN" dirty="0" err="1" smtClean="0"/>
              <a:t>stateful</a:t>
            </a:r>
            <a:r>
              <a:rPr lang="en-US" altLang="zh-CN" dirty="0" smtClean="0"/>
              <a:t> operators are provided by the </a:t>
            </a:r>
            <a:r>
              <a:rPr lang="en-US" altLang="zh-CN" dirty="0" smtClean="0">
                <a:hlinkClick r:id="rId3"/>
              </a:rPr>
              <a:t>Kafka Streams DSL</a:t>
            </a:r>
            <a:r>
              <a:rPr lang="en-US" altLang="zh-CN" dirty="0" smtClean="0"/>
              <a:t>.</a:t>
            </a:r>
          </a:p>
          <a:p>
            <a:pPr lvl="1"/>
            <a:r>
              <a:rPr lang="en-US" altLang="zh-CN" sz="2400" dirty="0" smtClean="0"/>
              <a:t>http://docs.confluent.io/3.0.1/streams/developer-guide.html#creating-source-streams-from-kafka</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19</a:t>
            </a:fld>
            <a:endParaRPr lang="zh-CN" altLang="en-US"/>
          </a:p>
        </p:txBody>
      </p:sp>
    </p:spTree>
    <p:extLst>
      <p:ext uri="{BB962C8B-B14F-4D97-AF65-F5344CB8AC3E}">
        <p14:creationId xmlns:p14="http://schemas.microsoft.com/office/powerpoint/2010/main" val="2376524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 stream can be considered a changelog of a table, where each data record in the stream captures a state change of the table. A stream is thus a table in disguise, and it can be easily turned into a “real” table by replaying the changelog from beginning to end to reconstruct the table. Similarly, in a more general analogy, </a:t>
            </a:r>
            <a:r>
              <a:rPr lang="en-US" altLang="zh-CN" sz="1200" i="1" dirty="0" smtClean="0"/>
              <a:t>aggregating</a:t>
            </a:r>
            <a:r>
              <a:rPr lang="en-US" altLang="zh-CN" sz="1200" dirty="0" smtClean="0"/>
              <a:t> data records in a stream –</a:t>
            </a:r>
            <a:r>
              <a:rPr lang="zh-CN" altLang="zh-CN" sz="1200" dirty="0" smtClean="0"/>
              <a:t> such as computing the total number of pageviews by user from a stream of pageview events </a:t>
            </a:r>
            <a:r>
              <a:rPr lang="en-US" altLang="zh-CN" sz="1200" dirty="0" smtClean="0"/>
              <a:t>–</a:t>
            </a:r>
            <a:r>
              <a:rPr lang="zh-CN" altLang="zh-CN" sz="1200" dirty="0" smtClean="0"/>
              <a:t> will return a table (here with the key and the value being the user and its corresponding pageview count, respectively).</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20</a:t>
            </a:fld>
            <a:endParaRPr lang="zh-CN" altLang="en-US"/>
          </a:p>
        </p:txBody>
      </p:sp>
    </p:spTree>
    <p:extLst>
      <p:ext uri="{BB962C8B-B14F-4D97-AF65-F5344CB8AC3E}">
        <p14:creationId xmlns:p14="http://schemas.microsoft.com/office/powerpoint/2010/main" val="358664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 table can be considered a snapshot, at a point in time, of the latest value for each key in a stream (a stream’s data records are key-value pairs). A table is thus a stream in disguise, and it can be easily turned into a “real” stream by iterating over each key-value entry in the table.</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21</a:t>
            </a:fld>
            <a:endParaRPr lang="zh-CN" altLang="en-US"/>
          </a:p>
        </p:txBody>
      </p:sp>
    </p:spTree>
    <p:extLst>
      <p:ext uri="{BB962C8B-B14F-4D97-AF65-F5344CB8AC3E}">
        <p14:creationId xmlns:p14="http://schemas.microsoft.com/office/powerpoint/2010/main" val="328036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24</a:t>
            </a:fld>
            <a:endParaRPr lang="zh-CN" altLang="en-US"/>
          </a:p>
        </p:txBody>
      </p:sp>
    </p:spTree>
    <p:extLst>
      <p:ext uri="{BB962C8B-B14F-4D97-AF65-F5344CB8AC3E}">
        <p14:creationId xmlns:p14="http://schemas.microsoft.com/office/powerpoint/2010/main" val="343619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altLang="zh-CN" dirty="0" smtClean="0"/>
              <a:t>Stream Partitions and Tasks</a:t>
            </a:r>
          </a:p>
          <a:p>
            <a:pPr fontAlgn="ctr"/>
            <a:r>
              <a:rPr lang="en-US" altLang="zh-CN" dirty="0" smtClean="0"/>
              <a:t>Application’s processor is scaled by breaking into multiple tasks. </a:t>
            </a:r>
          </a:p>
          <a:p>
            <a:pPr lvl="1" fontAlgn="ctr"/>
            <a:r>
              <a:rPr lang="en-US" altLang="zh-CN" dirty="0" smtClean="0"/>
              <a:t>Kafka Streams creates a fixed number of tasks based on the input stream partitions for the application, with each task assigned a list of partitions from the input streams (i.e., Kafka topics). </a:t>
            </a:r>
          </a:p>
          <a:p>
            <a:pPr lvl="1" fontAlgn="ctr"/>
            <a:r>
              <a:rPr lang="en-US" altLang="zh-CN" dirty="0" smtClean="0"/>
              <a:t>The assignment of partitions to tasks never changes so that each task is a fixed unit of parallelism of the application. Tasks can then instantiate their own processor topology based on the assigned partitions.</a:t>
            </a:r>
          </a:p>
          <a:p>
            <a:pPr lvl="1" fontAlgn="ctr"/>
            <a:r>
              <a:rPr lang="en-US" altLang="zh-CN" dirty="0" smtClean="0"/>
              <a:t>They also maintain a buffer for each of its assigned partitions and process messages one-at-a-time from these record buffers. As a result stream tasks can be processed independently and in parallel without manual intervention.</a:t>
            </a:r>
          </a:p>
          <a:p>
            <a:pPr fontAlgn="ctr"/>
            <a:r>
              <a:rPr lang="en-US" altLang="zh-CN" dirty="0" smtClean="0"/>
              <a:t>Scaling stream processing application with Kafka Streams</a:t>
            </a:r>
          </a:p>
          <a:p>
            <a:pPr lvl="1" fontAlgn="ctr"/>
            <a:r>
              <a:rPr lang="en-US" altLang="zh-CN" dirty="0" smtClean="0"/>
              <a:t>Merely need to start additional instances of your application</a:t>
            </a:r>
          </a:p>
          <a:p>
            <a:pPr lvl="1" fontAlgn="ctr"/>
            <a:r>
              <a:rPr lang="en-US" altLang="zh-CN" dirty="0" smtClean="0"/>
              <a:t>Kafka Streams takes care of distributing partitions amongst tasks that run in the application instances. </a:t>
            </a:r>
          </a:p>
          <a:p>
            <a:pPr lvl="1" fontAlgn="ctr"/>
            <a:r>
              <a:rPr lang="en-US" altLang="zh-CN" dirty="0" smtClean="0"/>
              <a:t>You can start as many threads of the application as there are input Kafka topic partitions so that, across all running instances of an application, every thread (or rather, the tasks it runs) has at least one input partition to process.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25</a:t>
            </a:fld>
            <a:endParaRPr lang="zh-CN" altLang="en-US"/>
          </a:p>
        </p:txBody>
      </p:sp>
    </p:spTree>
    <p:extLst>
      <p:ext uri="{BB962C8B-B14F-4D97-AF65-F5344CB8AC3E}">
        <p14:creationId xmlns:p14="http://schemas.microsoft.com/office/powerpoint/2010/main" val="283525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26</a:t>
            </a:fld>
            <a:endParaRPr lang="zh-CN" altLang="en-US"/>
          </a:p>
        </p:txBody>
      </p:sp>
    </p:spTree>
    <p:extLst>
      <p:ext uri="{BB962C8B-B14F-4D97-AF65-F5344CB8AC3E}">
        <p14:creationId xmlns:p14="http://schemas.microsoft.com/office/powerpoint/2010/main" val="325332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Demonstrates, using the high-level </a:t>
            </a:r>
            <a:r>
              <a:rPr lang="en-US" altLang="zh-CN" dirty="0" err="1" smtClean="0"/>
              <a:t>KStream</a:t>
            </a:r>
            <a:r>
              <a:rPr lang="en-US" altLang="zh-CN" dirty="0" smtClean="0"/>
              <a:t> DSL, how to implement the </a:t>
            </a:r>
            <a:r>
              <a:rPr lang="en-US" altLang="zh-CN" dirty="0" err="1" smtClean="0"/>
              <a:t>WordCount</a:t>
            </a:r>
            <a:r>
              <a:rPr lang="en-US" altLang="zh-CN" dirty="0" smtClean="0"/>
              <a:t> program that</a:t>
            </a:r>
          </a:p>
          <a:p>
            <a:r>
              <a:rPr lang="en-US" altLang="zh-CN" dirty="0" smtClean="0"/>
              <a:t>computes a simple word occurrence histogram from an input text.  This example uses lambda</a:t>
            </a:r>
          </a:p>
          <a:p>
            <a:r>
              <a:rPr lang="en-US" altLang="zh-CN" dirty="0" smtClean="0"/>
              <a:t>expressions and thus works with Java 8+ only.</a:t>
            </a:r>
          </a:p>
          <a:p>
            <a:r>
              <a:rPr lang="en-US" altLang="zh-CN" dirty="0" smtClean="0"/>
              <a:t>In this example, the input stream reads from a topic named "</a:t>
            </a:r>
            <a:r>
              <a:rPr lang="en-US" altLang="zh-CN" dirty="0" err="1" smtClean="0"/>
              <a:t>TextLinesTopic</a:t>
            </a:r>
            <a:r>
              <a:rPr lang="en-US" altLang="zh-CN" dirty="0" smtClean="0"/>
              <a:t>", where the values of</a:t>
            </a:r>
          </a:p>
          <a:p>
            <a:r>
              <a:rPr lang="en-US" altLang="zh-CN" dirty="0" smtClean="0"/>
              <a:t>messages represent lines of text; and the histogram output is written to topic</a:t>
            </a:r>
          </a:p>
          <a:p>
            <a:r>
              <a:rPr lang="en-US" altLang="zh-CN" dirty="0" smtClean="0"/>
              <a:t>"</a:t>
            </a:r>
            <a:r>
              <a:rPr lang="en-US" altLang="zh-CN" dirty="0" err="1" smtClean="0"/>
              <a:t>WordsWithCountsTopic</a:t>
            </a:r>
            <a:r>
              <a:rPr lang="en-US" altLang="zh-CN" dirty="0" smtClean="0"/>
              <a:t>", where each record is an updated count of a single word, i.e. `word</a:t>
            </a:r>
          </a:p>
          <a:p>
            <a:r>
              <a:rPr lang="en-US" altLang="zh-CN" dirty="0" smtClean="0"/>
              <a:t>(String) -&gt; </a:t>
            </a:r>
            <a:r>
              <a:rPr lang="en-US" altLang="zh-CN" dirty="0" err="1" smtClean="0"/>
              <a:t>currentCount</a:t>
            </a:r>
            <a:r>
              <a:rPr lang="en-US" altLang="zh-CN" dirty="0" smtClean="0"/>
              <a:t> (Long)`.</a:t>
            </a:r>
          </a:p>
          <a:p>
            <a:endParaRPr lang="en-US" altLang="zh-CN" dirty="0" smtClean="0"/>
          </a:p>
          <a:p>
            <a:r>
              <a:rPr lang="en-US" altLang="zh-CN" dirty="0" smtClean="0"/>
              <a:t>Note: Before running this example you must 1) create the source topic (e.g. via `</a:t>
            </a:r>
            <a:r>
              <a:rPr lang="en-US" altLang="zh-CN" dirty="0" err="1" smtClean="0"/>
              <a:t>kafka</a:t>
            </a:r>
            <a:r>
              <a:rPr lang="en-US" altLang="zh-CN" dirty="0" smtClean="0"/>
              <a:t>-topics</a:t>
            </a:r>
          </a:p>
          <a:p>
            <a:r>
              <a:rPr lang="en-US" altLang="zh-CN" dirty="0" smtClean="0"/>
              <a:t>--create ...`), then 2) start this example and 3) write some data to the source topic (e.g. via</a:t>
            </a:r>
          </a:p>
          <a:p>
            <a:r>
              <a:rPr lang="en-US" altLang="zh-CN" dirty="0" smtClean="0"/>
              <a:t>`</a:t>
            </a:r>
            <a:r>
              <a:rPr lang="en-US" altLang="zh-CN" dirty="0" err="1" smtClean="0"/>
              <a:t>kafka</a:t>
            </a:r>
            <a:r>
              <a:rPr lang="en-US" altLang="zh-CN" dirty="0" smtClean="0"/>
              <a:t>-console-producer`). Otherwise you won't see any data arriving in the output topic.</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27</a:t>
            </a:fld>
            <a:endParaRPr lang="zh-CN" altLang="en-US"/>
          </a:p>
        </p:txBody>
      </p:sp>
    </p:spTree>
    <p:extLst>
      <p:ext uri="{BB962C8B-B14F-4D97-AF65-F5344CB8AC3E}">
        <p14:creationId xmlns:p14="http://schemas.microsoft.com/office/powerpoint/2010/main" val="2723382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34EEA2-CC2A-4E83-BB79-8D2DE49E4882}" type="datetimeFigureOut">
              <a:rPr lang="zh-CN" altLang="en-US" smtClean="0"/>
              <a:t>2016/11/8</a:t>
            </a:fld>
            <a:endParaRPr lang="zh-CN"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925B018-1D28-4FDB-A196-4031EB8D128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34EEA2-CC2A-4E83-BB79-8D2DE49E4882}" type="datetimeFigureOut">
              <a:rPr lang="zh-CN" altLang="en-US" smtClean="0"/>
              <a:t>2016/11/8</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34EEA2-CC2A-4E83-BB79-8D2DE49E4882}" type="datetimeFigureOut">
              <a:rPr lang="zh-CN" altLang="en-US" smtClean="0"/>
              <a:t>2016/11/8</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34EEA2-CC2A-4E83-BB79-8D2DE49E4882}" type="datetimeFigureOut">
              <a:rPr lang="zh-CN" altLang="en-US" smtClean="0"/>
              <a:t>2016/11/8</a:t>
            </a:fld>
            <a:endParaRPr lang="zh-CN"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925B018-1D28-4FDB-A196-4031EB8D1288}" type="slidenum">
              <a:rPr lang="zh-CN" altLang="en-US" smtClean="0"/>
              <a:t>‹#›</a:t>
            </a:fld>
            <a:endParaRPr lang="zh-CN"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34EEA2-CC2A-4E83-BB79-8D2DE49E4882}" type="datetimeFigureOut">
              <a:rPr lang="zh-CN" altLang="en-US" smtClean="0"/>
              <a:t>2016/11/8</a:t>
            </a:fld>
            <a:endParaRPr lang="zh-CN"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25B018-1D28-4FDB-A196-4031EB8D128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ds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confluentinc/kafka-connect-jdb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confluentinc/confluent-kafka-python" TargetMode="External"/><Relationship Id="rId5" Type="http://schemas.openxmlformats.org/officeDocument/2006/relationships/hyperlink" Target="https://github.com/apache/kafka" TargetMode="External"/><Relationship Id="rId4" Type="http://schemas.openxmlformats.org/officeDocument/2006/relationships/hyperlink" Target="https://github.com/confluentinc/kafka-connect-hdf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Kafka &amp;&amp; Kafka Streams</a:t>
            </a:r>
            <a:endParaRPr lang="zh-CN" altLang="en-US" dirty="0"/>
          </a:p>
        </p:txBody>
      </p:sp>
      <p:sp>
        <p:nvSpPr>
          <p:cNvPr id="3" name="Subtitle 2"/>
          <p:cNvSpPr>
            <a:spLocks noGrp="1"/>
          </p:cNvSpPr>
          <p:nvPr>
            <p:ph type="subTitle" idx="1"/>
          </p:nvPr>
        </p:nvSpPr>
        <p:spPr/>
        <p:txBody>
          <a:bodyPr/>
          <a:lstStyle/>
          <a:p>
            <a:r>
              <a:rPr lang="en-US" altLang="zh-CN" dirty="0" smtClean="0"/>
              <a:t>Wu, Guofeng</a:t>
            </a:r>
            <a:endParaRPr lang="zh-CN" altLang="en-US" dirty="0"/>
          </a:p>
        </p:txBody>
      </p:sp>
    </p:spTree>
    <p:extLst>
      <p:ext uri="{BB962C8B-B14F-4D97-AF65-F5344CB8AC3E}">
        <p14:creationId xmlns:p14="http://schemas.microsoft.com/office/powerpoint/2010/main" val="5447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89780" y="968689"/>
            <a:ext cx="2158702"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852847" y="1317423"/>
            <a:ext cx="1231751"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243748" y="1317423"/>
            <a:ext cx="1257300"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1368431" y="2515814"/>
            <a:ext cx="110490" cy="14859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46757" y="2592016"/>
            <a:ext cx="91167" cy="14859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480271" y="2263146"/>
            <a:ext cx="255814" cy="100332"/>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843447" y="2556508"/>
            <a:ext cx="277586" cy="107896"/>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55901" y="2294863"/>
            <a:ext cx="268062" cy="44665"/>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129447" y="2556508"/>
            <a:ext cx="228600" cy="109803"/>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671816" y="2230840"/>
            <a:ext cx="134031" cy="142487"/>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84481" y="2482946"/>
            <a:ext cx="111766" cy="205697"/>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352102" y="4402969"/>
            <a:ext cx="378822" cy="384936"/>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71626" y="4390077"/>
            <a:ext cx="15785" cy="543261"/>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96247" y="4347355"/>
            <a:ext cx="154578" cy="47527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30166" y="4622262"/>
            <a:ext cx="428824" cy="341882"/>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005247" y="6020052"/>
            <a:ext cx="1231751"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472347" y="5998281"/>
            <a:ext cx="1257300"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52616" y="860223"/>
            <a:ext cx="1219200" cy="369332"/>
          </a:xfrm>
          <a:prstGeom prst="rect">
            <a:avLst/>
          </a:prstGeom>
          <a:noFill/>
        </p:spPr>
        <p:txBody>
          <a:bodyPr wrap="square" rtlCol="0">
            <a:spAutoFit/>
          </a:bodyPr>
          <a:lstStyle/>
          <a:p>
            <a:r>
              <a:rPr lang="en-US" dirty="0" smtClean="0"/>
              <a:t>stream</a:t>
            </a:r>
            <a:endParaRPr lang="en-US" dirty="0"/>
          </a:p>
        </p:txBody>
      </p:sp>
      <p:cxnSp>
        <p:nvCxnSpPr>
          <p:cNvPr id="22" name="Straight Arrow Connector 21"/>
          <p:cNvCxnSpPr/>
          <p:nvPr/>
        </p:nvCxnSpPr>
        <p:spPr>
          <a:xfrm flipH="1">
            <a:off x="857891" y="4037693"/>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14847" y="4002859"/>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930636" y="4002859"/>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530836" y="4047427"/>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17140" y="1680931"/>
            <a:ext cx="7935686" cy="4200861"/>
            <a:chOff x="446314" y="1447800"/>
            <a:chExt cx="7935686" cy="4200861"/>
          </a:xfrm>
        </p:grpSpPr>
        <p:cxnSp>
          <p:nvCxnSpPr>
            <p:cNvPr id="28" name="Straight Arrow Connector 27"/>
            <p:cNvCxnSpPr/>
            <p:nvPr/>
          </p:nvCxnSpPr>
          <p:spPr>
            <a:xfrm>
              <a:off x="6477000" y="2057400"/>
              <a:ext cx="1333500"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29300" y="2087880"/>
              <a:ext cx="571500" cy="11582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46314" y="1447800"/>
              <a:ext cx="7935686" cy="4200861"/>
              <a:chOff x="446314" y="1447800"/>
              <a:chExt cx="7935686" cy="4200861"/>
            </a:xfrm>
          </p:grpSpPr>
          <p:grpSp>
            <p:nvGrpSpPr>
              <p:cNvPr id="31" name="Group 30"/>
              <p:cNvGrpSpPr/>
              <p:nvPr/>
            </p:nvGrpSpPr>
            <p:grpSpPr>
              <a:xfrm>
                <a:off x="1752600" y="1447800"/>
                <a:ext cx="1219200" cy="609600"/>
                <a:chOff x="1752600" y="1447800"/>
                <a:chExt cx="1219200" cy="609600"/>
              </a:xfrm>
            </p:grpSpPr>
            <p:sp>
              <p:nvSpPr>
                <p:cNvPr id="65" name="Rounded Rectangle 64"/>
                <p:cNvSpPr/>
                <p:nvPr/>
              </p:nvSpPr>
              <p:spPr>
                <a:xfrm>
                  <a:off x="1752600" y="1447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828800" y="1577795"/>
                  <a:ext cx="1066800" cy="369332"/>
                </a:xfrm>
                <a:prstGeom prst="rect">
                  <a:avLst/>
                </a:prstGeom>
                <a:noFill/>
              </p:spPr>
              <p:txBody>
                <a:bodyPr wrap="square" rtlCol="0">
                  <a:spAutoFit/>
                </a:bodyPr>
                <a:lstStyle/>
                <a:p>
                  <a:r>
                    <a:rPr lang="en-US" dirty="0" smtClean="0"/>
                    <a:t>producer</a:t>
                  </a:r>
                  <a:endParaRPr lang="en-US" dirty="0"/>
                </a:p>
              </p:txBody>
            </p:sp>
          </p:grpSp>
          <p:grpSp>
            <p:nvGrpSpPr>
              <p:cNvPr id="32" name="Group 31"/>
              <p:cNvGrpSpPr/>
              <p:nvPr/>
            </p:nvGrpSpPr>
            <p:grpSpPr>
              <a:xfrm>
                <a:off x="5257800" y="1447800"/>
                <a:ext cx="1219200" cy="609600"/>
                <a:chOff x="1752600" y="1447800"/>
                <a:chExt cx="1219200" cy="609600"/>
              </a:xfrm>
            </p:grpSpPr>
            <p:sp>
              <p:nvSpPr>
                <p:cNvPr id="63" name="Rounded Rectangle 62"/>
                <p:cNvSpPr/>
                <p:nvPr/>
              </p:nvSpPr>
              <p:spPr>
                <a:xfrm>
                  <a:off x="1752600" y="1447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828800" y="1577795"/>
                  <a:ext cx="1066800" cy="369332"/>
                </a:xfrm>
                <a:prstGeom prst="rect">
                  <a:avLst/>
                </a:prstGeom>
                <a:noFill/>
              </p:spPr>
              <p:txBody>
                <a:bodyPr wrap="square" rtlCol="0">
                  <a:spAutoFit/>
                </a:bodyPr>
                <a:lstStyle/>
                <a:p>
                  <a:r>
                    <a:rPr lang="en-US" dirty="0" smtClean="0"/>
                    <a:t>producer</a:t>
                  </a:r>
                  <a:endParaRPr lang="en-US" dirty="0"/>
                </a:p>
              </p:txBody>
            </p:sp>
          </p:grpSp>
          <p:grpSp>
            <p:nvGrpSpPr>
              <p:cNvPr id="33" name="Group 32"/>
              <p:cNvGrpSpPr/>
              <p:nvPr/>
            </p:nvGrpSpPr>
            <p:grpSpPr>
              <a:xfrm>
                <a:off x="446314" y="3276600"/>
                <a:ext cx="1306286" cy="685800"/>
                <a:chOff x="446314" y="3124200"/>
                <a:chExt cx="1306286" cy="685800"/>
              </a:xfrm>
            </p:grpSpPr>
            <p:sp>
              <p:nvSpPr>
                <p:cNvPr id="61" name="Rectangle 60"/>
                <p:cNvSpPr/>
                <p:nvPr/>
              </p:nvSpPr>
              <p:spPr>
                <a:xfrm>
                  <a:off x="446314" y="3124200"/>
                  <a:ext cx="1306286"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4" name="Group 33"/>
              <p:cNvGrpSpPr/>
              <p:nvPr/>
            </p:nvGrpSpPr>
            <p:grpSpPr>
              <a:xfrm>
                <a:off x="7162800" y="3276600"/>
                <a:ext cx="1219200" cy="704724"/>
                <a:chOff x="533400" y="3124200"/>
                <a:chExt cx="1219200" cy="704724"/>
              </a:xfrm>
            </p:grpSpPr>
            <p:sp>
              <p:nvSpPr>
                <p:cNvPr id="59" name="Rectangle 58"/>
                <p:cNvSpPr/>
                <p:nvPr/>
              </p:nvSpPr>
              <p:spPr>
                <a:xfrm>
                  <a:off x="533400" y="3124200"/>
                  <a:ext cx="1219200" cy="704724"/>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5" name="Group 34"/>
              <p:cNvGrpSpPr/>
              <p:nvPr/>
            </p:nvGrpSpPr>
            <p:grpSpPr>
              <a:xfrm>
                <a:off x="2133600" y="3276600"/>
                <a:ext cx="1322624" cy="685800"/>
                <a:chOff x="533400" y="3124200"/>
                <a:chExt cx="1322624" cy="685800"/>
              </a:xfrm>
            </p:grpSpPr>
            <p:sp>
              <p:nvSpPr>
                <p:cNvPr id="57" name="Rectangle 56"/>
                <p:cNvSpPr/>
                <p:nvPr/>
              </p:nvSpPr>
              <p:spPr>
                <a:xfrm>
                  <a:off x="533400" y="3124200"/>
                  <a:ext cx="1322624"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6" name="Group 35"/>
              <p:cNvGrpSpPr/>
              <p:nvPr/>
            </p:nvGrpSpPr>
            <p:grpSpPr>
              <a:xfrm>
                <a:off x="5562599" y="3276600"/>
                <a:ext cx="1296489" cy="685800"/>
                <a:chOff x="533399" y="3124200"/>
                <a:chExt cx="1296489" cy="685800"/>
              </a:xfrm>
            </p:grpSpPr>
            <p:sp>
              <p:nvSpPr>
                <p:cNvPr id="55" name="Rectangle 54"/>
                <p:cNvSpPr/>
                <p:nvPr/>
              </p:nvSpPr>
              <p:spPr>
                <a:xfrm>
                  <a:off x="533399" y="3124200"/>
                  <a:ext cx="1296489"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sp>
            <p:nvSpPr>
              <p:cNvPr id="37" name="Can 36"/>
              <p:cNvSpPr/>
              <p:nvPr/>
            </p:nvSpPr>
            <p:spPr>
              <a:xfrm>
                <a:off x="3810000" y="2971800"/>
                <a:ext cx="1295400" cy="9906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886200" y="3440668"/>
                <a:ext cx="1219200" cy="369332"/>
              </a:xfrm>
              <a:prstGeom prst="rect">
                <a:avLst/>
              </a:prstGeom>
              <a:noFill/>
            </p:spPr>
            <p:txBody>
              <a:bodyPr wrap="square" rtlCol="0">
                <a:spAutoFit/>
              </a:bodyPr>
              <a:lstStyle/>
              <a:p>
                <a:r>
                  <a:rPr lang="en-US" dirty="0" smtClean="0"/>
                  <a:t>zookeeper</a:t>
                </a:r>
                <a:endParaRPr lang="en-US" dirty="0"/>
              </a:p>
            </p:txBody>
          </p:sp>
          <p:cxnSp>
            <p:nvCxnSpPr>
              <p:cNvPr id="39" name="Straight Arrow Connector 38"/>
              <p:cNvCxnSpPr/>
              <p:nvPr/>
            </p:nvCxnSpPr>
            <p:spPr>
              <a:xfrm flipH="1">
                <a:off x="990600" y="2057400"/>
                <a:ext cx="8382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7" idx="0"/>
              </p:cNvCxnSpPr>
              <p:nvPr/>
            </p:nvCxnSpPr>
            <p:spPr>
              <a:xfrm>
                <a:off x="2133600" y="2087880"/>
                <a:ext cx="661312"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5" idx="2"/>
                <a:endCxn id="55" idx="0"/>
              </p:cNvCxnSpPr>
              <p:nvPr/>
            </p:nvCxnSpPr>
            <p:spPr>
              <a:xfrm>
                <a:off x="2362200" y="2057400"/>
                <a:ext cx="3848644"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59" idx="0"/>
              </p:cNvCxnSpPr>
              <p:nvPr/>
            </p:nvCxnSpPr>
            <p:spPr>
              <a:xfrm>
                <a:off x="2895600" y="2057400"/>
                <a:ext cx="48768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409700" y="2057400"/>
                <a:ext cx="3835998"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124200" y="2057400"/>
                <a:ext cx="2438400"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981200" y="5029200"/>
                <a:ext cx="1219200" cy="609600"/>
                <a:chOff x="1752600" y="1447800"/>
                <a:chExt cx="1219200" cy="609600"/>
              </a:xfrm>
              <a:solidFill>
                <a:schemeClr val="accent5">
                  <a:lumMod val="75000"/>
                </a:schemeClr>
              </a:solidFill>
            </p:grpSpPr>
            <p:sp>
              <p:nvSpPr>
                <p:cNvPr id="53" name="Rounded Rectangle 52"/>
                <p:cNvSpPr/>
                <p:nvPr/>
              </p:nvSpPr>
              <p:spPr>
                <a:xfrm>
                  <a:off x="1752600" y="1447800"/>
                  <a:ext cx="1219200" cy="6096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828800" y="1577795"/>
                  <a:ext cx="1143000" cy="369332"/>
                </a:xfrm>
                <a:prstGeom prst="rect">
                  <a:avLst/>
                </a:prstGeom>
                <a:grpFill/>
              </p:spPr>
              <p:txBody>
                <a:bodyPr wrap="square" rtlCol="0">
                  <a:spAutoFit/>
                </a:bodyPr>
                <a:lstStyle/>
                <a:p>
                  <a:r>
                    <a:rPr lang="en-US" dirty="0" smtClean="0"/>
                    <a:t>consumer</a:t>
                  </a:r>
                  <a:endParaRPr lang="en-US" dirty="0"/>
                </a:p>
              </p:txBody>
            </p:sp>
          </p:grpSp>
          <p:grpSp>
            <p:nvGrpSpPr>
              <p:cNvPr id="46" name="Group 45"/>
              <p:cNvGrpSpPr/>
              <p:nvPr/>
            </p:nvGrpSpPr>
            <p:grpSpPr>
              <a:xfrm>
                <a:off x="5486400" y="5039061"/>
                <a:ext cx="1219200" cy="609600"/>
                <a:chOff x="1752600" y="1447800"/>
                <a:chExt cx="1219200" cy="609600"/>
              </a:xfrm>
              <a:solidFill>
                <a:schemeClr val="accent5">
                  <a:lumMod val="75000"/>
                </a:schemeClr>
              </a:solidFill>
            </p:grpSpPr>
            <p:sp>
              <p:nvSpPr>
                <p:cNvPr id="51" name="Rounded Rectangle 50"/>
                <p:cNvSpPr/>
                <p:nvPr/>
              </p:nvSpPr>
              <p:spPr>
                <a:xfrm>
                  <a:off x="1752600" y="1447800"/>
                  <a:ext cx="1219200" cy="6096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828800" y="1577795"/>
                  <a:ext cx="1143000" cy="369332"/>
                </a:xfrm>
                <a:prstGeom prst="rect">
                  <a:avLst/>
                </a:prstGeom>
                <a:grpFill/>
              </p:spPr>
              <p:txBody>
                <a:bodyPr wrap="square" rtlCol="0">
                  <a:spAutoFit/>
                </a:bodyPr>
                <a:lstStyle/>
                <a:p>
                  <a:r>
                    <a:rPr lang="en-US" dirty="0" smtClean="0"/>
                    <a:t>consumer</a:t>
                  </a:r>
                  <a:endParaRPr lang="en-US" dirty="0"/>
                </a:p>
              </p:txBody>
            </p:sp>
          </p:grpSp>
          <p:cxnSp>
            <p:nvCxnSpPr>
              <p:cNvPr id="47" name="Straight Arrow Connector 46"/>
              <p:cNvCxnSpPr/>
              <p:nvPr/>
            </p:nvCxnSpPr>
            <p:spPr>
              <a:xfrm flipH="1">
                <a:off x="2743200" y="3981324"/>
                <a:ext cx="76200" cy="1047876"/>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378132" y="3962400"/>
                <a:ext cx="907868" cy="105156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867400" y="3962400"/>
                <a:ext cx="342900" cy="103632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77001" y="3981324"/>
                <a:ext cx="1159196" cy="1032636"/>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69" name="Title 1"/>
          <p:cNvSpPr txBox="1">
            <a:spLocks/>
          </p:cNvSpPr>
          <p:nvPr/>
        </p:nvSpPr>
        <p:spPr>
          <a:xfrm>
            <a:off x="139495" y="221929"/>
            <a:ext cx="8229600" cy="82296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sz="2800" dirty="0" smtClean="0"/>
              <a:t>High Concurrency</a:t>
            </a:r>
            <a:endParaRPr lang="zh-CN" altLang="en-US" sz="2800" dirty="0"/>
          </a:p>
        </p:txBody>
      </p:sp>
    </p:spTree>
    <p:extLst>
      <p:ext uri="{BB962C8B-B14F-4D97-AF65-F5344CB8AC3E}">
        <p14:creationId xmlns:p14="http://schemas.microsoft.com/office/powerpoint/2010/main" val="7334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dirty="0" smtClean="0"/>
              <a:t>Load balance</a:t>
            </a:r>
          </a:p>
          <a:p>
            <a:r>
              <a:rPr lang="en-US" altLang="zh-CN" dirty="0"/>
              <a:t>Broker side</a:t>
            </a:r>
          </a:p>
          <a:p>
            <a:pPr lvl="1"/>
            <a:r>
              <a:rPr lang="en-US" altLang="zh-CN" dirty="0" smtClean="0"/>
              <a:t>“We attempt to balance partitions within a cluster in a round-robin fashion to avoid clustering all partitions for high-volume topics on a small number of nodes”  --from </a:t>
            </a:r>
            <a:r>
              <a:rPr lang="en-US" altLang="zh-CN" dirty="0" err="1" smtClean="0"/>
              <a:t>kafka</a:t>
            </a:r>
            <a:r>
              <a:rPr lang="en-US" altLang="zh-CN" dirty="0" smtClean="0"/>
              <a:t> web</a:t>
            </a:r>
          </a:p>
          <a:p>
            <a:r>
              <a:rPr lang="en-US" altLang="zh-CN" dirty="0" smtClean="0"/>
              <a:t>Consumer side</a:t>
            </a:r>
          </a:p>
          <a:p>
            <a:pPr lvl="1"/>
            <a:r>
              <a:rPr lang="en-US" altLang="zh-CN" dirty="0" smtClean="0"/>
              <a:t>Consumer rebalance is based on the number of consumer streams (threads)</a:t>
            </a:r>
          </a:p>
          <a:p>
            <a:pPr lvl="1"/>
            <a:r>
              <a:rPr lang="en-US" altLang="zh-CN" dirty="0" smtClean="0"/>
              <a:t>Rebalance is triggered by addition/removal of broker nodes or other consumers within the same consumer group</a:t>
            </a: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Implementation</a:t>
            </a:r>
            <a:endParaRPr lang="zh-CN" altLang="en-US" sz="2800" dirty="0"/>
          </a:p>
        </p:txBody>
      </p:sp>
    </p:spTree>
    <p:extLst>
      <p:ext uri="{BB962C8B-B14F-4D97-AF65-F5344CB8AC3E}">
        <p14:creationId xmlns:p14="http://schemas.microsoft.com/office/powerpoint/2010/main" val="261544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zh-CN" dirty="0" smtClean="0"/>
              <a:t>A </a:t>
            </a:r>
            <a:r>
              <a:rPr lang="en-US" altLang="zh-CN" dirty="0"/>
              <a:t>Java library for building distributed stream processing apps using Apache </a:t>
            </a:r>
            <a:r>
              <a:rPr lang="en-US" altLang="zh-CN" dirty="0" smtClean="0"/>
              <a:t>Kafka</a:t>
            </a:r>
          </a:p>
          <a:p>
            <a:r>
              <a:rPr lang="en-US" altLang="zh-CN" dirty="0" smtClean="0"/>
              <a:t>Support Java 8</a:t>
            </a:r>
          </a:p>
          <a:p>
            <a:r>
              <a:rPr lang="en-US" altLang="zh-CN" dirty="0"/>
              <a:t>addresses a lot of the hard problems in stream processing:</a:t>
            </a:r>
          </a:p>
          <a:p>
            <a:pPr lvl="1"/>
            <a:r>
              <a:rPr lang="en-US" altLang="zh-CN" dirty="0"/>
              <a:t>Event-at-a-time processing (not </a:t>
            </a:r>
            <a:r>
              <a:rPr lang="en-US" altLang="zh-CN" dirty="0" err="1"/>
              <a:t>microbatch</a:t>
            </a:r>
            <a:r>
              <a:rPr lang="en-US" altLang="zh-CN" dirty="0"/>
              <a:t>) with millisecond latency</a:t>
            </a:r>
          </a:p>
          <a:p>
            <a:pPr lvl="1"/>
            <a:r>
              <a:rPr lang="en-US" altLang="zh-CN" dirty="0" err="1" smtClean="0"/>
              <a:t>Stateful</a:t>
            </a:r>
            <a:r>
              <a:rPr lang="en-US" altLang="zh-CN" dirty="0" smtClean="0"/>
              <a:t> </a:t>
            </a:r>
            <a:r>
              <a:rPr lang="en-US" altLang="zh-CN" dirty="0"/>
              <a:t>processing including distributed joins and aggregations</a:t>
            </a:r>
          </a:p>
          <a:p>
            <a:pPr lvl="1"/>
            <a:r>
              <a:rPr lang="en-US" altLang="zh-CN" dirty="0"/>
              <a:t>A convenient DSL</a:t>
            </a:r>
          </a:p>
          <a:p>
            <a:pPr lvl="1"/>
            <a:r>
              <a:rPr lang="en-US" altLang="zh-CN" dirty="0"/>
              <a:t>Windowing with out-of-order data using a </a:t>
            </a:r>
            <a:r>
              <a:rPr lang="en-US" altLang="zh-CN" dirty="0" err="1"/>
              <a:t>DataFlow</a:t>
            </a:r>
            <a:r>
              <a:rPr lang="en-US" altLang="zh-CN" dirty="0"/>
              <a:t>-like model</a:t>
            </a:r>
          </a:p>
          <a:p>
            <a:pPr lvl="1"/>
            <a:r>
              <a:rPr lang="en-US" altLang="zh-CN" dirty="0"/>
              <a:t>Distributed processing and fault-tolerance with fast failover</a:t>
            </a:r>
          </a:p>
          <a:p>
            <a:pPr lvl="1"/>
            <a:r>
              <a:rPr lang="en-US" altLang="zh-CN" dirty="0"/>
              <a:t>Reprocessing capabilities so you can recalculate output when your code changes</a:t>
            </a:r>
          </a:p>
          <a:p>
            <a:pPr lvl="1"/>
            <a:r>
              <a:rPr lang="en-US" altLang="zh-CN" dirty="0"/>
              <a:t>No-downtime rolling deployments</a:t>
            </a:r>
          </a:p>
          <a:p>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Kafka</a:t>
            </a:r>
            <a:r>
              <a:rPr lang="en-US" altLang="zh-CN" dirty="0" smtClean="0"/>
              <a:t> </a:t>
            </a:r>
            <a:r>
              <a:rPr lang="en-US" altLang="zh-CN" sz="2800" dirty="0"/>
              <a:t>Stream</a:t>
            </a:r>
            <a:endParaRPr lang="zh-CN" altLang="en-US" sz="2800" dirty="0"/>
          </a:p>
        </p:txBody>
      </p:sp>
    </p:spTree>
    <p:extLst>
      <p:ext uri="{BB962C8B-B14F-4D97-AF65-F5344CB8AC3E}">
        <p14:creationId xmlns:p14="http://schemas.microsoft.com/office/powerpoint/2010/main" val="1184709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Why Kafka Stream</a:t>
            </a:r>
          </a:p>
          <a:p>
            <a:pPr lvl="1"/>
            <a:r>
              <a:rPr lang="en-US" altLang="zh-CN" dirty="0"/>
              <a:t>stream processing apps were most often software that implemented core functions in the business rather than computing analytics about the </a:t>
            </a:r>
            <a:r>
              <a:rPr lang="en-US" altLang="zh-CN" dirty="0" smtClean="0"/>
              <a:t>business</a:t>
            </a:r>
          </a:p>
          <a:p>
            <a:pPr lvl="1"/>
            <a:r>
              <a:rPr lang="en-US" altLang="zh-CN" dirty="0"/>
              <a:t>they are closer to being a kind of asynchronous </a:t>
            </a:r>
            <a:r>
              <a:rPr lang="en-US" altLang="zh-CN" dirty="0" err="1"/>
              <a:t>microservice</a:t>
            </a:r>
            <a:r>
              <a:rPr lang="en-US" altLang="zh-CN" dirty="0"/>
              <a:t> rather than being a faster version of a batch analytics job</a:t>
            </a:r>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a:t>
            </a:r>
            <a:endParaRPr lang="zh-CN" altLang="en-US" sz="2800" dirty="0"/>
          </a:p>
        </p:txBody>
      </p:sp>
    </p:spTree>
    <p:extLst>
      <p:ext uri="{BB962C8B-B14F-4D97-AF65-F5344CB8AC3E}">
        <p14:creationId xmlns:p14="http://schemas.microsoft.com/office/powerpoint/2010/main" val="254810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r>
              <a:rPr lang="en-US" altLang="zh-CN" dirty="0" smtClean="0"/>
              <a:t>Why Kafka Stream </a:t>
            </a:r>
          </a:p>
          <a:p>
            <a:pPr lvl="1" fontAlgn="ctr"/>
            <a:r>
              <a:rPr lang="en-US" altLang="zh-CN" dirty="0"/>
              <a:t>Making Kafka Streams a fully embedded library with no stream processing cluster—</a:t>
            </a:r>
            <a:r>
              <a:rPr lang="zh-CN" altLang="zh-CN" dirty="0"/>
              <a:t>just Kafka and your application.</a:t>
            </a:r>
          </a:p>
          <a:p>
            <a:pPr lvl="1" fontAlgn="ctr"/>
            <a:r>
              <a:rPr lang="en-US" altLang="zh-CN" dirty="0"/>
              <a:t>Fully integrating the idea of tables of state with streams of events and making both of these available in a single conceptual framework.</a:t>
            </a:r>
          </a:p>
          <a:p>
            <a:pPr lvl="1" fontAlgn="ctr"/>
            <a:r>
              <a:rPr lang="en-US" altLang="zh-CN" dirty="0"/>
              <a:t>Giving a processing model that is fully integrated with the core abstractions Kafka provides to reduce the total number of moving pieces in a stream architecture.</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 Stream</a:t>
            </a:r>
            <a:endParaRPr lang="zh-CN" altLang="en-US" sz="2800" dirty="0"/>
          </a:p>
        </p:txBody>
      </p:sp>
    </p:spTree>
    <p:extLst>
      <p:ext uri="{BB962C8B-B14F-4D97-AF65-F5344CB8AC3E}">
        <p14:creationId xmlns:p14="http://schemas.microsoft.com/office/powerpoint/2010/main" val="1861650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dirty="0" smtClean="0"/>
              <a:t>Kafka Stream</a:t>
            </a:r>
          </a:p>
          <a:p>
            <a:r>
              <a:rPr lang="en-US" altLang="zh-CN" dirty="0" smtClean="0"/>
              <a:t>Stream</a:t>
            </a:r>
          </a:p>
          <a:p>
            <a:r>
              <a:rPr lang="en-US" altLang="zh-CN" dirty="0" smtClean="0"/>
              <a:t>Stream processing</a:t>
            </a:r>
          </a:p>
          <a:p>
            <a:r>
              <a:rPr lang="en-US" altLang="zh-CN" dirty="0" smtClean="0"/>
              <a:t>Time</a:t>
            </a:r>
          </a:p>
          <a:p>
            <a:r>
              <a:rPr lang="en-US" altLang="zh-CN" dirty="0" err="1" smtClean="0"/>
              <a:t>Stateful</a:t>
            </a:r>
            <a:r>
              <a:rPr lang="en-US" altLang="zh-CN" dirty="0" smtClean="0"/>
              <a:t> </a:t>
            </a:r>
            <a:r>
              <a:rPr lang="en-US" altLang="zh-CN" dirty="0" smtClean="0"/>
              <a:t>&amp; Stateless processing</a:t>
            </a:r>
          </a:p>
          <a:p>
            <a:r>
              <a:rPr lang="en-US" altLang="zh-CN" dirty="0"/>
              <a:t>Duality of Streams and </a:t>
            </a:r>
            <a:r>
              <a:rPr lang="en-US" altLang="zh-CN" dirty="0" smtClean="0"/>
              <a:t>Tables</a:t>
            </a:r>
          </a:p>
          <a:p>
            <a:r>
              <a:rPr lang="en-US" altLang="zh-CN" dirty="0" smtClean="0"/>
              <a:t>Windowing</a:t>
            </a:r>
          </a:p>
          <a:p>
            <a:r>
              <a:rPr lang="en-US" altLang="zh-CN" dirty="0" smtClean="0"/>
              <a:t>Join</a:t>
            </a:r>
          </a:p>
          <a:p>
            <a:r>
              <a:rPr lang="en-US" altLang="zh-CN" dirty="0" smtClean="0"/>
              <a:t>Aggregation</a:t>
            </a:r>
          </a:p>
          <a:p>
            <a:endParaRPr lang="en-US" altLang="zh-CN" dirty="0" smtClean="0"/>
          </a:p>
          <a:p>
            <a:endParaRPr lang="zh-CN" altLang="en-US" dirty="0"/>
          </a:p>
        </p:txBody>
      </p:sp>
      <p:sp>
        <p:nvSpPr>
          <p:cNvPr id="3" name="Title 2"/>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427340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25963"/>
          </a:xfrm>
        </p:spPr>
        <p:txBody>
          <a:bodyPr>
            <a:normAutofit fontScale="62500" lnSpcReduction="20000"/>
          </a:bodyPr>
          <a:lstStyle/>
          <a:p>
            <a:r>
              <a:rPr lang="en-US" altLang="zh-CN" sz="2800" dirty="0"/>
              <a:t>Kafka </a:t>
            </a:r>
            <a:r>
              <a:rPr lang="en-US" altLang="zh-CN" sz="2800" dirty="0" smtClean="0"/>
              <a:t>Stream</a:t>
            </a:r>
          </a:p>
          <a:p>
            <a:pPr lvl="1"/>
            <a:r>
              <a:rPr lang="zh-CN" altLang="zh-CN" sz="2400" dirty="0"/>
              <a:t>Kafka Streams is a client library for processing and analyzing data stored in Kafka and either write the resulting data back to Kafka or send the final output to an external system. It builds upon important stream processing concepts such as properly distinguishing between event time and processing time, windowing support, and simple yet efficient management of application state.</a:t>
            </a:r>
            <a:r>
              <a:rPr lang="en-US" altLang="zh-CN" sz="2400" dirty="0"/>
              <a:t> </a:t>
            </a:r>
            <a:endParaRPr lang="zh-CN" altLang="zh-CN" sz="2400" dirty="0"/>
          </a:p>
          <a:p>
            <a:pPr lvl="1"/>
            <a:r>
              <a:rPr lang="en-US" altLang="zh-CN" sz="2400" dirty="0" smtClean="0"/>
              <a:t>Design Highlights</a:t>
            </a:r>
          </a:p>
          <a:p>
            <a:pPr lvl="2" fontAlgn="ctr"/>
            <a:r>
              <a:rPr lang="en-US" altLang="zh-CN" dirty="0"/>
              <a:t>Designed as a </a:t>
            </a:r>
            <a:r>
              <a:rPr lang="en-US" altLang="zh-CN" b="1" dirty="0"/>
              <a:t>simple and lightweight client </a:t>
            </a:r>
            <a:r>
              <a:rPr lang="en-US" altLang="zh-CN" b="1" dirty="0" smtClean="0"/>
              <a:t>library</a:t>
            </a:r>
          </a:p>
          <a:p>
            <a:pPr lvl="2" fontAlgn="ctr"/>
            <a:r>
              <a:rPr lang="en-US" altLang="zh-CN" dirty="0" smtClean="0"/>
              <a:t>Has</a:t>
            </a:r>
            <a:r>
              <a:rPr lang="en-US" altLang="zh-CN" dirty="0"/>
              <a:t> </a:t>
            </a:r>
            <a:r>
              <a:rPr lang="en-US" altLang="zh-CN" b="1" dirty="0"/>
              <a:t>no external dependencies on systems other than Apache Kafka itself</a:t>
            </a:r>
            <a:r>
              <a:rPr lang="en-US" altLang="zh-CN" dirty="0"/>
              <a:t> </a:t>
            </a:r>
            <a:endParaRPr lang="en-US" altLang="zh-CN" dirty="0" smtClean="0"/>
          </a:p>
          <a:p>
            <a:pPr lvl="2" fontAlgn="ctr"/>
            <a:r>
              <a:rPr lang="en-US" altLang="zh-CN" dirty="0" smtClean="0"/>
              <a:t>Supports</a:t>
            </a:r>
            <a:r>
              <a:rPr lang="en-US" altLang="zh-CN" dirty="0"/>
              <a:t> </a:t>
            </a:r>
            <a:r>
              <a:rPr lang="en-US" altLang="zh-CN" b="1" dirty="0"/>
              <a:t>fault-tolerant local </a:t>
            </a:r>
            <a:r>
              <a:rPr lang="en-US" altLang="zh-CN" b="1" dirty="0" smtClean="0"/>
              <a:t>state</a:t>
            </a:r>
            <a:endParaRPr lang="en-US" altLang="zh-CN" sz="7200" dirty="0"/>
          </a:p>
          <a:p>
            <a:pPr lvl="2" fontAlgn="ctr"/>
            <a:r>
              <a:rPr lang="en-US" altLang="zh-CN" dirty="0"/>
              <a:t>Employs </a:t>
            </a:r>
            <a:r>
              <a:rPr lang="en-US" altLang="zh-CN" b="1" dirty="0"/>
              <a:t>one-record-at-a-time processing</a:t>
            </a:r>
            <a:r>
              <a:rPr lang="en-US" altLang="zh-CN" dirty="0"/>
              <a:t> to achieve low processing latency, and supports </a:t>
            </a:r>
            <a:r>
              <a:rPr lang="en-US" altLang="zh-CN" b="1" dirty="0"/>
              <a:t>event-time based windowing operations</a:t>
            </a:r>
            <a:r>
              <a:rPr lang="en-US" altLang="zh-CN" dirty="0"/>
              <a:t>.</a:t>
            </a:r>
            <a:endParaRPr lang="en-US" altLang="zh-CN" sz="7200" dirty="0"/>
          </a:p>
          <a:p>
            <a:pPr lvl="2" fontAlgn="ctr"/>
            <a:r>
              <a:rPr lang="en-US" altLang="zh-CN" dirty="0"/>
              <a:t>Offers necessary stream processing primitives, along with a </a:t>
            </a:r>
            <a:r>
              <a:rPr lang="en-US" altLang="zh-CN" b="1" dirty="0"/>
              <a:t>high-level Streams DSL</a:t>
            </a:r>
            <a:r>
              <a:rPr lang="en-US" altLang="zh-CN" dirty="0"/>
              <a:t> and a </a:t>
            </a:r>
            <a:r>
              <a:rPr lang="en-US" altLang="zh-CN" b="1" dirty="0"/>
              <a:t>low-level Processor API</a:t>
            </a:r>
            <a:r>
              <a:rPr lang="en-US" altLang="zh-CN" dirty="0"/>
              <a:t>.</a:t>
            </a:r>
            <a:endParaRPr lang="en-US" altLang="zh-CN" sz="7200" dirty="0"/>
          </a:p>
          <a:p>
            <a:pPr lvl="2"/>
            <a:endParaRPr lang="en-US" altLang="zh-CN" sz="2000" dirty="0" smtClean="0"/>
          </a:p>
          <a:p>
            <a:r>
              <a:rPr lang="en-US" altLang="zh-CN" sz="2800" dirty="0" smtClean="0"/>
              <a:t>Stream</a:t>
            </a:r>
          </a:p>
          <a:p>
            <a:pPr lvl="1"/>
            <a:r>
              <a:rPr lang="en-US" altLang="zh-CN" sz="2600" dirty="0"/>
              <a:t>A </a:t>
            </a:r>
            <a:r>
              <a:rPr lang="en-US" altLang="zh-CN" sz="2600" b="1" dirty="0"/>
              <a:t>stream</a:t>
            </a:r>
            <a:r>
              <a:rPr lang="en-US" altLang="zh-CN" sz="2600" dirty="0"/>
              <a:t> is the most important abstraction provided by Kafka Streams: it represents an unbounded, continuously updating data set, where unbounded means “of unknown or of unlimited size”. A stream is an ordered, </a:t>
            </a:r>
            <a:r>
              <a:rPr lang="en-US" altLang="zh-CN" sz="2600" dirty="0" err="1"/>
              <a:t>replayable</a:t>
            </a:r>
            <a:r>
              <a:rPr lang="en-US" altLang="zh-CN" sz="2600" dirty="0"/>
              <a:t>, and fault-tolerant sequence of immutable data records, where a </a:t>
            </a:r>
            <a:r>
              <a:rPr lang="en-US" altLang="zh-CN" sz="2600" b="1" dirty="0"/>
              <a:t>data record</a:t>
            </a:r>
            <a:r>
              <a:rPr lang="en-US" altLang="zh-CN" sz="2600" dirty="0"/>
              <a:t> is defined as a key-value pair</a:t>
            </a:r>
            <a:r>
              <a:rPr lang="en-US" altLang="zh-CN" sz="2600" dirty="0" smtClean="0"/>
              <a:t>.</a:t>
            </a:r>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a:t>
            </a:r>
            <a:r>
              <a:rPr lang="en-US" altLang="zh-CN" dirty="0" smtClean="0"/>
              <a:t> </a:t>
            </a:r>
            <a:r>
              <a:rPr lang="en-US" altLang="zh-CN" sz="2800" dirty="0" smtClean="0"/>
              <a:t>Streams Concepts</a:t>
            </a:r>
            <a:endParaRPr lang="zh-CN" altLang="en-US" sz="2800" dirty="0"/>
          </a:p>
        </p:txBody>
      </p:sp>
    </p:spTree>
    <p:extLst>
      <p:ext uri="{BB962C8B-B14F-4D97-AF65-F5344CB8AC3E}">
        <p14:creationId xmlns:p14="http://schemas.microsoft.com/office/powerpoint/2010/main" val="1821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99" y="152400"/>
            <a:ext cx="8229600" cy="6172200"/>
          </a:xfrm>
        </p:spPr>
        <p:txBody>
          <a:bodyPr>
            <a:normAutofit/>
          </a:bodyPr>
          <a:lstStyle/>
          <a:p>
            <a:pPr marL="0" indent="0">
              <a:buNone/>
            </a:pPr>
            <a:r>
              <a:rPr lang="en-US" altLang="zh-CN" sz="1800" b="1" dirty="0" smtClean="0"/>
              <a:t>Stream processing </a:t>
            </a:r>
            <a:r>
              <a:rPr lang="zh-CN" altLang="zh-CN" sz="1800" dirty="0" smtClean="0"/>
              <a:t>is </a:t>
            </a:r>
            <a:r>
              <a:rPr lang="zh-CN" altLang="zh-CN" sz="1800" dirty="0"/>
              <a:t>used to transform data in </a:t>
            </a:r>
            <a:r>
              <a:rPr lang="zh-CN" altLang="zh-CN" sz="1800" dirty="0" smtClean="0"/>
              <a:t>streams. </a:t>
            </a:r>
            <a:r>
              <a:rPr lang="zh-CN" altLang="zh-CN" sz="1800" dirty="0"/>
              <a:t>A stream processor receives one input record at a time from its upstream processors in the topology, applies its operation to it, and may subsequently produce one or more output records to its downstream processors.</a:t>
            </a:r>
          </a:p>
          <a:p>
            <a:pPr marL="457200" lvl="1" indent="0">
              <a:buNone/>
            </a:pPr>
            <a:endParaRPr lang="en-US" altLang="zh-C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1600200"/>
            <a:ext cx="8410575" cy="502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770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r>
              <a:rPr lang="zh-CN" altLang="zh-CN" sz="2400" dirty="0"/>
              <a:t>Time</a:t>
            </a:r>
            <a:endParaRPr lang="en-US" altLang="zh-CN" sz="2400" dirty="0"/>
          </a:p>
          <a:p>
            <a:pPr lvl="1"/>
            <a:r>
              <a:rPr lang="en-US" altLang="zh-CN" sz="1600" dirty="0" smtClean="0"/>
              <a:t>T</a:t>
            </a:r>
            <a:r>
              <a:rPr lang="zh-CN" altLang="zh-CN" sz="1600" dirty="0" smtClean="0"/>
              <a:t>o </a:t>
            </a:r>
            <a:r>
              <a:rPr lang="zh-CN" altLang="zh-CN" sz="1600" dirty="0"/>
              <a:t>roughly synchronized </a:t>
            </a:r>
            <a:r>
              <a:rPr lang="zh-CN" altLang="zh-CN" sz="1600" dirty="0"/>
              <a:t>all source streams </a:t>
            </a:r>
            <a:r>
              <a:rPr lang="zh-CN" altLang="zh-CN" sz="1600" dirty="0" smtClean="0"/>
              <a:t>in </a:t>
            </a:r>
            <a:r>
              <a:rPr lang="zh-CN" altLang="zh-CN" sz="1600" dirty="0"/>
              <a:t>terms of time</a:t>
            </a:r>
            <a:r>
              <a:rPr lang="zh-CN" altLang="zh-CN" sz="1600" dirty="0" smtClean="0"/>
              <a:t>.</a:t>
            </a:r>
            <a:endParaRPr lang="en-US" altLang="zh-CN" sz="1600" dirty="0" smtClean="0"/>
          </a:p>
          <a:p>
            <a:pPr lvl="1"/>
            <a:r>
              <a:rPr lang="zh-CN" altLang="zh-CN" sz="1600" dirty="0" smtClean="0"/>
              <a:t>Event </a:t>
            </a:r>
            <a:r>
              <a:rPr lang="zh-CN" altLang="zh-CN" sz="1600" dirty="0"/>
              <a:t>time</a:t>
            </a:r>
          </a:p>
          <a:p>
            <a:pPr lvl="1" fontAlgn="ctr"/>
            <a:r>
              <a:rPr lang="zh-CN" altLang="zh-CN" sz="1600" dirty="0"/>
              <a:t>Processing time</a:t>
            </a:r>
          </a:p>
          <a:p>
            <a:pPr lvl="1" fontAlgn="ctr"/>
            <a:r>
              <a:rPr lang="zh-CN" altLang="zh-CN" sz="1600" dirty="0"/>
              <a:t>How to extract </a:t>
            </a:r>
            <a:r>
              <a:rPr lang="zh-CN" altLang="zh-CN" sz="1600" dirty="0" smtClean="0"/>
              <a:t>timestamp</a:t>
            </a:r>
            <a:endParaRPr lang="en-US" altLang="zh-CN" sz="1600" dirty="0" smtClean="0"/>
          </a:p>
          <a:p>
            <a:pPr lvl="1" fontAlgn="ctr"/>
            <a:endParaRPr lang="en-US" altLang="zh-CN" sz="4300" dirty="0" smtClean="0"/>
          </a:p>
          <a:p>
            <a:pPr lvl="2" fontAlgn="ctr"/>
            <a:endParaRPr lang="en-US" altLang="zh-CN" sz="3900" dirty="0" smtClean="0"/>
          </a:p>
          <a:p>
            <a:pPr lvl="2" fontAlgn="ctr"/>
            <a:endParaRPr lang="zh-CN" altLang="zh-CN" sz="3900" dirty="0" smtClean="0"/>
          </a:p>
          <a:p>
            <a:pPr lvl="1"/>
            <a:endParaRPr lang="en-US" altLang="zh-CN" sz="2400" dirty="0" smtClean="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632576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2800" dirty="0" err="1" smtClean="0"/>
              <a:t>Stateful</a:t>
            </a:r>
            <a:r>
              <a:rPr lang="en-US" altLang="zh-CN" sz="2800" dirty="0" smtClean="0"/>
              <a:t> </a:t>
            </a:r>
            <a:r>
              <a:rPr lang="en-US" altLang="zh-CN" sz="2800" dirty="0"/>
              <a:t>vs Stateless Stream </a:t>
            </a:r>
            <a:r>
              <a:rPr lang="en-US" altLang="zh-CN" sz="2800" dirty="0" smtClean="0"/>
              <a:t>processing</a:t>
            </a:r>
          </a:p>
          <a:p>
            <a:pPr lvl="1"/>
            <a:r>
              <a:rPr lang="en-US" altLang="zh-CN" dirty="0" smtClean="0"/>
              <a:t>Stateless: the </a:t>
            </a:r>
            <a:r>
              <a:rPr lang="en-US" altLang="zh-CN" dirty="0"/>
              <a:t>processing of a message is independent from the processing of all other </a:t>
            </a:r>
            <a:r>
              <a:rPr lang="en-US" altLang="zh-CN" dirty="0" smtClean="0"/>
              <a:t>messages.</a:t>
            </a:r>
            <a:endParaRPr lang="en-US" altLang="zh-CN" dirty="0"/>
          </a:p>
          <a:p>
            <a:pPr lvl="1"/>
            <a:r>
              <a:rPr lang="en-US" altLang="zh-CN" dirty="0" err="1" smtClean="0"/>
              <a:t>Stateful</a:t>
            </a:r>
            <a:r>
              <a:rPr lang="en-US" altLang="zh-CN" dirty="0" smtClean="0"/>
              <a:t>: being </a:t>
            </a:r>
            <a:r>
              <a:rPr lang="en-US" altLang="zh-CN" dirty="0"/>
              <a:t>able to maintain state opens up many possibilities for sophisticated stream processing applications: you can join input streams, or group and aggregate data records. </a:t>
            </a:r>
            <a:endParaRPr lang="en-US" altLang="zh-CN" dirty="0" smtClean="0"/>
          </a:p>
          <a:p>
            <a:pPr lvl="1"/>
            <a:r>
              <a:rPr lang="en-US" altLang="zh-CN" dirty="0" err="1" smtClean="0"/>
              <a:t>Stateful</a:t>
            </a:r>
            <a:r>
              <a:rPr lang="en-US" altLang="zh-CN" dirty="0" smtClean="0"/>
              <a:t> </a:t>
            </a:r>
            <a:r>
              <a:rPr lang="en-US" altLang="zh-CN" dirty="0"/>
              <a:t>operators are provided by the </a:t>
            </a:r>
            <a:r>
              <a:rPr lang="en-US" altLang="zh-CN" dirty="0">
                <a:hlinkClick r:id="rId3"/>
              </a:rPr>
              <a:t>Kafka Streams DSL</a:t>
            </a:r>
            <a:r>
              <a:rPr lang="en-US" altLang="zh-CN" dirty="0" smtClean="0"/>
              <a:t>.</a:t>
            </a:r>
            <a:endParaRPr lang="en-US" altLang="zh-CN" sz="2400"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142239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Kafka</a:t>
            </a:r>
          </a:p>
          <a:p>
            <a:pPr lvl="1"/>
            <a:r>
              <a:rPr lang="en-US" altLang="zh-CN" dirty="0" smtClean="0"/>
              <a:t>Concepts</a:t>
            </a:r>
          </a:p>
          <a:p>
            <a:pPr lvl="1"/>
            <a:r>
              <a:rPr lang="en-US" altLang="zh-CN" dirty="0" smtClean="0"/>
              <a:t>Features</a:t>
            </a:r>
          </a:p>
          <a:p>
            <a:pPr lvl="1"/>
            <a:r>
              <a:rPr lang="en-US" altLang="zh-CN" dirty="0" smtClean="0"/>
              <a:t>Implementation</a:t>
            </a:r>
          </a:p>
          <a:p>
            <a:r>
              <a:rPr lang="en-US" altLang="zh-CN" dirty="0" smtClean="0"/>
              <a:t>Kafka Stream</a:t>
            </a:r>
          </a:p>
          <a:p>
            <a:pPr lvl="1"/>
            <a:r>
              <a:rPr lang="en-US" altLang="zh-CN" dirty="0" smtClean="0"/>
              <a:t>Introduction</a:t>
            </a:r>
          </a:p>
          <a:p>
            <a:pPr lvl="1"/>
            <a:r>
              <a:rPr lang="en-US" altLang="zh-CN" dirty="0" smtClean="0"/>
              <a:t>Confluent</a:t>
            </a:r>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Topics</a:t>
            </a:r>
            <a:endParaRPr lang="zh-CN" altLang="en-US" sz="2800" dirty="0"/>
          </a:p>
        </p:txBody>
      </p:sp>
    </p:spTree>
    <p:extLst>
      <p:ext uri="{BB962C8B-B14F-4D97-AF65-F5344CB8AC3E}">
        <p14:creationId xmlns:p14="http://schemas.microsoft.com/office/powerpoint/2010/main" val="3100033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304801"/>
          </a:xfrm>
        </p:spPr>
        <p:txBody>
          <a:bodyPr>
            <a:noAutofit/>
          </a:bodyPr>
          <a:lstStyle/>
          <a:p>
            <a:pPr fontAlgn="ctr"/>
            <a:r>
              <a:rPr lang="en-US" altLang="zh-CN" sz="2400" dirty="0"/>
              <a:t>Stream as Table: </a:t>
            </a:r>
            <a:endParaRPr lang="zh-CN" altLang="zh-CN"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01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822960"/>
          </a:xfrm>
        </p:spPr>
        <p:txBody>
          <a:bodyPr>
            <a:normAutofit/>
          </a:bodyPr>
          <a:lstStyle/>
          <a:p>
            <a:r>
              <a:rPr lang="en-US" altLang="zh-CN" sz="2800" dirty="0"/>
              <a:t>Duality of Streams and Tables</a:t>
            </a:r>
          </a:p>
        </p:txBody>
      </p:sp>
    </p:spTree>
    <p:extLst>
      <p:ext uri="{BB962C8B-B14F-4D97-AF65-F5344CB8AC3E}">
        <p14:creationId xmlns:p14="http://schemas.microsoft.com/office/powerpoint/2010/main" val="784990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685800"/>
          </a:xfrm>
        </p:spPr>
        <p:txBody>
          <a:bodyPr>
            <a:normAutofit/>
          </a:bodyPr>
          <a:lstStyle/>
          <a:p>
            <a:pPr fontAlgn="ctr"/>
            <a:r>
              <a:rPr lang="en-US" altLang="zh-CN" sz="2400" b="1" dirty="0"/>
              <a:t>Table as Stream:</a:t>
            </a:r>
            <a:r>
              <a:rPr lang="en-US" altLang="zh-CN" sz="2400" dirty="0"/>
              <a:t> </a:t>
            </a:r>
            <a:endParaRPr lang="zh-CN" altLang="zh-CN"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371600"/>
            <a:ext cx="7924799"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380998" y="152400"/>
            <a:ext cx="8229600" cy="822960"/>
          </a:xfrm>
        </p:spPr>
        <p:txBody>
          <a:bodyPr>
            <a:normAutofit/>
          </a:bodyPr>
          <a:lstStyle/>
          <a:p>
            <a:r>
              <a:rPr lang="en-US" altLang="zh-CN" sz="2800" dirty="0"/>
              <a:t>Duality of Streams and Tables</a:t>
            </a:r>
          </a:p>
        </p:txBody>
      </p:sp>
    </p:spTree>
    <p:extLst>
      <p:ext uri="{BB962C8B-B14F-4D97-AF65-F5344CB8AC3E}">
        <p14:creationId xmlns:p14="http://schemas.microsoft.com/office/powerpoint/2010/main" val="4105196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zh-CN" sz="2800" dirty="0" smtClean="0"/>
              <a:t>Windowing</a:t>
            </a:r>
          </a:p>
          <a:p>
            <a:pPr lvl="1"/>
            <a:r>
              <a:rPr lang="en-US" altLang="zh-CN" sz="2400" dirty="0"/>
              <a:t>A stream processor may need to divide data records into time buckets, i.e. to window the stream by time. This is usually needed for </a:t>
            </a:r>
            <a:r>
              <a:rPr lang="en-US" altLang="zh-CN" sz="2400" dirty="0" err="1"/>
              <a:t>for</a:t>
            </a:r>
            <a:r>
              <a:rPr lang="en-US" altLang="zh-CN" sz="2400" dirty="0"/>
              <a:t> join and aggregation operations, etc. Windowed stream buckets can be maintained in the processor’s local state</a:t>
            </a:r>
            <a:r>
              <a:rPr lang="en-US" altLang="zh-CN" sz="2400" dirty="0" smtClean="0"/>
              <a:t>.</a:t>
            </a:r>
            <a:endParaRPr lang="en-US" altLang="zh-CN" sz="2400" dirty="0"/>
          </a:p>
          <a:p>
            <a:r>
              <a:rPr lang="en-US" altLang="zh-CN" sz="2800" dirty="0" smtClean="0"/>
              <a:t>Joins</a:t>
            </a:r>
          </a:p>
          <a:p>
            <a:pPr lvl="1"/>
            <a:r>
              <a:rPr lang="en-US" altLang="zh-CN" sz="2400" dirty="0"/>
              <a:t>A join operation merges two streams based on the keys of their data records, and yields a new stream. A join over record streams usually needs to be performed on a windowing basis because otherwise the number of records that must be maintained for performing the join may grow indefinitely.(need to be performed on a windowing basis</a:t>
            </a:r>
            <a:r>
              <a:rPr lang="en-US" altLang="zh-CN" sz="2400" dirty="0" smtClean="0"/>
              <a:t>)</a:t>
            </a:r>
            <a:endParaRPr lang="en-US" altLang="zh-CN" sz="2400" dirty="0"/>
          </a:p>
          <a:p>
            <a:r>
              <a:rPr lang="en-US" altLang="zh-CN" sz="2800" dirty="0" smtClean="0"/>
              <a:t>Aggregations</a:t>
            </a:r>
          </a:p>
          <a:p>
            <a:pPr lvl="1"/>
            <a:r>
              <a:rPr lang="en-US" altLang="zh-CN" sz="2400" dirty="0"/>
              <a:t>An aggregation operation takes one input stream, and yields a new stream by combining multiple input records into a single output record.(need to be performed on a windowing </a:t>
            </a:r>
            <a:r>
              <a:rPr lang="en-US" altLang="zh-CN" sz="2400" dirty="0" smtClean="0"/>
              <a:t>basis)</a:t>
            </a:r>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205285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Topology</a:t>
            </a:r>
          </a:p>
          <a:p>
            <a:pPr lvl="1"/>
            <a:r>
              <a:rPr lang="en-US" altLang="zh-CN" dirty="0" smtClean="0"/>
              <a:t>Processor</a:t>
            </a:r>
            <a:endParaRPr lang="en-US" altLang="zh-CN" dirty="0"/>
          </a:p>
          <a:p>
            <a:pPr lvl="1"/>
            <a:r>
              <a:rPr lang="en-US" altLang="zh-CN" dirty="0"/>
              <a:t>Parallelism </a:t>
            </a:r>
            <a:r>
              <a:rPr lang="en-US" altLang="zh-CN" dirty="0" smtClean="0"/>
              <a:t>Model</a:t>
            </a:r>
            <a:endParaRPr lang="en-US" altLang="zh-CN" dirty="0"/>
          </a:p>
          <a:p>
            <a:pPr lvl="1"/>
            <a:r>
              <a:rPr lang="en-US" altLang="zh-CN" dirty="0"/>
              <a:t>State</a:t>
            </a:r>
          </a:p>
          <a:p>
            <a:r>
              <a:rPr lang="en-US" altLang="zh-CN" dirty="0"/>
              <a:t>Does not support asynchronous</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 Topology</a:t>
            </a:r>
            <a:endParaRPr lang="zh-CN" altLang="en-US" sz="2800" dirty="0"/>
          </a:p>
        </p:txBody>
      </p:sp>
    </p:spTree>
    <p:extLst>
      <p:ext uri="{BB962C8B-B14F-4D97-AF65-F5344CB8AC3E}">
        <p14:creationId xmlns:p14="http://schemas.microsoft.com/office/powerpoint/2010/main" val="3623574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Source Processor / Sink Processor</a:t>
            </a:r>
            <a:endParaRPr lang="zh-CN" altLang="en-US" sz="2800" dirty="0"/>
          </a:p>
        </p:txBody>
      </p:sp>
      <p:pic>
        <p:nvPicPr>
          <p:cNvPr id="8194" name="Picture 2"/>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tretch>
            <a:fillRect/>
          </a:stretch>
        </p:blipFill>
        <p:spPr bwMode="auto">
          <a:xfrm>
            <a:off x="4800600" y="1219200"/>
            <a:ext cx="3296878" cy="394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4"/>
          </p:nvPr>
        </p:nvSpPr>
        <p:spPr>
          <a:xfrm>
            <a:off x="304800" y="1371600"/>
            <a:ext cx="4114800" cy="3941763"/>
          </a:xfrm>
        </p:spPr>
        <p:txBody>
          <a:bodyPr>
            <a:normAutofit/>
          </a:bodyPr>
          <a:lstStyle/>
          <a:p>
            <a:r>
              <a:rPr lang="en-US" altLang="zh-CN" b="1" dirty="0"/>
              <a:t>Source Processor</a:t>
            </a:r>
            <a:r>
              <a:rPr lang="en-US" altLang="zh-CN" dirty="0"/>
              <a:t>: </a:t>
            </a:r>
            <a:r>
              <a:rPr lang="en-US" altLang="zh-CN" dirty="0" smtClean="0"/>
              <a:t>A</a:t>
            </a:r>
            <a:r>
              <a:rPr lang="en-US" altLang="zh-CN" dirty="0"/>
              <a:t> </a:t>
            </a:r>
            <a:r>
              <a:rPr lang="en-US" altLang="zh-CN" dirty="0" smtClean="0"/>
              <a:t>stream processor</a:t>
            </a:r>
            <a:r>
              <a:rPr lang="en-US" altLang="zh-CN" dirty="0"/>
              <a:t> that does not have any upstream processors. </a:t>
            </a:r>
            <a:endParaRPr lang="en-US" altLang="zh-CN" dirty="0" smtClean="0"/>
          </a:p>
          <a:p>
            <a:r>
              <a:rPr lang="en-US" altLang="zh-CN" b="1" dirty="0"/>
              <a:t>Sink Processor</a:t>
            </a:r>
            <a:r>
              <a:rPr lang="en-US" altLang="zh-CN" dirty="0"/>
              <a:t>: A </a:t>
            </a:r>
            <a:r>
              <a:rPr lang="en-US" altLang="zh-CN" dirty="0" smtClean="0"/>
              <a:t>stream </a:t>
            </a:r>
            <a:r>
              <a:rPr lang="en-US" altLang="zh-CN" dirty="0"/>
              <a:t>processor that does not have down-stream processors. </a:t>
            </a:r>
            <a:endParaRPr lang="zh-CN" altLang="en-US" dirty="0"/>
          </a:p>
        </p:txBody>
      </p:sp>
    </p:spTree>
    <p:extLst>
      <p:ext uri="{BB962C8B-B14F-4D97-AF65-F5344CB8AC3E}">
        <p14:creationId xmlns:p14="http://schemas.microsoft.com/office/powerpoint/2010/main" val="2646219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Parallelism</a:t>
            </a:r>
            <a:r>
              <a:rPr lang="en-US" altLang="zh-CN" dirty="0" smtClean="0"/>
              <a:t> </a:t>
            </a:r>
            <a:r>
              <a:rPr lang="en-US" altLang="zh-CN" sz="2800" dirty="0" smtClean="0"/>
              <a:t>Model</a:t>
            </a:r>
            <a:endParaRPr lang="zh-CN" altLang="en-US" sz="2800" dirty="0"/>
          </a:p>
        </p:txBody>
      </p:sp>
      <p:pic>
        <p:nvPicPr>
          <p:cNvPr id="921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572000" y="1600200"/>
            <a:ext cx="4040188" cy="311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4"/>
          </p:nvPr>
        </p:nvSpPr>
        <p:spPr>
          <a:xfrm>
            <a:off x="381000" y="1524000"/>
            <a:ext cx="4041775" cy="3941763"/>
          </a:xfrm>
        </p:spPr>
        <p:txBody>
          <a:bodyPr>
            <a:normAutofit fontScale="85000" lnSpcReduction="20000"/>
          </a:bodyPr>
          <a:lstStyle/>
          <a:p>
            <a:pPr>
              <a:lnSpc>
                <a:spcPct val="120000"/>
              </a:lnSpc>
            </a:pPr>
            <a:r>
              <a:rPr lang="en-US" altLang="zh-CN" sz="2000" b="1" dirty="0"/>
              <a:t>stream partition</a:t>
            </a:r>
            <a:r>
              <a:rPr lang="en-US" altLang="zh-CN" sz="2000" dirty="0"/>
              <a:t> is a totally ordered sequence of data records and maps to a Kafka </a:t>
            </a:r>
            <a:r>
              <a:rPr lang="en-US" altLang="zh-CN" sz="2000" i="1" dirty="0"/>
              <a:t>topic partition</a:t>
            </a:r>
            <a:r>
              <a:rPr lang="en-US" altLang="zh-CN" sz="2000" dirty="0" smtClean="0"/>
              <a:t>.</a:t>
            </a:r>
          </a:p>
          <a:p>
            <a:pPr>
              <a:lnSpc>
                <a:spcPct val="120000"/>
              </a:lnSpc>
            </a:pPr>
            <a:r>
              <a:rPr lang="en-US" altLang="zh-CN" sz="2000" dirty="0"/>
              <a:t>Kafka Streams creates a fixed number of </a:t>
            </a:r>
            <a:r>
              <a:rPr lang="en-US" altLang="zh-CN" sz="2000" b="1" dirty="0" smtClean="0"/>
              <a:t>tasks</a:t>
            </a:r>
            <a:r>
              <a:rPr lang="en-US" altLang="zh-CN" sz="2000" dirty="0" smtClean="0"/>
              <a:t> based on the input stream </a:t>
            </a:r>
            <a:r>
              <a:rPr lang="en-US" altLang="zh-CN" sz="2000" dirty="0" err="1" smtClean="0"/>
              <a:t>partitiions</a:t>
            </a:r>
            <a:r>
              <a:rPr lang="en-US" altLang="zh-CN" sz="2000" dirty="0" smtClean="0"/>
              <a:t> for </a:t>
            </a:r>
            <a:r>
              <a:rPr lang="en-US" altLang="zh-CN" sz="2000" dirty="0"/>
              <a:t>the application, with each task assigned a list of partitions from the input streams (i.e., Kafka topics). The assignment of partitions to tasks never changes so that each task is a fixed unit of parallelism of the application.</a:t>
            </a:r>
            <a:endParaRPr lang="zh-CN" altLang="en-US" sz="2000" dirty="0"/>
          </a:p>
        </p:txBody>
      </p:sp>
    </p:spTree>
    <p:extLst>
      <p:ext uri="{BB962C8B-B14F-4D97-AF65-F5344CB8AC3E}">
        <p14:creationId xmlns:p14="http://schemas.microsoft.com/office/powerpoint/2010/main" val="85603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2800" dirty="0" smtClean="0"/>
              <a:t>State</a:t>
            </a:r>
            <a:endParaRPr lang="zh-CN" altLang="en-US" sz="2800" dirty="0"/>
          </a:p>
        </p:txBody>
      </p:sp>
      <p:sp>
        <p:nvSpPr>
          <p:cNvPr id="5" name="Content Placeholder 4"/>
          <p:cNvSpPr>
            <a:spLocks noGrp="1"/>
          </p:cNvSpPr>
          <p:nvPr>
            <p:ph sz="quarter" idx="2"/>
          </p:nvPr>
        </p:nvSpPr>
        <p:spPr/>
        <p:txBody>
          <a:bodyPr>
            <a:normAutofit fontScale="62500" lnSpcReduction="20000"/>
          </a:bodyPr>
          <a:lstStyle/>
          <a:p>
            <a:pPr>
              <a:lnSpc>
                <a:spcPct val="120000"/>
              </a:lnSpc>
            </a:pPr>
            <a:r>
              <a:rPr lang="en-US" altLang="zh-CN" dirty="0"/>
              <a:t>Kafka Streams provides so-called </a:t>
            </a:r>
            <a:r>
              <a:rPr lang="en-US" altLang="zh-CN" b="1" dirty="0"/>
              <a:t>state stores</a:t>
            </a:r>
            <a:r>
              <a:rPr lang="en-US" altLang="zh-CN" dirty="0"/>
              <a:t>, which can be used by stream processing applications to store and query data, which is an important capability when implementing </a:t>
            </a:r>
            <a:r>
              <a:rPr lang="en-US" altLang="zh-CN" b="1" dirty="0" err="1"/>
              <a:t>stateful</a:t>
            </a:r>
            <a:r>
              <a:rPr lang="en-US" altLang="zh-CN" b="1" dirty="0"/>
              <a:t> operations</a:t>
            </a:r>
            <a:r>
              <a:rPr lang="en-US" altLang="zh-CN" dirty="0"/>
              <a:t>. Every task in Kafka Streams embeds one or more state stores that can be accessed via APIs to store and query data required for processing. These state stores can either be a </a:t>
            </a:r>
            <a:r>
              <a:rPr lang="en-US" altLang="zh-CN" dirty="0" err="1"/>
              <a:t>RocksDB</a:t>
            </a:r>
            <a:r>
              <a:rPr lang="en-US" altLang="zh-CN" dirty="0"/>
              <a:t> database, an in-memory </a:t>
            </a:r>
            <a:r>
              <a:rPr lang="en-US" altLang="zh-CN" dirty="0" err="1"/>
              <a:t>hashmap</a:t>
            </a:r>
            <a:r>
              <a:rPr lang="en-US" altLang="zh-CN" dirty="0"/>
              <a:t>, or another convenient data structure. Kafka Streams offers fault-tolerance and automatic recovery for local state stores.</a:t>
            </a:r>
          </a:p>
          <a:p>
            <a:endParaRPr lang="zh-CN" altLang="en-US" dirty="0"/>
          </a:p>
        </p:txBody>
      </p:sp>
      <p:pic>
        <p:nvPicPr>
          <p:cNvPr id="10242"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572000" y="1524000"/>
            <a:ext cx="4041775" cy="315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693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altLang="zh-CN" sz="1800" dirty="0" err="1" smtClean="0"/>
              <a:t>github:https</a:t>
            </a:r>
            <a:r>
              <a:rPr lang="en-US" altLang="zh-CN" sz="1800" dirty="0"/>
              <a:t>://</a:t>
            </a:r>
            <a:r>
              <a:rPr lang="en-US" altLang="zh-CN" sz="1800" dirty="0" smtClean="0"/>
              <a:t>github.com/</a:t>
            </a:r>
            <a:r>
              <a:rPr lang="en-US" altLang="zh-CN" sz="1800" dirty="0" err="1" smtClean="0"/>
              <a:t>confluentinc</a:t>
            </a:r>
            <a:r>
              <a:rPr lang="en-US" altLang="zh-CN" sz="1800" dirty="0" smtClean="0"/>
              <a:t>/examples/tree/kafka-0.10.0.0-cp-3.0.0/</a:t>
            </a:r>
            <a:r>
              <a:rPr lang="en-US" altLang="zh-CN" sz="1800" dirty="0" err="1" smtClean="0"/>
              <a:t>kafka</a:t>
            </a:r>
            <a:r>
              <a:rPr lang="en-US" altLang="zh-CN" sz="1800" dirty="0" smtClean="0"/>
              <a:t>-streams</a:t>
            </a:r>
          </a:p>
          <a:p>
            <a:r>
              <a:rPr lang="en-US" altLang="zh-CN" sz="1800" dirty="0" smtClean="0"/>
              <a:t>Java</a:t>
            </a:r>
            <a:r>
              <a:rPr lang="en-US" altLang="zh-CN" sz="1800" dirty="0"/>
              <a:t> </a:t>
            </a:r>
            <a:r>
              <a:rPr lang="en-US" altLang="zh-CN" sz="1800" dirty="0" smtClean="0"/>
              <a:t>example: </a:t>
            </a:r>
            <a:r>
              <a:rPr lang="en-US" altLang="zh-CN" sz="1800" b="1" dirty="0" err="1" smtClean="0"/>
              <a:t>WordCountLambdaExample</a:t>
            </a:r>
            <a:endParaRPr lang="en-US" altLang="zh-CN" sz="1800" b="1" dirty="0" smtClean="0"/>
          </a:p>
          <a:p>
            <a:r>
              <a:rPr lang="en-US" altLang="zh-CN" sz="1800" dirty="0"/>
              <a:t>Scala example</a:t>
            </a:r>
            <a:r>
              <a:rPr lang="en-US" altLang="zh-CN" sz="1800" b="1" dirty="0" smtClean="0"/>
              <a:t>: </a:t>
            </a:r>
            <a:r>
              <a:rPr lang="en-US" altLang="zh-CN" sz="1800" b="1" dirty="0" err="1"/>
              <a:t>MapFunctionScalaExample</a:t>
            </a:r>
            <a:r>
              <a:rPr lang="en-US" altLang="zh-CN" sz="1800" b="1" dirty="0"/>
              <a:t> </a:t>
            </a:r>
            <a:r>
              <a:rPr lang="en-US" altLang="zh-CN" sz="1800" dirty="0" smtClean="0"/>
              <a:t>-- </a:t>
            </a:r>
            <a:r>
              <a:rPr lang="en-US" altLang="zh-CN" sz="1800" dirty="0"/>
              <a:t>demonstrates how to perform simple, state-less transformations via map functions, using the Kafka Streams DSL</a:t>
            </a:r>
            <a:endParaRPr lang="zh-CN" altLang="en-US" sz="1800" dirty="0"/>
          </a:p>
        </p:txBody>
      </p:sp>
      <p:sp>
        <p:nvSpPr>
          <p:cNvPr id="7" name="Title 6"/>
          <p:cNvSpPr>
            <a:spLocks noGrp="1"/>
          </p:cNvSpPr>
          <p:nvPr>
            <p:ph type="title"/>
          </p:nvPr>
        </p:nvSpPr>
        <p:spPr>
          <a:xfrm>
            <a:off x="457200" y="274638"/>
            <a:ext cx="8229600" cy="822960"/>
          </a:xfrm>
        </p:spPr>
        <p:txBody>
          <a:bodyPr>
            <a:normAutofit/>
          </a:bodyPr>
          <a:lstStyle/>
          <a:p>
            <a:r>
              <a:rPr lang="en-US" altLang="zh-CN" sz="2800" dirty="0" smtClean="0"/>
              <a:t>Kafka Stream examples</a:t>
            </a:r>
            <a:endParaRPr lang="zh-CN" altLang="en-US" sz="2800" dirty="0"/>
          </a:p>
        </p:txBody>
      </p:sp>
    </p:spTree>
    <p:extLst>
      <p:ext uri="{BB962C8B-B14F-4D97-AF65-F5344CB8AC3E}">
        <p14:creationId xmlns:p14="http://schemas.microsoft.com/office/powerpoint/2010/main" val="9925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fontScale="40000" lnSpcReduction="20000"/>
          </a:bodyPr>
          <a:lstStyle/>
          <a:p>
            <a:r>
              <a:rPr lang="zh-CN" altLang="zh-CN" sz="2900" dirty="0"/>
              <a:t>Kafka Connect is a framework for scalably and reliably connecting Kafka with external systems such as databases, key-value stores, search indexes, and file systems.</a:t>
            </a:r>
            <a:r>
              <a:rPr lang="en-US" altLang="zh-CN" sz="2900" dirty="0"/>
              <a:t>It makes it simple to quickly define connectors that move large data sets into and out of Kafka.</a:t>
            </a:r>
            <a:endParaRPr lang="zh-CN" altLang="zh-CN" sz="2900" dirty="0"/>
          </a:p>
          <a:p>
            <a:r>
              <a:rPr lang="en-US" altLang="zh-CN" sz="2900" dirty="0"/>
              <a:t>Kafka Connect can run either as a standalone process for testing and one-off jobs, or as a distributed, scalable, fault tolerant service supporting an entire organization. </a:t>
            </a:r>
          </a:p>
          <a:p>
            <a:pPr fontAlgn="ctr"/>
            <a:r>
              <a:rPr lang="en-US" altLang="zh-CN" sz="3500" dirty="0"/>
              <a:t>System Design</a:t>
            </a:r>
          </a:p>
          <a:p>
            <a:pPr lvl="1" fontAlgn="ctr"/>
            <a:r>
              <a:rPr lang="en-US" altLang="zh-CN" sz="3300" b="1" dirty="0"/>
              <a:t>Broad copying by default</a:t>
            </a:r>
            <a:r>
              <a:rPr lang="en-US" altLang="zh-CN" sz="3300" dirty="0"/>
              <a:t> –</a:t>
            </a:r>
            <a:r>
              <a:rPr lang="zh-CN" altLang="zh-CN" sz="3300" dirty="0"/>
              <a:t> Quickly define connectors that copy vast quantities of data between systems to keep configuration overhead to a minimum. The default unit of work should be an entire database, even if it is also possible to define connectors that copy individual tables.</a:t>
            </a:r>
          </a:p>
          <a:p>
            <a:pPr lvl="1" fontAlgn="ctr"/>
            <a:r>
              <a:rPr lang="en-US" altLang="zh-CN" sz="3300" b="1" dirty="0"/>
              <a:t>Streaming and batch</a:t>
            </a:r>
            <a:r>
              <a:rPr lang="en-US" altLang="zh-CN" sz="3300" dirty="0"/>
              <a:t> –</a:t>
            </a:r>
            <a:r>
              <a:rPr lang="zh-CN" altLang="zh-CN" sz="3300" dirty="0"/>
              <a:t> Support copying to and from both streaming and batch-oriented systems.</a:t>
            </a:r>
          </a:p>
          <a:p>
            <a:pPr lvl="1" fontAlgn="ctr"/>
            <a:r>
              <a:rPr lang="en-US" altLang="zh-CN" sz="3300" b="1" dirty="0"/>
              <a:t>Scales to the application</a:t>
            </a:r>
            <a:r>
              <a:rPr lang="en-US" altLang="zh-CN" sz="3300" dirty="0"/>
              <a:t> –</a:t>
            </a:r>
            <a:r>
              <a:rPr lang="zh-CN" altLang="zh-CN" sz="3300" dirty="0"/>
              <a:t> Scale down to a single process running one connector in development, testing or a small production environment, and scale up to an organization-wide service for copying data between a wide variety of large scale systems.</a:t>
            </a:r>
          </a:p>
          <a:p>
            <a:pPr lvl="1" fontAlgn="ctr"/>
            <a:r>
              <a:rPr lang="en-US" altLang="zh-CN" sz="3300" b="1" dirty="0"/>
              <a:t>Focus on copying data only</a:t>
            </a:r>
            <a:r>
              <a:rPr lang="en-US" altLang="zh-CN" sz="3300" dirty="0"/>
              <a:t> –</a:t>
            </a:r>
            <a:r>
              <a:rPr lang="zh-CN" altLang="zh-CN" sz="3300" dirty="0"/>
              <a:t> Focus on reliable, scalable data copying; leave transformation, enrichment, and other modifications of the data up to frameworks that focus solely on that functionality. Correspondingly, data copied by Kafka Connect must integrate well with stream processing frameworks.</a:t>
            </a:r>
          </a:p>
          <a:p>
            <a:pPr lvl="1" fontAlgn="ctr"/>
            <a:r>
              <a:rPr lang="en-US" altLang="zh-CN" sz="3300" b="1" dirty="0"/>
              <a:t>Parallel</a:t>
            </a:r>
            <a:r>
              <a:rPr lang="en-US" altLang="zh-CN" sz="3300" dirty="0"/>
              <a:t> –</a:t>
            </a:r>
            <a:r>
              <a:rPr lang="zh-CN" altLang="zh-CN" sz="3300" dirty="0"/>
              <a:t> Parallelism should be included in the core abstractions, providing a clear avenue for the framework to provide automatic scalability.</a:t>
            </a:r>
          </a:p>
          <a:p>
            <a:pPr lvl="1" fontAlgn="ctr"/>
            <a:r>
              <a:rPr lang="en-US" altLang="zh-CN" sz="3300" b="1" dirty="0"/>
              <a:t>Accessible connector API</a:t>
            </a:r>
            <a:r>
              <a:rPr lang="en-US" altLang="zh-CN" sz="3300" dirty="0"/>
              <a:t> –</a:t>
            </a:r>
            <a:r>
              <a:rPr lang="zh-CN" altLang="zh-CN" sz="3300" dirty="0"/>
              <a:t> It must be easy to develop new connectors. The API and runtime model for implementing new connectors should make it simple to use the best library for the job and quickly get data flowing between systems. Where the framework requires support from the connector, e.g. for recovering from faults, all the tools required should be included in the Kafka Connect APIs.</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 Connect</a:t>
            </a:r>
            <a:endParaRPr lang="zh-CN" altLang="en-US" sz="2800" dirty="0"/>
          </a:p>
        </p:txBody>
      </p:sp>
    </p:spTree>
    <p:extLst>
      <p:ext uri="{BB962C8B-B14F-4D97-AF65-F5344CB8AC3E}">
        <p14:creationId xmlns:p14="http://schemas.microsoft.com/office/powerpoint/2010/main" val="2161694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229600" cy="248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22960"/>
          </a:xfrm>
        </p:spPr>
        <p:txBody>
          <a:bodyPr>
            <a:normAutofit/>
          </a:bodyPr>
          <a:lstStyle/>
          <a:p>
            <a:pPr algn="l"/>
            <a:r>
              <a:rPr lang="en-US" altLang="zh-CN" sz="2800" dirty="0"/>
              <a:t>Architecture</a:t>
            </a:r>
            <a:endParaRPr lang="zh-CN" altLang="en-US" sz="2800" dirty="0"/>
          </a:p>
        </p:txBody>
      </p:sp>
      <p:sp>
        <p:nvSpPr>
          <p:cNvPr id="4" name="Rectangle 3"/>
          <p:cNvSpPr/>
          <p:nvPr/>
        </p:nvSpPr>
        <p:spPr>
          <a:xfrm>
            <a:off x="381000" y="3581400"/>
            <a:ext cx="8382000" cy="923330"/>
          </a:xfrm>
          <a:prstGeom prst="rect">
            <a:avLst/>
          </a:prstGeom>
        </p:spPr>
        <p:txBody>
          <a:bodyPr wrap="square">
            <a:spAutoFit/>
          </a:bodyPr>
          <a:lstStyle/>
          <a:p>
            <a:r>
              <a:rPr lang="en-US" altLang="zh-CN" dirty="0" smtClean="0"/>
              <a:t>Connector model</a:t>
            </a:r>
          </a:p>
          <a:p>
            <a:r>
              <a:rPr lang="en-US" altLang="zh-CN" dirty="0" smtClean="0"/>
              <a:t>Worker model</a:t>
            </a:r>
          </a:p>
          <a:p>
            <a:r>
              <a:rPr lang="en-US" altLang="zh-CN" dirty="0" smtClean="0"/>
              <a:t>Data model</a:t>
            </a:r>
            <a:endParaRPr lang="zh-CN" altLang="en-US" dirty="0"/>
          </a:p>
        </p:txBody>
      </p:sp>
    </p:spTree>
    <p:extLst>
      <p:ext uri="{BB962C8B-B14F-4D97-AF65-F5344CB8AC3E}">
        <p14:creationId xmlns:p14="http://schemas.microsoft.com/office/powerpoint/2010/main" val="1113267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a:bodyPr>
          <a:lstStyle/>
          <a:p>
            <a:r>
              <a:rPr lang="en-US" altLang="zh-CN" dirty="0" smtClean="0"/>
              <a:t>Kafka</a:t>
            </a:r>
          </a:p>
          <a:p>
            <a:r>
              <a:rPr lang="en-US" altLang="zh-CN" dirty="0" smtClean="0"/>
              <a:t>Producers</a:t>
            </a:r>
          </a:p>
          <a:p>
            <a:r>
              <a:rPr lang="en-US" altLang="zh-CN" dirty="0" smtClean="0"/>
              <a:t>Consumers</a:t>
            </a:r>
          </a:p>
          <a:p>
            <a:r>
              <a:rPr lang="en-US" altLang="zh-CN" dirty="0" smtClean="0"/>
              <a:t>Broker</a:t>
            </a:r>
          </a:p>
          <a:p>
            <a:r>
              <a:rPr lang="en-US" altLang="zh-CN" dirty="0" smtClean="0"/>
              <a:t>Topic</a:t>
            </a:r>
          </a:p>
          <a:p>
            <a:r>
              <a:rPr lang="en-US" altLang="zh-CN" dirty="0" smtClean="0"/>
              <a:t>Partition</a:t>
            </a:r>
          </a:p>
          <a:p>
            <a:pPr marL="109728" indent="0">
              <a:buNone/>
            </a:pPr>
            <a:endParaRPr lang="en-US" altLang="zh-CN" dirty="0" smtClean="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Concepts</a:t>
            </a: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26289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53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r>
              <a:rPr lang="en-US" altLang="zh-CN" sz="1600" dirty="0"/>
              <a:t>Connectors and tasks are logical units of work and must be scheduled to execute in a process. Kafka Connect calls these processes workers and has to types of workers: standalone and distributed.</a:t>
            </a:r>
          </a:p>
          <a:p>
            <a:pPr lvl="1" fontAlgn="ctr"/>
            <a:r>
              <a:rPr lang="en-US" altLang="zh-CN" sz="1600" dirty="0"/>
              <a:t>Standalone </a:t>
            </a:r>
            <a:r>
              <a:rPr lang="en-US" altLang="zh-CN" sz="1600" dirty="0" smtClean="0"/>
              <a:t>mode: Standalone </a:t>
            </a:r>
            <a:r>
              <a:rPr lang="en-US" altLang="zh-CN" sz="1600" dirty="0"/>
              <a:t>mode is convenient for getting started, during development, and in certain situations where only one process makes sense, such as collecting logs from a host. </a:t>
            </a:r>
          </a:p>
          <a:p>
            <a:pPr lvl="1" fontAlgn="ctr"/>
            <a:r>
              <a:rPr lang="en-US" altLang="zh-CN" sz="1600" dirty="0"/>
              <a:t>Distributed mode</a:t>
            </a:r>
            <a:r>
              <a:rPr lang="en-US" altLang="zh-CN" sz="1600" dirty="0" smtClean="0"/>
              <a:t>: Distributed </a:t>
            </a:r>
            <a:r>
              <a:rPr lang="en-US" altLang="zh-CN" sz="1600" dirty="0"/>
              <a:t>mode provides scalability and automatic fault tolerance for Kafka Connect. In distributed mode, you start many worker processes using the same </a:t>
            </a:r>
            <a:r>
              <a:rPr lang="en-US" altLang="zh-CN" sz="1600" dirty="0" smtClean="0"/>
              <a:t>group.id</a:t>
            </a:r>
          </a:p>
          <a:p>
            <a:pPr lvl="1" fontAlgn="ctr"/>
            <a:endParaRPr lang="en-US" altLang="zh-CN" sz="1600" dirty="0"/>
          </a:p>
          <a:p>
            <a:endParaRPr lang="zh-CN" altLang="en-US" dirty="0"/>
          </a:p>
        </p:txBody>
      </p:sp>
      <p:sp>
        <p:nvSpPr>
          <p:cNvPr id="2" name="Title 1"/>
          <p:cNvSpPr>
            <a:spLocks noGrp="1"/>
          </p:cNvSpPr>
          <p:nvPr>
            <p:ph type="title"/>
          </p:nvPr>
        </p:nvSpPr>
        <p:spPr>
          <a:xfrm>
            <a:off x="457200" y="274638"/>
            <a:ext cx="8229600" cy="640080"/>
          </a:xfrm>
        </p:spPr>
        <p:txBody>
          <a:bodyPr>
            <a:noAutofit/>
          </a:bodyPr>
          <a:lstStyle/>
          <a:p>
            <a:pPr algn="l"/>
            <a:r>
              <a:rPr lang="en-US" altLang="zh-CN" sz="2800" dirty="0" smtClean="0"/>
              <a:t>Works</a:t>
            </a:r>
            <a:endParaRPr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144000" cy="377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000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z="2400" dirty="0" smtClean="0"/>
              <a:t>Develop simple connector</a:t>
            </a:r>
          </a:p>
          <a:p>
            <a:pPr lvl="1"/>
            <a:r>
              <a:rPr lang="en-US" altLang="zh-CN" dirty="0" smtClean="0"/>
              <a:t>Connector example</a:t>
            </a:r>
          </a:p>
          <a:p>
            <a:pPr lvl="2"/>
            <a:r>
              <a:rPr lang="en-US" altLang="zh-CN" dirty="0" smtClean="0"/>
              <a:t>Source connector</a:t>
            </a:r>
          </a:p>
          <a:p>
            <a:pPr lvl="2"/>
            <a:r>
              <a:rPr lang="en-US" altLang="zh-CN" dirty="0" smtClean="0"/>
              <a:t>Sink connector</a:t>
            </a:r>
          </a:p>
          <a:p>
            <a:pPr lvl="1"/>
            <a:r>
              <a:rPr lang="en-US" altLang="zh-CN" dirty="0" smtClean="0"/>
              <a:t>Task example</a:t>
            </a:r>
          </a:p>
          <a:p>
            <a:pPr lvl="2"/>
            <a:r>
              <a:rPr lang="en-US" altLang="zh-CN" dirty="0" smtClean="0"/>
              <a:t>Source task</a:t>
            </a:r>
          </a:p>
          <a:p>
            <a:pPr lvl="2"/>
            <a:r>
              <a:rPr lang="en-US" altLang="zh-CN" dirty="0" smtClean="0"/>
              <a:t>Sink task</a:t>
            </a:r>
            <a:endParaRPr lang="zh-CN" altLang="en-US" dirty="0"/>
          </a:p>
        </p:txBody>
      </p:sp>
      <p:sp>
        <p:nvSpPr>
          <p:cNvPr id="3" name="Title 2"/>
          <p:cNvSpPr>
            <a:spLocks noGrp="1"/>
          </p:cNvSpPr>
          <p:nvPr>
            <p:ph type="title"/>
          </p:nvPr>
        </p:nvSpPr>
        <p:spPr>
          <a:xfrm>
            <a:off x="457200" y="274638"/>
            <a:ext cx="8229600" cy="822960"/>
          </a:xfrm>
        </p:spPr>
        <p:txBody>
          <a:bodyPr/>
          <a:lstStyle/>
          <a:p>
            <a:r>
              <a:rPr lang="en-US" altLang="zh-CN" sz="2800" dirty="0" smtClean="0"/>
              <a:t>Connector example</a:t>
            </a:r>
            <a:endParaRPr lang="zh-CN" altLang="en-US" sz="2800" dirty="0"/>
          </a:p>
        </p:txBody>
      </p:sp>
    </p:spTree>
    <p:extLst>
      <p:ext uri="{BB962C8B-B14F-4D97-AF65-F5344CB8AC3E}">
        <p14:creationId xmlns:p14="http://schemas.microsoft.com/office/powerpoint/2010/main" val="174065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ctr"/>
            <a:r>
              <a:rPr lang="en-US" altLang="zh-CN" dirty="0"/>
              <a:t>Connect Administration</a:t>
            </a:r>
          </a:p>
          <a:p>
            <a:pPr lvl="1" fontAlgn="ctr"/>
            <a:r>
              <a:rPr lang="en-US" altLang="zh-CN" dirty="0"/>
              <a:t>Kafka </a:t>
            </a:r>
            <a:r>
              <a:rPr lang="en-US" altLang="zh-CN" dirty="0" err="1"/>
              <a:t>Connect’s</a:t>
            </a:r>
            <a:r>
              <a:rPr lang="en-US" altLang="zh-CN" dirty="0"/>
              <a:t> Rest API enables administration of the cluster. This includes APIs to view the configuration of connectors and the status of their tasks, as well as to alter their current behavior (e.g. changing configuration and restarting tasks</a:t>
            </a:r>
            <a:r>
              <a:rPr lang="en-US" altLang="zh-CN" dirty="0" smtClean="0"/>
              <a:t>).</a:t>
            </a:r>
            <a:endParaRPr lang="en-US" altLang="zh-CN" dirty="0"/>
          </a:p>
          <a:p>
            <a:pPr lvl="1" fontAlgn="ctr"/>
            <a:r>
              <a:rPr lang="en-US" altLang="zh-CN" dirty="0"/>
              <a:t>Connect offers a pause/resume API.</a:t>
            </a:r>
          </a:p>
          <a:p>
            <a:pPr lvl="1" fontAlgn="ctr"/>
            <a:r>
              <a:rPr lang="en-US" altLang="zh-CN" dirty="0"/>
              <a:t>Rest </a:t>
            </a:r>
            <a:r>
              <a:rPr lang="en-US" altLang="zh-CN" dirty="0" err="1"/>
              <a:t>api</a:t>
            </a:r>
            <a:r>
              <a:rPr lang="en-US" altLang="zh-CN" dirty="0"/>
              <a:t>: Currently the REST API only supports application/</a:t>
            </a:r>
            <a:r>
              <a:rPr lang="en-US" altLang="zh-CN" dirty="0" err="1"/>
              <a:t>json</a:t>
            </a:r>
            <a:r>
              <a:rPr lang="en-US" altLang="zh-CN" dirty="0"/>
              <a:t> as both the request and response entity content type. </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smtClean="0"/>
              <a:t>Connect Administration</a:t>
            </a:r>
            <a:endParaRPr lang="zh-CN" altLang="en-US" sz="2800" dirty="0"/>
          </a:p>
        </p:txBody>
      </p:sp>
    </p:spTree>
    <p:extLst>
      <p:ext uri="{BB962C8B-B14F-4D97-AF65-F5344CB8AC3E}">
        <p14:creationId xmlns:p14="http://schemas.microsoft.com/office/powerpoint/2010/main" val="606096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CN" sz="2300" dirty="0"/>
              <a:t>A stream data platform</a:t>
            </a:r>
            <a:r>
              <a:rPr lang="en-US" altLang="zh-CN" sz="2300" dirty="0"/>
              <a:t> that enables you to organize and manage data from many different sources with one reliable, high performance </a:t>
            </a:r>
            <a:r>
              <a:rPr lang="en-US" altLang="zh-CN" sz="2300" dirty="0"/>
              <a:t>system. It provides </a:t>
            </a:r>
            <a:r>
              <a:rPr lang="en-US" altLang="zh-CN" sz="2300" dirty="0"/>
              <a:t>not only the system to transport data, but all of the tools needed to connect data sources, applications, and data sinks to the platform.</a:t>
            </a:r>
            <a:endParaRPr lang="en-US" altLang="zh-CN" sz="2300" dirty="0"/>
          </a:p>
          <a:p>
            <a:r>
              <a:rPr lang="en-US" altLang="zh-CN" dirty="0" smtClean="0"/>
              <a:t>Open Source </a:t>
            </a:r>
            <a:r>
              <a:rPr lang="en-US" altLang="zh-CN" dirty="0" smtClean="0"/>
              <a:t>components</a:t>
            </a:r>
            <a:endParaRPr lang="en-US" altLang="zh-CN" dirty="0"/>
          </a:p>
          <a:p>
            <a:pPr lvl="1"/>
            <a:r>
              <a:rPr lang="en-US" altLang="zh-CN" sz="2400" dirty="0" smtClean="0"/>
              <a:t>Connectors</a:t>
            </a:r>
            <a:endParaRPr lang="en-US" altLang="zh-CN" sz="2400" dirty="0"/>
          </a:p>
          <a:p>
            <a:pPr lvl="1"/>
            <a:r>
              <a:rPr lang="en-US" altLang="zh-CN" dirty="0"/>
              <a:t>Clients</a:t>
            </a:r>
          </a:p>
          <a:p>
            <a:pPr lvl="1"/>
            <a:r>
              <a:rPr lang="en-US" altLang="zh-CN" dirty="0"/>
              <a:t>Schema </a:t>
            </a:r>
            <a:r>
              <a:rPr lang="en-US" altLang="zh-CN" dirty="0" smtClean="0"/>
              <a:t>Registry</a:t>
            </a:r>
            <a:endParaRPr lang="en-US" altLang="zh-CN" dirty="0"/>
          </a:p>
          <a:p>
            <a:pPr lvl="1"/>
            <a:r>
              <a:rPr lang="en-US" altLang="zh-CN" dirty="0"/>
              <a:t>REST </a:t>
            </a:r>
            <a:r>
              <a:rPr lang="en-US" altLang="zh-CN" dirty="0" smtClean="0"/>
              <a:t>Proxy</a:t>
            </a:r>
          </a:p>
          <a:p>
            <a:pPr marL="342900" lvl="1" indent="-342900">
              <a:buFont typeface="Arial" panose="020B0604020202020204" pitchFamily="34" charset="0"/>
              <a:buChar char="•"/>
            </a:pPr>
            <a:r>
              <a:rPr lang="en-US" altLang="zh-CN" sz="2700" dirty="0" err="1" smtClean="0"/>
              <a:t>Enterprised</a:t>
            </a:r>
            <a:r>
              <a:rPr lang="en-US" altLang="zh-CN" sz="2700" dirty="0" smtClean="0"/>
              <a:t> </a:t>
            </a:r>
            <a:r>
              <a:rPr lang="en-US" altLang="zh-CN" sz="2700" dirty="0"/>
              <a:t>components</a:t>
            </a:r>
          </a:p>
          <a:p>
            <a:pPr lvl="1"/>
            <a:r>
              <a:rPr lang="it-IT" altLang="zh-CN" dirty="0"/>
              <a:t>Control Center</a:t>
            </a:r>
          </a:p>
          <a:p>
            <a:pPr lvl="1"/>
            <a:r>
              <a:rPr lang="it-IT" altLang="zh-CN" dirty="0"/>
              <a:t>Multi DC Replication</a:t>
            </a:r>
          </a:p>
          <a:p>
            <a:pPr lvl="1"/>
            <a:r>
              <a:rPr lang="it-IT" altLang="zh-CN" dirty="0"/>
              <a:t>Auto Data </a:t>
            </a:r>
            <a:r>
              <a:rPr lang="it-IT" altLang="zh-CN" dirty="0" smtClean="0"/>
              <a:t>Balancing</a:t>
            </a:r>
            <a:endParaRPr lang="it-IT" altLang="zh-CN" dirty="0"/>
          </a:p>
          <a:p>
            <a:pPr marL="342900" lvl="1" indent="-342900">
              <a:buFont typeface="Arial" panose="020B0604020202020204" pitchFamily="34" charset="0"/>
              <a:buChar char="•"/>
            </a:pPr>
            <a:endParaRPr lang="en-US" altLang="zh-CN" sz="3200" dirty="0"/>
          </a:p>
          <a:p>
            <a:pPr lvl="1"/>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Confluent</a:t>
            </a:r>
            <a:endParaRPr lang="zh-CN" altLang="en-US" sz="2800" dirty="0"/>
          </a:p>
        </p:txBody>
      </p:sp>
    </p:spTree>
    <p:extLst>
      <p:ext uri="{BB962C8B-B14F-4D97-AF65-F5344CB8AC3E}">
        <p14:creationId xmlns:p14="http://schemas.microsoft.com/office/powerpoint/2010/main" val="803431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7455"/>
            <a:ext cx="8229600" cy="3493328"/>
          </a:xfrm>
        </p:spPr>
      </p:pic>
      <p:sp>
        <p:nvSpPr>
          <p:cNvPr id="2" name="Title 1"/>
          <p:cNvSpPr>
            <a:spLocks noGrp="1"/>
          </p:cNvSpPr>
          <p:nvPr>
            <p:ph type="title"/>
          </p:nvPr>
        </p:nvSpPr>
        <p:spPr>
          <a:xfrm>
            <a:off x="457200" y="274638"/>
            <a:ext cx="8229600" cy="822960"/>
          </a:xfrm>
        </p:spPr>
        <p:txBody>
          <a:bodyPr>
            <a:normAutofit/>
          </a:bodyPr>
          <a:lstStyle/>
          <a:p>
            <a:r>
              <a:rPr lang="en-US" altLang="zh-CN" sz="2800" dirty="0" smtClean="0"/>
              <a:t>Confluent Platform 3.0 Components</a:t>
            </a:r>
            <a:endParaRPr lang="zh-CN" altLang="en-US" sz="2800" dirty="0"/>
          </a:p>
        </p:txBody>
      </p:sp>
    </p:spTree>
    <p:extLst>
      <p:ext uri="{BB962C8B-B14F-4D97-AF65-F5344CB8AC3E}">
        <p14:creationId xmlns:p14="http://schemas.microsoft.com/office/powerpoint/2010/main" val="2419586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altLang="zh-CN" dirty="0"/>
              <a:t>Kafka Connectors</a:t>
            </a:r>
          </a:p>
          <a:p>
            <a:pPr lvl="1"/>
            <a:r>
              <a:rPr lang="en-US" altLang="zh-CN" dirty="0"/>
              <a:t>Kafka connectors leverage the Kafka Connect framework to connect Apache Kafka to other data systems such as Apache Hadoop. We have built connectors for the most popular data sources and sinks, and include fully tested and supported versions of these connectors with the Confluent Platform</a:t>
            </a:r>
            <a:r>
              <a:rPr lang="en-US" altLang="zh-CN" dirty="0" smtClean="0"/>
              <a:t>.</a:t>
            </a:r>
          </a:p>
          <a:p>
            <a:r>
              <a:rPr lang="en-US" altLang="zh-CN" dirty="0" smtClean="0"/>
              <a:t>Confluent </a:t>
            </a:r>
            <a:r>
              <a:rPr lang="en-US" altLang="zh-CN" dirty="0"/>
              <a:t>Control Center </a:t>
            </a:r>
            <a:endParaRPr lang="en-US" altLang="zh-CN" dirty="0" smtClean="0"/>
          </a:p>
          <a:p>
            <a:pPr lvl="1"/>
            <a:r>
              <a:rPr lang="en-US" altLang="zh-CN" dirty="0" smtClean="0"/>
              <a:t>A </a:t>
            </a:r>
            <a:r>
              <a:rPr lang="en-US" altLang="zh-CN" dirty="0"/>
              <a:t>GUI-based system for managing and monitoring Apache Kafka. It allows you to easily manage Kafka Connect, to create, edit, and manage connections to other systems. It also allows you to monitor data streams from producer to consumer, assuring that every message is delivered, and measuring how long it takes to </a:t>
            </a:r>
            <a:r>
              <a:rPr lang="en-US" altLang="zh-CN" dirty="0" err="1"/>
              <a:t>delier</a:t>
            </a:r>
            <a:r>
              <a:rPr lang="en-US" altLang="zh-CN" dirty="0"/>
              <a:t> messages. Using Control Center, you can build a production data pipeline based on Apache Kafka without writing a line of code.</a:t>
            </a:r>
          </a:p>
          <a:p>
            <a:r>
              <a:rPr lang="en-US" altLang="zh-CN" dirty="0"/>
              <a:t>Confluent Kafka Connectors (open source) for SQL databases, Hadoop, and </a:t>
            </a:r>
            <a:r>
              <a:rPr lang="en-US" altLang="zh-CN" dirty="0" smtClean="0"/>
              <a:t>Hive</a:t>
            </a:r>
          </a:p>
          <a:p>
            <a:pPr lvl="1"/>
            <a:r>
              <a:rPr lang="en-US" altLang="zh-CN" dirty="0" smtClean="0"/>
              <a:t>JDBC Connector: </a:t>
            </a:r>
            <a:r>
              <a:rPr lang="en-US" altLang="zh-CN" dirty="0">
                <a:hlinkClick r:id="rId3"/>
              </a:rPr>
              <a:t>https://</a:t>
            </a:r>
            <a:r>
              <a:rPr lang="en-US" altLang="zh-CN" dirty="0" smtClean="0">
                <a:hlinkClick r:id="rId3"/>
              </a:rPr>
              <a:t>github.com/confluentinc/kafka-connect-jdbc</a:t>
            </a:r>
            <a:endParaRPr lang="en-US" altLang="zh-CN" dirty="0" smtClean="0"/>
          </a:p>
          <a:p>
            <a:pPr lvl="1"/>
            <a:r>
              <a:rPr lang="en-US" altLang="zh-CN" dirty="0" smtClean="0"/>
              <a:t>HDFS Connector: </a:t>
            </a:r>
            <a:r>
              <a:rPr lang="en-US" altLang="zh-CN" dirty="0">
                <a:hlinkClick r:id="rId4"/>
              </a:rPr>
              <a:t>https://github.com/confluentinc/kafka-connect-hdfs</a:t>
            </a:r>
            <a:endParaRPr lang="en-US" altLang="zh-CN" dirty="0"/>
          </a:p>
          <a:p>
            <a:r>
              <a:rPr lang="en-US" altLang="zh-CN" dirty="0"/>
              <a:t>Confluent Kafka </a:t>
            </a:r>
            <a:r>
              <a:rPr lang="en-US" altLang="zh-CN" dirty="0" smtClean="0"/>
              <a:t>Clients</a:t>
            </a:r>
            <a:endParaRPr lang="en-US" altLang="zh-CN" dirty="0" smtClean="0"/>
          </a:p>
          <a:p>
            <a:pPr lvl="1"/>
            <a:r>
              <a:rPr lang="en-US" altLang="zh-CN" dirty="0"/>
              <a:t>Java client: </a:t>
            </a:r>
            <a:r>
              <a:rPr lang="en-US" altLang="zh-CN" dirty="0">
                <a:hlinkClick r:id="rId5"/>
              </a:rPr>
              <a:t>https://</a:t>
            </a:r>
            <a:r>
              <a:rPr lang="en-US" altLang="zh-CN" dirty="0" smtClean="0">
                <a:hlinkClick r:id="rId5"/>
              </a:rPr>
              <a:t>github.com/apache/kafka</a:t>
            </a:r>
            <a:endParaRPr lang="en-US" altLang="zh-CN" dirty="0" smtClean="0"/>
          </a:p>
          <a:p>
            <a:pPr lvl="1"/>
            <a:r>
              <a:rPr lang="en-US" altLang="zh-CN" dirty="0" smtClean="0"/>
              <a:t>Python </a:t>
            </a:r>
            <a:r>
              <a:rPr lang="en-US" altLang="zh-CN" dirty="0"/>
              <a:t>client: </a:t>
            </a:r>
            <a:r>
              <a:rPr lang="en-US" altLang="zh-CN" dirty="0">
                <a:hlinkClick r:id="rId6"/>
              </a:rPr>
              <a:t>https://</a:t>
            </a:r>
            <a:r>
              <a:rPr lang="en-US" altLang="zh-CN" dirty="0" smtClean="0">
                <a:hlinkClick r:id="rId6"/>
              </a:rPr>
              <a:t>github.com/confluentinc/confluent-kafka-python</a:t>
            </a:r>
            <a:endParaRPr lang="en-US" altLang="zh-CN" dirty="0" smtClean="0"/>
          </a:p>
          <a:p>
            <a:pPr lvl="1"/>
            <a:r>
              <a:rPr lang="en-US" altLang="zh-CN" dirty="0"/>
              <a:t>Example: http://docs.confluent.io/3.0.1/clients/consumer.html#java-client</a:t>
            </a:r>
            <a:endParaRPr lang="en-US" altLang="zh-CN" dirty="0"/>
          </a:p>
          <a:p>
            <a:r>
              <a:rPr lang="en-US" altLang="zh-CN" dirty="0"/>
              <a:t>Confluent Kafka REST Proxy </a:t>
            </a:r>
            <a:endParaRPr lang="en-US" altLang="zh-CN" dirty="0" smtClean="0"/>
          </a:p>
          <a:p>
            <a:pPr lvl="1"/>
            <a:r>
              <a:rPr lang="en-US" altLang="zh-CN" dirty="0" smtClean="0"/>
              <a:t>Allow </a:t>
            </a:r>
            <a:r>
              <a:rPr lang="en-US" altLang="zh-CN" dirty="0"/>
              <a:t>any system that can connect through HTTP to send and receive messages with Kafka</a:t>
            </a:r>
          </a:p>
          <a:p>
            <a:r>
              <a:rPr lang="en-US" altLang="zh-CN" dirty="0"/>
              <a:t>Confluent Schema Registry </a:t>
            </a:r>
            <a:endParaRPr lang="en-US" altLang="zh-CN" dirty="0" smtClean="0"/>
          </a:p>
          <a:p>
            <a:pPr lvl="1"/>
            <a:r>
              <a:rPr lang="en-US" altLang="zh-CN" dirty="0" smtClean="0"/>
              <a:t>To help </a:t>
            </a:r>
            <a:r>
              <a:rPr lang="en-US" altLang="zh-CN" dirty="0"/>
              <a:t>ensure that every application uses the correct data schema when writing data into a Kafka topic, and that every application can read the data from a Kafka topic.</a:t>
            </a: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Components</a:t>
            </a:r>
            <a:endParaRPr lang="zh-CN" altLang="en-US" sz="2800" dirty="0"/>
          </a:p>
        </p:txBody>
      </p:sp>
    </p:spTree>
    <p:extLst>
      <p:ext uri="{BB962C8B-B14F-4D97-AF65-F5344CB8AC3E}">
        <p14:creationId xmlns:p14="http://schemas.microsoft.com/office/powerpoint/2010/main" val="2816760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a:t>
            </a:r>
          </a:p>
          <a:p>
            <a:r>
              <a:rPr lang="en-US" altLang="zh-CN" dirty="0" smtClean="0"/>
              <a:t>High availability</a:t>
            </a:r>
          </a:p>
          <a:p>
            <a:r>
              <a:rPr lang="en-US" altLang="zh-CN" dirty="0" smtClean="0"/>
              <a:t>Support messaging models: queue/topic</a:t>
            </a:r>
          </a:p>
          <a:p>
            <a:r>
              <a:rPr lang="en-US" altLang="zh-CN" dirty="0" smtClean="0"/>
              <a:t>Persistent</a:t>
            </a:r>
          </a:p>
          <a:p>
            <a:r>
              <a:rPr lang="en-US" altLang="zh-CN" dirty="0" smtClean="0"/>
              <a:t>High concurrency</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Features</a:t>
            </a:r>
            <a:endParaRPr lang="zh-CN" altLang="en-US" sz="2800" dirty="0"/>
          </a:p>
        </p:txBody>
      </p:sp>
    </p:spTree>
    <p:extLst>
      <p:ext uri="{BB962C8B-B14F-4D97-AF65-F5344CB8AC3E}">
        <p14:creationId xmlns:p14="http://schemas.microsoft.com/office/powerpoint/2010/main" val="950785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a:t>
            </a:r>
          </a:p>
          <a:p>
            <a:pPr lvl="1"/>
            <a:endParaRPr lang="zh-CN" altLang="en-US" dirty="0"/>
          </a:p>
        </p:txBody>
      </p:sp>
      <p:sp>
        <p:nvSpPr>
          <p:cNvPr id="2" name="Title 1"/>
          <p:cNvSpPr>
            <a:spLocks noGrp="1"/>
          </p:cNvSpPr>
          <p:nvPr>
            <p:ph type="title"/>
          </p:nvPr>
        </p:nvSpPr>
        <p:spPr>
          <a:xfrm>
            <a:off x="457200" y="274638"/>
            <a:ext cx="8229600" cy="639762"/>
          </a:xfrm>
        </p:spPr>
        <p:txBody>
          <a:bodyPr>
            <a:normAutofit/>
          </a:bodyPr>
          <a:lstStyle/>
          <a:p>
            <a:pPr algn="l"/>
            <a:r>
              <a:rPr lang="en-US" altLang="zh-CN" sz="2800" dirty="0" smtClean="0"/>
              <a:t>Implementation</a:t>
            </a: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08965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19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 Optimize I/O </a:t>
            </a:r>
            <a:r>
              <a:rPr lang="en-US" altLang="zh-CN" dirty="0" err="1" smtClean="0"/>
              <a:t>opertaion</a:t>
            </a:r>
            <a:endParaRPr lang="en-US" altLang="zh-CN" dirty="0" smtClean="0"/>
          </a:p>
          <a:p>
            <a:pPr marL="0" indent="0">
              <a:buNone/>
            </a:pP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Implementation</a:t>
            </a:r>
            <a:endParaRPr lang="zh-CN" alt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724048"/>
            <a:ext cx="2745841" cy="24058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2932269"/>
            <a:ext cx="2222500" cy="1981200"/>
          </a:xfrm>
          <a:prstGeom prst="rect">
            <a:avLst/>
          </a:prstGeom>
        </p:spPr>
      </p:pic>
    </p:spTree>
    <p:extLst>
      <p:ext uri="{BB962C8B-B14F-4D97-AF65-F5344CB8AC3E}">
        <p14:creationId xmlns:p14="http://schemas.microsoft.com/office/powerpoint/2010/main" val="381486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a:t>
            </a:r>
            <a:r>
              <a:rPr lang="en-US" altLang="zh-CN" dirty="0" err="1" smtClean="0"/>
              <a:t>availablility</a:t>
            </a:r>
            <a:endParaRPr lang="en-US" altLang="zh-CN" dirty="0" smtClean="0"/>
          </a:p>
          <a:p>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Implementation</a:t>
            </a:r>
            <a:endParaRPr lang="zh-CN"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3341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1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sz="2800" dirty="0" smtClean="0">
                <a:sym typeface="Wingdings" panose="05000000000000000000" pitchFamily="2" charset="2"/>
              </a:rPr>
              <a:t>Messaging models</a:t>
            </a:r>
            <a:endParaRPr lang="zh-CN" altLang="en-US" sz="2800" dirty="0"/>
          </a:p>
        </p:txBody>
      </p:sp>
      <p:sp>
        <p:nvSpPr>
          <p:cNvPr id="5" name="Text Placeholder 4"/>
          <p:cNvSpPr>
            <a:spLocks noGrp="1"/>
          </p:cNvSpPr>
          <p:nvPr>
            <p:ph type="body" idx="1"/>
          </p:nvPr>
        </p:nvSpPr>
        <p:spPr>
          <a:xfrm>
            <a:off x="494506" y="4724400"/>
            <a:ext cx="4040188" cy="1524000"/>
          </a:xfrm>
        </p:spPr>
        <p:txBody>
          <a:bodyPr>
            <a:normAutofit fontScale="85000" lnSpcReduction="10000"/>
          </a:bodyPr>
          <a:lstStyle/>
          <a:p>
            <a:pPr lvl="1"/>
            <a:endParaRPr lang="en-US" altLang="zh-CN" dirty="0" smtClean="0"/>
          </a:p>
          <a:p>
            <a:pPr marL="0" lvl="1" indent="0">
              <a:spcBef>
                <a:spcPts val="400"/>
              </a:spcBef>
              <a:buSzPct val="68000"/>
            </a:pPr>
            <a:r>
              <a:rPr lang="en-US" altLang="zh-CN" sz="1300" b="0" dirty="0">
                <a:solidFill>
                  <a:schemeClr val="bg1"/>
                </a:solidFill>
              </a:rPr>
              <a:t>A message is addressed to one queue</a:t>
            </a:r>
          </a:p>
          <a:p>
            <a:pPr marL="0" lvl="1" indent="0">
              <a:spcBef>
                <a:spcPts val="400"/>
              </a:spcBef>
              <a:buSzPct val="68000"/>
            </a:pPr>
            <a:r>
              <a:rPr lang="en-US" altLang="zh-CN" sz="1300" b="0" dirty="0">
                <a:solidFill>
                  <a:schemeClr val="bg1"/>
                </a:solidFill>
              </a:rPr>
              <a:t>Multiple producers can publish to the same queue and multiple consumers can consume from the same queue</a:t>
            </a:r>
          </a:p>
          <a:p>
            <a:pPr marL="0" lvl="1" indent="0">
              <a:spcBef>
                <a:spcPts val="400"/>
              </a:spcBef>
              <a:buSzPct val="68000"/>
            </a:pPr>
            <a:r>
              <a:rPr lang="en-US" altLang="zh-CN" sz="1300" b="0" dirty="0">
                <a:solidFill>
                  <a:schemeClr val="bg1"/>
                </a:solidFill>
              </a:rPr>
              <a:t>A message can only be consumed by one consumer</a:t>
            </a:r>
          </a:p>
          <a:p>
            <a:pPr marL="0" lvl="1" indent="0">
              <a:spcBef>
                <a:spcPts val="400"/>
              </a:spcBef>
              <a:buSzPct val="68000"/>
            </a:pPr>
            <a:r>
              <a:rPr lang="en-US" altLang="zh-CN" sz="1300" b="0" dirty="0">
                <a:solidFill>
                  <a:schemeClr val="bg1"/>
                </a:solidFill>
              </a:rPr>
              <a:t>Queue retains messages until they are consumed</a:t>
            </a:r>
          </a:p>
          <a:p>
            <a:pPr lvl="1"/>
            <a:endParaRPr lang="en-US" altLang="zh-CN" dirty="0"/>
          </a:p>
          <a:p>
            <a:endParaRPr lang="zh-CN" altLang="en-US" sz="1600" dirty="0"/>
          </a:p>
        </p:txBody>
      </p:sp>
      <p:sp>
        <p:nvSpPr>
          <p:cNvPr id="6" name="Text Placeholder 5"/>
          <p:cNvSpPr>
            <a:spLocks noGrp="1"/>
          </p:cNvSpPr>
          <p:nvPr>
            <p:ph type="body" sz="half" idx="3"/>
          </p:nvPr>
        </p:nvSpPr>
        <p:spPr>
          <a:xfrm>
            <a:off x="4691577" y="5486400"/>
            <a:ext cx="4041775" cy="762000"/>
          </a:xfrm>
        </p:spPr>
        <p:txBody>
          <a:bodyPr>
            <a:normAutofit fontScale="47500" lnSpcReduction="20000"/>
          </a:bodyPr>
          <a:lstStyle/>
          <a:p>
            <a:r>
              <a:rPr lang="en-US" altLang="zh-CN" dirty="0"/>
              <a:t>A message can be consumed by multiple consumers</a:t>
            </a:r>
          </a:p>
          <a:p>
            <a:r>
              <a:rPr lang="en-US" altLang="zh-CN" dirty="0"/>
              <a:t>By default a consumer only consumes real time messages</a:t>
            </a:r>
          </a:p>
          <a:p>
            <a:endParaRPr lang="zh-CN" altLang="en-US" dirty="0"/>
          </a:p>
        </p:txBody>
      </p:sp>
      <p:sp>
        <p:nvSpPr>
          <p:cNvPr id="3" name="Content Placeholder 2"/>
          <p:cNvSpPr>
            <a:spLocks noGrp="1"/>
          </p:cNvSpPr>
          <p:nvPr>
            <p:ph sz="quarter" idx="2"/>
          </p:nvPr>
        </p:nvSpPr>
        <p:spPr/>
        <p:txBody>
          <a:bodyPr/>
          <a:lstStyle/>
          <a:p>
            <a:r>
              <a:rPr lang="en-US" altLang="zh-CN" dirty="0" smtClean="0"/>
              <a:t>Point to Point</a:t>
            </a:r>
          </a:p>
          <a:p>
            <a:endParaRPr lang="zh-CN" altLang="en-US" dirty="0"/>
          </a:p>
        </p:txBody>
      </p:sp>
      <p:sp>
        <p:nvSpPr>
          <p:cNvPr id="7" name="Content Placeholder 6"/>
          <p:cNvSpPr>
            <a:spLocks noGrp="1"/>
          </p:cNvSpPr>
          <p:nvPr>
            <p:ph sz="quarter" idx="4"/>
          </p:nvPr>
        </p:nvSpPr>
        <p:spPr/>
        <p:txBody>
          <a:bodyPr/>
          <a:lstStyle/>
          <a:p>
            <a:r>
              <a:rPr lang="en-US" altLang="zh-CN" dirty="0" smtClean="0"/>
              <a:t>Publish and </a:t>
            </a:r>
            <a:r>
              <a:rPr lang="en-US" altLang="zh-CN" dirty="0" err="1" smtClean="0"/>
              <a:t>Substribe</a:t>
            </a:r>
            <a:endParaRPr lang="zh-CN" altLang="en-US" dirty="0"/>
          </a:p>
        </p:txBody>
      </p:sp>
      <p:sp>
        <p:nvSpPr>
          <p:cNvPr id="9" name="TextBox 8"/>
          <p:cNvSpPr txBox="1"/>
          <p:nvPr/>
        </p:nvSpPr>
        <p:spPr>
          <a:xfrm>
            <a:off x="76200" y="2269067"/>
            <a:ext cx="1066800" cy="338554"/>
          </a:xfrm>
          <a:prstGeom prst="rect">
            <a:avLst/>
          </a:prstGeom>
          <a:solidFill>
            <a:srgbClr val="FFC000"/>
          </a:solidFill>
        </p:spPr>
        <p:txBody>
          <a:bodyPr wrap="square" rtlCol="0">
            <a:spAutoFit/>
          </a:bodyPr>
          <a:lstStyle/>
          <a:p>
            <a:r>
              <a:rPr lang="en-US" sz="1600" dirty="0" smtClean="0"/>
              <a:t>Producer</a:t>
            </a:r>
            <a:endParaRPr lang="en-US" sz="1600" dirty="0"/>
          </a:p>
        </p:txBody>
      </p:sp>
      <p:sp>
        <p:nvSpPr>
          <p:cNvPr id="10" name="Right Arrow 9"/>
          <p:cNvSpPr/>
          <p:nvPr/>
        </p:nvSpPr>
        <p:spPr>
          <a:xfrm flipV="1">
            <a:off x="1170803" y="2327848"/>
            <a:ext cx="381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286000" y="2323055"/>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2286000" y="2446299"/>
            <a:ext cx="4572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95600" y="2247295"/>
            <a:ext cx="1219200" cy="338554"/>
          </a:xfrm>
          <a:prstGeom prst="rect">
            <a:avLst/>
          </a:prstGeom>
          <a:solidFill>
            <a:srgbClr val="FFC000"/>
          </a:solidFill>
        </p:spPr>
        <p:txBody>
          <a:bodyPr wrap="square" rtlCol="0">
            <a:spAutoFit/>
          </a:bodyPr>
          <a:lstStyle/>
          <a:p>
            <a:r>
              <a:rPr lang="en-US" sz="1600" dirty="0" smtClean="0"/>
              <a:t>Consumer</a:t>
            </a:r>
            <a:endParaRPr lang="en-US" sz="1600" dirty="0"/>
          </a:p>
        </p:txBody>
      </p:sp>
      <p:sp>
        <p:nvSpPr>
          <p:cNvPr id="14" name="TextBox 13"/>
          <p:cNvSpPr txBox="1"/>
          <p:nvPr/>
        </p:nvSpPr>
        <p:spPr>
          <a:xfrm>
            <a:off x="2242146" y="2592010"/>
            <a:ext cx="753035" cy="338554"/>
          </a:xfrm>
          <a:prstGeom prst="rect">
            <a:avLst/>
          </a:prstGeom>
          <a:noFill/>
        </p:spPr>
        <p:txBody>
          <a:bodyPr wrap="square" rtlCol="0">
            <a:spAutoFit/>
          </a:bodyPr>
          <a:lstStyle/>
          <a:p>
            <a:r>
              <a:rPr lang="en-US" sz="1600" dirty="0" smtClean="0"/>
              <a:t>Ack.</a:t>
            </a:r>
            <a:endParaRPr lang="en-US" sz="1600" dirty="0"/>
          </a:p>
        </p:txBody>
      </p:sp>
      <p:sp>
        <p:nvSpPr>
          <p:cNvPr id="15" name="TextBox 14"/>
          <p:cNvSpPr txBox="1"/>
          <p:nvPr/>
        </p:nvSpPr>
        <p:spPr>
          <a:xfrm>
            <a:off x="1551803" y="2278072"/>
            <a:ext cx="791862" cy="307777"/>
          </a:xfrm>
          <a:prstGeom prst="rect">
            <a:avLst/>
          </a:prstGeom>
          <a:noFill/>
        </p:spPr>
        <p:txBody>
          <a:bodyPr wrap="square" rtlCol="0">
            <a:spAutoFit/>
          </a:bodyPr>
          <a:lstStyle/>
          <a:p>
            <a:r>
              <a:rPr lang="en-US" sz="1400" dirty="0" smtClean="0"/>
              <a:t>queue</a:t>
            </a:r>
            <a:endParaRPr lang="en-US" sz="1400" dirty="0"/>
          </a:p>
        </p:txBody>
      </p:sp>
      <p:sp>
        <p:nvSpPr>
          <p:cNvPr id="16" name="Left Arrow 15"/>
          <p:cNvSpPr/>
          <p:nvPr/>
        </p:nvSpPr>
        <p:spPr>
          <a:xfrm>
            <a:off x="1170803" y="2477363"/>
            <a:ext cx="3810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865" y="2057400"/>
            <a:ext cx="3759200" cy="2038350"/>
          </a:xfrm>
          <a:prstGeom prst="rect">
            <a:avLst/>
          </a:prstGeom>
        </p:spPr>
      </p:pic>
    </p:spTree>
    <p:extLst>
      <p:ext uri="{BB962C8B-B14F-4D97-AF65-F5344CB8AC3E}">
        <p14:creationId xmlns:p14="http://schemas.microsoft.com/office/powerpoint/2010/main" val="215067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Persistent</a:t>
            </a:r>
          </a:p>
          <a:p>
            <a:pPr lvl="1"/>
            <a:r>
              <a:rPr lang="en-US" altLang="zh-CN" dirty="0" smtClean="0"/>
              <a:t>Brokers are stateless. It is producers’ and consumers’ job to remember where they stopped last time.</a:t>
            </a:r>
          </a:p>
          <a:p>
            <a:pPr lvl="1"/>
            <a:r>
              <a:rPr lang="en-US" altLang="zh-CN" dirty="0" smtClean="0"/>
              <a:t>Messages are saved in files on brokers. A maximum retention size and retention period must be specified for each topic.</a:t>
            </a:r>
          </a:p>
          <a:p>
            <a:pPr lvl="1"/>
            <a:r>
              <a:rPr lang="en-US" altLang="zh-CN" dirty="0" smtClean="0"/>
              <a:t>A broker is more like a first in first out cache</a:t>
            </a:r>
          </a:p>
          <a:p>
            <a:pPr lvl="1"/>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Implementation</a:t>
            </a:r>
            <a:endParaRPr lang="zh-CN" altLang="en-US" sz="2800" dirty="0"/>
          </a:p>
        </p:txBody>
      </p:sp>
    </p:spTree>
    <p:extLst>
      <p:ext uri="{BB962C8B-B14F-4D97-AF65-F5344CB8AC3E}">
        <p14:creationId xmlns:p14="http://schemas.microsoft.com/office/powerpoint/2010/main" val="2731861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1358</TotalTime>
  <Words>2212</Words>
  <Application>Microsoft Office PowerPoint</Application>
  <PresentationFormat>On-screen Show (4:3)</PresentationFormat>
  <Paragraphs>276</Paragraphs>
  <Slides>35</Slides>
  <Notes>13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Kafka &amp;&amp; Kafka Streams</vt:lpstr>
      <vt:lpstr>Topics</vt:lpstr>
      <vt:lpstr>Concepts</vt:lpstr>
      <vt:lpstr>Features</vt:lpstr>
      <vt:lpstr>Implementation</vt:lpstr>
      <vt:lpstr>Implementation</vt:lpstr>
      <vt:lpstr>Implementation</vt:lpstr>
      <vt:lpstr>Messaging models</vt:lpstr>
      <vt:lpstr>Implementation</vt:lpstr>
      <vt:lpstr>PowerPoint Presentation</vt:lpstr>
      <vt:lpstr>Implementation</vt:lpstr>
      <vt:lpstr>Kafka Stream</vt:lpstr>
      <vt:lpstr>Kafka Stream</vt:lpstr>
      <vt:lpstr>Kafka Stream</vt:lpstr>
      <vt:lpstr>Kafka Streams Concepts</vt:lpstr>
      <vt:lpstr>Kafka Streams Concepts</vt:lpstr>
      <vt:lpstr>PowerPoint Presentation</vt:lpstr>
      <vt:lpstr>Kafka Streams Concepts</vt:lpstr>
      <vt:lpstr>Kafka Streams Concepts</vt:lpstr>
      <vt:lpstr>Duality of Streams and Tables</vt:lpstr>
      <vt:lpstr>Duality of Streams and Tables</vt:lpstr>
      <vt:lpstr>Kafka Streams Concepts</vt:lpstr>
      <vt:lpstr>Kafka Stream Topology</vt:lpstr>
      <vt:lpstr>Source Processor / Sink Processor</vt:lpstr>
      <vt:lpstr>Parallelism Model</vt:lpstr>
      <vt:lpstr>State</vt:lpstr>
      <vt:lpstr>Kafka Stream examples</vt:lpstr>
      <vt:lpstr>Kafka Connect</vt:lpstr>
      <vt:lpstr>Architecture</vt:lpstr>
      <vt:lpstr>Works</vt:lpstr>
      <vt:lpstr>Connector example</vt:lpstr>
      <vt:lpstr>Connect Administration</vt:lpstr>
      <vt:lpstr>Confluent</vt:lpstr>
      <vt:lpstr>Confluent Platform 3.0 Components</vt:lpstr>
      <vt:lpstr>Components</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&amp;&amp; Confluent</dc:title>
  <dc:creator>Wu, Guofeng [ICG-IT]</dc:creator>
  <cp:lastModifiedBy>Wu, Guofeng [ICG-IT]</cp:lastModifiedBy>
  <cp:revision>88</cp:revision>
  <dcterms:created xsi:type="dcterms:W3CDTF">2016-11-03T06:06:32Z</dcterms:created>
  <dcterms:modified xsi:type="dcterms:W3CDTF">2016-11-08T07:16:48Z</dcterms:modified>
</cp:coreProperties>
</file>