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32ce7c08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32ce7c08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32ce7c08d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32ce7c08d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1891f786b4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1891f786b4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3309e711d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3309e711d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1891f786b4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1891f786b4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1891f786b4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1891f786b4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1891f786b4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1891f786b4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1891f786b4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1891f786b4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3309e711d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3309e711d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1891f786b4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1891f786b4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891f786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891f786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1891f78a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1891f78a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891f786b4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891f786b4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891f786b4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891f786b4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891f786b4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891f786b4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891f786b4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891f786b4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1891f786b4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1891f786b4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32ce7c08d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32ce7c08d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1891f786b4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1891f786b4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n2N5GqImJEgQWcUcEE9UuBMfctyrSySi/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GSCpP2WEhGvplb9Q8TtkLQlhTqNa1t9B/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1VUlQ1fiPHI5al9MSK4ZcQloVsfFX_l/view"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kiU_rooeTR5vMsZdW4vhGBZGZfdJIwKD/view"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8" y="519150"/>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Dan’s Jeep Rental</a:t>
            </a:r>
            <a:endParaRPr/>
          </a:p>
          <a:p>
            <a:pPr indent="0" lvl="0" marL="0" rtl="0" algn="l">
              <a:spcBef>
                <a:spcPts val="0"/>
              </a:spcBef>
              <a:spcAft>
                <a:spcPts val="0"/>
              </a:spcAft>
              <a:buNone/>
            </a:pPr>
            <a:r>
              <a:rPr lang="en"/>
              <a:t>Web </a:t>
            </a:r>
            <a:r>
              <a:rPr lang="en"/>
              <a:t>App</a:t>
            </a:r>
            <a:endParaRPr/>
          </a:p>
        </p:txBody>
      </p:sp>
      <p:sp>
        <p:nvSpPr>
          <p:cNvPr id="278" name="Google Shape;278;p13"/>
          <p:cNvSpPr txBox="1"/>
          <p:nvPr>
            <p:ph idx="1" type="subTitle"/>
          </p:nvPr>
        </p:nvSpPr>
        <p:spPr>
          <a:xfrm>
            <a:off x="311700" y="2834125"/>
            <a:ext cx="8520600" cy="193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Chase Cheney - </a:t>
            </a:r>
            <a:r>
              <a:rPr lang="en" sz="1200"/>
              <a:t>title that reflect strongest talent (knowledge domain)</a:t>
            </a:r>
            <a:endParaRPr sz="1200"/>
          </a:p>
          <a:p>
            <a:pPr indent="0" lvl="0" marL="0" rtl="0" algn="l">
              <a:spcBef>
                <a:spcPts val="0"/>
              </a:spcBef>
              <a:spcAft>
                <a:spcPts val="0"/>
              </a:spcAft>
              <a:buClr>
                <a:schemeClr val="dk1"/>
              </a:buClr>
              <a:buSzPts val="1100"/>
              <a:buFont typeface="Arial"/>
              <a:buNone/>
            </a:pPr>
            <a:r>
              <a:rPr lang="en"/>
              <a:t>Stephen Engst - </a:t>
            </a:r>
            <a:r>
              <a:rPr lang="en" sz="1200"/>
              <a:t>title that reflect strongest talent (knowledge domain)</a:t>
            </a:r>
            <a:endParaRPr/>
          </a:p>
          <a:p>
            <a:pPr indent="0" lvl="0" marL="0" rtl="0" algn="l">
              <a:spcBef>
                <a:spcPts val="0"/>
              </a:spcBef>
              <a:spcAft>
                <a:spcPts val="0"/>
              </a:spcAft>
              <a:buNone/>
            </a:pPr>
            <a:r>
              <a:rPr lang="en"/>
              <a:t>Clark Farnsworth - </a:t>
            </a:r>
            <a:r>
              <a:rPr lang="en" sz="1200"/>
              <a:t>title that reflect strongest talent (knowledge domain)</a:t>
            </a:r>
            <a:endParaRPr/>
          </a:p>
          <a:p>
            <a:pPr indent="0" lvl="0" marL="0" rtl="0" algn="l">
              <a:spcBef>
                <a:spcPts val="0"/>
              </a:spcBef>
              <a:spcAft>
                <a:spcPts val="0"/>
              </a:spcAft>
              <a:buNone/>
            </a:pPr>
            <a:r>
              <a:rPr lang="en"/>
              <a:t>Eric Wu - </a:t>
            </a:r>
            <a:r>
              <a:rPr lang="en" sz="1200"/>
              <a:t>title that reflect strongest talent (knowledge domain)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User Authentication/Roles</a:t>
            </a:r>
            <a:endParaRPr/>
          </a:p>
        </p:txBody>
      </p:sp>
      <p:pic>
        <p:nvPicPr>
          <p:cNvPr id="344" name="Google Shape;344;p22"/>
          <p:cNvPicPr preferRelativeResize="0"/>
          <p:nvPr/>
        </p:nvPicPr>
        <p:blipFill>
          <a:blip r:embed="rId3">
            <a:alphaModFix/>
          </a:blip>
          <a:stretch>
            <a:fillRect/>
          </a:stretch>
        </p:blipFill>
        <p:spPr>
          <a:xfrm>
            <a:off x="152400" y="1750275"/>
            <a:ext cx="8839199" cy="3022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User Authentication/Roles - Unit Testing </a:t>
            </a:r>
            <a:endParaRPr/>
          </a:p>
        </p:txBody>
      </p:sp>
      <p:sp>
        <p:nvSpPr>
          <p:cNvPr id="350" name="Google Shape;350;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Made sure the different roles had access to the data that is needed. </a:t>
            </a:r>
            <a:endParaRPr/>
          </a:p>
          <a:p>
            <a:pPr indent="0" lvl="0" marL="0" rtl="0" algn="l">
              <a:spcBef>
                <a:spcPts val="1200"/>
              </a:spcBef>
              <a:spcAft>
                <a:spcPts val="0"/>
              </a:spcAft>
              <a:buNone/>
            </a:pPr>
            <a:r>
              <a:rPr lang="en"/>
              <a:t>Users only have access to the data that should be </a:t>
            </a:r>
            <a:r>
              <a:rPr lang="en"/>
              <a:t>available</a:t>
            </a:r>
            <a:r>
              <a:rPr lang="en"/>
              <a:t> to that user role.</a:t>
            </a:r>
            <a:endParaRPr/>
          </a:p>
          <a:p>
            <a:pPr indent="0" lvl="0" marL="0" rtl="0" algn="l">
              <a:spcBef>
                <a:spcPts val="1200"/>
              </a:spcBef>
              <a:spcAft>
                <a:spcPts val="1200"/>
              </a:spcAft>
              <a:buNone/>
            </a:pPr>
            <a:r>
              <a:rPr lang="en"/>
              <a:t>All of the </a:t>
            </a:r>
            <a:r>
              <a:rPr lang="en"/>
              <a:t>relevant</a:t>
            </a:r>
            <a:r>
              <a:rPr lang="en"/>
              <a:t> features are working.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Payroll Management</a:t>
            </a:r>
            <a:endParaRPr/>
          </a:p>
        </p:txBody>
      </p:sp>
      <p:sp>
        <p:nvSpPr>
          <p:cNvPr id="356" name="Google Shape;356;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Functionality:  Managers are able to pay clerks (employees).</a:t>
            </a:r>
            <a:endParaRPr/>
          </a:p>
          <a:p>
            <a:pPr indent="0" lvl="0" marL="0" rtl="0" algn="l">
              <a:spcBef>
                <a:spcPts val="1200"/>
              </a:spcBef>
              <a:spcAft>
                <a:spcPts val="0"/>
              </a:spcAft>
              <a:buNone/>
            </a:pPr>
            <a:r>
              <a:rPr lang="en"/>
              <a:t>Usability: Manager Users are able to add money (pay) Clerks on their Manager screen.</a:t>
            </a:r>
            <a:endParaRPr/>
          </a:p>
          <a:p>
            <a:pPr indent="0" lvl="0" marL="0" rtl="0" algn="l">
              <a:spcBef>
                <a:spcPts val="1200"/>
              </a:spcBef>
              <a:spcAft>
                <a:spcPts val="0"/>
              </a:spcAft>
              <a:buNone/>
            </a:pPr>
            <a:r>
              <a:rPr lang="en"/>
              <a:t>Reliability: Account amounts should maintain consistency in the database when offline</a:t>
            </a:r>
            <a:endParaRPr/>
          </a:p>
          <a:p>
            <a:pPr indent="0" lvl="0" marL="0" rtl="0" algn="l">
              <a:spcBef>
                <a:spcPts val="1200"/>
              </a:spcBef>
              <a:spcAft>
                <a:spcPts val="0"/>
              </a:spcAft>
              <a:buNone/>
            </a:pPr>
            <a:r>
              <a:rPr lang="en"/>
              <a:t>Performance: The application should respond with the success of a employee payment within 5 seconds</a:t>
            </a:r>
            <a:endParaRPr/>
          </a:p>
          <a:p>
            <a:pPr indent="0" lvl="0" marL="0" rtl="0" algn="l">
              <a:spcBef>
                <a:spcPts val="1200"/>
              </a:spcBef>
              <a:spcAft>
                <a:spcPts val="1200"/>
              </a:spcAft>
              <a:buNone/>
            </a:pPr>
            <a:r>
              <a:rPr lang="en"/>
              <a:t>Supportability: The payment system is dynamic and based on the local database. Any required changes will be done through the github repo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Adding Money</a:t>
            </a:r>
            <a:endParaRPr/>
          </a:p>
        </p:txBody>
      </p:sp>
      <p:sp>
        <p:nvSpPr>
          <p:cNvPr id="362" name="Google Shape;362;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Functionality:  All users should be able to add money to their account.</a:t>
            </a:r>
            <a:endParaRPr/>
          </a:p>
          <a:p>
            <a:pPr indent="0" lvl="0" marL="0" rtl="0" algn="l">
              <a:spcBef>
                <a:spcPts val="1200"/>
              </a:spcBef>
              <a:spcAft>
                <a:spcPts val="0"/>
              </a:spcAft>
              <a:buNone/>
            </a:pPr>
            <a:r>
              <a:rPr lang="en"/>
              <a:t>Usability: </a:t>
            </a:r>
            <a:r>
              <a:rPr lang="en"/>
              <a:t>Users can add money to their account on the web page</a:t>
            </a:r>
            <a:endParaRPr/>
          </a:p>
          <a:p>
            <a:pPr indent="0" lvl="0" marL="0" rtl="0" algn="l">
              <a:spcBef>
                <a:spcPts val="1200"/>
              </a:spcBef>
              <a:spcAft>
                <a:spcPts val="0"/>
              </a:spcAft>
              <a:buNone/>
            </a:pPr>
            <a:r>
              <a:rPr lang="en"/>
              <a:t>Reliability: Account amounts should maintain consistency in the database when offline</a:t>
            </a:r>
            <a:endParaRPr/>
          </a:p>
          <a:p>
            <a:pPr indent="0" lvl="0" marL="0" rtl="0" algn="l">
              <a:spcBef>
                <a:spcPts val="1200"/>
              </a:spcBef>
              <a:spcAft>
                <a:spcPts val="0"/>
              </a:spcAft>
              <a:buNone/>
            </a:pPr>
            <a:r>
              <a:rPr lang="en"/>
              <a:t>Performance: The application should respond with the new user account balance within 5 seconds</a:t>
            </a:r>
            <a:endParaRPr/>
          </a:p>
          <a:p>
            <a:pPr indent="0" lvl="0" marL="0" rtl="0" algn="l">
              <a:spcBef>
                <a:spcPts val="1200"/>
              </a:spcBef>
              <a:spcAft>
                <a:spcPts val="1200"/>
              </a:spcAft>
              <a:buNone/>
            </a:pPr>
            <a:r>
              <a:rPr lang="en"/>
              <a:t>Supportability: User balances are based on the local database. Any required changes to the </a:t>
            </a:r>
            <a:r>
              <a:rPr lang="en"/>
              <a:t>system</a:t>
            </a:r>
            <a:r>
              <a:rPr lang="en"/>
              <a:t> will be done through the github repo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Screen Capture Reservation</a:t>
            </a:r>
            <a:endParaRPr/>
          </a:p>
        </p:txBody>
      </p:sp>
      <p:pic>
        <p:nvPicPr>
          <p:cNvPr id="373" name="Google Shape;373;p27" title="Reservation.mp4">
            <a:hlinkClick r:id="rId3"/>
          </p:cNvPr>
          <p:cNvPicPr preferRelativeResize="0"/>
          <p:nvPr/>
        </p:nvPicPr>
        <p:blipFill>
          <a:blip r:embed="rId4">
            <a:alphaModFix/>
          </a:blip>
          <a:stretch>
            <a:fillRect/>
          </a:stretch>
        </p:blipFill>
        <p:spPr>
          <a:xfrm>
            <a:off x="1981488" y="1118875"/>
            <a:ext cx="5181025" cy="38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Screen Capture User</a:t>
            </a:r>
            <a:endParaRPr/>
          </a:p>
        </p:txBody>
      </p:sp>
      <p:pic>
        <p:nvPicPr>
          <p:cNvPr id="379" name="Google Shape;379;p28" title="User Account.mp4">
            <a:hlinkClick r:id="rId3"/>
          </p:cNvPr>
          <p:cNvPicPr preferRelativeResize="0"/>
          <p:nvPr/>
        </p:nvPicPr>
        <p:blipFill>
          <a:blip r:embed="rId4">
            <a:alphaModFix/>
          </a:blip>
          <a:stretch>
            <a:fillRect/>
          </a:stretch>
        </p:blipFill>
        <p:spPr>
          <a:xfrm>
            <a:off x="1967476" y="1107200"/>
            <a:ext cx="5209050" cy="390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Screen Capture Manager</a:t>
            </a:r>
            <a:endParaRPr/>
          </a:p>
        </p:txBody>
      </p:sp>
      <p:pic>
        <p:nvPicPr>
          <p:cNvPr id="385" name="Google Shape;385;p29" title="Vite + React + TS - Google Chrome 2023-04-20 09-15-04.mp4">
            <a:hlinkClick r:id="rId3"/>
          </p:cNvPr>
          <p:cNvPicPr preferRelativeResize="0"/>
          <p:nvPr/>
        </p:nvPicPr>
        <p:blipFill>
          <a:blip r:embed="rId4">
            <a:alphaModFix/>
          </a:blip>
          <a:stretch>
            <a:fillRect/>
          </a:stretch>
        </p:blipFill>
        <p:spPr>
          <a:xfrm>
            <a:off x="1919675" y="1120375"/>
            <a:ext cx="5249825" cy="3937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Screen Capture Clerk</a:t>
            </a:r>
            <a:endParaRPr/>
          </a:p>
        </p:txBody>
      </p:sp>
      <p:pic>
        <p:nvPicPr>
          <p:cNvPr id="391" name="Google Shape;391;p30" title="Vite + React + TS - Google Chrome 2023-04-20 09-20-04.mp4">
            <a:hlinkClick r:id="rId3"/>
          </p:cNvPr>
          <p:cNvPicPr preferRelativeResize="0"/>
          <p:nvPr/>
        </p:nvPicPr>
        <p:blipFill>
          <a:blip r:embed="rId4">
            <a:alphaModFix/>
          </a:blip>
          <a:stretch>
            <a:fillRect/>
          </a:stretch>
        </p:blipFill>
        <p:spPr>
          <a:xfrm>
            <a:off x="1804600" y="1122300"/>
            <a:ext cx="5215375" cy="3911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128205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Burndown Chart</a:t>
            </a:r>
            <a:endParaRPr/>
          </a:p>
        </p:txBody>
      </p:sp>
      <p:pic>
        <p:nvPicPr>
          <p:cNvPr id="397" name="Google Shape;397;p31"/>
          <p:cNvPicPr preferRelativeResize="0"/>
          <p:nvPr/>
        </p:nvPicPr>
        <p:blipFill>
          <a:blip r:embed="rId3">
            <a:alphaModFix/>
          </a:blip>
          <a:stretch>
            <a:fillRect/>
          </a:stretch>
        </p:blipFill>
        <p:spPr>
          <a:xfrm>
            <a:off x="1264652" y="479300"/>
            <a:ext cx="6172625" cy="3812374"/>
          </a:xfrm>
          <a:prstGeom prst="rect">
            <a:avLst/>
          </a:prstGeom>
          <a:noFill/>
          <a:ln>
            <a:noFill/>
          </a:ln>
        </p:spPr>
      </p:pic>
      <p:sp>
        <p:nvSpPr>
          <p:cNvPr id="398" name="Google Shape;398;p31"/>
          <p:cNvSpPr txBox="1"/>
          <p:nvPr/>
        </p:nvSpPr>
        <p:spPr>
          <a:xfrm>
            <a:off x="1530000" y="4027675"/>
            <a:ext cx="5073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Team Velocity (completed stories / time estimate @ 4 hrs per story):</a:t>
            </a:r>
            <a:endParaRPr sz="900">
              <a:latin typeface="Nunito"/>
              <a:ea typeface="Nunito"/>
              <a:cs typeface="Nunito"/>
              <a:sym typeface="Nunito"/>
            </a:endParaRPr>
          </a:p>
          <a:p>
            <a:pPr indent="0" lvl="0" marL="0" rtl="0" algn="l">
              <a:spcBef>
                <a:spcPts val="0"/>
              </a:spcBef>
              <a:spcAft>
                <a:spcPts val="0"/>
              </a:spcAft>
              <a:buNone/>
            </a:pPr>
            <a:r>
              <a:rPr i="1" lang="en" sz="900">
                <a:latin typeface="Nunito"/>
                <a:ea typeface="Nunito"/>
                <a:cs typeface="Nunito"/>
                <a:sym typeface="Nunito"/>
              </a:rPr>
              <a:t>Sprint 1</a:t>
            </a:r>
            <a:r>
              <a:rPr lang="en" sz="900">
                <a:latin typeface="Nunito"/>
                <a:ea typeface="Nunito"/>
                <a:cs typeface="Nunito"/>
                <a:sym typeface="Nunito"/>
              </a:rPr>
              <a:t>	- 3 / 12 hours</a:t>
            </a:r>
            <a:endParaRPr sz="900">
              <a:latin typeface="Nunito"/>
              <a:ea typeface="Nunito"/>
              <a:cs typeface="Nunito"/>
              <a:sym typeface="Nunito"/>
            </a:endParaRPr>
          </a:p>
          <a:p>
            <a:pPr indent="0" lvl="0" marL="0" rtl="0" algn="l">
              <a:spcBef>
                <a:spcPts val="0"/>
              </a:spcBef>
              <a:spcAft>
                <a:spcPts val="0"/>
              </a:spcAft>
              <a:buNone/>
            </a:pPr>
            <a:r>
              <a:rPr i="1" lang="en" sz="900">
                <a:latin typeface="Nunito"/>
                <a:ea typeface="Nunito"/>
                <a:cs typeface="Nunito"/>
                <a:sym typeface="Nunito"/>
              </a:rPr>
              <a:t>Sprint 2</a:t>
            </a:r>
            <a:r>
              <a:rPr lang="en" sz="900">
                <a:latin typeface="Nunito"/>
                <a:ea typeface="Nunito"/>
                <a:cs typeface="Nunito"/>
                <a:sym typeface="Nunito"/>
              </a:rPr>
              <a:t>	- 12 / 48 hours</a:t>
            </a:r>
            <a:endParaRPr sz="900">
              <a:latin typeface="Nunito"/>
              <a:ea typeface="Nunito"/>
              <a:cs typeface="Nunito"/>
              <a:sym typeface="Nunito"/>
            </a:endParaRPr>
          </a:p>
          <a:p>
            <a:pPr indent="0" lvl="0" marL="0" rtl="0" algn="l">
              <a:spcBef>
                <a:spcPts val="0"/>
              </a:spcBef>
              <a:spcAft>
                <a:spcPts val="0"/>
              </a:spcAft>
              <a:buNone/>
            </a:pPr>
            <a:r>
              <a:rPr i="1" lang="en" sz="900">
                <a:latin typeface="Nunito"/>
                <a:ea typeface="Nunito"/>
                <a:cs typeface="Nunito"/>
                <a:sym typeface="Nunito"/>
              </a:rPr>
              <a:t>Sprint 3</a:t>
            </a:r>
            <a:r>
              <a:rPr lang="en" sz="900">
                <a:latin typeface="Nunito"/>
                <a:ea typeface="Nunito"/>
                <a:cs typeface="Nunito"/>
                <a:sym typeface="Nunito"/>
              </a:rPr>
              <a:t>	- 7 / 28 hours</a:t>
            </a:r>
            <a:endParaRPr sz="900">
              <a:latin typeface="Nunito"/>
              <a:ea typeface="Nunito"/>
              <a:cs typeface="Nunito"/>
              <a:sym typeface="Nunito"/>
            </a:endParaRPr>
          </a:p>
          <a:p>
            <a:pPr indent="0" lvl="0" marL="0" rtl="0" algn="l">
              <a:spcBef>
                <a:spcPts val="0"/>
              </a:spcBef>
              <a:spcAft>
                <a:spcPts val="0"/>
              </a:spcAft>
              <a:buNone/>
            </a:pPr>
            <a:r>
              <a:rPr i="1" lang="en" sz="900">
                <a:latin typeface="Nunito"/>
                <a:ea typeface="Nunito"/>
                <a:cs typeface="Nunito"/>
                <a:sym typeface="Nunito"/>
              </a:rPr>
              <a:t>Sprint 4</a:t>
            </a:r>
            <a:r>
              <a:rPr lang="en" sz="900">
                <a:latin typeface="Nunito"/>
                <a:ea typeface="Nunito"/>
                <a:cs typeface="Nunito"/>
                <a:sym typeface="Nunito"/>
              </a:rPr>
              <a:t>	- 10 / 40 hours</a:t>
            </a:r>
            <a:endParaRPr sz="900">
              <a:latin typeface="Nunito"/>
              <a:ea typeface="Nunito"/>
              <a:cs typeface="Nunito"/>
              <a:sym typeface="Nunito"/>
            </a:endParaRPr>
          </a:p>
          <a:p>
            <a:pPr indent="0" lvl="0" marL="0" rtl="0" algn="l">
              <a:spcBef>
                <a:spcPts val="0"/>
              </a:spcBef>
              <a:spcAft>
                <a:spcPts val="0"/>
              </a:spcAft>
              <a:buNone/>
            </a:pPr>
            <a:r>
              <a:rPr b="1" lang="en" sz="900">
                <a:latin typeface="Nunito"/>
                <a:ea typeface="Nunito"/>
                <a:cs typeface="Nunito"/>
                <a:sym typeface="Nunito"/>
              </a:rPr>
              <a:t>Overall</a:t>
            </a:r>
            <a:r>
              <a:rPr lang="en" sz="900">
                <a:latin typeface="Nunito"/>
                <a:ea typeface="Nunito"/>
                <a:cs typeface="Nunito"/>
                <a:sym typeface="Nunito"/>
              </a:rPr>
              <a:t>	- 8 / 32 hours</a:t>
            </a:r>
            <a:endParaRPr sz="900">
              <a:latin typeface="Nunito"/>
              <a:ea typeface="Nunito"/>
              <a:cs typeface="Nunito"/>
              <a:sym typeface="Nunito"/>
            </a:endParaRPr>
          </a:p>
          <a:p>
            <a:pPr indent="0" lvl="0" marL="0" rtl="0" algn="l">
              <a:spcBef>
                <a:spcPts val="0"/>
              </a:spcBef>
              <a:spcAft>
                <a:spcPts val="0"/>
              </a:spcAft>
              <a:buNone/>
            </a:pPr>
            <a:r>
              <a:rPr b="1" lang="en" sz="900">
                <a:latin typeface="Nunito"/>
                <a:ea typeface="Nunito"/>
                <a:cs typeface="Nunito"/>
                <a:sym typeface="Nunito"/>
              </a:rPr>
              <a:t>Total </a:t>
            </a:r>
            <a:r>
              <a:rPr lang="en" sz="900">
                <a:latin typeface="Nunito"/>
                <a:ea typeface="Nunito"/>
                <a:cs typeface="Nunito"/>
                <a:sym typeface="Nunito"/>
              </a:rPr>
              <a:t>- 32 / 128 hours</a:t>
            </a:r>
            <a:endParaRPr sz="900">
              <a:latin typeface="Nunito"/>
              <a:ea typeface="Nunito"/>
              <a:cs typeface="Nunito"/>
              <a:sym typeface="Nunito"/>
            </a:endParaRPr>
          </a:p>
          <a:p>
            <a:pPr indent="0" lvl="0" marL="0" rtl="0" algn="l">
              <a:spcBef>
                <a:spcPts val="0"/>
              </a:spcBef>
              <a:spcAft>
                <a:spcPts val="0"/>
              </a:spcAft>
              <a:buNone/>
            </a:pPr>
            <a:r>
              <a:t/>
            </a:r>
            <a:endParaRPr sz="9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decided to create a web application with React for the frontend, Express for the backend, and Prisma for the database as three of our members had experience with these libraries while Chase has professional experience.</a:t>
            </a:r>
            <a:endParaRPr/>
          </a:p>
          <a:p>
            <a:pPr indent="0" lvl="0" marL="0" rtl="0" algn="l">
              <a:spcBef>
                <a:spcPts val="1200"/>
              </a:spcBef>
              <a:spcAft>
                <a:spcPts val="0"/>
              </a:spcAft>
              <a:buNone/>
            </a:pPr>
            <a:r>
              <a:rPr lang="en"/>
              <a:t>Our weekly agile meetings were beneficial in helping us</a:t>
            </a:r>
            <a:r>
              <a:rPr lang="en"/>
              <a:t> stay on track and </a:t>
            </a:r>
            <a:r>
              <a:rPr lang="en"/>
              <a:t>maintain</a:t>
            </a:r>
            <a:r>
              <a:rPr lang="en"/>
              <a:t> consistent communication between members.</a:t>
            </a:r>
            <a:endParaRPr/>
          </a:p>
          <a:p>
            <a:pPr indent="0" lvl="0" marL="0" rtl="0" algn="l">
              <a:spcBef>
                <a:spcPts val="1200"/>
              </a:spcBef>
              <a:spcAft>
                <a:spcPts val="1200"/>
              </a:spcAft>
              <a:buNone/>
            </a:pPr>
            <a:r>
              <a:rPr lang="en"/>
              <a:t>The product is ready for deployment as we have committed rigorous testing using both Postman and user testing.  We have fixed all issues that were identified.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Jeep Reservations</a:t>
            </a:r>
            <a:endParaRPr/>
          </a:p>
        </p:txBody>
      </p:sp>
      <p:sp>
        <p:nvSpPr>
          <p:cNvPr id="290" name="Google Shape;290;p15"/>
          <p:cNvSpPr txBox="1"/>
          <p:nvPr>
            <p:ph idx="1" type="body"/>
          </p:nvPr>
        </p:nvSpPr>
        <p:spPr>
          <a:xfrm>
            <a:off x="1303800" y="1676200"/>
            <a:ext cx="7030500" cy="222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Functionality:  Users can reserve unrented jeeps</a:t>
            </a:r>
            <a:r>
              <a:rPr lang="en"/>
              <a:t> in the database</a:t>
            </a:r>
            <a:endParaRPr/>
          </a:p>
          <a:p>
            <a:pPr indent="0" lvl="0" marL="0" rtl="0" algn="l">
              <a:spcBef>
                <a:spcPts val="1200"/>
              </a:spcBef>
              <a:spcAft>
                <a:spcPts val="0"/>
              </a:spcAft>
              <a:buNone/>
            </a:pPr>
            <a:r>
              <a:rPr lang="en"/>
              <a:t>Usability: Users can access the reservation system on the web page</a:t>
            </a:r>
            <a:endParaRPr/>
          </a:p>
          <a:p>
            <a:pPr indent="0" lvl="0" marL="0" rtl="0" algn="l">
              <a:spcBef>
                <a:spcPts val="1200"/>
              </a:spcBef>
              <a:spcAft>
                <a:spcPts val="0"/>
              </a:spcAft>
              <a:buNone/>
            </a:pPr>
            <a:r>
              <a:rPr lang="en"/>
              <a:t>Reliability: Reservations should maintain consistency in the database when offline</a:t>
            </a:r>
            <a:endParaRPr/>
          </a:p>
          <a:p>
            <a:pPr indent="0" lvl="0" marL="0" rtl="0" algn="l">
              <a:spcBef>
                <a:spcPts val="1200"/>
              </a:spcBef>
              <a:spcAft>
                <a:spcPts val="0"/>
              </a:spcAft>
              <a:buNone/>
            </a:pPr>
            <a:r>
              <a:rPr lang="en"/>
              <a:t>Performance: The application should </a:t>
            </a:r>
            <a:r>
              <a:rPr lang="en"/>
              <a:t>respond</a:t>
            </a:r>
            <a:r>
              <a:rPr lang="en"/>
              <a:t> with the success of a reservation within 5 seconds</a:t>
            </a:r>
            <a:endParaRPr/>
          </a:p>
          <a:p>
            <a:pPr indent="0" lvl="0" marL="0" rtl="0" algn="l">
              <a:spcBef>
                <a:spcPts val="1200"/>
              </a:spcBef>
              <a:spcAft>
                <a:spcPts val="1200"/>
              </a:spcAft>
              <a:buNone/>
            </a:pPr>
            <a:r>
              <a:rPr lang="en"/>
              <a:t>Supportability: The reservation system will be maintained through weekly updates to the github repo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Jeep Reservations</a:t>
            </a:r>
            <a:endParaRPr/>
          </a:p>
          <a:p>
            <a:pPr indent="-388620" lvl="0" marL="457200" rtl="0" algn="l">
              <a:spcBef>
                <a:spcPts val="0"/>
              </a:spcBef>
              <a:spcAft>
                <a:spcPts val="0"/>
              </a:spcAft>
              <a:buSzPct val="100000"/>
              <a:buChar char="-"/>
            </a:pPr>
            <a:r>
              <a:rPr lang="en"/>
              <a:t>Use Case Diagram</a:t>
            </a:r>
            <a:endParaRPr/>
          </a:p>
        </p:txBody>
      </p:sp>
      <p:pic>
        <p:nvPicPr>
          <p:cNvPr id="296" name="Google Shape;296;p16"/>
          <p:cNvPicPr preferRelativeResize="0"/>
          <p:nvPr/>
        </p:nvPicPr>
        <p:blipFill>
          <a:blip r:embed="rId3">
            <a:alphaModFix/>
          </a:blip>
          <a:stretch>
            <a:fillRect/>
          </a:stretch>
        </p:blipFill>
        <p:spPr>
          <a:xfrm>
            <a:off x="1582510" y="1414125"/>
            <a:ext cx="5978981" cy="3325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2426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Jeep Reservations - Wireframe</a:t>
            </a:r>
            <a:endParaRPr/>
          </a:p>
          <a:p>
            <a:pPr indent="0" lvl="0" marL="0" rtl="0" algn="l">
              <a:spcBef>
                <a:spcPts val="0"/>
              </a:spcBef>
              <a:spcAft>
                <a:spcPts val="0"/>
              </a:spcAft>
              <a:buNone/>
            </a:pPr>
            <a:r>
              <a:t/>
            </a:r>
            <a:endParaRPr/>
          </a:p>
        </p:txBody>
      </p:sp>
      <p:pic>
        <p:nvPicPr>
          <p:cNvPr id="302" name="Google Shape;302;p17"/>
          <p:cNvPicPr preferRelativeResize="0"/>
          <p:nvPr/>
        </p:nvPicPr>
        <p:blipFill>
          <a:blip r:embed="rId3">
            <a:alphaModFix/>
          </a:blip>
          <a:stretch>
            <a:fillRect/>
          </a:stretch>
        </p:blipFill>
        <p:spPr>
          <a:xfrm rot="-5400000">
            <a:off x="2836027" y="594938"/>
            <a:ext cx="3966048" cy="513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5294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Jeep Reservations - Scrum Tasks</a:t>
            </a:r>
            <a:endParaRPr/>
          </a:p>
          <a:p>
            <a:pPr indent="0" lvl="0" marL="0" rtl="0" algn="l">
              <a:spcBef>
                <a:spcPts val="0"/>
              </a:spcBef>
              <a:spcAft>
                <a:spcPts val="0"/>
              </a:spcAft>
              <a:buNone/>
            </a:pPr>
            <a:r>
              <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9" name="Google Shape;309;p18"/>
          <p:cNvPicPr preferRelativeResize="0"/>
          <p:nvPr/>
        </p:nvPicPr>
        <p:blipFill>
          <a:blip r:embed="rId3">
            <a:alphaModFix/>
          </a:blip>
          <a:stretch>
            <a:fillRect/>
          </a:stretch>
        </p:blipFill>
        <p:spPr>
          <a:xfrm>
            <a:off x="1303800" y="1325875"/>
            <a:ext cx="3257550" cy="304800"/>
          </a:xfrm>
          <a:prstGeom prst="rect">
            <a:avLst/>
          </a:prstGeom>
          <a:noFill/>
          <a:ln>
            <a:noFill/>
          </a:ln>
        </p:spPr>
      </p:pic>
      <p:pic>
        <p:nvPicPr>
          <p:cNvPr id="310" name="Google Shape;310;p18"/>
          <p:cNvPicPr preferRelativeResize="0"/>
          <p:nvPr/>
        </p:nvPicPr>
        <p:blipFill>
          <a:blip r:embed="rId4">
            <a:alphaModFix/>
          </a:blip>
          <a:stretch>
            <a:fillRect/>
          </a:stretch>
        </p:blipFill>
        <p:spPr>
          <a:xfrm>
            <a:off x="1303788" y="1630675"/>
            <a:ext cx="5019675" cy="1295400"/>
          </a:xfrm>
          <a:prstGeom prst="rect">
            <a:avLst/>
          </a:prstGeom>
          <a:noFill/>
          <a:ln>
            <a:noFill/>
          </a:ln>
        </p:spPr>
      </p:pic>
      <p:pic>
        <p:nvPicPr>
          <p:cNvPr id="311" name="Google Shape;311;p18"/>
          <p:cNvPicPr preferRelativeResize="0"/>
          <p:nvPr/>
        </p:nvPicPr>
        <p:blipFill>
          <a:blip r:embed="rId5">
            <a:alphaModFix/>
          </a:blip>
          <a:stretch>
            <a:fillRect/>
          </a:stretch>
        </p:blipFill>
        <p:spPr>
          <a:xfrm>
            <a:off x="1303800" y="2926075"/>
            <a:ext cx="4591050" cy="1352550"/>
          </a:xfrm>
          <a:prstGeom prst="rect">
            <a:avLst/>
          </a:prstGeom>
          <a:noFill/>
          <a:ln>
            <a:noFill/>
          </a:ln>
        </p:spPr>
      </p:pic>
      <p:pic>
        <p:nvPicPr>
          <p:cNvPr id="312" name="Google Shape;312;p18"/>
          <p:cNvPicPr preferRelativeResize="0"/>
          <p:nvPr/>
        </p:nvPicPr>
        <p:blipFill>
          <a:blip r:embed="rId6">
            <a:alphaModFix/>
          </a:blip>
          <a:stretch>
            <a:fillRect/>
          </a:stretch>
        </p:blipFill>
        <p:spPr>
          <a:xfrm>
            <a:off x="1303799" y="4278619"/>
            <a:ext cx="3726900" cy="407313"/>
          </a:xfrm>
          <a:prstGeom prst="rect">
            <a:avLst/>
          </a:prstGeom>
          <a:noFill/>
          <a:ln>
            <a:noFill/>
          </a:ln>
        </p:spPr>
      </p:pic>
      <p:sp>
        <p:nvSpPr>
          <p:cNvPr id="313" name="Google Shape;313;p18"/>
          <p:cNvSpPr txBox="1"/>
          <p:nvPr/>
        </p:nvSpPr>
        <p:spPr>
          <a:xfrm>
            <a:off x="4572000" y="1278175"/>
            <a:ext cx="7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Eric</a:t>
            </a:r>
            <a:endParaRPr>
              <a:latin typeface="Nunito"/>
              <a:ea typeface="Nunito"/>
              <a:cs typeface="Nunito"/>
              <a:sym typeface="Nunito"/>
            </a:endParaRPr>
          </a:p>
        </p:txBody>
      </p:sp>
      <p:sp>
        <p:nvSpPr>
          <p:cNvPr id="314" name="Google Shape;314;p18"/>
          <p:cNvSpPr txBox="1"/>
          <p:nvPr/>
        </p:nvSpPr>
        <p:spPr>
          <a:xfrm>
            <a:off x="4889975" y="1597875"/>
            <a:ext cx="7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Eric</a:t>
            </a:r>
            <a:endParaRPr>
              <a:latin typeface="Nunito"/>
              <a:ea typeface="Nunito"/>
              <a:cs typeface="Nunito"/>
              <a:sym typeface="Nunito"/>
            </a:endParaRPr>
          </a:p>
        </p:txBody>
      </p:sp>
      <p:sp>
        <p:nvSpPr>
          <p:cNvPr id="315" name="Google Shape;315;p18"/>
          <p:cNvSpPr txBox="1"/>
          <p:nvPr/>
        </p:nvSpPr>
        <p:spPr>
          <a:xfrm>
            <a:off x="6323475" y="2078275"/>
            <a:ext cx="7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Clark</a:t>
            </a:r>
            <a:endParaRPr>
              <a:latin typeface="Nunito"/>
              <a:ea typeface="Nunito"/>
              <a:cs typeface="Nunito"/>
              <a:sym typeface="Nunito"/>
            </a:endParaRPr>
          </a:p>
        </p:txBody>
      </p:sp>
      <p:sp>
        <p:nvSpPr>
          <p:cNvPr id="316" name="Google Shape;316;p18"/>
          <p:cNvSpPr txBox="1"/>
          <p:nvPr/>
        </p:nvSpPr>
        <p:spPr>
          <a:xfrm>
            <a:off x="6084800" y="2525875"/>
            <a:ext cx="10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Chase</a:t>
            </a:r>
            <a:endParaRPr>
              <a:latin typeface="Nunito"/>
              <a:ea typeface="Nunito"/>
              <a:cs typeface="Nunito"/>
              <a:sym typeface="Nunito"/>
            </a:endParaRPr>
          </a:p>
        </p:txBody>
      </p:sp>
      <p:sp>
        <p:nvSpPr>
          <p:cNvPr id="317" name="Google Shape;317;p18"/>
          <p:cNvSpPr txBox="1"/>
          <p:nvPr/>
        </p:nvSpPr>
        <p:spPr>
          <a:xfrm>
            <a:off x="5030700" y="2938250"/>
            <a:ext cx="7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Clark</a:t>
            </a:r>
            <a:endParaRPr>
              <a:latin typeface="Nunito"/>
              <a:ea typeface="Nunito"/>
              <a:cs typeface="Nunito"/>
              <a:sym typeface="Nunito"/>
            </a:endParaRPr>
          </a:p>
        </p:txBody>
      </p:sp>
      <p:sp>
        <p:nvSpPr>
          <p:cNvPr id="318" name="Google Shape;318;p18"/>
          <p:cNvSpPr txBox="1"/>
          <p:nvPr/>
        </p:nvSpPr>
        <p:spPr>
          <a:xfrm>
            <a:off x="5030700" y="3402250"/>
            <a:ext cx="86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Stephen</a:t>
            </a:r>
            <a:endParaRPr>
              <a:latin typeface="Nunito"/>
              <a:ea typeface="Nunito"/>
              <a:cs typeface="Nunito"/>
              <a:sym typeface="Nunito"/>
            </a:endParaRPr>
          </a:p>
        </p:txBody>
      </p:sp>
      <p:sp>
        <p:nvSpPr>
          <p:cNvPr id="319" name="Google Shape;319;p18"/>
          <p:cNvSpPr txBox="1"/>
          <p:nvPr/>
        </p:nvSpPr>
        <p:spPr>
          <a:xfrm>
            <a:off x="5660075" y="3866250"/>
            <a:ext cx="10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Stephen</a:t>
            </a:r>
            <a:endParaRPr>
              <a:latin typeface="Nunito"/>
              <a:ea typeface="Nunito"/>
              <a:cs typeface="Nunito"/>
              <a:sym typeface="Nunito"/>
            </a:endParaRPr>
          </a:p>
        </p:txBody>
      </p:sp>
      <p:sp>
        <p:nvSpPr>
          <p:cNvPr id="320" name="Google Shape;320;p18"/>
          <p:cNvSpPr txBox="1"/>
          <p:nvPr/>
        </p:nvSpPr>
        <p:spPr>
          <a:xfrm>
            <a:off x="4889975" y="4278625"/>
            <a:ext cx="7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Chase</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Jeep Reservations - Unit Testing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6" name="Google Shape;32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Postman to create reservations for testing</a:t>
            </a:r>
            <a:endParaRPr/>
          </a:p>
          <a:p>
            <a:pPr indent="0" lvl="0" marL="0" rtl="0" algn="l">
              <a:spcBef>
                <a:spcPts val="1200"/>
              </a:spcBef>
              <a:spcAft>
                <a:spcPts val="1200"/>
              </a:spcAft>
              <a:buNone/>
            </a:pPr>
            <a:r>
              <a:rPr lang="en"/>
              <a:t>We also used the application through the browser to find potential bugs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User Authentication/Roles</a:t>
            </a:r>
            <a:endParaRPr/>
          </a:p>
        </p:txBody>
      </p:sp>
      <p:sp>
        <p:nvSpPr>
          <p:cNvPr id="332" name="Google Shape;332;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Functionality:  Users can choose what type of account to create.</a:t>
            </a:r>
            <a:endParaRPr/>
          </a:p>
          <a:p>
            <a:pPr indent="0" lvl="0" marL="0" rtl="0" algn="l">
              <a:spcBef>
                <a:spcPts val="1200"/>
              </a:spcBef>
              <a:spcAft>
                <a:spcPts val="0"/>
              </a:spcAft>
              <a:buNone/>
            </a:pPr>
            <a:r>
              <a:rPr lang="en"/>
              <a:t>Usability: Users authentication is stored in the database</a:t>
            </a:r>
            <a:endParaRPr/>
          </a:p>
          <a:p>
            <a:pPr indent="0" lvl="0" marL="0" rtl="0" algn="l">
              <a:spcBef>
                <a:spcPts val="1200"/>
              </a:spcBef>
              <a:spcAft>
                <a:spcPts val="0"/>
              </a:spcAft>
              <a:buNone/>
            </a:pPr>
            <a:r>
              <a:rPr lang="en"/>
              <a:t>Reliability: Users should maintain consistency in the database when offline</a:t>
            </a:r>
            <a:endParaRPr/>
          </a:p>
          <a:p>
            <a:pPr indent="0" lvl="0" marL="0" rtl="0" algn="l">
              <a:spcBef>
                <a:spcPts val="1200"/>
              </a:spcBef>
              <a:spcAft>
                <a:spcPts val="0"/>
              </a:spcAft>
              <a:buNone/>
            </a:pPr>
            <a:r>
              <a:rPr lang="en"/>
              <a:t>Performance: The application should respond with the success of a user creation within 5 seconds</a:t>
            </a:r>
            <a:endParaRPr/>
          </a:p>
          <a:p>
            <a:pPr indent="0" lvl="0" marL="0" rtl="0" algn="l">
              <a:spcBef>
                <a:spcPts val="1200"/>
              </a:spcBef>
              <a:spcAft>
                <a:spcPts val="1200"/>
              </a:spcAft>
              <a:buNone/>
            </a:pPr>
            <a:r>
              <a:rPr lang="en"/>
              <a:t>Supportability: The user system will be maintained through weekly updates to the github repo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303800" y="6183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User Authentication/Roles</a:t>
            </a:r>
            <a:endParaRPr/>
          </a:p>
          <a:p>
            <a:pPr indent="-388620" lvl="0" marL="457200" rtl="0" algn="l">
              <a:spcBef>
                <a:spcPts val="0"/>
              </a:spcBef>
              <a:spcAft>
                <a:spcPts val="0"/>
              </a:spcAft>
              <a:buSzPct val="100000"/>
              <a:buChar char="-"/>
            </a:pPr>
            <a:r>
              <a:rPr lang="en"/>
              <a:t>Use Case Diagram</a:t>
            </a:r>
            <a:endParaRPr/>
          </a:p>
        </p:txBody>
      </p:sp>
      <p:pic>
        <p:nvPicPr>
          <p:cNvPr id="338" name="Google Shape;338;p21"/>
          <p:cNvPicPr preferRelativeResize="0"/>
          <p:nvPr/>
        </p:nvPicPr>
        <p:blipFill>
          <a:blip r:embed="rId3">
            <a:alphaModFix/>
          </a:blip>
          <a:stretch>
            <a:fillRect/>
          </a:stretch>
        </p:blipFill>
        <p:spPr>
          <a:xfrm>
            <a:off x="1940398" y="1459400"/>
            <a:ext cx="4962574" cy="3264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