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8EA95-AD9A-4431-8DDF-82485B17BC02}" type="datetimeFigureOut">
              <a:rPr lang="th-TH" smtClean="0"/>
              <a:t>21/11/59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3DD7-1568-4AD8-BE68-97093C64C9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728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190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2641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9146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437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112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8510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6394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4289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6402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570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9549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5887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4352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3458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0480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2530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242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1117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552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9181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9833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23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0975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3045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4677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7192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95066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9846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809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6438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093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3378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55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3DD7-1568-4AD8-BE68-97093C64C926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766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8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4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4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6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1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1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5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2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8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6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1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1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4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HTML &amp; CSS</a:t>
            </a:r>
            <a:endParaRPr lang="th-TH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Present by  New </a:t>
            </a:r>
            <a:r>
              <a:rPr lang="en-US" dirty="0" err="1" smtClean="0"/>
              <a:t>Nuttachai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161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 : Differences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- All elements must have begin tags and end tags </a:t>
            </a:r>
            <a:endParaRPr lang="en-US" dirty="0" smtClean="0"/>
          </a:p>
          <a:p>
            <a:pPr lvl="1"/>
            <a:r>
              <a:rPr lang="en-US" dirty="0"/>
              <a:t>   </a:t>
            </a:r>
            <a:r>
              <a:rPr lang="en-US" dirty="0" smtClean="0"/>
              <a:t> &lt;p&gt; Hello &lt;/p&gt;</a:t>
            </a:r>
          </a:p>
          <a:p>
            <a:pPr lvl="1">
              <a:buFontTx/>
              <a:buChar char="-"/>
            </a:pPr>
            <a:r>
              <a:rPr lang="en-US" sz="2400" dirty="0" smtClean="0"/>
              <a:t>Empty </a:t>
            </a:r>
            <a:r>
              <a:rPr lang="en-US" sz="2400" dirty="0"/>
              <a:t>elements contain their own end tag </a:t>
            </a:r>
            <a:r>
              <a:rPr lang="en-US" sz="2400" dirty="0" smtClean="0"/>
              <a:t>.   </a:t>
            </a:r>
            <a:r>
              <a:rPr lang="en-US" dirty="0" smtClean="0"/>
              <a:t>&lt; </a:t>
            </a:r>
            <a:r>
              <a:rPr lang="en-US" dirty="0" err="1" smtClean="0"/>
              <a:t>br</a:t>
            </a:r>
            <a:r>
              <a:rPr lang="en-US" dirty="0" smtClean="0"/>
              <a:t>/ &gt;</a:t>
            </a:r>
          </a:p>
          <a:p>
            <a:pPr lvl="1">
              <a:buFontTx/>
              <a:buChar char="-"/>
            </a:pPr>
            <a:r>
              <a:rPr lang="en-US" sz="2200" dirty="0"/>
              <a:t>More </a:t>
            </a:r>
            <a:r>
              <a:rPr lang="en-US" sz="2200" dirty="0" err="1"/>
              <a:t>specfics</a:t>
            </a:r>
            <a:r>
              <a:rPr lang="en-US" sz="2200" dirty="0"/>
              <a:t> available at</a:t>
            </a:r>
          </a:p>
          <a:p>
            <a:pPr lvl="1">
              <a:buFontTx/>
              <a:buChar char="-"/>
            </a:pPr>
            <a:r>
              <a:rPr lang="en-US" sz="2200" dirty="0"/>
              <a:t>http://www.w3.org/TR/xhtml1/#diffs</a:t>
            </a:r>
            <a:endParaRPr lang="en-US" sz="2200" dirty="0" smtClean="0"/>
          </a:p>
          <a:p>
            <a:pPr lvl="2">
              <a:buFontTx/>
              <a:buChar char="-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323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Basic TAGS	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87" y="2557463"/>
            <a:ext cx="6170825" cy="3317875"/>
          </a:xfrm>
        </p:spPr>
      </p:pic>
    </p:spTree>
    <p:extLst>
      <p:ext uri="{BB962C8B-B14F-4D97-AF65-F5344CB8AC3E}">
        <p14:creationId xmlns:p14="http://schemas.microsoft.com/office/powerpoint/2010/main" val="38655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Format Tag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78" y="2084832"/>
            <a:ext cx="7369500" cy="4022725"/>
          </a:xfrm>
        </p:spPr>
      </p:pic>
    </p:spTree>
    <p:extLst>
      <p:ext uri="{BB962C8B-B14F-4D97-AF65-F5344CB8AC3E}">
        <p14:creationId xmlns:p14="http://schemas.microsoft.com/office/powerpoint/2010/main" val="23004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Tags &amp; Frame Tags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79" y="2557463"/>
            <a:ext cx="6405441" cy="3317875"/>
          </a:xfrm>
        </p:spPr>
      </p:pic>
    </p:spTree>
    <p:extLst>
      <p:ext uri="{BB962C8B-B14F-4D97-AF65-F5344CB8AC3E}">
        <p14:creationId xmlns:p14="http://schemas.microsoft.com/office/powerpoint/2010/main" val="5098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Tags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05" y="2557463"/>
            <a:ext cx="8058990" cy="3317875"/>
          </a:xfrm>
        </p:spPr>
      </p:pic>
    </p:spTree>
    <p:extLst>
      <p:ext uri="{BB962C8B-B14F-4D97-AF65-F5344CB8AC3E}">
        <p14:creationId xmlns:p14="http://schemas.microsoft.com/office/powerpoint/2010/main" val="22080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Tags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79" y="2795353"/>
            <a:ext cx="8726118" cy="2076740"/>
          </a:xfrm>
        </p:spPr>
      </p:pic>
    </p:spTree>
    <p:extLst>
      <p:ext uri="{BB962C8B-B14F-4D97-AF65-F5344CB8AC3E}">
        <p14:creationId xmlns:p14="http://schemas.microsoft.com/office/powerpoint/2010/main" val="18485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Tags &amp; Style Tags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96" y="2208727"/>
            <a:ext cx="7692726" cy="4022725"/>
          </a:xfrm>
        </p:spPr>
      </p:pic>
    </p:spTree>
    <p:extLst>
      <p:ext uri="{BB962C8B-B14F-4D97-AF65-F5344CB8AC3E}">
        <p14:creationId xmlns:p14="http://schemas.microsoft.com/office/powerpoint/2010/main" val="10882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: Cascading Style Sheets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Are </a:t>
            </a:r>
            <a:r>
              <a:rPr lang="en-US" sz="2000" dirty="0"/>
              <a:t>used to control how elements are presented in the Web </a:t>
            </a:r>
            <a:r>
              <a:rPr lang="en-US" sz="2000" dirty="0" smtClean="0"/>
              <a:t>page</a:t>
            </a:r>
          </a:p>
          <a:p>
            <a:pPr lvl="1"/>
            <a:r>
              <a:rPr lang="en-US" sz="2000" dirty="0"/>
              <a:t>Use a different syntax that </a:t>
            </a:r>
            <a:r>
              <a:rPr lang="en-US" sz="2000" dirty="0" smtClean="0"/>
              <a:t>HTML/XHTML</a:t>
            </a:r>
          </a:p>
          <a:p>
            <a:pPr lvl="1"/>
            <a:r>
              <a:rPr lang="en-US" sz="2000" dirty="0"/>
              <a:t>Used properly, can great simplify visual design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/>
              <a:t>CSS is a language that describes the style of an HTML document.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5630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Applying CSS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1 Apply Inline</a:t>
            </a:r>
          </a:p>
          <a:p>
            <a:pPr lvl="2"/>
            <a:r>
              <a:rPr lang="en-US" sz="2000" dirty="0"/>
              <a:t>&lt;p style=“ </a:t>
            </a:r>
            <a:r>
              <a:rPr lang="en-US" sz="2000" dirty="0" err="1"/>
              <a:t>color:red</a:t>
            </a:r>
            <a:r>
              <a:rPr lang="en-US" sz="2000" dirty="0"/>
              <a:t>; ”&gt; </a:t>
            </a:r>
            <a:r>
              <a:rPr lang="en-US" sz="2000" dirty="0">
                <a:solidFill>
                  <a:srgbClr val="FF0000"/>
                </a:solidFill>
              </a:rPr>
              <a:t>TEXT</a:t>
            </a:r>
            <a:r>
              <a:rPr lang="en-US" sz="2000" dirty="0"/>
              <a:t> &lt;/p</a:t>
            </a:r>
            <a:r>
              <a:rPr lang="en-US" sz="2000" dirty="0" smtClean="0"/>
              <a:t>&gt;</a:t>
            </a:r>
            <a:endParaRPr lang="en-US" dirty="0" smtClean="0"/>
          </a:p>
          <a:p>
            <a:r>
              <a:rPr lang="en-US" dirty="0"/>
              <a:t>2 </a:t>
            </a:r>
            <a:r>
              <a:rPr lang="en-US" dirty="0" smtClean="0"/>
              <a:t> Apply </a:t>
            </a:r>
            <a:r>
              <a:rPr lang="en-US" dirty="0"/>
              <a:t>in page </a:t>
            </a:r>
            <a:endParaRPr lang="en-US" dirty="0" smtClean="0"/>
          </a:p>
          <a:p>
            <a:pPr marL="457200" lvl="3" indent="0">
              <a:buNone/>
            </a:pPr>
            <a:r>
              <a:rPr lang="en-US" sz="1800" dirty="0" smtClean="0"/>
              <a:t>	&lt;style type=“text/</a:t>
            </a:r>
            <a:r>
              <a:rPr lang="en-US" sz="1800" dirty="0" err="1" smtClean="0"/>
              <a:t>css</a:t>
            </a:r>
            <a:r>
              <a:rPr lang="en-US" sz="1800" dirty="0" smtClean="0"/>
              <a:t>”&gt;</a:t>
            </a:r>
          </a:p>
          <a:p>
            <a:pPr marL="457200" lvl="3" indent="0">
              <a:buNone/>
            </a:pPr>
            <a:r>
              <a:rPr lang="en-US" sz="1800" dirty="0" smtClean="0"/>
              <a:t>		p{</a:t>
            </a:r>
          </a:p>
          <a:p>
            <a:pPr marL="457200" lvl="3" indent="0">
              <a:buNone/>
            </a:pPr>
            <a:r>
              <a:rPr lang="en-US" sz="1800" dirty="0" smtClean="0"/>
              <a:t>	                   color :red;	</a:t>
            </a:r>
          </a:p>
          <a:p>
            <a:pPr marL="457200" lvl="3" indent="0">
              <a:buNone/>
            </a:pPr>
            <a:r>
              <a:rPr lang="en-US" sz="1800" dirty="0"/>
              <a:t>		</a:t>
            </a:r>
            <a:r>
              <a:rPr lang="en-US" sz="1800" dirty="0" smtClean="0"/>
              <a:t>}</a:t>
            </a:r>
          </a:p>
          <a:p>
            <a:pPr marL="457200" lvl="3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8701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Applying </a:t>
            </a:r>
            <a:r>
              <a:rPr lang="en-US" dirty="0" smtClean="0"/>
              <a:t>CSS(cont.)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3. External Style sheet </a:t>
            </a:r>
          </a:p>
          <a:p>
            <a:r>
              <a:rPr lang="en-US" dirty="0"/>
              <a:t> </a:t>
            </a:r>
            <a:r>
              <a:rPr lang="en-US" dirty="0" smtClean="0"/>
              <a:t>	&lt;head&gt;</a:t>
            </a:r>
            <a:r>
              <a:rPr lang="en-US" dirty="0" smtClean="0">
                <a:solidFill>
                  <a:srgbClr val="FF0000"/>
                </a:solidFill>
              </a:rPr>
              <a:t>&lt;link </a:t>
            </a:r>
            <a:r>
              <a:rPr lang="en-US" dirty="0" err="1" smtClean="0">
                <a:solidFill>
                  <a:srgbClr val="FF0000"/>
                </a:solidFill>
              </a:rPr>
              <a:t>rel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stylesheet</a:t>
            </a:r>
            <a:r>
              <a:rPr lang="en-US" dirty="0" smtClean="0">
                <a:solidFill>
                  <a:srgbClr val="FF0000"/>
                </a:solidFill>
              </a:rPr>
              <a:t>” type=“text/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=“./basic.css” /&gt;</a:t>
            </a:r>
            <a:r>
              <a:rPr lang="en-US" dirty="0" smtClean="0"/>
              <a:t>&lt;/head&gt;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417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HTML  : Language of the Web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WHAT IS HTML 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HTML </a:t>
            </a:r>
            <a:r>
              <a:rPr lang="en-US" dirty="0" smtClean="0"/>
              <a:t> :  Hyper </a:t>
            </a:r>
            <a:r>
              <a:rPr lang="en-US" dirty="0"/>
              <a:t>Text Markup </a:t>
            </a:r>
            <a:r>
              <a:rPr lang="en-US" dirty="0" smtClean="0"/>
              <a:t>Language.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HTML describes the structure of Web pages 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HTML elements are the building blocks of HTML pages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HTML elements are represented by tags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Browsers do not display the HTML tags, but use them to render the content of the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priority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pPr lvl="1"/>
            <a:r>
              <a:rPr lang="en-US" sz="2000" dirty="0" smtClean="0"/>
              <a:t>1. </a:t>
            </a:r>
            <a:r>
              <a:rPr lang="en-US" sz="2000" dirty="0"/>
              <a:t>Browser </a:t>
            </a:r>
            <a:r>
              <a:rPr lang="en-US" sz="2000" dirty="0" smtClean="0"/>
              <a:t>default</a:t>
            </a:r>
          </a:p>
          <a:p>
            <a:pPr lvl="1"/>
            <a:r>
              <a:rPr lang="en-US" sz="2000" dirty="0"/>
              <a:t>2. External style </a:t>
            </a:r>
            <a:r>
              <a:rPr lang="en-US" sz="2000" dirty="0" smtClean="0"/>
              <a:t>sheet</a:t>
            </a:r>
          </a:p>
          <a:p>
            <a:pPr lvl="1"/>
            <a:r>
              <a:rPr lang="en-US" sz="2000" dirty="0"/>
              <a:t>3. </a:t>
            </a:r>
            <a:r>
              <a:rPr lang="en-US" sz="2000" dirty="0" smtClean="0"/>
              <a:t>Internal </a:t>
            </a:r>
            <a:r>
              <a:rPr lang="en-US" sz="2000" dirty="0"/>
              <a:t>style sheet (in the head section)  </a:t>
            </a:r>
            <a:endParaRPr lang="en-US" sz="2000" dirty="0" smtClean="0"/>
          </a:p>
          <a:p>
            <a:pPr lvl="1"/>
            <a:r>
              <a:rPr lang="en-US" sz="2000" dirty="0"/>
              <a:t>4. Inline style (inside an </a:t>
            </a:r>
            <a:r>
              <a:rPr lang="en-US" sz="2000" dirty="0" smtClean="0"/>
              <a:t>HTML </a:t>
            </a:r>
            <a:r>
              <a:rPr lang="en-US" sz="2000" dirty="0"/>
              <a:t>element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8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: A Style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Selector </a:t>
            </a:r>
            <a:r>
              <a:rPr lang="en-US" dirty="0"/>
              <a:t>Property Value 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/>
              <a:t>{ </a:t>
            </a:r>
            <a:r>
              <a:rPr lang="en-US" dirty="0" smtClean="0"/>
              <a:t>font-family : times;</a:t>
            </a:r>
          </a:p>
          <a:p>
            <a:pPr marL="128016" lvl="1" indent="0">
              <a:buNone/>
            </a:pPr>
            <a:r>
              <a:rPr lang="en-US" dirty="0" smtClean="0"/>
              <a:t>     font-size : 20px; } 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128016" lvl="1" indent="0">
              <a:buNone/>
            </a:pPr>
            <a:r>
              <a:rPr lang="en-US" dirty="0" smtClean="0"/>
              <a:t> </a:t>
            </a:r>
            <a:r>
              <a:rPr lang="en-US" sz="2000" dirty="0" smtClean="0"/>
              <a:t>	- The </a:t>
            </a:r>
            <a:r>
              <a:rPr lang="en-US" sz="2000" dirty="0"/>
              <a:t>property is followed by a colon </a:t>
            </a:r>
            <a:r>
              <a:rPr lang="en-US" sz="2000" dirty="0">
                <a:solidFill>
                  <a:srgbClr val="FF0000"/>
                </a:solidFill>
              </a:rPr>
              <a:t>(:) </a:t>
            </a:r>
          </a:p>
          <a:p>
            <a:pPr marL="128016" lvl="1" indent="0">
              <a:buNone/>
            </a:pPr>
            <a:r>
              <a:rPr lang="en-US" sz="2000" dirty="0" smtClean="0"/>
              <a:t>	-  </a:t>
            </a:r>
            <a:r>
              <a:rPr lang="en-US" sz="2000" dirty="0"/>
              <a:t>the value is followed by a </a:t>
            </a:r>
            <a:r>
              <a:rPr lang="en-US" sz="2000" dirty="0" smtClean="0"/>
              <a:t>semicolon </a:t>
            </a:r>
            <a:r>
              <a:rPr lang="en-US" sz="2000" dirty="0" smtClean="0">
                <a:solidFill>
                  <a:srgbClr val="FF0000"/>
                </a:solidFill>
              </a:rPr>
              <a:t>(;)</a:t>
            </a:r>
            <a:endParaRPr lang="th-TH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: CSS Selector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128016" lvl="1" indent="0">
              <a:buNone/>
            </a:pPr>
            <a:r>
              <a:rPr lang="en-US" sz="2000" dirty="0" smtClean="0"/>
              <a:t>	Type </a:t>
            </a:r>
            <a:r>
              <a:rPr lang="en-US" sz="2000" dirty="0"/>
              <a:t>selector, select for </a:t>
            </a:r>
            <a:r>
              <a:rPr lang="en-US" sz="2000" dirty="0" smtClean="0"/>
              <a:t>element </a:t>
            </a:r>
          </a:p>
          <a:p>
            <a:pPr marL="457200" lvl="3" indent="0">
              <a:buNone/>
            </a:pPr>
            <a:r>
              <a:rPr lang="en-US" sz="2000" dirty="0" smtClean="0"/>
              <a:t>		 </a:t>
            </a:r>
            <a:r>
              <a:rPr lang="en-US" sz="2000" dirty="0" smtClean="0">
                <a:solidFill>
                  <a:srgbClr val="00B050"/>
                </a:solidFill>
              </a:rPr>
              <a:t>p</a:t>
            </a:r>
            <a:r>
              <a:rPr lang="en-US" sz="2000" dirty="0">
                <a:solidFill>
                  <a:srgbClr val="00B050"/>
                </a:solidFill>
              </a:rPr>
              <a:t>, input </a:t>
            </a:r>
            <a:r>
              <a:rPr lang="en-US" sz="2000" dirty="0"/>
              <a:t>{background-color: red;} </a:t>
            </a:r>
          </a:p>
          <a:p>
            <a:pPr marL="457200" lvl="3" indent="0">
              <a:buNone/>
            </a:pPr>
            <a:r>
              <a:rPr lang="en-US" sz="2000" dirty="0"/>
              <a:t>        Class </a:t>
            </a:r>
            <a:r>
              <a:rPr lang="en-US" sz="2000" dirty="0" smtClean="0"/>
              <a:t>selectors  use (  .  )</a:t>
            </a:r>
            <a:endParaRPr lang="en-US" sz="2000" dirty="0"/>
          </a:p>
          <a:p>
            <a:pPr marL="457200" lvl="3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  <a:r>
              <a:rPr lang="en-US" sz="2000" dirty="0" smtClean="0"/>
              <a:t>privacy {background-color : green; }</a:t>
            </a:r>
          </a:p>
          <a:p>
            <a:pPr marL="457200" lvl="3" indent="0">
              <a:buNone/>
            </a:pPr>
            <a:endParaRPr lang="en-US" sz="2000" dirty="0"/>
          </a:p>
          <a:p>
            <a:pPr marL="457200" lvl="3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ID </a:t>
            </a:r>
            <a:r>
              <a:rPr lang="en-US" sz="2000" dirty="0"/>
              <a:t>selectors</a:t>
            </a:r>
            <a:r>
              <a:rPr lang="en-US" sz="2000" dirty="0" smtClean="0"/>
              <a:t>,  use  ( # )</a:t>
            </a:r>
          </a:p>
          <a:p>
            <a:pPr marL="457200" lvl="3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#</a:t>
            </a:r>
            <a:r>
              <a:rPr lang="en-US" sz="2000" dirty="0" smtClean="0"/>
              <a:t>username{background-color :blue  }</a:t>
            </a:r>
          </a:p>
        </p:txBody>
      </p:sp>
    </p:spTree>
    <p:extLst>
      <p:ext uri="{BB962C8B-B14F-4D97-AF65-F5344CB8AC3E}">
        <p14:creationId xmlns:p14="http://schemas.microsoft.com/office/powerpoint/2010/main" val="9403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: Advance CSS Selector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  1</a:t>
            </a:r>
            <a:r>
              <a:rPr lang="en-US" dirty="0"/>
              <a:t>. Descendant selectors, selector for inner </a:t>
            </a:r>
            <a:r>
              <a:rPr lang="en-US" dirty="0" smtClean="0"/>
              <a:t>element. </a:t>
            </a:r>
          </a:p>
          <a:p>
            <a:pPr marL="12801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h1 </a:t>
            </a:r>
            <a:r>
              <a:rPr lang="en-US" dirty="0" err="1"/>
              <a:t>em</a:t>
            </a:r>
            <a:r>
              <a:rPr lang="en-US" dirty="0"/>
              <a:t> { color: red } </a:t>
            </a:r>
            <a:endParaRPr lang="en-US" dirty="0" smtClean="0"/>
          </a:p>
          <a:p>
            <a:pPr marL="310896" lvl="2" indent="0">
              <a:buNone/>
            </a:pPr>
            <a:r>
              <a:rPr lang="en-US" sz="2000" dirty="0" smtClean="0"/>
              <a:t>      &lt;h1&gt; this headline is &lt;</a:t>
            </a:r>
            <a:r>
              <a:rPr lang="en-US" sz="2000" dirty="0" err="1" smtClean="0"/>
              <a:t>em</a:t>
            </a:r>
            <a:r>
              <a:rPr lang="en-US" sz="2000" dirty="0" smtClean="0"/>
              <a:t>&gt; very &lt;/</a:t>
            </a:r>
            <a:r>
              <a:rPr lang="en-US" sz="2000" dirty="0" err="1" smtClean="0"/>
              <a:t>em</a:t>
            </a:r>
            <a:r>
              <a:rPr lang="en-US" sz="2000" dirty="0" smtClean="0"/>
              <a:t>&gt; important &lt;/h1&gt;</a:t>
            </a:r>
            <a:endParaRPr lang="en-US" sz="2000" dirty="0"/>
          </a:p>
          <a:p>
            <a:pPr marL="310896" lvl="2" indent="0">
              <a:buNone/>
            </a:pPr>
            <a:r>
              <a:rPr lang="en-US" sz="2000" dirty="0" smtClean="0"/>
              <a:t>2. Child </a:t>
            </a:r>
            <a:r>
              <a:rPr lang="en-US" sz="2000" dirty="0"/>
              <a:t>selectors, selector for child element </a:t>
            </a:r>
            <a:r>
              <a:rPr lang="en-US" sz="2000" dirty="0" smtClean="0"/>
              <a:t>.</a:t>
            </a:r>
          </a:p>
          <a:p>
            <a:pPr marL="310896" lvl="2" indent="0">
              <a:buNone/>
            </a:pPr>
            <a:r>
              <a:rPr lang="en-US" sz="2000" dirty="0"/>
              <a:t>    body &gt; P { background-color: #FFFFFF;} </a:t>
            </a:r>
            <a:endParaRPr lang="en-US" sz="2000" dirty="0" smtClean="0"/>
          </a:p>
          <a:p>
            <a:pPr marL="310896" lvl="2" indent="0">
              <a:buNone/>
            </a:pPr>
            <a:r>
              <a:rPr lang="en-US" sz="2000" dirty="0"/>
              <a:t>3. Adjacent sibling selectors </a:t>
            </a:r>
            <a:r>
              <a:rPr lang="en-US" sz="2000" dirty="0" smtClean="0"/>
              <a:t> </a:t>
            </a:r>
          </a:p>
          <a:p>
            <a:pPr marL="310896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h1 + h2 { margin-top: </a:t>
            </a:r>
            <a:r>
              <a:rPr lang="en-US" sz="2000" dirty="0" smtClean="0"/>
              <a:t>5%; }</a:t>
            </a:r>
          </a:p>
        </p:txBody>
      </p:sp>
    </p:spTree>
    <p:extLst>
      <p:ext uri="{BB962C8B-B14F-4D97-AF65-F5344CB8AC3E}">
        <p14:creationId xmlns:p14="http://schemas.microsoft.com/office/powerpoint/2010/main" val="10803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: Advance CSS Selector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000" dirty="0" smtClean="0"/>
          </a:p>
          <a:p>
            <a:r>
              <a:rPr lang="en-US" sz="2000" dirty="0"/>
              <a:t>4. Pseudo-class </a:t>
            </a:r>
            <a:r>
              <a:rPr lang="en-US" sz="2000" dirty="0" smtClean="0"/>
              <a:t>Selector</a:t>
            </a:r>
          </a:p>
          <a:p>
            <a:pPr lvl="1"/>
            <a:r>
              <a:rPr lang="en-US" sz="2000" dirty="0"/>
              <a:t>a:link {</a:t>
            </a:r>
            <a:r>
              <a:rPr lang="en-US" sz="2000" dirty="0" smtClean="0"/>
              <a:t>color : RED;}</a:t>
            </a:r>
          </a:p>
          <a:p>
            <a:pPr lvl="1"/>
            <a:r>
              <a:rPr lang="en-US" sz="2000" dirty="0"/>
              <a:t>a:visited{color:GREEN</a:t>
            </a:r>
            <a:r>
              <a:rPr lang="en-US" sz="2000" dirty="0" smtClean="0"/>
              <a:t>;}</a:t>
            </a:r>
          </a:p>
          <a:p>
            <a:pPr lvl="1"/>
            <a:r>
              <a:rPr lang="en-US" sz="2000" dirty="0"/>
              <a:t>a:hover{color:#00CCFF;} </a:t>
            </a:r>
            <a:endParaRPr lang="en-US" sz="2000" dirty="0" smtClean="0"/>
          </a:p>
          <a:p>
            <a:pPr lvl="1"/>
            <a:r>
              <a:rPr lang="en-US" sz="2000" dirty="0"/>
              <a:t>a:active{color:BLUE</a:t>
            </a:r>
            <a:r>
              <a:rPr lang="en-US" sz="2000" dirty="0" smtClean="0"/>
              <a:t>;}</a:t>
            </a:r>
          </a:p>
          <a:p>
            <a:pPr lvl="1"/>
            <a:endParaRPr lang="en-US" sz="2000" dirty="0"/>
          </a:p>
          <a:p>
            <a:pPr marL="128016" lvl="1" indent="0">
              <a:buNone/>
            </a:pPr>
            <a:r>
              <a:rPr lang="en-US" sz="2000" dirty="0"/>
              <a:t>5. Pseudo-element </a:t>
            </a:r>
            <a:r>
              <a:rPr lang="en-US" sz="2000" dirty="0" smtClean="0"/>
              <a:t>Selector</a:t>
            </a:r>
          </a:p>
          <a:p>
            <a:pPr marL="128016" lvl="1" indent="0">
              <a:buNone/>
            </a:pPr>
            <a:r>
              <a:rPr lang="en-US" sz="2000" dirty="0"/>
              <a:t>   p:first-line { text-transform: uppercase } 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4296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: Comment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sz="5000" dirty="0" smtClean="0"/>
              <a:t>/* </a:t>
            </a:r>
            <a:r>
              <a:rPr lang="en-US" sz="5000" dirty="0"/>
              <a:t>This is a CSS comment */ </a:t>
            </a:r>
            <a:endParaRPr lang="th-TH" sz="5000" dirty="0"/>
          </a:p>
        </p:txBody>
      </p:sp>
    </p:spTree>
    <p:extLst>
      <p:ext uri="{BB962C8B-B14F-4D97-AF65-F5344CB8AC3E}">
        <p14:creationId xmlns:p14="http://schemas.microsoft.com/office/powerpoint/2010/main" val="32968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: Box Model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9" y="2211641"/>
            <a:ext cx="6848774" cy="3778240"/>
          </a:xfrm>
        </p:spPr>
      </p:pic>
    </p:spTree>
    <p:extLst>
      <p:ext uri="{BB962C8B-B14F-4D97-AF65-F5344CB8AC3E}">
        <p14:creationId xmlns:p14="http://schemas.microsoft.com/office/powerpoint/2010/main" val="3562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: Display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64" y="2084832"/>
            <a:ext cx="7201905" cy="4010585"/>
          </a:xfrm>
        </p:spPr>
      </p:pic>
    </p:spTree>
    <p:extLst>
      <p:ext uri="{BB962C8B-B14F-4D97-AF65-F5344CB8AC3E}">
        <p14:creationId xmlns:p14="http://schemas.microsoft.com/office/powerpoint/2010/main" val="36551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: Position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32" y="2248835"/>
            <a:ext cx="8354591" cy="3581900"/>
          </a:xfrm>
        </p:spPr>
      </p:pic>
    </p:spTree>
    <p:extLst>
      <p:ext uri="{BB962C8B-B14F-4D97-AF65-F5344CB8AC3E}">
        <p14:creationId xmlns:p14="http://schemas.microsoft.com/office/powerpoint/2010/main" val="133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: Floating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loat : right/left/none</a:t>
            </a:r>
            <a:endParaRPr lang="en-US" dirty="0"/>
          </a:p>
          <a:p>
            <a:r>
              <a:rPr lang="en-US" dirty="0"/>
              <a:t>Shift a box to the right/left of the container box. If</a:t>
            </a:r>
          </a:p>
          <a:p>
            <a:r>
              <a:rPr lang="en-US" dirty="0"/>
              <a:t>there is no space, boxes will wrap around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71" y="1005986"/>
            <a:ext cx="3942422" cy="4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look like this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&lt;html</a:t>
            </a:r>
            <a:r>
              <a:rPr lang="en-US" sz="1800" dirty="0" smtClean="0"/>
              <a:t>&gt;</a:t>
            </a:r>
          </a:p>
          <a:p>
            <a:pPr lvl="1"/>
            <a:r>
              <a:rPr lang="en-US" dirty="0" smtClean="0"/>
              <a:t>&lt;head&gt;</a:t>
            </a:r>
          </a:p>
          <a:p>
            <a:pPr lvl="2"/>
            <a:r>
              <a:rPr lang="en-US" sz="1800" dirty="0"/>
              <a:t> &lt;</a:t>
            </a:r>
            <a:r>
              <a:rPr lang="en-US" sz="1800" dirty="0" smtClean="0"/>
              <a:t>title&gt;Welcome to my first site&lt;/</a:t>
            </a:r>
            <a:r>
              <a:rPr lang="en-US" sz="1800" dirty="0"/>
              <a:t>title&gt;</a:t>
            </a:r>
          </a:p>
          <a:p>
            <a:pPr lvl="1"/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&lt;body&gt;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h1&gt;My name is HTML !&lt;/</a:t>
            </a:r>
            <a:r>
              <a:rPr lang="en-US" dirty="0"/>
              <a:t>h1</a:t>
            </a:r>
            <a:r>
              <a:rPr lang="en-US" dirty="0" smtClean="0"/>
              <a:t>&gt;</a:t>
            </a:r>
          </a:p>
          <a:p>
            <a:pPr lvl="2"/>
            <a:r>
              <a:rPr lang="en-US" dirty="0"/>
              <a:t>	&lt;p</a:t>
            </a:r>
            <a:r>
              <a:rPr lang="en-US" dirty="0" smtClean="0"/>
              <a:t>&gt; I’m describe your self by tags  &lt;/p&gt;</a:t>
            </a:r>
          </a:p>
          <a:p>
            <a:pPr marL="310896" lvl="2" indent="0">
              <a:buNone/>
            </a:pPr>
            <a:r>
              <a:rPr lang="en-US" sz="1800" dirty="0" smtClean="0"/>
              <a:t>&lt;/body&gt;</a:t>
            </a:r>
            <a:endParaRPr lang="en-US" sz="1800" dirty="0"/>
          </a:p>
          <a:p>
            <a:r>
              <a:rPr lang="en-US" sz="1800" dirty="0" smtClean="0"/>
              <a:t>&lt;/html&gt;</a:t>
            </a:r>
            <a:endParaRPr lang="th-TH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4" y="2356147"/>
            <a:ext cx="4675255" cy="37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Soft Square Coffee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pPr lvl="1"/>
            <a:r>
              <a:rPr lang="en-US" sz="2000" dirty="0"/>
              <a:t>On the Web page we just need something simple that includes the beverage names, prices, and descriptions. </a:t>
            </a:r>
            <a:endParaRPr lang="en-US" sz="2000" dirty="0" smtClean="0"/>
          </a:p>
          <a:p>
            <a:pPr lvl="1"/>
            <a:r>
              <a:rPr lang="en-US" sz="2000" dirty="0"/>
              <a:t>House Blend, $1.49 A smooth, mild blend of coffees from Mexico, Bolivia and Guatemala. </a:t>
            </a:r>
            <a:endParaRPr lang="en-US" sz="2000" dirty="0" smtClean="0"/>
          </a:p>
          <a:p>
            <a:pPr lvl="1"/>
            <a:r>
              <a:rPr lang="en-US" sz="2000" dirty="0"/>
              <a:t>Mocha Cafe Latte, $2.35 Espresso, steamed milk and chocolate syrup. 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Cappuccino, 35 baht A mixture of espresso, steamed milk and foam. </a:t>
            </a:r>
            <a:endParaRPr lang="en-US" sz="2000" dirty="0" smtClean="0"/>
          </a:p>
          <a:p>
            <a:pPr lvl="1"/>
            <a:r>
              <a:rPr lang="en-US" sz="2000" dirty="0"/>
              <a:t>Thai Tea, 25 baht A drink made with black tea, condensed milk.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041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Soft Square </a:t>
            </a:r>
            <a:r>
              <a:rPr lang="en-US" dirty="0" smtClean="0"/>
              <a:t>Coffee (count.)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 body {</a:t>
            </a:r>
          </a:p>
          <a:p>
            <a:r>
              <a:rPr lang="en-US" dirty="0"/>
              <a:t> background-color: #d2b48c;</a:t>
            </a:r>
          </a:p>
          <a:p>
            <a:r>
              <a:rPr lang="en-US" dirty="0"/>
              <a:t> margin-left: 20%;</a:t>
            </a:r>
          </a:p>
          <a:p>
            <a:r>
              <a:rPr lang="en-US" dirty="0"/>
              <a:t> margin-right: 20%;</a:t>
            </a:r>
          </a:p>
          <a:p>
            <a:r>
              <a:rPr lang="en-US" dirty="0"/>
              <a:t> border: 1px dotted gray;</a:t>
            </a:r>
          </a:p>
          <a:p>
            <a:r>
              <a:rPr lang="en-US" dirty="0"/>
              <a:t> padding: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;</a:t>
            </a:r>
          </a:p>
          <a:p>
            <a:r>
              <a:rPr lang="en-US" dirty="0"/>
              <a:t> font-family: sans-serif;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&lt;/style&gt;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64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Soft Square Coffee (count.)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th-TH" dirty="0"/>
              <a:t>ปรับหน้า </a:t>
            </a:r>
            <a:r>
              <a:rPr lang="en-US" dirty="0"/>
              <a:t>coffee (coffee.html</a:t>
            </a:r>
            <a:r>
              <a:rPr lang="en-US" dirty="0" smtClean="0"/>
              <a:t>)</a:t>
            </a:r>
            <a:endParaRPr lang="th-TH" dirty="0" smtClean="0"/>
          </a:p>
          <a:p>
            <a:pPr lvl="1"/>
            <a:r>
              <a:rPr lang="th-TH" dirty="0" smtClean="0"/>
              <a:t>ให้แสดง</a:t>
            </a:r>
            <a:r>
              <a:rPr lang="th-TH" dirty="0"/>
              <a:t>หัว/</a:t>
            </a:r>
            <a:r>
              <a:rPr lang="th-TH" dirty="0" smtClean="0"/>
              <a:t>คำโปรย</a:t>
            </a:r>
            <a:r>
              <a:rPr lang="th-TH" dirty="0"/>
              <a:t>ว่า </a:t>
            </a:r>
            <a:r>
              <a:rPr lang="en-US" dirty="0"/>
              <a:t>Soft Square Coffee </a:t>
            </a:r>
            <a:r>
              <a:rPr lang="th-TH" dirty="0" smtClean="0"/>
              <a:t>ใช</a:t>
            </a:r>
            <a:r>
              <a:rPr lang="th-TH" dirty="0"/>
              <a:t>้</a:t>
            </a:r>
            <a:r>
              <a:rPr lang="en-US" dirty="0" smtClean="0"/>
              <a:t>font </a:t>
            </a:r>
            <a:r>
              <a:rPr lang="en-US" dirty="0"/>
              <a:t>Comic Sans </a:t>
            </a:r>
            <a:r>
              <a:rPr lang="en-US" dirty="0" smtClean="0"/>
              <a:t>MS</a:t>
            </a:r>
          </a:p>
          <a:p>
            <a:pPr lvl="1"/>
            <a:r>
              <a:rPr lang="th-TH" dirty="0" smtClean="0"/>
              <a:t>มีรูปแก้วกา</a:t>
            </a:r>
            <a:r>
              <a:rPr lang="th-TH" dirty="0"/>
              <a:t>แฟอยู่</a:t>
            </a:r>
            <a:r>
              <a:rPr lang="th-TH" dirty="0" smtClean="0"/>
              <a:t>ข้างๆ คำโปรยด</a:t>
            </a:r>
            <a:r>
              <a:rPr lang="th-TH" dirty="0"/>
              <a:t>้</a:t>
            </a:r>
            <a:r>
              <a:rPr lang="th-TH" dirty="0" smtClean="0"/>
              <a:t>วย </a:t>
            </a:r>
            <a:r>
              <a:rPr lang="th-TH" dirty="0"/>
              <a:t>- </a:t>
            </a:r>
            <a:r>
              <a:rPr lang="en-US" dirty="0"/>
              <a:t>font </a:t>
            </a:r>
            <a:r>
              <a:rPr lang="th-TH" dirty="0" smtClean="0"/>
              <a:t>อื่นๆ ให้ใช้ </a:t>
            </a:r>
            <a:r>
              <a:rPr lang="en-US" dirty="0" smtClean="0"/>
              <a:t>font </a:t>
            </a:r>
            <a:r>
              <a:rPr lang="th-TH" dirty="0"/>
              <a:t>ประเภท </a:t>
            </a:r>
            <a:r>
              <a:rPr lang="en-US" dirty="0"/>
              <a:t>Sans Serif - </a:t>
            </a:r>
            <a:r>
              <a:rPr lang="th-TH" dirty="0"/>
              <a:t>แสดงชนิดกาแฟที่มีอยู่ 4 ชนิด ใน ตาราง (</a:t>
            </a:r>
            <a:r>
              <a:rPr lang="en-US" dirty="0"/>
              <a:t>table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column </a:t>
            </a:r>
            <a:r>
              <a:rPr lang="th-TH" dirty="0"/>
              <a:t>แรกเป็น </a:t>
            </a:r>
            <a:r>
              <a:rPr lang="en-US" dirty="0"/>
              <a:t>product , description, price </a:t>
            </a:r>
            <a:r>
              <a:rPr lang="th-TH" dirty="0" smtClean="0"/>
              <a:t>ตามลำดับ </a:t>
            </a:r>
          </a:p>
          <a:p>
            <a:pPr lvl="1"/>
            <a:r>
              <a:rPr lang="th-TH" dirty="0" smtClean="0"/>
              <a:t>ให้ตารางแสดงเส้นด้วย เส้นเดี่ยวสีน้ำตาล- </a:t>
            </a:r>
            <a:r>
              <a:rPr lang="en-US" dirty="0"/>
              <a:t>column </a:t>
            </a:r>
            <a:r>
              <a:rPr lang="th-TH" dirty="0"/>
              <a:t>ราคา </a:t>
            </a:r>
            <a:r>
              <a:rPr lang="en-US" dirty="0"/>
              <a:t>align </a:t>
            </a:r>
            <a:r>
              <a:rPr lang="en-US" dirty="0" smtClean="0"/>
              <a:t>center</a:t>
            </a:r>
          </a:p>
          <a:p>
            <a:pPr lvl="1"/>
            <a:r>
              <a:rPr lang="th-TH" dirty="0" smtClean="0"/>
              <a:t>ให้สีของแต่ละ </a:t>
            </a:r>
            <a:r>
              <a:rPr lang="en-US" dirty="0" smtClean="0"/>
              <a:t>row </a:t>
            </a:r>
            <a:r>
              <a:rPr lang="th-TH" dirty="0" smtClean="0"/>
              <a:t>ต่างกัน</a:t>
            </a:r>
          </a:p>
          <a:p>
            <a:pPr lvl="1"/>
            <a:r>
              <a:rPr lang="th-TH" dirty="0" smtClean="0"/>
              <a:t>ตอนท้ายใส่</a:t>
            </a:r>
            <a:r>
              <a:rPr lang="en-US" dirty="0" smtClean="0"/>
              <a:t>link</a:t>
            </a:r>
            <a:r>
              <a:rPr lang="th-TH" dirty="0" smtClean="0"/>
              <a:t> ให้ไปยังหน้าสั่งซื้อกาแฟ</a:t>
            </a:r>
            <a:r>
              <a:rPr lang="en-US" dirty="0" smtClean="0"/>
              <a:t> (order.html)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598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Soft Square Coffee (count.)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ใช้ตัวอักษรของหน้านี้เป็น </a:t>
            </a:r>
            <a:r>
              <a:rPr lang="en-US" dirty="0" smtClean="0"/>
              <a:t>family Sans</a:t>
            </a:r>
          </a:p>
          <a:p>
            <a:r>
              <a:rPr lang="th-TH" dirty="0" smtClean="0"/>
              <a:t>มีช่องให้ใส่ชื่อ </a:t>
            </a:r>
            <a:r>
              <a:rPr lang="en-US" dirty="0" smtClean="0"/>
              <a:t>member </a:t>
            </a:r>
            <a:r>
              <a:rPr lang="th-TH" dirty="0" smtClean="0"/>
              <a:t>และ </a:t>
            </a:r>
            <a:r>
              <a:rPr lang="en-US" dirty="0" smtClean="0"/>
              <a:t>password</a:t>
            </a:r>
          </a:p>
          <a:p>
            <a:r>
              <a:rPr lang="th-TH" dirty="0" smtClean="0"/>
              <a:t>ช่อง</a:t>
            </a:r>
            <a:r>
              <a:rPr lang="en-US" dirty="0" smtClean="0"/>
              <a:t> member name</a:t>
            </a:r>
            <a:r>
              <a:rPr lang="th-TH" dirty="0" smtClean="0"/>
              <a:t> ระบายสีเหลืองอ่อน</a:t>
            </a:r>
          </a:p>
          <a:p>
            <a:r>
              <a:rPr lang="en-US" dirty="0" smtClean="0"/>
              <a:t>Choose your cup </a:t>
            </a:r>
            <a:r>
              <a:rPr lang="th-TH" dirty="0" smtClean="0"/>
              <a:t>ให้แสดงเป็น</a:t>
            </a:r>
            <a:r>
              <a:rPr lang="en-US" dirty="0" smtClean="0"/>
              <a:t> list item</a:t>
            </a:r>
            <a:r>
              <a:rPr lang="th-TH" dirty="0" smtClean="0"/>
              <a:t> เป็นจุดกลมๆ</a:t>
            </a:r>
          </a:p>
          <a:p>
            <a:r>
              <a:rPr lang="th-TH" dirty="0" smtClean="0"/>
              <a:t>ชื่อกาแฟจะต้อง</a:t>
            </a:r>
            <a:r>
              <a:rPr lang="en-US" dirty="0" smtClean="0"/>
              <a:t> click</a:t>
            </a:r>
            <a:r>
              <a:rPr lang="th-TH" dirty="0" smtClean="0"/>
              <a:t>แล้ว</a:t>
            </a:r>
            <a:r>
              <a:rPr lang="en-US" dirty="0" smtClean="0"/>
              <a:t> radio</a:t>
            </a:r>
            <a:r>
              <a:rPr lang="th-TH" dirty="0" smtClean="0"/>
              <a:t>ข้างหน้าถูกเลือก</a:t>
            </a:r>
          </a:p>
          <a:p>
            <a:r>
              <a:rPr lang="en-US" dirty="0" smtClean="0"/>
              <a:t>Special request</a:t>
            </a:r>
            <a:r>
              <a:rPr lang="th-TH" dirty="0" smtClean="0"/>
              <a:t>ให้มีกรอบสีน้ำตาลเข้ม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92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Coffee.html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6" y="1938270"/>
            <a:ext cx="9814772" cy="4003292"/>
          </a:xfrm>
        </p:spPr>
      </p:pic>
    </p:spTree>
    <p:extLst>
      <p:ext uri="{BB962C8B-B14F-4D97-AF65-F5344CB8AC3E}">
        <p14:creationId xmlns:p14="http://schemas.microsoft.com/office/powerpoint/2010/main" val="11283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Order.html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4" y="1923844"/>
            <a:ext cx="10523111" cy="4415134"/>
          </a:xfrm>
        </p:spPr>
      </p:pic>
    </p:spTree>
    <p:extLst>
      <p:ext uri="{BB962C8B-B14F-4D97-AF65-F5344CB8AC3E}">
        <p14:creationId xmlns:p14="http://schemas.microsoft.com/office/powerpoint/2010/main" val="32902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Syntax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An </a:t>
            </a:r>
            <a:r>
              <a:rPr lang="en-US" dirty="0"/>
              <a:t>HTML element starts with a start </a:t>
            </a:r>
            <a:r>
              <a:rPr lang="en-US" dirty="0" smtClean="0"/>
              <a:t>tag.   &lt;body&gt;</a:t>
            </a:r>
          </a:p>
          <a:p>
            <a:r>
              <a:rPr lang="en-US" dirty="0" smtClean="0"/>
              <a:t> </a:t>
            </a:r>
            <a:r>
              <a:rPr lang="en-US" dirty="0"/>
              <a:t>An HTML element ends with an end </a:t>
            </a:r>
            <a:r>
              <a:rPr lang="en-US" dirty="0" smtClean="0"/>
              <a:t>tag   &lt;/body&gt;</a:t>
            </a:r>
          </a:p>
          <a:p>
            <a:r>
              <a:rPr lang="en-US" dirty="0" smtClean="0"/>
              <a:t> The element content is everything between the start and the end tag </a:t>
            </a:r>
          </a:p>
          <a:p>
            <a:r>
              <a:rPr lang="en-US" dirty="0" smtClean="0"/>
              <a:t> Empty </a:t>
            </a:r>
            <a:r>
              <a:rPr lang="en-US" dirty="0"/>
              <a:t>elements are closed in the start </a:t>
            </a:r>
            <a:r>
              <a:rPr lang="en-US" dirty="0" smtClean="0"/>
              <a:t>tag &lt; </a:t>
            </a:r>
            <a:r>
              <a:rPr lang="en-US" dirty="0" err="1" smtClean="0"/>
              <a:t>br</a:t>
            </a:r>
            <a:r>
              <a:rPr lang="en-US" dirty="0" smtClean="0"/>
              <a:t> /&gt; </a:t>
            </a:r>
          </a:p>
          <a:p>
            <a:r>
              <a:rPr lang="en-US" dirty="0" smtClean="0"/>
              <a:t> </a:t>
            </a:r>
            <a:r>
              <a:rPr lang="en-US" dirty="0"/>
              <a:t>Most HTML elements can have </a:t>
            </a:r>
            <a:r>
              <a:rPr lang="en-US" dirty="0" smtClean="0"/>
              <a:t>attributes 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087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</a:t>
            </a:r>
            <a:r>
              <a:rPr lang="en-US" dirty="0" smtClean="0"/>
              <a:t>Syntax (Count.)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98" y="2474956"/>
            <a:ext cx="7983064" cy="2122802"/>
          </a:xfrm>
        </p:spPr>
      </p:pic>
    </p:spTree>
    <p:extLst>
      <p:ext uri="{BB962C8B-B14F-4D97-AF65-F5344CB8AC3E}">
        <p14:creationId xmlns:p14="http://schemas.microsoft.com/office/powerpoint/2010/main" val="22300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Attribute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/>
              <a:t>elements can have </a:t>
            </a:r>
            <a:r>
              <a:rPr lang="en-US" dirty="0" smtClean="0"/>
              <a:t>attributes.</a:t>
            </a:r>
          </a:p>
          <a:p>
            <a:r>
              <a:rPr lang="en-US" dirty="0" smtClean="0"/>
              <a:t> </a:t>
            </a:r>
            <a:r>
              <a:rPr lang="en-US" dirty="0"/>
              <a:t>Attributes provide additional information about the element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Attributes are always specified in the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 smtClean="0">
                <a:solidFill>
                  <a:srgbClr val="FF0000"/>
                </a:solidFill>
              </a:rPr>
              <a:t>tag.</a:t>
            </a:r>
          </a:p>
          <a:p>
            <a:r>
              <a:rPr lang="en-US" dirty="0" smtClean="0"/>
              <a:t> </a:t>
            </a:r>
            <a:r>
              <a:rPr lang="en-US" dirty="0"/>
              <a:t>Attributes come in name/value pairs like: name="value"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380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Basic elements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79" y="2538673"/>
            <a:ext cx="820217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&amp; Web Standard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-The World Wide Web Consortium (W3C) is an international industry consortium dedicated to “leading the Web to its full potential”. </a:t>
            </a:r>
            <a:endParaRPr lang="en-US" dirty="0" smtClean="0"/>
          </a:p>
          <a:p>
            <a:r>
              <a:rPr lang="en-US" dirty="0"/>
              <a:t>What are W3C Standard? HTML, XML, XHTML, CSS, </a:t>
            </a:r>
            <a:r>
              <a:rPr lang="en-US" dirty="0" smtClean="0"/>
              <a:t>DOM</a:t>
            </a:r>
          </a:p>
          <a:p>
            <a:r>
              <a:rPr lang="en-US" dirty="0" err="1"/>
              <a:t>Adventages</a:t>
            </a:r>
            <a:endParaRPr lang="en-US" dirty="0"/>
          </a:p>
          <a:p>
            <a:pPr lvl="1"/>
            <a:r>
              <a:rPr lang="en-US" dirty="0"/>
              <a:t>- Accessibility</a:t>
            </a:r>
          </a:p>
          <a:p>
            <a:pPr lvl="1"/>
            <a:r>
              <a:rPr lang="en-US" dirty="0"/>
              <a:t>- Stability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334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XHTML : </a:t>
            </a:r>
            <a:r>
              <a:rPr lang="en-US" dirty="0" err="1"/>
              <a:t>eXtensible</a:t>
            </a:r>
            <a:r>
              <a:rPr lang="en-US" dirty="0"/>
              <a:t> Hypertext Markup Language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- XHTML is a version of HTML modified to conform to the XML </a:t>
            </a:r>
            <a:r>
              <a:rPr lang="en-US" dirty="0" smtClean="0"/>
              <a:t>standard.</a:t>
            </a:r>
          </a:p>
          <a:p>
            <a:r>
              <a:rPr lang="en-US" dirty="0"/>
              <a:t>-  Presentation controlled by Cascading Style Sheets (CSS</a:t>
            </a:r>
            <a:r>
              <a:rPr lang="en-US" dirty="0" smtClean="0"/>
              <a:t>)</a:t>
            </a:r>
          </a:p>
          <a:p>
            <a:r>
              <a:rPr lang="en-US" dirty="0"/>
              <a:t>- Specific syntax to use</a:t>
            </a:r>
          </a:p>
          <a:p>
            <a:r>
              <a:rPr lang="en-US" dirty="0"/>
              <a:t>- Validators help you get it right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4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77</TotalTime>
  <Words>954</Words>
  <Application>Microsoft Office PowerPoint</Application>
  <PresentationFormat>Widescreen</PresentationFormat>
  <Paragraphs>204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Angsana New</vt:lpstr>
      <vt:lpstr>Arial</vt:lpstr>
      <vt:lpstr>Calibri</vt:lpstr>
      <vt:lpstr>Cordia New</vt:lpstr>
      <vt:lpstr>Garamond</vt:lpstr>
      <vt:lpstr>Organic</vt:lpstr>
      <vt:lpstr>HTML &amp; CSS</vt:lpstr>
      <vt:lpstr>  HTML  : Language of the Web </vt:lpstr>
      <vt:lpstr>HTML look like this</vt:lpstr>
      <vt:lpstr>HTML: Syntax</vt:lpstr>
      <vt:lpstr>HTML: Syntax (Count.)</vt:lpstr>
      <vt:lpstr>HTML: Attribute</vt:lpstr>
      <vt:lpstr>HTML: Basic elements</vt:lpstr>
      <vt:lpstr>W3C &amp; Web Standard</vt:lpstr>
      <vt:lpstr>XHTML : eXtensible Hypertext Markup Language </vt:lpstr>
      <vt:lpstr>XHTML : Differences</vt:lpstr>
      <vt:lpstr> Basic TAGS </vt:lpstr>
      <vt:lpstr>Char Format Tag</vt:lpstr>
      <vt:lpstr>Link Tags &amp; Frame Tags</vt:lpstr>
      <vt:lpstr>Input Tags</vt:lpstr>
      <vt:lpstr>List Tags</vt:lpstr>
      <vt:lpstr>Image Tags &amp; Style Tags</vt:lpstr>
      <vt:lpstr>CSS : Cascading Style Sheets</vt:lpstr>
      <vt:lpstr>CSS: Applying CSS</vt:lpstr>
      <vt:lpstr>CSS: Applying CSS(cont.)</vt:lpstr>
      <vt:lpstr>CSS priority</vt:lpstr>
      <vt:lpstr>CSS : A Style </vt:lpstr>
      <vt:lpstr>CSS : CSS Selector</vt:lpstr>
      <vt:lpstr>CSS : Advance CSS Selector</vt:lpstr>
      <vt:lpstr>CSS : Advance CSS Selector (cont.)</vt:lpstr>
      <vt:lpstr>CSS : Comment</vt:lpstr>
      <vt:lpstr>CSS : Box Model</vt:lpstr>
      <vt:lpstr>CSS : Display</vt:lpstr>
      <vt:lpstr>CSS : Position</vt:lpstr>
      <vt:lpstr>CSS : Floating</vt:lpstr>
      <vt:lpstr>Exercise : Soft Square Coffee</vt:lpstr>
      <vt:lpstr>Exercise : Soft Square Coffee (count.)</vt:lpstr>
      <vt:lpstr>Exercise : Soft Square Coffee (count.)</vt:lpstr>
      <vt:lpstr>Exercise : Soft Square Coffee (count.)</vt:lpstr>
      <vt:lpstr>Coffee.html</vt:lpstr>
      <vt:lpstr>Order.html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JTPs</dc:creator>
  <cp:lastModifiedBy>JTPs</cp:lastModifiedBy>
  <cp:revision>54</cp:revision>
  <dcterms:created xsi:type="dcterms:W3CDTF">2016-11-21T15:37:56Z</dcterms:created>
  <dcterms:modified xsi:type="dcterms:W3CDTF">2016-11-21T16:55:11Z</dcterms:modified>
</cp:coreProperties>
</file>