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Default Extension="svg" ContentType="image/svg+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4.xml" ContentType="application/vnd.openxmlformats-officedocument.drawingml.diagramLayout+xml"/>
  <Override PartName="/ppt/diagrams/layout5.xml" ContentType="application/vnd.openxmlformats-officedocument.drawingml.diagram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data5.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Override PartName="/ppt/diagrams/drawing4.xml" ContentType="application/vnd.ms-office.drawingml.diagramDrawing+xml"/>
  <Override PartName="/ppt/diagrams/drawing5.xml" ContentType="application/vnd.ms-office.drawingml.diagramDrawing+xml"/>
  <Override PartName="/ppt/slides/slide5.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Default Extension="png" ContentType="image/png"/>
  <Override PartName="/ppt/diagrams/quickStyle5.xml" ContentType="application/vnd.openxmlformats-officedocument.drawingml.diagramStyle+xml"/>
  <Override PartName="/ppt/diagrams/drawing3.xml" ContentType="application/vnd.ms-office.drawingml.diagramDrawing+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5" r:id="rId6"/>
    <p:sldId id="266" r:id="rId7"/>
    <p:sldId id="272" r:id="rId8"/>
    <p:sldId id="267" r:id="rId9"/>
    <p:sldId id="268" r:id="rId10"/>
    <p:sldId id="269" r:id="rId11"/>
    <p:sldId id="270" r:id="rId12"/>
    <p:sldId id="27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snapToGrid="0">
      <p:cViewPr varScale="1">
        <p:scale>
          <a:sx n="85" d="100"/>
          <a:sy n="85" d="100"/>
        </p:scale>
        <p:origin x="-756" y="-7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7.png"/></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1.svg"/><Relationship Id="rId1" Type="http://schemas.openxmlformats.org/officeDocument/2006/relationships/image" Target="../media/image10.png"/><Relationship Id="rId4" Type="http://schemas.openxmlformats.org/officeDocument/2006/relationships/image" Target="../media/image23.svg"/></Relationships>
</file>

<file path=ppt/diagrams/_rels/data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5.svg"/><Relationship Id="rId1" Type="http://schemas.openxmlformats.org/officeDocument/2006/relationships/image" Target="../media/image12.png"/><Relationship Id="rId4" Type="http://schemas.openxmlformats.org/officeDocument/2006/relationships/image" Target="../media/image2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1.png"/><Relationship Id="rId7" Type="http://schemas.openxmlformats.org/officeDocument/2006/relationships/image" Target="../media/image91.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1.png"/><Relationship Id="rId6" Type="http://schemas.openxmlformats.org/officeDocument/2006/relationships/image" Target="../media/image8.svg"/><Relationship Id="rId11" Type="http://schemas.openxmlformats.org/officeDocument/2006/relationships/image" Target="../media/image131.png"/><Relationship Id="rId5" Type="http://schemas.openxmlformats.org/officeDocument/2006/relationships/image" Target="../media/image71.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1.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5C7B74-139A-4A46-8865-3BBB8C9837DF}" type="doc">
      <dgm:prSet loTypeId="urn:microsoft.com/office/officeart/2005/8/layout/default#1" loCatId="list" qsTypeId="urn:microsoft.com/office/officeart/2005/8/quickstyle/simple5" qsCatId="simple" csTypeId="urn:microsoft.com/office/officeart/2005/8/colors/colorful1#1" csCatId="colorful" phldr="1"/>
      <dgm:spPr/>
      <dgm:t>
        <a:bodyPr/>
        <a:lstStyle/>
        <a:p>
          <a:endParaRPr lang="en-US"/>
        </a:p>
      </dgm:t>
    </dgm:pt>
    <dgm:pt modelId="{6AA6B5AD-718D-4EF7-8E81-1F3ABD25053A}">
      <dgm:prSet/>
      <dgm:spPr/>
      <dgm:t>
        <a:bodyPr/>
        <a:lstStyle/>
        <a:p>
          <a:r>
            <a:rPr lang="en-GB"/>
            <a:t>Introduction</a:t>
          </a:r>
          <a:endParaRPr lang="en-US"/>
        </a:p>
      </dgm:t>
    </dgm:pt>
    <dgm:pt modelId="{B20A7C9B-89A6-4AA4-993C-FCA4A0F3C6D8}" type="parTrans" cxnId="{C163990D-5095-48E7-9292-1AA4C3C923BF}">
      <dgm:prSet/>
      <dgm:spPr/>
      <dgm:t>
        <a:bodyPr/>
        <a:lstStyle/>
        <a:p>
          <a:endParaRPr lang="en-US"/>
        </a:p>
      </dgm:t>
    </dgm:pt>
    <dgm:pt modelId="{F0F06C82-778E-4BC2-970D-05DE6F39301A}" type="sibTrans" cxnId="{C163990D-5095-48E7-9292-1AA4C3C923BF}">
      <dgm:prSet/>
      <dgm:spPr/>
      <dgm:t>
        <a:bodyPr/>
        <a:lstStyle/>
        <a:p>
          <a:endParaRPr lang="en-US"/>
        </a:p>
      </dgm:t>
    </dgm:pt>
    <dgm:pt modelId="{ED54AAEB-CFFC-4E82-86A9-A6A6DDBABB2C}">
      <dgm:prSet/>
      <dgm:spPr/>
      <dgm:t>
        <a:bodyPr/>
        <a:lstStyle/>
        <a:p>
          <a:r>
            <a:rPr lang="en-IN"/>
            <a:t>Data Overview</a:t>
          </a:r>
          <a:endParaRPr lang="en-US"/>
        </a:p>
      </dgm:t>
    </dgm:pt>
    <dgm:pt modelId="{ECF8B95D-ECF5-41AD-8C9B-5B97FFEC19E1}" type="parTrans" cxnId="{DC323616-E068-46BA-B458-12F927BA02BD}">
      <dgm:prSet/>
      <dgm:spPr/>
      <dgm:t>
        <a:bodyPr/>
        <a:lstStyle/>
        <a:p>
          <a:endParaRPr lang="en-US"/>
        </a:p>
      </dgm:t>
    </dgm:pt>
    <dgm:pt modelId="{BC148C82-6029-485D-BD6E-E318E1E5EA8D}" type="sibTrans" cxnId="{DC323616-E068-46BA-B458-12F927BA02BD}">
      <dgm:prSet/>
      <dgm:spPr/>
      <dgm:t>
        <a:bodyPr/>
        <a:lstStyle/>
        <a:p>
          <a:endParaRPr lang="en-US"/>
        </a:p>
      </dgm:t>
    </dgm:pt>
    <dgm:pt modelId="{EBF8743E-56D0-415A-A8AB-5523917A0A9F}">
      <dgm:prSet/>
      <dgm:spPr/>
      <dgm:t>
        <a:bodyPr/>
        <a:lstStyle/>
        <a:p>
          <a:r>
            <a:rPr lang="en-US" dirty="0" smtClean="0"/>
            <a:t>Reason </a:t>
          </a:r>
          <a:r>
            <a:rPr lang="en-US" dirty="0"/>
            <a:t>for High &amp; Low Performance</a:t>
          </a:r>
        </a:p>
      </dgm:t>
    </dgm:pt>
    <dgm:pt modelId="{FFA06CB1-89C4-4B5F-8F97-B10E8B75A827}" type="parTrans" cxnId="{876AE87A-11F2-4724-88B6-BB51A1BA556C}">
      <dgm:prSet/>
      <dgm:spPr/>
      <dgm:t>
        <a:bodyPr/>
        <a:lstStyle/>
        <a:p>
          <a:endParaRPr lang="en-US"/>
        </a:p>
      </dgm:t>
    </dgm:pt>
    <dgm:pt modelId="{78AE2376-C3DE-4B3B-A656-069C7EF55861}" type="sibTrans" cxnId="{876AE87A-11F2-4724-88B6-BB51A1BA556C}">
      <dgm:prSet/>
      <dgm:spPr/>
      <dgm:t>
        <a:bodyPr/>
        <a:lstStyle/>
        <a:p>
          <a:endParaRPr lang="en-US"/>
        </a:p>
      </dgm:t>
    </dgm:pt>
    <dgm:pt modelId="{38559F67-E5C7-49B9-9170-5CC84EB27195}">
      <dgm:prSet/>
      <dgm:spPr/>
      <dgm:t>
        <a:bodyPr/>
        <a:lstStyle/>
        <a:p>
          <a:r>
            <a:rPr lang="en-US" dirty="0"/>
            <a:t>Dashboards</a:t>
          </a:r>
        </a:p>
      </dgm:t>
    </dgm:pt>
    <dgm:pt modelId="{A5505F49-52F6-4B80-AC77-3ED340219048}" type="parTrans" cxnId="{EE292839-057D-4BB9-873D-A1B3AF6D8BB6}">
      <dgm:prSet/>
      <dgm:spPr/>
      <dgm:t>
        <a:bodyPr/>
        <a:lstStyle/>
        <a:p>
          <a:endParaRPr lang="en-US"/>
        </a:p>
      </dgm:t>
    </dgm:pt>
    <dgm:pt modelId="{DF811BDB-7763-460D-8D69-FD0402D0FFC2}" type="sibTrans" cxnId="{EE292839-057D-4BB9-873D-A1B3AF6D8BB6}">
      <dgm:prSet/>
      <dgm:spPr/>
      <dgm:t>
        <a:bodyPr/>
        <a:lstStyle/>
        <a:p>
          <a:endParaRPr lang="en-US"/>
        </a:p>
      </dgm:t>
    </dgm:pt>
    <dgm:pt modelId="{C1DFC0F9-3C87-4267-B51E-BD1480CD4BA9}">
      <dgm:prSet/>
      <dgm:spPr/>
      <dgm:t>
        <a:bodyPr/>
        <a:lstStyle/>
        <a:p>
          <a:r>
            <a:rPr lang="en-IN"/>
            <a:t>Recommendations</a:t>
          </a:r>
          <a:endParaRPr lang="en-US"/>
        </a:p>
      </dgm:t>
    </dgm:pt>
    <dgm:pt modelId="{AA8E3BE9-6E94-4843-BF3C-87411A9A07EC}" type="parTrans" cxnId="{AD67F44D-07DA-4897-BEC4-BAC93A7272A4}">
      <dgm:prSet/>
      <dgm:spPr/>
      <dgm:t>
        <a:bodyPr/>
        <a:lstStyle/>
        <a:p>
          <a:endParaRPr lang="en-US"/>
        </a:p>
      </dgm:t>
    </dgm:pt>
    <dgm:pt modelId="{B31EBDA7-C21A-40F1-90ED-57863661D6C8}" type="sibTrans" cxnId="{AD67F44D-07DA-4897-BEC4-BAC93A7272A4}">
      <dgm:prSet/>
      <dgm:spPr/>
      <dgm:t>
        <a:bodyPr/>
        <a:lstStyle/>
        <a:p>
          <a:endParaRPr lang="en-US"/>
        </a:p>
      </dgm:t>
    </dgm:pt>
    <dgm:pt modelId="{7E6862C0-2BC8-4608-BBEB-0E933EFE3440}">
      <dgm:prSet/>
      <dgm:spPr/>
      <dgm:t>
        <a:bodyPr/>
        <a:lstStyle/>
        <a:p>
          <a:r>
            <a:rPr lang="en-IN"/>
            <a:t>Conclusion</a:t>
          </a:r>
          <a:endParaRPr lang="en-US"/>
        </a:p>
      </dgm:t>
    </dgm:pt>
    <dgm:pt modelId="{39A227D2-6C99-4022-BF76-40CC65BF5957}" type="parTrans" cxnId="{81B974A1-1F35-4633-B9F6-32297EBAD472}">
      <dgm:prSet/>
      <dgm:spPr/>
      <dgm:t>
        <a:bodyPr/>
        <a:lstStyle/>
        <a:p>
          <a:endParaRPr lang="en-US"/>
        </a:p>
      </dgm:t>
    </dgm:pt>
    <dgm:pt modelId="{F5C2C1B2-2877-47E4-930F-032EA3425F4B}" type="sibTrans" cxnId="{81B974A1-1F35-4633-B9F6-32297EBAD472}">
      <dgm:prSet/>
      <dgm:spPr/>
      <dgm:t>
        <a:bodyPr/>
        <a:lstStyle/>
        <a:p>
          <a:endParaRPr lang="en-US"/>
        </a:p>
      </dgm:t>
    </dgm:pt>
    <dgm:pt modelId="{04995CC6-D8F8-45B7-B4EE-BFFE3C1D7DCC}" type="pres">
      <dgm:prSet presAssocID="{975C7B74-139A-4A46-8865-3BBB8C9837DF}" presName="diagram" presStyleCnt="0">
        <dgm:presLayoutVars>
          <dgm:dir/>
          <dgm:resizeHandles val="exact"/>
        </dgm:presLayoutVars>
      </dgm:prSet>
      <dgm:spPr/>
      <dgm:t>
        <a:bodyPr/>
        <a:lstStyle/>
        <a:p>
          <a:endParaRPr lang="en-US"/>
        </a:p>
      </dgm:t>
    </dgm:pt>
    <dgm:pt modelId="{56CC0AC4-46AA-4F62-BFDD-B60F60F9D761}" type="pres">
      <dgm:prSet presAssocID="{6AA6B5AD-718D-4EF7-8E81-1F3ABD25053A}" presName="node" presStyleLbl="node1" presStyleIdx="0" presStyleCnt="6">
        <dgm:presLayoutVars>
          <dgm:bulletEnabled val="1"/>
        </dgm:presLayoutVars>
      </dgm:prSet>
      <dgm:spPr/>
      <dgm:t>
        <a:bodyPr/>
        <a:lstStyle/>
        <a:p>
          <a:endParaRPr lang="en-US"/>
        </a:p>
      </dgm:t>
    </dgm:pt>
    <dgm:pt modelId="{4FAFB105-C133-4A0D-8861-FA1A6AD58AD4}" type="pres">
      <dgm:prSet presAssocID="{F0F06C82-778E-4BC2-970D-05DE6F39301A}" presName="sibTrans" presStyleCnt="0"/>
      <dgm:spPr/>
    </dgm:pt>
    <dgm:pt modelId="{10CBE32E-7F30-4204-919A-F5FBD5BE7031}" type="pres">
      <dgm:prSet presAssocID="{ED54AAEB-CFFC-4E82-86A9-A6A6DDBABB2C}" presName="node" presStyleLbl="node1" presStyleIdx="1" presStyleCnt="6">
        <dgm:presLayoutVars>
          <dgm:bulletEnabled val="1"/>
        </dgm:presLayoutVars>
      </dgm:prSet>
      <dgm:spPr/>
      <dgm:t>
        <a:bodyPr/>
        <a:lstStyle/>
        <a:p>
          <a:endParaRPr lang="en-US"/>
        </a:p>
      </dgm:t>
    </dgm:pt>
    <dgm:pt modelId="{CB5F07A2-8A09-4328-8BBE-DD274780DAE6}" type="pres">
      <dgm:prSet presAssocID="{BC148C82-6029-485D-BD6E-E318E1E5EA8D}" presName="sibTrans" presStyleCnt="0"/>
      <dgm:spPr/>
    </dgm:pt>
    <dgm:pt modelId="{4AD18AF3-E56C-4A5B-8F21-3241FAD458FD}" type="pres">
      <dgm:prSet presAssocID="{EBF8743E-56D0-415A-A8AB-5523917A0A9F}" presName="node" presStyleLbl="node1" presStyleIdx="2" presStyleCnt="6">
        <dgm:presLayoutVars>
          <dgm:bulletEnabled val="1"/>
        </dgm:presLayoutVars>
      </dgm:prSet>
      <dgm:spPr/>
      <dgm:t>
        <a:bodyPr/>
        <a:lstStyle/>
        <a:p>
          <a:endParaRPr lang="en-US"/>
        </a:p>
      </dgm:t>
    </dgm:pt>
    <dgm:pt modelId="{0E11F0A0-6B3E-4CCB-8F5A-3875FABF53B9}" type="pres">
      <dgm:prSet presAssocID="{78AE2376-C3DE-4B3B-A656-069C7EF55861}" presName="sibTrans" presStyleCnt="0"/>
      <dgm:spPr/>
    </dgm:pt>
    <dgm:pt modelId="{64A9608F-B92F-4533-AAF5-22258B69894A}" type="pres">
      <dgm:prSet presAssocID="{38559F67-E5C7-49B9-9170-5CC84EB27195}" presName="node" presStyleLbl="node1" presStyleIdx="3" presStyleCnt="6">
        <dgm:presLayoutVars>
          <dgm:bulletEnabled val="1"/>
        </dgm:presLayoutVars>
      </dgm:prSet>
      <dgm:spPr/>
      <dgm:t>
        <a:bodyPr/>
        <a:lstStyle/>
        <a:p>
          <a:endParaRPr lang="en-US"/>
        </a:p>
      </dgm:t>
    </dgm:pt>
    <dgm:pt modelId="{7B3DE196-E43F-4434-BFA2-F5E039ED87F4}" type="pres">
      <dgm:prSet presAssocID="{DF811BDB-7763-460D-8D69-FD0402D0FFC2}" presName="sibTrans" presStyleCnt="0"/>
      <dgm:spPr/>
    </dgm:pt>
    <dgm:pt modelId="{D178920A-06AE-4163-8BBB-1C9A86B92553}" type="pres">
      <dgm:prSet presAssocID="{C1DFC0F9-3C87-4267-B51E-BD1480CD4BA9}" presName="node" presStyleLbl="node1" presStyleIdx="4" presStyleCnt="6">
        <dgm:presLayoutVars>
          <dgm:bulletEnabled val="1"/>
        </dgm:presLayoutVars>
      </dgm:prSet>
      <dgm:spPr/>
      <dgm:t>
        <a:bodyPr/>
        <a:lstStyle/>
        <a:p>
          <a:endParaRPr lang="en-US"/>
        </a:p>
      </dgm:t>
    </dgm:pt>
    <dgm:pt modelId="{8174E601-A6DE-4C32-BFBD-10A2544F5EBD}" type="pres">
      <dgm:prSet presAssocID="{B31EBDA7-C21A-40F1-90ED-57863661D6C8}" presName="sibTrans" presStyleCnt="0"/>
      <dgm:spPr/>
    </dgm:pt>
    <dgm:pt modelId="{C135F7E9-D2B2-4163-9339-B6F493663A66}" type="pres">
      <dgm:prSet presAssocID="{7E6862C0-2BC8-4608-BBEB-0E933EFE3440}" presName="node" presStyleLbl="node1" presStyleIdx="5" presStyleCnt="6">
        <dgm:presLayoutVars>
          <dgm:bulletEnabled val="1"/>
        </dgm:presLayoutVars>
      </dgm:prSet>
      <dgm:spPr/>
      <dgm:t>
        <a:bodyPr/>
        <a:lstStyle/>
        <a:p>
          <a:endParaRPr lang="en-US"/>
        </a:p>
      </dgm:t>
    </dgm:pt>
  </dgm:ptLst>
  <dgm:cxnLst>
    <dgm:cxn modelId="{9643FE53-2EFB-4DE1-99B1-7DD10EAAF312}" type="presOf" srcId="{6AA6B5AD-718D-4EF7-8E81-1F3ABD25053A}" destId="{56CC0AC4-46AA-4F62-BFDD-B60F60F9D761}" srcOrd="0" destOrd="0" presId="urn:microsoft.com/office/officeart/2005/8/layout/default#1"/>
    <dgm:cxn modelId="{179ECA72-C1F8-44EA-8135-0BCE89F4E596}" type="presOf" srcId="{C1DFC0F9-3C87-4267-B51E-BD1480CD4BA9}" destId="{D178920A-06AE-4163-8BBB-1C9A86B92553}" srcOrd="0" destOrd="0" presId="urn:microsoft.com/office/officeart/2005/8/layout/default#1"/>
    <dgm:cxn modelId="{EE292839-057D-4BB9-873D-A1B3AF6D8BB6}" srcId="{975C7B74-139A-4A46-8865-3BBB8C9837DF}" destId="{38559F67-E5C7-49B9-9170-5CC84EB27195}" srcOrd="3" destOrd="0" parTransId="{A5505F49-52F6-4B80-AC77-3ED340219048}" sibTransId="{DF811BDB-7763-460D-8D69-FD0402D0FFC2}"/>
    <dgm:cxn modelId="{9269D38F-6547-456D-ABA5-FCEC1D17AC43}" type="presOf" srcId="{7E6862C0-2BC8-4608-BBEB-0E933EFE3440}" destId="{C135F7E9-D2B2-4163-9339-B6F493663A66}" srcOrd="0" destOrd="0" presId="urn:microsoft.com/office/officeart/2005/8/layout/default#1"/>
    <dgm:cxn modelId="{3E0C33D6-55DF-48DE-A89C-16A5F8B256EE}" type="presOf" srcId="{EBF8743E-56D0-415A-A8AB-5523917A0A9F}" destId="{4AD18AF3-E56C-4A5B-8F21-3241FAD458FD}" srcOrd="0" destOrd="0" presId="urn:microsoft.com/office/officeart/2005/8/layout/default#1"/>
    <dgm:cxn modelId="{876AE87A-11F2-4724-88B6-BB51A1BA556C}" srcId="{975C7B74-139A-4A46-8865-3BBB8C9837DF}" destId="{EBF8743E-56D0-415A-A8AB-5523917A0A9F}" srcOrd="2" destOrd="0" parTransId="{FFA06CB1-89C4-4B5F-8F97-B10E8B75A827}" sibTransId="{78AE2376-C3DE-4B3B-A656-069C7EF55861}"/>
    <dgm:cxn modelId="{B37CD645-56CB-4E34-8A43-8F5BB7498A79}" type="presOf" srcId="{38559F67-E5C7-49B9-9170-5CC84EB27195}" destId="{64A9608F-B92F-4533-AAF5-22258B69894A}" srcOrd="0" destOrd="0" presId="urn:microsoft.com/office/officeart/2005/8/layout/default#1"/>
    <dgm:cxn modelId="{AD67F44D-07DA-4897-BEC4-BAC93A7272A4}" srcId="{975C7B74-139A-4A46-8865-3BBB8C9837DF}" destId="{C1DFC0F9-3C87-4267-B51E-BD1480CD4BA9}" srcOrd="4" destOrd="0" parTransId="{AA8E3BE9-6E94-4843-BF3C-87411A9A07EC}" sibTransId="{B31EBDA7-C21A-40F1-90ED-57863661D6C8}"/>
    <dgm:cxn modelId="{C163990D-5095-48E7-9292-1AA4C3C923BF}" srcId="{975C7B74-139A-4A46-8865-3BBB8C9837DF}" destId="{6AA6B5AD-718D-4EF7-8E81-1F3ABD25053A}" srcOrd="0" destOrd="0" parTransId="{B20A7C9B-89A6-4AA4-993C-FCA4A0F3C6D8}" sibTransId="{F0F06C82-778E-4BC2-970D-05DE6F39301A}"/>
    <dgm:cxn modelId="{117025A6-587E-4C57-9EB9-7F052CE18E57}" type="presOf" srcId="{975C7B74-139A-4A46-8865-3BBB8C9837DF}" destId="{04995CC6-D8F8-45B7-B4EE-BFFE3C1D7DCC}" srcOrd="0" destOrd="0" presId="urn:microsoft.com/office/officeart/2005/8/layout/default#1"/>
    <dgm:cxn modelId="{DC323616-E068-46BA-B458-12F927BA02BD}" srcId="{975C7B74-139A-4A46-8865-3BBB8C9837DF}" destId="{ED54AAEB-CFFC-4E82-86A9-A6A6DDBABB2C}" srcOrd="1" destOrd="0" parTransId="{ECF8B95D-ECF5-41AD-8C9B-5B97FFEC19E1}" sibTransId="{BC148C82-6029-485D-BD6E-E318E1E5EA8D}"/>
    <dgm:cxn modelId="{13C6A622-0892-4299-87EF-4D4768C863AC}" type="presOf" srcId="{ED54AAEB-CFFC-4E82-86A9-A6A6DDBABB2C}" destId="{10CBE32E-7F30-4204-919A-F5FBD5BE7031}" srcOrd="0" destOrd="0" presId="urn:microsoft.com/office/officeart/2005/8/layout/default#1"/>
    <dgm:cxn modelId="{81B974A1-1F35-4633-B9F6-32297EBAD472}" srcId="{975C7B74-139A-4A46-8865-3BBB8C9837DF}" destId="{7E6862C0-2BC8-4608-BBEB-0E933EFE3440}" srcOrd="5" destOrd="0" parTransId="{39A227D2-6C99-4022-BF76-40CC65BF5957}" sibTransId="{F5C2C1B2-2877-47E4-930F-032EA3425F4B}"/>
    <dgm:cxn modelId="{3F4BFF2E-496B-4925-BD95-687166AAB979}" type="presParOf" srcId="{04995CC6-D8F8-45B7-B4EE-BFFE3C1D7DCC}" destId="{56CC0AC4-46AA-4F62-BFDD-B60F60F9D761}" srcOrd="0" destOrd="0" presId="urn:microsoft.com/office/officeart/2005/8/layout/default#1"/>
    <dgm:cxn modelId="{525C7922-1B1A-4964-869A-8AB2E4697B0E}" type="presParOf" srcId="{04995CC6-D8F8-45B7-B4EE-BFFE3C1D7DCC}" destId="{4FAFB105-C133-4A0D-8861-FA1A6AD58AD4}" srcOrd="1" destOrd="0" presId="urn:microsoft.com/office/officeart/2005/8/layout/default#1"/>
    <dgm:cxn modelId="{4C7C8A11-7A8D-4F6F-8B6A-7B1491A3F212}" type="presParOf" srcId="{04995CC6-D8F8-45B7-B4EE-BFFE3C1D7DCC}" destId="{10CBE32E-7F30-4204-919A-F5FBD5BE7031}" srcOrd="2" destOrd="0" presId="urn:microsoft.com/office/officeart/2005/8/layout/default#1"/>
    <dgm:cxn modelId="{22CE2D16-E8BA-42F9-8F7F-A49B9DCADACF}" type="presParOf" srcId="{04995CC6-D8F8-45B7-B4EE-BFFE3C1D7DCC}" destId="{CB5F07A2-8A09-4328-8BBE-DD274780DAE6}" srcOrd="3" destOrd="0" presId="urn:microsoft.com/office/officeart/2005/8/layout/default#1"/>
    <dgm:cxn modelId="{55CCD72F-575A-416F-A1CE-6C15675D6F36}" type="presParOf" srcId="{04995CC6-D8F8-45B7-B4EE-BFFE3C1D7DCC}" destId="{4AD18AF3-E56C-4A5B-8F21-3241FAD458FD}" srcOrd="4" destOrd="0" presId="urn:microsoft.com/office/officeart/2005/8/layout/default#1"/>
    <dgm:cxn modelId="{26597EB4-66F1-482C-AA85-8199984BC148}" type="presParOf" srcId="{04995CC6-D8F8-45B7-B4EE-BFFE3C1D7DCC}" destId="{0E11F0A0-6B3E-4CCB-8F5A-3875FABF53B9}" srcOrd="5" destOrd="0" presId="urn:microsoft.com/office/officeart/2005/8/layout/default#1"/>
    <dgm:cxn modelId="{0A991000-ED99-4C46-A95B-02A409457BD6}" type="presParOf" srcId="{04995CC6-D8F8-45B7-B4EE-BFFE3C1D7DCC}" destId="{64A9608F-B92F-4533-AAF5-22258B69894A}" srcOrd="6" destOrd="0" presId="urn:microsoft.com/office/officeart/2005/8/layout/default#1"/>
    <dgm:cxn modelId="{4B25F99B-9FBC-457D-9F9D-B0296ED8740E}" type="presParOf" srcId="{04995CC6-D8F8-45B7-B4EE-BFFE3C1D7DCC}" destId="{7B3DE196-E43F-4434-BFA2-F5E039ED87F4}" srcOrd="7" destOrd="0" presId="urn:microsoft.com/office/officeart/2005/8/layout/default#1"/>
    <dgm:cxn modelId="{FFD7D8BF-C506-4B50-94D8-4A07BBDF042D}" type="presParOf" srcId="{04995CC6-D8F8-45B7-B4EE-BFFE3C1D7DCC}" destId="{D178920A-06AE-4163-8BBB-1C9A86B92553}" srcOrd="8" destOrd="0" presId="urn:microsoft.com/office/officeart/2005/8/layout/default#1"/>
    <dgm:cxn modelId="{7B907AF7-B8F9-4A31-B9AF-A9A3D96A30D4}" type="presParOf" srcId="{04995CC6-D8F8-45B7-B4EE-BFFE3C1D7DCC}" destId="{8174E601-A6DE-4C32-BFBD-10A2544F5EBD}" srcOrd="9" destOrd="0" presId="urn:microsoft.com/office/officeart/2005/8/layout/default#1"/>
    <dgm:cxn modelId="{2629DF43-7663-4743-A29A-53E9BB51FCEB}" type="presParOf" srcId="{04995CC6-D8F8-45B7-B4EE-BFFE3C1D7DCC}" destId="{C135F7E9-D2B2-4163-9339-B6F493663A66}" srcOrd="10" destOrd="0" presId="urn:microsoft.com/office/officeart/2005/8/layout/default#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1B45C8-5258-4640-ABCE-1F9627A3C331}"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CE997E4D-20CD-4503-9FEF-83102202DCC7}">
      <dgm:prSet custT="1"/>
      <dgm:spPr/>
      <dgm:t>
        <a:bodyPr/>
        <a:lstStyle/>
        <a:p>
          <a:pPr>
            <a:lnSpc>
              <a:spcPct val="100000"/>
            </a:lnSpc>
          </a:pPr>
          <a:r>
            <a:rPr lang="en-IN" sz="1200" dirty="0">
              <a:solidFill>
                <a:schemeClr val="bg1"/>
              </a:solidFill>
              <a:latin typeface="Times New Roman" panose="02020603050405020304" pitchFamily="18" charset="0"/>
              <a:cs typeface="Times New Roman" panose="02020603050405020304" pitchFamily="18" charset="0"/>
            </a:rPr>
            <a:t>Adventure Works Cycles, the company on which the Adventure Works sample databases are based, is a large, multinational manufacturing company. </a:t>
          </a:r>
          <a:endParaRPr lang="en-US" sz="1200" dirty="0">
            <a:solidFill>
              <a:schemeClr val="bg1"/>
            </a:solidFill>
            <a:latin typeface="Times New Roman" panose="02020603050405020304" pitchFamily="18" charset="0"/>
            <a:cs typeface="Times New Roman" panose="02020603050405020304" pitchFamily="18" charset="0"/>
          </a:endParaRPr>
        </a:p>
      </dgm:t>
    </dgm:pt>
    <dgm:pt modelId="{4933ECB9-D2E4-4DC7-9AB6-88EAFE15E833}" type="parTrans" cxnId="{6E9F3DCB-81CB-4421-BA57-7AF08936B130}">
      <dgm:prSet/>
      <dgm:spPr/>
      <dgm:t>
        <a:bodyPr/>
        <a:lstStyle/>
        <a:p>
          <a:endParaRPr lang="en-US"/>
        </a:p>
      </dgm:t>
    </dgm:pt>
    <dgm:pt modelId="{662CFE84-EC18-4EA3-B2D5-84C7BB8C6F6C}" type="sibTrans" cxnId="{6E9F3DCB-81CB-4421-BA57-7AF08936B130}">
      <dgm:prSet/>
      <dgm:spPr/>
      <dgm:t>
        <a:bodyPr/>
        <a:lstStyle/>
        <a:p>
          <a:pPr>
            <a:lnSpc>
              <a:spcPct val="100000"/>
            </a:lnSpc>
          </a:pPr>
          <a:endParaRPr lang="en-US"/>
        </a:p>
      </dgm:t>
    </dgm:pt>
    <dgm:pt modelId="{94A8EE80-8638-482E-8474-C694BF503AD6}">
      <dgm:prSet custT="1"/>
      <dgm:spPr/>
      <dgm:t>
        <a:bodyPr/>
        <a:lstStyle/>
        <a:p>
          <a:pPr>
            <a:lnSpc>
              <a:spcPct val="100000"/>
            </a:lnSpc>
          </a:pPr>
          <a:r>
            <a:rPr lang="en-IN" sz="1200" dirty="0">
              <a:solidFill>
                <a:schemeClr val="bg1"/>
              </a:solidFill>
              <a:latin typeface="Times New Roman" panose="02020603050405020304" pitchFamily="18" charset="0"/>
              <a:cs typeface="Times New Roman" panose="02020603050405020304" pitchFamily="18" charset="0"/>
            </a:rPr>
            <a:t>The company manufactures and sells metal and composite bicycles to North American, European and Asian commercial markets. While its base operation is in Bothell, Washington with 290 employees, several regional sales teams are located throughout their market base.</a:t>
          </a:r>
          <a:endParaRPr lang="en-US" sz="1200" dirty="0">
            <a:solidFill>
              <a:schemeClr val="bg1"/>
            </a:solidFill>
            <a:latin typeface="Times New Roman" panose="02020603050405020304" pitchFamily="18" charset="0"/>
            <a:cs typeface="Times New Roman" panose="02020603050405020304" pitchFamily="18" charset="0"/>
          </a:endParaRPr>
        </a:p>
      </dgm:t>
    </dgm:pt>
    <dgm:pt modelId="{17E0960B-0489-4993-A2F2-304924BCFB84}" type="parTrans" cxnId="{92BD18C5-53CF-4616-8324-E5A270D18734}">
      <dgm:prSet/>
      <dgm:spPr/>
      <dgm:t>
        <a:bodyPr/>
        <a:lstStyle/>
        <a:p>
          <a:endParaRPr lang="en-US"/>
        </a:p>
      </dgm:t>
    </dgm:pt>
    <dgm:pt modelId="{DE76A824-1092-4613-8721-F3A7049F1397}" type="sibTrans" cxnId="{92BD18C5-53CF-4616-8324-E5A270D18734}">
      <dgm:prSet/>
      <dgm:spPr/>
      <dgm:t>
        <a:bodyPr/>
        <a:lstStyle/>
        <a:p>
          <a:pPr>
            <a:lnSpc>
              <a:spcPct val="100000"/>
            </a:lnSpc>
          </a:pPr>
          <a:endParaRPr lang="en-US"/>
        </a:p>
      </dgm:t>
    </dgm:pt>
    <dgm:pt modelId="{0A48028C-990B-4019-8902-0C16140AECEB}">
      <dgm:prSet custT="1"/>
      <dgm:spPr/>
      <dgm:t>
        <a:bodyPr/>
        <a:lstStyle/>
        <a:p>
          <a:pPr>
            <a:lnSpc>
              <a:spcPct val="100000"/>
            </a:lnSpc>
          </a:pPr>
          <a:r>
            <a:rPr lang="en-IN" sz="1200" dirty="0">
              <a:solidFill>
                <a:schemeClr val="bg1"/>
              </a:solidFill>
              <a:latin typeface="Times New Roman" panose="02020603050405020304" pitchFamily="18" charset="0"/>
              <a:cs typeface="Times New Roman" panose="02020603050405020304" pitchFamily="18" charset="0"/>
            </a:rPr>
            <a:t>In 2000s, Adventure Works Cycles bought a small manufacturing plant in Mexico.</a:t>
          </a:r>
          <a:endParaRPr lang="en-US" sz="1200" dirty="0">
            <a:solidFill>
              <a:schemeClr val="bg1"/>
            </a:solidFill>
            <a:latin typeface="Times New Roman" panose="02020603050405020304" pitchFamily="18" charset="0"/>
            <a:cs typeface="Times New Roman" panose="02020603050405020304" pitchFamily="18" charset="0"/>
          </a:endParaRPr>
        </a:p>
      </dgm:t>
    </dgm:pt>
    <dgm:pt modelId="{F0B8844A-0BF2-4F88-97A5-802868021982}" type="parTrans" cxnId="{385C87BA-C84A-4909-B6AA-B22CBFBABE6C}">
      <dgm:prSet/>
      <dgm:spPr/>
      <dgm:t>
        <a:bodyPr/>
        <a:lstStyle/>
        <a:p>
          <a:endParaRPr lang="en-US"/>
        </a:p>
      </dgm:t>
    </dgm:pt>
    <dgm:pt modelId="{D155029A-71B6-4B58-BF30-876091EFC1D4}" type="sibTrans" cxnId="{385C87BA-C84A-4909-B6AA-B22CBFBABE6C}">
      <dgm:prSet/>
      <dgm:spPr/>
      <dgm:t>
        <a:bodyPr/>
        <a:lstStyle/>
        <a:p>
          <a:pPr>
            <a:lnSpc>
              <a:spcPct val="100000"/>
            </a:lnSpc>
          </a:pPr>
          <a:endParaRPr lang="en-US"/>
        </a:p>
      </dgm:t>
    </dgm:pt>
    <dgm:pt modelId="{2D6F8A77-D9CE-4968-8243-65CAA0E4A99D}">
      <dgm:prSet custT="1"/>
      <dgm:spPr/>
      <dgm:t>
        <a:bodyPr/>
        <a:lstStyle/>
        <a:p>
          <a:pPr>
            <a:lnSpc>
              <a:spcPct val="100000"/>
            </a:lnSpc>
          </a:pPr>
          <a:r>
            <a:rPr lang="en-IN" sz="1200" dirty="0">
              <a:solidFill>
                <a:schemeClr val="bg1"/>
              </a:solidFill>
              <a:latin typeface="Times New Roman" panose="02020603050405020304" pitchFamily="18" charset="0"/>
              <a:cs typeface="Times New Roman" panose="02020603050405020304" pitchFamily="18" charset="0"/>
            </a:rPr>
            <a:t>Which manufactures several critical subcomponents for the Adventure Works Cycles product line. </a:t>
          </a:r>
          <a:endParaRPr lang="en-US" sz="1200" dirty="0">
            <a:solidFill>
              <a:schemeClr val="bg1"/>
            </a:solidFill>
            <a:latin typeface="Times New Roman" panose="02020603050405020304" pitchFamily="18" charset="0"/>
            <a:cs typeface="Times New Roman" panose="02020603050405020304" pitchFamily="18" charset="0"/>
          </a:endParaRPr>
        </a:p>
      </dgm:t>
    </dgm:pt>
    <dgm:pt modelId="{7BCCBE54-01BF-4007-A1E9-C47B7EE58D6A}" type="parTrans" cxnId="{1AA90282-FC27-4AA4-8241-ACED23CD2A93}">
      <dgm:prSet/>
      <dgm:spPr/>
      <dgm:t>
        <a:bodyPr/>
        <a:lstStyle/>
        <a:p>
          <a:endParaRPr lang="en-US"/>
        </a:p>
      </dgm:t>
    </dgm:pt>
    <dgm:pt modelId="{C89208E8-B8DC-4692-BA5C-9A3DB910FEBA}" type="sibTrans" cxnId="{1AA90282-FC27-4AA4-8241-ACED23CD2A93}">
      <dgm:prSet/>
      <dgm:spPr/>
      <dgm:t>
        <a:bodyPr/>
        <a:lstStyle/>
        <a:p>
          <a:pPr>
            <a:lnSpc>
              <a:spcPct val="100000"/>
            </a:lnSpc>
          </a:pPr>
          <a:endParaRPr lang="en-US"/>
        </a:p>
      </dgm:t>
    </dgm:pt>
    <dgm:pt modelId="{026CCE9F-1525-4F76-8465-22B0FC71E5F1}">
      <dgm:prSet custT="1"/>
      <dgm:spPr/>
      <dgm:t>
        <a:bodyPr/>
        <a:lstStyle/>
        <a:p>
          <a:pPr>
            <a:lnSpc>
              <a:spcPct val="100000"/>
            </a:lnSpc>
          </a:pPr>
          <a:r>
            <a:rPr lang="en-IN" sz="1200" dirty="0">
              <a:solidFill>
                <a:schemeClr val="bg1"/>
              </a:solidFill>
              <a:latin typeface="Times New Roman" panose="02020603050405020304" pitchFamily="18" charset="0"/>
              <a:cs typeface="Times New Roman" panose="02020603050405020304" pitchFamily="18" charset="0"/>
            </a:rPr>
            <a:t>These subcomponents are shipped to the Bothell location for final product assembly. In 2001, this manufacturing plant became the sole manufacturer and distributor of the touring bicycle product group.</a:t>
          </a:r>
          <a:endParaRPr lang="en-US" sz="1200" dirty="0">
            <a:solidFill>
              <a:schemeClr val="bg1"/>
            </a:solidFill>
            <a:latin typeface="Times New Roman" panose="02020603050405020304" pitchFamily="18" charset="0"/>
            <a:cs typeface="Times New Roman" panose="02020603050405020304" pitchFamily="18" charset="0"/>
          </a:endParaRPr>
        </a:p>
      </dgm:t>
    </dgm:pt>
    <dgm:pt modelId="{399DE9B7-5339-4CA0-A811-07509565BCD9}" type="parTrans" cxnId="{CB9BC943-99EE-43DD-A581-2ABAB7F78F17}">
      <dgm:prSet/>
      <dgm:spPr/>
      <dgm:t>
        <a:bodyPr/>
        <a:lstStyle/>
        <a:p>
          <a:endParaRPr lang="en-US"/>
        </a:p>
      </dgm:t>
    </dgm:pt>
    <dgm:pt modelId="{8C9AA38B-598A-4A6D-BB95-01FEE4AA9794}" type="sibTrans" cxnId="{CB9BC943-99EE-43DD-A581-2ABAB7F78F17}">
      <dgm:prSet/>
      <dgm:spPr/>
      <dgm:t>
        <a:bodyPr/>
        <a:lstStyle/>
        <a:p>
          <a:pPr>
            <a:lnSpc>
              <a:spcPct val="100000"/>
            </a:lnSpc>
          </a:pPr>
          <a:endParaRPr lang="en-US"/>
        </a:p>
      </dgm:t>
    </dgm:pt>
    <dgm:pt modelId="{F6AD6387-B7E0-427D-A0C2-4D3E885C0337}">
      <dgm:prSet custT="1"/>
      <dgm:spPr/>
      <dgm:t>
        <a:bodyPr/>
        <a:lstStyle/>
        <a:p>
          <a:pPr>
            <a:lnSpc>
              <a:spcPct val="100000"/>
            </a:lnSpc>
          </a:pPr>
          <a:r>
            <a:rPr lang="en-IN" sz="1200" dirty="0">
              <a:solidFill>
                <a:schemeClr val="bg1"/>
              </a:solidFill>
              <a:latin typeface="Times New Roman" panose="02020603050405020304" pitchFamily="18" charset="0"/>
              <a:cs typeface="Times New Roman" panose="02020603050405020304" pitchFamily="18" charset="0"/>
            </a:rPr>
            <a:t>Coming off a successful fiscal year, Adventure Works Cycles is looking to broaden its market share by targeting their sales to their best customers, extending their product availability through an external Web site, and reducing their cost of sales through lower production costs.</a:t>
          </a:r>
          <a:endParaRPr lang="en-US" sz="1200" dirty="0">
            <a:solidFill>
              <a:schemeClr val="bg1"/>
            </a:solidFill>
            <a:latin typeface="Times New Roman" panose="02020603050405020304" pitchFamily="18" charset="0"/>
            <a:cs typeface="Times New Roman" panose="02020603050405020304" pitchFamily="18" charset="0"/>
          </a:endParaRPr>
        </a:p>
      </dgm:t>
    </dgm:pt>
    <dgm:pt modelId="{6805851F-068F-438A-B485-720B9DD4C2B4}" type="parTrans" cxnId="{93A46FC7-9D2E-40AC-B8CD-BE2C7AD7CE64}">
      <dgm:prSet/>
      <dgm:spPr/>
      <dgm:t>
        <a:bodyPr/>
        <a:lstStyle/>
        <a:p>
          <a:endParaRPr lang="en-US"/>
        </a:p>
      </dgm:t>
    </dgm:pt>
    <dgm:pt modelId="{BD2FE740-8473-4D11-BD86-9CD334ECB87A}" type="sibTrans" cxnId="{93A46FC7-9D2E-40AC-B8CD-BE2C7AD7CE64}">
      <dgm:prSet/>
      <dgm:spPr/>
      <dgm:t>
        <a:bodyPr/>
        <a:lstStyle/>
        <a:p>
          <a:endParaRPr lang="en-US"/>
        </a:p>
      </dgm:t>
    </dgm:pt>
    <dgm:pt modelId="{BF566D16-7DD6-4CAD-B1EC-41602F357155}" type="pres">
      <dgm:prSet presAssocID="{771B45C8-5258-4640-ABCE-1F9627A3C331}" presName="root" presStyleCnt="0">
        <dgm:presLayoutVars>
          <dgm:dir/>
          <dgm:resizeHandles val="exact"/>
        </dgm:presLayoutVars>
      </dgm:prSet>
      <dgm:spPr/>
      <dgm:t>
        <a:bodyPr/>
        <a:lstStyle/>
        <a:p>
          <a:endParaRPr lang="en-US"/>
        </a:p>
      </dgm:t>
    </dgm:pt>
    <dgm:pt modelId="{0DBC295D-D9EA-427B-8E61-1F00E545FC37}" type="pres">
      <dgm:prSet presAssocID="{771B45C8-5258-4640-ABCE-1F9627A3C331}" presName="container" presStyleCnt="0">
        <dgm:presLayoutVars>
          <dgm:dir/>
          <dgm:resizeHandles val="exact"/>
        </dgm:presLayoutVars>
      </dgm:prSet>
      <dgm:spPr/>
    </dgm:pt>
    <dgm:pt modelId="{7A4454F4-8429-4303-BB00-E8A57E573D32}" type="pres">
      <dgm:prSet presAssocID="{CE997E4D-20CD-4503-9FEF-83102202DCC7}" presName="compNode" presStyleCnt="0"/>
      <dgm:spPr/>
    </dgm:pt>
    <dgm:pt modelId="{EE5B2A1D-68C4-49EE-B994-FADCC0CD1A9F}" type="pres">
      <dgm:prSet presAssocID="{CE997E4D-20CD-4503-9FEF-83102202DCC7}" presName="iconBgRect" presStyleLbl="bgShp" presStyleIdx="0" presStyleCnt="6"/>
      <dgm:spPr/>
    </dgm:pt>
    <dgm:pt modelId="{0C669D4B-A1BA-48BD-B5C5-BFE8DB001A00}" type="pres">
      <dgm:prSet presAssocID="{CE997E4D-20CD-4503-9FEF-83102202DCC7}"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dgm:spPr>
      <dgm:extLst>
        <a:ext uri="{E40237B7-FDA0-4F09-8148-C483321AD2D9}">
          <dgm14:cNvPr xmlns:dgm14="http://schemas.microsoft.com/office/drawing/2010/diagram" xmlns="" id="0" name="" descr="Database"/>
        </a:ext>
      </dgm:extLst>
    </dgm:pt>
    <dgm:pt modelId="{7D12B638-880D-4525-A30B-7EB006A6F95C}" type="pres">
      <dgm:prSet presAssocID="{CE997E4D-20CD-4503-9FEF-83102202DCC7}" presName="spaceRect" presStyleCnt="0"/>
      <dgm:spPr/>
    </dgm:pt>
    <dgm:pt modelId="{9296B21B-CCE1-4E5C-9ED4-438A4E342297}" type="pres">
      <dgm:prSet presAssocID="{CE997E4D-20CD-4503-9FEF-83102202DCC7}" presName="textRect" presStyleLbl="revTx" presStyleIdx="0" presStyleCnt="6">
        <dgm:presLayoutVars>
          <dgm:chMax val="1"/>
          <dgm:chPref val="1"/>
        </dgm:presLayoutVars>
      </dgm:prSet>
      <dgm:spPr/>
      <dgm:t>
        <a:bodyPr/>
        <a:lstStyle/>
        <a:p>
          <a:endParaRPr lang="en-US"/>
        </a:p>
      </dgm:t>
    </dgm:pt>
    <dgm:pt modelId="{3332AC74-76F0-495B-AF5E-F5E0B607745D}" type="pres">
      <dgm:prSet presAssocID="{662CFE84-EC18-4EA3-B2D5-84C7BB8C6F6C}" presName="sibTrans" presStyleLbl="sibTrans2D1" presStyleIdx="0" presStyleCnt="0"/>
      <dgm:spPr/>
      <dgm:t>
        <a:bodyPr/>
        <a:lstStyle/>
        <a:p>
          <a:endParaRPr lang="en-US"/>
        </a:p>
      </dgm:t>
    </dgm:pt>
    <dgm:pt modelId="{096AB0B4-3D35-48FB-80FA-947DBF830617}" type="pres">
      <dgm:prSet presAssocID="{94A8EE80-8638-482E-8474-C694BF503AD6}" presName="compNode" presStyleCnt="0"/>
      <dgm:spPr/>
    </dgm:pt>
    <dgm:pt modelId="{2ADAA245-77BE-42CB-B82F-E35E5D878932}" type="pres">
      <dgm:prSet presAssocID="{94A8EE80-8638-482E-8474-C694BF503AD6}" presName="iconBgRect" presStyleLbl="bgShp" presStyleIdx="1" presStyleCnt="6"/>
      <dgm:spPr/>
    </dgm:pt>
    <dgm:pt modelId="{2D163188-1AEB-4C24-9D65-F06BB5341FC1}" type="pres">
      <dgm:prSet presAssocID="{94A8EE80-8638-482E-8474-C694BF503AD6}"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dgm:spPr>
      <dgm:extLst>
        <a:ext uri="{E40237B7-FDA0-4F09-8148-C483321AD2D9}">
          <dgm14:cNvPr xmlns:dgm14="http://schemas.microsoft.com/office/drawing/2010/diagram" xmlns="" id="0" name="" descr="Bike"/>
        </a:ext>
      </dgm:extLst>
    </dgm:pt>
    <dgm:pt modelId="{7069615F-AD49-4580-A5CE-ABB27CDC2811}" type="pres">
      <dgm:prSet presAssocID="{94A8EE80-8638-482E-8474-C694BF503AD6}" presName="spaceRect" presStyleCnt="0"/>
      <dgm:spPr/>
    </dgm:pt>
    <dgm:pt modelId="{0519F0E7-09CA-43D5-B1BF-7DACB7BE9C28}" type="pres">
      <dgm:prSet presAssocID="{94A8EE80-8638-482E-8474-C694BF503AD6}" presName="textRect" presStyleLbl="revTx" presStyleIdx="1" presStyleCnt="6">
        <dgm:presLayoutVars>
          <dgm:chMax val="1"/>
          <dgm:chPref val="1"/>
        </dgm:presLayoutVars>
      </dgm:prSet>
      <dgm:spPr/>
      <dgm:t>
        <a:bodyPr/>
        <a:lstStyle/>
        <a:p>
          <a:endParaRPr lang="en-US"/>
        </a:p>
      </dgm:t>
    </dgm:pt>
    <dgm:pt modelId="{944ABA65-CE88-4DED-8860-CE152B24B4E4}" type="pres">
      <dgm:prSet presAssocID="{DE76A824-1092-4613-8721-F3A7049F1397}" presName="sibTrans" presStyleLbl="sibTrans2D1" presStyleIdx="0" presStyleCnt="0"/>
      <dgm:spPr/>
      <dgm:t>
        <a:bodyPr/>
        <a:lstStyle/>
        <a:p>
          <a:endParaRPr lang="en-US"/>
        </a:p>
      </dgm:t>
    </dgm:pt>
    <dgm:pt modelId="{34AAC150-DC73-451B-AD33-952A93470FA7}" type="pres">
      <dgm:prSet presAssocID="{0A48028C-990B-4019-8902-0C16140AECEB}" presName="compNode" presStyleCnt="0"/>
      <dgm:spPr/>
    </dgm:pt>
    <dgm:pt modelId="{9A7E0DCA-54A8-4EC5-947A-18B504C4D24E}" type="pres">
      <dgm:prSet presAssocID="{0A48028C-990B-4019-8902-0C16140AECEB}" presName="iconBgRect" presStyleLbl="bgShp" presStyleIdx="2" presStyleCnt="6"/>
      <dgm:spPr/>
    </dgm:pt>
    <dgm:pt modelId="{0FA178DC-BE78-4CA2-8310-C476FF473DE0}" type="pres">
      <dgm:prSet presAssocID="{0A48028C-990B-4019-8902-0C16140AECE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dgm:spPr>
      <dgm:extLst>
        <a:ext uri="{E40237B7-FDA0-4F09-8148-C483321AD2D9}">
          <dgm14:cNvPr xmlns:dgm14="http://schemas.microsoft.com/office/drawing/2010/diagram" xmlns="" id="0" name="" descr="Succulent"/>
        </a:ext>
      </dgm:extLst>
    </dgm:pt>
    <dgm:pt modelId="{BD0B71C4-7162-4D06-8831-DFF90A3FA21E}" type="pres">
      <dgm:prSet presAssocID="{0A48028C-990B-4019-8902-0C16140AECEB}" presName="spaceRect" presStyleCnt="0"/>
      <dgm:spPr/>
    </dgm:pt>
    <dgm:pt modelId="{D25EFAC8-5178-4315-A16C-C89B6E7FAC88}" type="pres">
      <dgm:prSet presAssocID="{0A48028C-990B-4019-8902-0C16140AECEB}" presName="textRect" presStyleLbl="revTx" presStyleIdx="2" presStyleCnt="6">
        <dgm:presLayoutVars>
          <dgm:chMax val="1"/>
          <dgm:chPref val="1"/>
        </dgm:presLayoutVars>
      </dgm:prSet>
      <dgm:spPr/>
      <dgm:t>
        <a:bodyPr/>
        <a:lstStyle/>
        <a:p>
          <a:endParaRPr lang="en-US"/>
        </a:p>
      </dgm:t>
    </dgm:pt>
    <dgm:pt modelId="{DFED5923-09AB-4827-A85E-6EF5B7DC3C40}" type="pres">
      <dgm:prSet presAssocID="{D155029A-71B6-4B58-BF30-876091EFC1D4}" presName="sibTrans" presStyleLbl="sibTrans2D1" presStyleIdx="0" presStyleCnt="0"/>
      <dgm:spPr/>
      <dgm:t>
        <a:bodyPr/>
        <a:lstStyle/>
        <a:p>
          <a:endParaRPr lang="en-US"/>
        </a:p>
      </dgm:t>
    </dgm:pt>
    <dgm:pt modelId="{8537839D-0534-40BC-A504-61A5D72358D3}" type="pres">
      <dgm:prSet presAssocID="{2D6F8A77-D9CE-4968-8243-65CAA0E4A99D}" presName="compNode" presStyleCnt="0"/>
      <dgm:spPr/>
    </dgm:pt>
    <dgm:pt modelId="{B61E380C-CE5D-4999-AA88-D4CFA02A7C14}" type="pres">
      <dgm:prSet presAssocID="{2D6F8A77-D9CE-4968-8243-65CAA0E4A99D}" presName="iconBgRect" presStyleLbl="bgShp" presStyleIdx="3" presStyleCnt="6"/>
      <dgm:spPr/>
    </dgm:pt>
    <dgm:pt modelId="{56EFBF30-FEF3-4EE2-9BC0-114550F2EEA0}" type="pres">
      <dgm:prSet presAssocID="{2D6F8A77-D9CE-4968-8243-65CAA0E4A99D}"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xmlns="" val="0"/>
              </a:ext>
              <a:ext uri="{96DAC541-7B7A-43D3-8B79-37D633B846F1}">
                <asvg:svgBlip xmlns:asvg="http://schemas.microsoft.com/office/drawing/2016/SVG/main" xmlns="" r:embed="rId8"/>
              </a:ext>
            </a:extLst>
          </a:blip>
          <a:stretch>
            <a:fillRect/>
          </a:stretch>
        </a:blipFill>
      </dgm:spPr>
      <dgm:extLst>
        <a:ext uri="{E40237B7-FDA0-4F09-8148-C483321AD2D9}">
          <dgm14:cNvPr xmlns:dgm14="http://schemas.microsoft.com/office/drawing/2010/diagram" xmlns="" id="0" name="" descr="Checkmark"/>
        </a:ext>
      </dgm:extLst>
    </dgm:pt>
    <dgm:pt modelId="{304B9DA8-4590-4CF0-B99D-DFE18BC8082F}" type="pres">
      <dgm:prSet presAssocID="{2D6F8A77-D9CE-4968-8243-65CAA0E4A99D}" presName="spaceRect" presStyleCnt="0"/>
      <dgm:spPr/>
    </dgm:pt>
    <dgm:pt modelId="{69683203-9C21-425E-9550-9E8E9E66C863}" type="pres">
      <dgm:prSet presAssocID="{2D6F8A77-D9CE-4968-8243-65CAA0E4A99D}" presName="textRect" presStyleLbl="revTx" presStyleIdx="3" presStyleCnt="6">
        <dgm:presLayoutVars>
          <dgm:chMax val="1"/>
          <dgm:chPref val="1"/>
        </dgm:presLayoutVars>
      </dgm:prSet>
      <dgm:spPr/>
      <dgm:t>
        <a:bodyPr/>
        <a:lstStyle/>
        <a:p>
          <a:endParaRPr lang="en-US"/>
        </a:p>
      </dgm:t>
    </dgm:pt>
    <dgm:pt modelId="{DDD84368-0EC4-4C78-84D5-19E8A8895B74}" type="pres">
      <dgm:prSet presAssocID="{C89208E8-B8DC-4692-BA5C-9A3DB910FEBA}" presName="sibTrans" presStyleLbl="sibTrans2D1" presStyleIdx="0" presStyleCnt="0"/>
      <dgm:spPr/>
      <dgm:t>
        <a:bodyPr/>
        <a:lstStyle/>
        <a:p>
          <a:endParaRPr lang="en-US"/>
        </a:p>
      </dgm:t>
    </dgm:pt>
    <dgm:pt modelId="{9EE7663D-3723-42F6-9B70-05D05CD1EC68}" type="pres">
      <dgm:prSet presAssocID="{026CCE9F-1525-4F76-8465-22B0FC71E5F1}" presName="compNode" presStyleCnt="0"/>
      <dgm:spPr/>
    </dgm:pt>
    <dgm:pt modelId="{90628905-DF6F-4481-BCDA-E485F1F6BA6B}" type="pres">
      <dgm:prSet presAssocID="{026CCE9F-1525-4F76-8465-22B0FC71E5F1}" presName="iconBgRect" presStyleLbl="bgShp" presStyleIdx="4" presStyleCnt="6"/>
      <dgm:spPr/>
    </dgm:pt>
    <dgm:pt modelId="{38A91835-BA09-4AA8-B921-C83663A45F74}" type="pres">
      <dgm:prSet presAssocID="{026CCE9F-1525-4F76-8465-22B0FC71E5F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xmlns="" val="0"/>
              </a:ext>
              <a:ext uri="{96DAC541-7B7A-43D3-8B79-37D633B846F1}">
                <asvg:svgBlip xmlns:asvg="http://schemas.microsoft.com/office/drawing/2016/SVG/main" xmlns="" r:embed="rId10"/>
              </a:ext>
            </a:extLst>
          </a:blip>
          <a:stretch>
            <a:fillRect/>
          </a:stretch>
        </a:blipFill>
      </dgm:spPr>
      <dgm:extLst>
        <a:ext uri="{E40237B7-FDA0-4F09-8148-C483321AD2D9}">
          <dgm14:cNvPr xmlns:dgm14="http://schemas.microsoft.com/office/drawing/2010/diagram" xmlns="" id="0" name="" descr="Factory"/>
        </a:ext>
      </dgm:extLst>
    </dgm:pt>
    <dgm:pt modelId="{5DB8527E-E62C-4E6C-A815-4D3C75A36D5A}" type="pres">
      <dgm:prSet presAssocID="{026CCE9F-1525-4F76-8465-22B0FC71E5F1}" presName="spaceRect" presStyleCnt="0"/>
      <dgm:spPr/>
    </dgm:pt>
    <dgm:pt modelId="{A5CF726F-6E77-4A28-982E-8D3A6E643D5E}" type="pres">
      <dgm:prSet presAssocID="{026CCE9F-1525-4F76-8465-22B0FC71E5F1}" presName="textRect" presStyleLbl="revTx" presStyleIdx="4" presStyleCnt="6">
        <dgm:presLayoutVars>
          <dgm:chMax val="1"/>
          <dgm:chPref val="1"/>
        </dgm:presLayoutVars>
      </dgm:prSet>
      <dgm:spPr/>
      <dgm:t>
        <a:bodyPr/>
        <a:lstStyle/>
        <a:p>
          <a:endParaRPr lang="en-US"/>
        </a:p>
      </dgm:t>
    </dgm:pt>
    <dgm:pt modelId="{20C5C557-7C9B-4679-864B-2155FE2A58C0}" type="pres">
      <dgm:prSet presAssocID="{8C9AA38B-598A-4A6D-BB95-01FEE4AA9794}" presName="sibTrans" presStyleLbl="sibTrans2D1" presStyleIdx="0" presStyleCnt="0"/>
      <dgm:spPr/>
      <dgm:t>
        <a:bodyPr/>
        <a:lstStyle/>
        <a:p>
          <a:endParaRPr lang="en-US"/>
        </a:p>
      </dgm:t>
    </dgm:pt>
    <dgm:pt modelId="{1E36869E-BF39-4319-A71E-F1209D6DA2E7}" type="pres">
      <dgm:prSet presAssocID="{F6AD6387-B7E0-427D-A0C2-4D3E885C0337}" presName="compNode" presStyleCnt="0"/>
      <dgm:spPr/>
    </dgm:pt>
    <dgm:pt modelId="{485A1955-94CB-41B3-A1F6-16EA3F062840}" type="pres">
      <dgm:prSet presAssocID="{F6AD6387-B7E0-427D-A0C2-4D3E885C0337}" presName="iconBgRect" presStyleLbl="bgShp" presStyleIdx="5" presStyleCnt="6"/>
      <dgm:spPr/>
    </dgm:pt>
    <dgm:pt modelId="{BD0B2BC2-F0BB-465C-A617-48C1DBF05C90}" type="pres">
      <dgm:prSet presAssocID="{F6AD6387-B7E0-427D-A0C2-4D3E885C033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xmlns="" val="0"/>
              </a:ext>
              <a:ext uri="{96DAC541-7B7A-43D3-8B79-37D633B846F1}">
                <asvg:svgBlip xmlns:asvg="http://schemas.microsoft.com/office/drawing/2016/SVG/main" xmlns="" r:embed="rId12"/>
              </a:ext>
            </a:extLst>
          </a:blip>
          <a:stretch>
            <a:fillRect/>
          </a:stretch>
        </a:blipFill>
      </dgm:spPr>
      <dgm:extLst>
        <a:ext uri="{E40237B7-FDA0-4F09-8148-C483321AD2D9}">
          <dgm14:cNvPr xmlns:dgm14="http://schemas.microsoft.com/office/drawing/2010/diagram" xmlns="" id="0" name="" descr="Business Growth"/>
        </a:ext>
      </dgm:extLst>
    </dgm:pt>
    <dgm:pt modelId="{CB6941A0-0BCA-4FA9-B195-88C391FBAFAC}" type="pres">
      <dgm:prSet presAssocID="{F6AD6387-B7E0-427D-A0C2-4D3E885C0337}" presName="spaceRect" presStyleCnt="0"/>
      <dgm:spPr/>
    </dgm:pt>
    <dgm:pt modelId="{D2264BA8-9264-4803-BAFD-4106BD3FCE8B}" type="pres">
      <dgm:prSet presAssocID="{F6AD6387-B7E0-427D-A0C2-4D3E885C0337}" presName="textRect" presStyleLbl="revTx" presStyleIdx="5" presStyleCnt="6">
        <dgm:presLayoutVars>
          <dgm:chMax val="1"/>
          <dgm:chPref val="1"/>
        </dgm:presLayoutVars>
      </dgm:prSet>
      <dgm:spPr/>
      <dgm:t>
        <a:bodyPr/>
        <a:lstStyle/>
        <a:p>
          <a:endParaRPr lang="en-US"/>
        </a:p>
      </dgm:t>
    </dgm:pt>
  </dgm:ptLst>
  <dgm:cxnLst>
    <dgm:cxn modelId="{1AA90282-FC27-4AA4-8241-ACED23CD2A93}" srcId="{771B45C8-5258-4640-ABCE-1F9627A3C331}" destId="{2D6F8A77-D9CE-4968-8243-65CAA0E4A99D}" srcOrd="3" destOrd="0" parTransId="{7BCCBE54-01BF-4007-A1E9-C47B7EE58D6A}" sibTransId="{C89208E8-B8DC-4692-BA5C-9A3DB910FEBA}"/>
    <dgm:cxn modelId="{93A46FC7-9D2E-40AC-B8CD-BE2C7AD7CE64}" srcId="{771B45C8-5258-4640-ABCE-1F9627A3C331}" destId="{F6AD6387-B7E0-427D-A0C2-4D3E885C0337}" srcOrd="5" destOrd="0" parTransId="{6805851F-068F-438A-B485-720B9DD4C2B4}" sibTransId="{BD2FE740-8473-4D11-BD86-9CD334ECB87A}"/>
    <dgm:cxn modelId="{E7EEB5BD-F43B-4318-BAF0-0A453111B9E6}" type="presOf" srcId="{94A8EE80-8638-482E-8474-C694BF503AD6}" destId="{0519F0E7-09CA-43D5-B1BF-7DACB7BE9C28}" srcOrd="0" destOrd="0" presId="urn:microsoft.com/office/officeart/2018/2/layout/IconCircleList"/>
    <dgm:cxn modelId="{B3A1A8D6-4A47-4A66-9BDB-6D34D9A0CC7F}" type="presOf" srcId="{771B45C8-5258-4640-ABCE-1F9627A3C331}" destId="{BF566D16-7DD6-4CAD-B1EC-41602F357155}" srcOrd="0" destOrd="0" presId="urn:microsoft.com/office/officeart/2018/2/layout/IconCircleList"/>
    <dgm:cxn modelId="{A181D961-24A9-4B30-ACA9-13F66D4D16CA}" type="presOf" srcId="{026CCE9F-1525-4F76-8465-22B0FC71E5F1}" destId="{A5CF726F-6E77-4A28-982E-8D3A6E643D5E}" srcOrd="0" destOrd="0" presId="urn:microsoft.com/office/officeart/2018/2/layout/IconCircleList"/>
    <dgm:cxn modelId="{7EA76F2B-297D-45D8-9543-4E62FB7B3358}" type="presOf" srcId="{8C9AA38B-598A-4A6D-BB95-01FEE4AA9794}" destId="{20C5C557-7C9B-4679-864B-2155FE2A58C0}" srcOrd="0" destOrd="0" presId="urn:microsoft.com/office/officeart/2018/2/layout/IconCircleList"/>
    <dgm:cxn modelId="{6E9F3DCB-81CB-4421-BA57-7AF08936B130}" srcId="{771B45C8-5258-4640-ABCE-1F9627A3C331}" destId="{CE997E4D-20CD-4503-9FEF-83102202DCC7}" srcOrd="0" destOrd="0" parTransId="{4933ECB9-D2E4-4DC7-9AB6-88EAFE15E833}" sibTransId="{662CFE84-EC18-4EA3-B2D5-84C7BB8C6F6C}"/>
    <dgm:cxn modelId="{B172B969-8FD7-4530-96F5-096F43C70B81}" type="presOf" srcId="{C89208E8-B8DC-4692-BA5C-9A3DB910FEBA}" destId="{DDD84368-0EC4-4C78-84D5-19E8A8895B74}" srcOrd="0" destOrd="0" presId="urn:microsoft.com/office/officeart/2018/2/layout/IconCircleList"/>
    <dgm:cxn modelId="{92BD18C5-53CF-4616-8324-E5A270D18734}" srcId="{771B45C8-5258-4640-ABCE-1F9627A3C331}" destId="{94A8EE80-8638-482E-8474-C694BF503AD6}" srcOrd="1" destOrd="0" parTransId="{17E0960B-0489-4993-A2F2-304924BCFB84}" sibTransId="{DE76A824-1092-4613-8721-F3A7049F1397}"/>
    <dgm:cxn modelId="{FBBD0B1C-2DFB-47C4-B92B-49A49A5D1768}" type="presOf" srcId="{F6AD6387-B7E0-427D-A0C2-4D3E885C0337}" destId="{D2264BA8-9264-4803-BAFD-4106BD3FCE8B}" srcOrd="0" destOrd="0" presId="urn:microsoft.com/office/officeart/2018/2/layout/IconCircleList"/>
    <dgm:cxn modelId="{37AA5907-0E09-41E4-BC7D-B0BDA72E193E}" type="presOf" srcId="{DE76A824-1092-4613-8721-F3A7049F1397}" destId="{944ABA65-CE88-4DED-8860-CE152B24B4E4}" srcOrd="0" destOrd="0" presId="urn:microsoft.com/office/officeart/2018/2/layout/IconCircleList"/>
    <dgm:cxn modelId="{CB9BC943-99EE-43DD-A581-2ABAB7F78F17}" srcId="{771B45C8-5258-4640-ABCE-1F9627A3C331}" destId="{026CCE9F-1525-4F76-8465-22B0FC71E5F1}" srcOrd="4" destOrd="0" parTransId="{399DE9B7-5339-4CA0-A811-07509565BCD9}" sibTransId="{8C9AA38B-598A-4A6D-BB95-01FEE4AA9794}"/>
    <dgm:cxn modelId="{7D24FFEA-87C0-4964-943D-58A4FE6DB806}" type="presOf" srcId="{2D6F8A77-D9CE-4968-8243-65CAA0E4A99D}" destId="{69683203-9C21-425E-9550-9E8E9E66C863}" srcOrd="0" destOrd="0" presId="urn:microsoft.com/office/officeart/2018/2/layout/IconCircleList"/>
    <dgm:cxn modelId="{C6858B90-6C67-44A6-BB56-0BFF14B25242}" type="presOf" srcId="{0A48028C-990B-4019-8902-0C16140AECEB}" destId="{D25EFAC8-5178-4315-A16C-C89B6E7FAC88}" srcOrd="0" destOrd="0" presId="urn:microsoft.com/office/officeart/2018/2/layout/IconCircleList"/>
    <dgm:cxn modelId="{4DD338D1-3289-4E4D-8C30-E2B9342FC95D}" type="presOf" srcId="{662CFE84-EC18-4EA3-B2D5-84C7BB8C6F6C}" destId="{3332AC74-76F0-495B-AF5E-F5E0B607745D}" srcOrd="0" destOrd="0" presId="urn:microsoft.com/office/officeart/2018/2/layout/IconCircleList"/>
    <dgm:cxn modelId="{57562D6F-D18C-4034-8B4B-84FF0E18C494}" type="presOf" srcId="{CE997E4D-20CD-4503-9FEF-83102202DCC7}" destId="{9296B21B-CCE1-4E5C-9ED4-438A4E342297}" srcOrd="0" destOrd="0" presId="urn:microsoft.com/office/officeart/2018/2/layout/IconCircleList"/>
    <dgm:cxn modelId="{385C87BA-C84A-4909-B6AA-B22CBFBABE6C}" srcId="{771B45C8-5258-4640-ABCE-1F9627A3C331}" destId="{0A48028C-990B-4019-8902-0C16140AECEB}" srcOrd="2" destOrd="0" parTransId="{F0B8844A-0BF2-4F88-97A5-802868021982}" sibTransId="{D155029A-71B6-4B58-BF30-876091EFC1D4}"/>
    <dgm:cxn modelId="{C90B285C-90E3-43EB-9C01-43A15A965DDA}" type="presOf" srcId="{D155029A-71B6-4B58-BF30-876091EFC1D4}" destId="{DFED5923-09AB-4827-A85E-6EF5B7DC3C40}" srcOrd="0" destOrd="0" presId="urn:microsoft.com/office/officeart/2018/2/layout/IconCircleList"/>
    <dgm:cxn modelId="{B4B5D1CC-3402-4FA2-8912-8E36E0AEA4D2}" type="presParOf" srcId="{BF566D16-7DD6-4CAD-B1EC-41602F357155}" destId="{0DBC295D-D9EA-427B-8E61-1F00E545FC37}" srcOrd="0" destOrd="0" presId="urn:microsoft.com/office/officeart/2018/2/layout/IconCircleList"/>
    <dgm:cxn modelId="{E9FE5F94-62A0-44A7-8F17-B408E320F9BA}" type="presParOf" srcId="{0DBC295D-D9EA-427B-8E61-1F00E545FC37}" destId="{7A4454F4-8429-4303-BB00-E8A57E573D32}" srcOrd="0" destOrd="0" presId="urn:microsoft.com/office/officeart/2018/2/layout/IconCircleList"/>
    <dgm:cxn modelId="{CDB0FD7C-F4B5-4CF9-9053-224601B85A6F}" type="presParOf" srcId="{7A4454F4-8429-4303-BB00-E8A57E573D32}" destId="{EE5B2A1D-68C4-49EE-B994-FADCC0CD1A9F}" srcOrd="0" destOrd="0" presId="urn:microsoft.com/office/officeart/2018/2/layout/IconCircleList"/>
    <dgm:cxn modelId="{F654C754-8233-49D3-9E06-2AE2C3F97F2A}" type="presParOf" srcId="{7A4454F4-8429-4303-BB00-E8A57E573D32}" destId="{0C669D4B-A1BA-48BD-B5C5-BFE8DB001A00}" srcOrd="1" destOrd="0" presId="urn:microsoft.com/office/officeart/2018/2/layout/IconCircleList"/>
    <dgm:cxn modelId="{5FCA8DA0-F34E-4C4E-83E7-8B8A553BC5AC}" type="presParOf" srcId="{7A4454F4-8429-4303-BB00-E8A57E573D32}" destId="{7D12B638-880D-4525-A30B-7EB006A6F95C}" srcOrd="2" destOrd="0" presId="urn:microsoft.com/office/officeart/2018/2/layout/IconCircleList"/>
    <dgm:cxn modelId="{B5E2DB3B-D0E4-49A1-802C-18C771700D3A}" type="presParOf" srcId="{7A4454F4-8429-4303-BB00-E8A57E573D32}" destId="{9296B21B-CCE1-4E5C-9ED4-438A4E342297}" srcOrd="3" destOrd="0" presId="urn:microsoft.com/office/officeart/2018/2/layout/IconCircleList"/>
    <dgm:cxn modelId="{A3B6A834-3190-4311-AE99-567141B356EF}" type="presParOf" srcId="{0DBC295D-D9EA-427B-8E61-1F00E545FC37}" destId="{3332AC74-76F0-495B-AF5E-F5E0B607745D}" srcOrd="1" destOrd="0" presId="urn:microsoft.com/office/officeart/2018/2/layout/IconCircleList"/>
    <dgm:cxn modelId="{B80846EA-74C0-447E-BDFA-F614F75425E5}" type="presParOf" srcId="{0DBC295D-D9EA-427B-8E61-1F00E545FC37}" destId="{096AB0B4-3D35-48FB-80FA-947DBF830617}" srcOrd="2" destOrd="0" presId="urn:microsoft.com/office/officeart/2018/2/layout/IconCircleList"/>
    <dgm:cxn modelId="{A6073087-3B00-4E9B-8F71-C52E00BFA035}" type="presParOf" srcId="{096AB0B4-3D35-48FB-80FA-947DBF830617}" destId="{2ADAA245-77BE-42CB-B82F-E35E5D878932}" srcOrd="0" destOrd="0" presId="urn:microsoft.com/office/officeart/2018/2/layout/IconCircleList"/>
    <dgm:cxn modelId="{D0D6FD44-A614-4BEC-98B7-D59B0642F316}" type="presParOf" srcId="{096AB0B4-3D35-48FB-80FA-947DBF830617}" destId="{2D163188-1AEB-4C24-9D65-F06BB5341FC1}" srcOrd="1" destOrd="0" presId="urn:microsoft.com/office/officeart/2018/2/layout/IconCircleList"/>
    <dgm:cxn modelId="{1F41E10B-1012-431F-A847-38896DDF257A}" type="presParOf" srcId="{096AB0B4-3D35-48FB-80FA-947DBF830617}" destId="{7069615F-AD49-4580-A5CE-ABB27CDC2811}" srcOrd="2" destOrd="0" presId="urn:microsoft.com/office/officeart/2018/2/layout/IconCircleList"/>
    <dgm:cxn modelId="{9D83CBFA-890C-4692-B3EB-200B5A832B8E}" type="presParOf" srcId="{096AB0B4-3D35-48FB-80FA-947DBF830617}" destId="{0519F0E7-09CA-43D5-B1BF-7DACB7BE9C28}" srcOrd="3" destOrd="0" presId="urn:microsoft.com/office/officeart/2018/2/layout/IconCircleList"/>
    <dgm:cxn modelId="{E9772848-1D5E-415C-8936-CB7FF11B257B}" type="presParOf" srcId="{0DBC295D-D9EA-427B-8E61-1F00E545FC37}" destId="{944ABA65-CE88-4DED-8860-CE152B24B4E4}" srcOrd="3" destOrd="0" presId="urn:microsoft.com/office/officeart/2018/2/layout/IconCircleList"/>
    <dgm:cxn modelId="{328C408E-2FA1-4D0C-8781-BB0092E68AFD}" type="presParOf" srcId="{0DBC295D-D9EA-427B-8E61-1F00E545FC37}" destId="{34AAC150-DC73-451B-AD33-952A93470FA7}" srcOrd="4" destOrd="0" presId="urn:microsoft.com/office/officeart/2018/2/layout/IconCircleList"/>
    <dgm:cxn modelId="{6C4ECF78-879F-4FAB-ABAD-AC75640A3279}" type="presParOf" srcId="{34AAC150-DC73-451B-AD33-952A93470FA7}" destId="{9A7E0DCA-54A8-4EC5-947A-18B504C4D24E}" srcOrd="0" destOrd="0" presId="urn:microsoft.com/office/officeart/2018/2/layout/IconCircleList"/>
    <dgm:cxn modelId="{72968B2D-962D-4F03-9FE4-E1B0305ADB7F}" type="presParOf" srcId="{34AAC150-DC73-451B-AD33-952A93470FA7}" destId="{0FA178DC-BE78-4CA2-8310-C476FF473DE0}" srcOrd="1" destOrd="0" presId="urn:microsoft.com/office/officeart/2018/2/layout/IconCircleList"/>
    <dgm:cxn modelId="{42750AD1-E7FD-4F97-B85A-7573E9EC2C5F}" type="presParOf" srcId="{34AAC150-DC73-451B-AD33-952A93470FA7}" destId="{BD0B71C4-7162-4D06-8831-DFF90A3FA21E}" srcOrd="2" destOrd="0" presId="urn:microsoft.com/office/officeart/2018/2/layout/IconCircleList"/>
    <dgm:cxn modelId="{AE3444C2-F828-4D43-8EF0-931D41BF31F7}" type="presParOf" srcId="{34AAC150-DC73-451B-AD33-952A93470FA7}" destId="{D25EFAC8-5178-4315-A16C-C89B6E7FAC88}" srcOrd="3" destOrd="0" presId="urn:microsoft.com/office/officeart/2018/2/layout/IconCircleList"/>
    <dgm:cxn modelId="{EEE58491-B88A-4A56-AF75-61B7E80C4AB5}" type="presParOf" srcId="{0DBC295D-D9EA-427B-8E61-1F00E545FC37}" destId="{DFED5923-09AB-4827-A85E-6EF5B7DC3C40}" srcOrd="5" destOrd="0" presId="urn:microsoft.com/office/officeart/2018/2/layout/IconCircleList"/>
    <dgm:cxn modelId="{C439264C-3D2A-4066-A678-DA4F27C062AC}" type="presParOf" srcId="{0DBC295D-D9EA-427B-8E61-1F00E545FC37}" destId="{8537839D-0534-40BC-A504-61A5D72358D3}" srcOrd="6" destOrd="0" presId="urn:microsoft.com/office/officeart/2018/2/layout/IconCircleList"/>
    <dgm:cxn modelId="{246F918A-D891-457C-B23B-DE7747073D6E}" type="presParOf" srcId="{8537839D-0534-40BC-A504-61A5D72358D3}" destId="{B61E380C-CE5D-4999-AA88-D4CFA02A7C14}" srcOrd="0" destOrd="0" presId="urn:microsoft.com/office/officeart/2018/2/layout/IconCircleList"/>
    <dgm:cxn modelId="{1E2061E1-A4AF-496A-B026-4F18BAAB422D}" type="presParOf" srcId="{8537839D-0534-40BC-A504-61A5D72358D3}" destId="{56EFBF30-FEF3-4EE2-9BC0-114550F2EEA0}" srcOrd="1" destOrd="0" presId="urn:microsoft.com/office/officeart/2018/2/layout/IconCircleList"/>
    <dgm:cxn modelId="{83622EA7-D8E5-46DB-B25A-2291F7CE517F}" type="presParOf" srcId="{8537839D-0534-40BC-A504-61A5D72358D3}" destId="{304B9DA8-4590-4CF0-B99D-DFE18BC8082F}" srcOrd="2" destOrd="0" presId="urn:microsoft.com/office/officeart/2018/2/layout/IconCircleList"/>
    <dgm:cxn modelId="{4010A22A-89FF-4D80-A07C-BE5BE726EDA6}" type="presParOf" srcId="{8537839D-0534-40BC-A504-61A5D72358D3}" destId="{69683203-9C21-425E-9550-9E8E9E66C863}" srcOrd="3" destOrd="0" presId="urn:microsoft.com/office/officeart/2018/2/layout/IconCircleList"/>
    <dgm:cxn modelId="{955B0511-D90E-430B-BF59-3FB4370E50E4}" type="presParOf" srcId="{0DBC295D-D9EA-427B-8E61-1F00E545FC37}" destId="{DDD84368-0EC4-4C78-84D5-19E8A8895B74}" srcOrd="7" destOrd="0" presId="urn:microsoft.com/office/officeart/2018/2/layout/IconCircleList"/>
    <dgm:cxn modelId="{25D6E0F6-BE40-42C9-B334-F65CD0DAF175}" type="presParOf" srcId="{0DBC295D-D9EA-427B-8E61-1F00E545FC37}" destId="{9EE7663D-3723-42F6-9B70-05D05CD1EC68}" srcOrd="8" destOrd="0" presId="urn:microsoft.com/office/officeart/2018/2/layout/IconCircleList"/>
    <dgm:cxn modelId="{A0C87B85-4C77-4C85-BFD7-43447C909B28}" type="presParOf" srcId="{9EE7663D-3723-42F6-9B70-05D05CD1EC68}" destId="{90628905-DF6F-4481-BCDA-E485F1F6BA6B}" srcOrd="0" destOrd="0" presId="urn:microsoft.com/office/officeart/2018/2/layout/IconCircleList"/>
    <dgm:cxn modelId="{1F726F78-4E93-4A8A-A937-A375E9D932FA}" type="presParOf" srcId="{9EE7663D-3723-42F6-9B70-05D05CD1EC68}" destId="{38A91835-BA09-4AA8-B921-C83663A45F74}" srcOrd="1" destOrd="0" presId="urn:microsoft.com/office/officeart/2018/2/layout/IconCircleList"/>
    <dgm:cxn modelId="{4D910F33-789D-4B59-8D0A-EBF65C957FE1}" type="presParOf" srcId="{9EE7663D-3723-42F6-9B70-05D05CD1EC68}" destId="{5DB8527E-E62C-4E6C-A815-4D3C75A36D5A}" srcOrd="2" destOrd="0" presId="urn:microsoft.com/office/officeart/2018/2/layout/IconCircleList"/>
    <dgm:cxn modelId="{CED66F4A-E5A8-4EDA-A54F-0EDC4516E8B6}" type="presParOf" srcId="{9EE7663D-3723-42F6-9B70-05D05CD1EC68}" destId="{A5CF726F-6E77-4A28-982E-8D3A6E643D5E}" srcOrd="3" destOrd="0" presId="urn:microsoft.com/office/officeart/2018/2/layout/IconCircleList"/>
    <dgm:cxn modelId="{32456D09-B799-41EA-942D-D06B76373FEA}" type="presParOf" srcId="{0DBC295D-D9EA-427B-8E61-1F00E545FC37}" destId="{20C5C557-7C9B-4679-864B-2155FE2A58C0}" srcOrd="9" destOrd="0" presId="urn:microsoft.com/office/officeart/2018/2/layout/IconCircleList"/>
    <dgm:cxn modelId="{E510CD21-2478-4BB0-A485-AF2FF1044A1D}" type="presParOf" srcId="{0DBC295D-D9EA-427B-8E61-1F00E545FC37}" destId="{1E36869E-BF39-4319-A71E-F1209D6DA2E7}" srcOrd="10" destOrd="0" presId="urn:microsoft.com/office/officeart/2018/2/layout/IconCircleList"/>
    <dgm:cxn modelId="{282E3329-C444-4EA4-995C-05901C4281C5}" type="presParOf" srcId="{1E36869E-BF39-4319-A71E-F1209D6DA2E7}" destId="{485A1955-94CB-41B3-A1F6-16EA3F062840}" srcOrd="0" destOrd="0" presId="urn:microsoft.com/office/officeart/2018/2/layout/IconCircleList"/>
    <dgm:cxn modelId="{260A686F-1187-4F11-A6C3-5F3EDC26775E}" type="presParOf" srcId="{1E36869E-BF39-4319-A71E-F1209D6DA2E7}" destId="{BD0B2BC2-F0BB-465C-A617-48C1DBF05C90}" srcOrd="1" destOrd="0" presId="urn:microsoft.com/office/officeart/2018/2/layout/IconCircleList"/>
    <dgm:cxn modelId="{BCFF7D69-D2FD-487C-8E49-FBC87680B53E}" type="presParOf" srcId="{1E36869E-BF39-4319-A71E-F1209D6DA2E7}" destId="{CB6941A0-0BCA-4FA9-B195-88C391FBAFAC}" srcOrd="2" destOrd="0" presId="urn:microsoft.com/office/officeart/2018/2/layout/IconCircleList"/>
    <dgm:cxn modelId="{27700B84-EBE6-472A-8A51-6B6D4426DDD0}" type="presParOf" srcId="{1E36869E-BF39-4319-A71E-F1209D6DA2E7}" destId="{D2264BA8-9264-4803-BAFD-4106BD3FCE8B}" srcOrd="3" destOrd="0" presId="urn:microsoft.com/office/officeart/2018/2/layout/IconCircle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12B99AD-9A42-449D-A647-35D94890FFFF}"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IN"/>
        </a:p>
      </dgm:t>
    </dgm:pt>
    <dgm:pt modelId="{94E86B4F-AEA0-48DF-A58F-E23418BAA05B}">
      <dgm:prSet/>
      <dgm:spPr/>
      <dgm:t>
        <a:bodyPr/>
        <a:lstStyle/>
        <a:p>
          <a:pPr>
            <a:lnSpc>
              <a:spcPct val="100000"/>
            </a:lnSpc>
            <a:defRPr b="1"/>
          </a:pPr>
          <a:r>
            <a:rPr lang="en-US"/>
            <a:t>High Sales in Key Region:-</a:t>
          </a:r>
          <a:endParaRPr lang="en-IN"/>
        </a:p>
      </dgm:t>
    </dgm:pt>
    <dgm:pt modelId="{0DB17B59-0B2B-4896-8B93-358F96DFBE3A}" type="parTrans" cxnId="{1CF85258-4111-45B1-A533-A9C712F1A636}">
      <dgm:prSet/>
      <dgm:spPr/>
      <dgm:t>
        <a:bodyPr/>
        <a:lstStyle/>
        <a:p>
          <a:endParaRPr lang="en-IN"/>
        </a:p>
      </dgm:t>
    </dgm:pt>
    <dgm:pt modelId="{D73817D2-84A9-4DDD-82B2-2CE517C87980}" type="sibTrans" cxnId="{1CF85258-4111-45B1-A533-A9C712F1A636}">
      <dgm:prSet/>
      <dgm:spPr/>
      <dgm:t>
        <a:bodyPr/>
        <a:lstStyle/>
        <a:p>
          <a:endParaRPr lang="en-IN"/>
        </a:p>
      </dgm:t>
    </dgm:pt>
    <dgm:pt modelId="{AC234CB4-0F52-4C28-A674-AF9B9EADA4BC}">
      <dgm:prSet/>
      <dgm:spPr/>
      <dgm:t>
        <a:bodyPr/>
        <a:lstStyle/>
        <a:p>
          <a:pPr>
            <a:lnSpc>
              <a:spcPct val="100000"/>
            </a:lnSpc>
          </a:pPr>
          <a:r>
            <a:rPr lang="en-US" b="0" i="0" baseline="0"/>
            <a:t>Australia ($9.06M) and Southwest ($5.72M) contributed significantly to total sales and profit.</a:t>
          </a:r>
          <a:endParaRPr lang="en-IN"/>
        </a:p>
      </dgm:t>
    </dgm:pt>
    <dgm:pt modelId="{7F064384-CE8F-41A2-8B7F-03A83F7FF8A3}" type="parTrans" cxnId="{CAA3BB7E-8CB1-4A53-9D78-46FF47E06849}">
      <dgm:prSet/>
      <dgm:spPr/>
      <dgm:t>
        <a:bodyPr/>
        <a:lstStyle/>
        <a:p>
          <a:endParaRPr lang="en-IN"/>
        </a:p>
      </dgm:t>
    </dgm:pt>
    <dgm:pt modelId="{063C042F-E8B7-4437-880B-D5355D0FBBB1}" type="sibTrans" cxnId="{CAA3BB7E-8CB1-4A53-9D78-46FF47E06849}">
      <dgm:prSet/>
      <dgm:spPr/>
      <dgm:t>
        <a:bodyPr/>
        <a:lstStyle/>
        <a:p>
          <a:endParaRPr lang="en-IN"/>
        </a:p>
      </dgm:t>
    </dgm:pt>
    <dgm:pt modelId="{2F4CE724-5A86-4D29-8929-4CD8A8374DA2}">
      <dgm:prSet/>
      <dgm:spPr/>
      <dgm:t>
        <a:bodyPr/>
        <a:lstStyle/>
        <a:p>
          <a:pPr>
            <a:lnSpc>
              <a:spcPct val="100000"/>
            </a:lnSpc>
          </a:pPr>
          <a:r>
            <a:rPr lang="en-US" b="0" i="0" baseline="0"/>
            <a:t>Strong market presence and demand in these regions. </a:t>
          </a:r>
          <a:endParaRPr lang="en-IN"/>
        </a:p>
      </dgm:t>
    </dgm:pt>
    <dgm:pt modelId="{FFB55364-059A-4478-8798-246419D68A7E}" type="parTrans" cxnId="{0D8EABB5-115F-472E-B82B-8CDAD2026E26}">
      <dgm:prSet/>
      <dgm:spPr/>
      <dgm:t>
        <a:bodyPr/>
        <a:lstStyle/>
        <a:p>
          <a:endParaRPr lang="en-IN"/>
        </a:p>
      </dgm:t>
    </dgm:pt>
    <dgm:pt modelId="{8E8973B8-8DCA-460E-9BA9-31F3F6A29629}" type="sibTrans" cxnId="{0D8EABB5-115F-472E-B82B-8CDAD2026E26}">
      <dgm:prSet/>
      <dgm:spPr/>
      <dgm:t>
        <a:bodyPr/>
        <a:lstStyle/>
        <a:p>
          <a:endParaRPr lang="en-IN"/>
        </a:p>
      </dgm:t>
    </dgm:pt>
    <dgm:pt modelId="{5C24630D-1645-4827-BAA9-BFC932403DDE}">
      <dgm:prSet/>
      <dgm:spPr/>
      <dgm:t>
        <a:bodyPr/>
        <a:lstStyle/>
        <a:p>
          <a:pPr>
            <a:lnSpc>
              <a:spcPct val="100000"/>
            </a:lnSpc>
            <a:defRPr b="1"/>
          </a:pPr>
          <a:r>
            <a:rPr lang="en-IN"/>
            <a:t>Top-Selling Product Lines:-</a:t>
          </a:r>
        </a:p>
      </dgm:t>
    </dgm:pt>
    <dgm:pt modelId="{F2893763-5FE4-444A-BA76-E482B2E45C73}" type="parTrans" cxnId="{0E9493EE-AD9F-4FBD-AE66-E4197625DBA9}">
      <dgm:prSet/>
      <dgm:spPr/>
      <dgm:t>
        <a:bodyPr/>
        <a:lstStyle/>
        <a:p>
          <a:endParaRPr lang="en-IN"/>
        </a:p>
      </dgm:t>
    </dgm:pt>
    <dgm:pt modelId="{A1E4B96F-29FC-41D8-A38A-937D730CBB43}" type="sibTrans" cxnId="{0E9493EE-AD9F-4FBD-AE66-E4197625DBA9}">
      <dgm:prSet/>
      <dgm:spPr/>
      <dgm:t>
        <a:bodyPr/>
        <a:lstStyle/>
        <a:p>
          <a:endParaRPr lang="en-IN"/>
        </a:p>
      </dgm:t>
    </dgm:pt>
    <dgm:pt modelId="{5A40C6C6-05C5-4959-8966-555F2331541E}">
      <dgm:prSet/>
      <dgm:spPr/>
      <dgm:t>
        <a:bodyPr/>
        <a:lstStyle/>
        <a:p>
          <a:pPr>
            <a:lnSpc>
              <a:spcPct val="100000"/>
            </a:lnSpc>
          </a:pPr>
          <a:r>
            <a:rPr lang="en-IN"/>
            <a:t>Sport-100 Helmet, Red (78,028 units) drove major sales, showcasing customer preference for premium products.</a:t>
          </a:r>
        </a:p>
      </dgm:t>
    </dgm:pt>
    <dgm:pt modelId="{8ADEF94C-38D9-4FF2-9927-B2ED33E4036F}" type="parTrans" cxnId="{FF7BD234-3051-465E-803D-1CA51E062715}">
      <dgm:prSet/>
      <dgm:spPr/>
      <dgm:t>
        <a:bodyPr/>
        <a:lstStyle/>
        <a:p>
          <a:endParaRPr lang="en-IN"/>
        </a:p>
      </dgm:t>
    </dgm:pt>
    <dgm:pt modelId="{424384BF-F60A-466D-9367-360F62F873BE}" type="sibTrans" cxnId="{FF7BD234-3051-465E-803D-1CA51E062715}">
      <dgm:prSet/>
      <dgm:spPr/>
      <dgm:t>
        <a:bodyPr/>
        <a:lstStyle/>
        <a:p>
          <a:endParaRPr lang="en-IN"/>
        </a:p>
      </dgm:t>
    </dgm:pt>
    <dgm:pt modelId="{EA759CD6-AFCB-4E31-9F2A-140E1BCABCDD}">
      <dgm:prSet/>
      <dgm:spPr/>
      <dgm:t>
        <a:bodyPr/>
        <a:lstStyle/>
        <a:p>
          <a:pPr>
            <a:lnSpc>
              <a:spcPct val="100000"/>
            </a:lnSpc>
          </a:pPr>
          <a:r>
            <a:rPr lang="en-IN"/>
            <a:t>Other high-performing products like Water Bottles and Mountain Tire Tubes indicate a diverse product range contributing to revenue.</a:t>
          </a:r>
        </a:p>
      </dgm:t>
    </dgm:pt>
    <dgm:pt modelId="{A6C3A301-5918-4C8E-A716-726BF2AB2598}" type="parTrans" cxnId="{8BE202CC-804D-45D4-A044-5B15E5691461}">
      <dgm:prSet/>
      <dgm:spPr/>
      <dgm:t>
        <a:bodyPr/>
        <a:lstStyle/>
        <a:p>
          <a:endParaRPr lang="en-IN"/>
        </a:p>
      </dgm:t>
    </dgm:pt>
    <dgm:pt modelId="{684A408F-53ED-4C43-9FA3-EA3208911A7F}" type="sibTrans" cxnId="{8BE202CC-804D-45D4-A044-5B15E5691461}">
      <dgm:prSet/>
      <dgm:spPr/>
      <dgm:t>
        <a:bodyPr/>
        <a:lstStyle/>
        <a:p>
          <a:endParaRPr lang="en-IN"/>
        </a:p>
      </dgm:t>
    </dgm:pt>
    <dgm:pt modelId="{E22B1ECD-ADC8-4722-B422-495403068E70}" type="pres">
      <dgm:prSet presAssocID="{412B99AD-9A42-449D-A647-35D94890FFFF}" presName="root" presStyleCnt="0">
        <dgm:presLayoutVars>
          <dgm:dir/>
          <dgm:resizeHandles val="exact"/>
        </dgm:presLayoutVars>
      </dgm:prSet>
      <dgm:spPr/>
      <dgm:t>
        <a:bodyPr/>
        <a:lstStyle/>
        <a:p>
          <a:endParaRPr lang="en-US"/>
        </a:p>
      </dgm:t>
    </dgm:pt>
    <dgm:pt modelId="{D6382E1C-6B9C-4E49-B549-F9A3A2BD9296}" type="pres">
      <dgm:prSet presAssocID="{94E86B4F-AEA0-48DF-A58F-E23418BAA05B}" presName="compNode" presStyleCnt="0"/>
      <dgm:spPr/>
    </dgm:pt>
    <dgm:pt modelId="{0E482E5F-42BA-49C7-8FD6-1E0B6CF1723A}" type="pres">
      <dgm:prSet presAssocID="{94E86B4F-AEA0-48DF-A58F-E23418BAA05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xmlns="" id="0" name="" descr="Key"/>
        </a:ext>
      </dgm:extLst>
    </dgm:pt>
    <dgm:pt modelId="{E4032413-D6E4-4FC9-8FE8-D0817F7D4C41}" type="pres">
      <dgm:prSet presAssocID="{94E86B4F-AEA0-48DF-A58F-E23418BAA05B}" presName="iconSpace" presStyleCnt="0"/>
      <dgm:spPr/>
    </dgm:pt>
    <dgm:pt modelId="{C09F96C9-67D1-4173-A1A5-C5ABC2E51677}" type="pres">
      <dgm:prSet presAssocID="{94E86B4F-AEA0-48DF-A58F-E23418BAA05B}" presName="parTx" presStyleLbl="revTx" presStyleIdx="0" presStyleCnt="4">
        <dgm:presLayoutVars>
          <dgm:chMax val="0"/>
          <dgm:chPref val="0"/>
        </dgm:presLayoutVars>
      </dgm:prSet>
      <dgm:spPr/>
      <dgm:t>
        <a:bodyPr/>
        <a:lstStyle/>
        <a:p>
          <a:endParaRPr lang="en-US"/>
        </a:p>
      </dgm:t>
    </dgm:pt>
    <dgm:pt modelId="{3CDC75EA-6B52-4759-8CB5-9056081A3347}" type="pres">
      <dgm:prSet presAssocID="{94E86B4F-AEA0-48DF-A58F-E23418BAA05B}" presName="txSpace" presStyleCnt="0"/>
      <dgm:spPr/>
    </dgm:pt>
    <dgm:pt modelId="{646C64FA-FFC5-4D1A-9B41-5DEB60FBE3E7}" type="pres">
      <dgm:prSet presAssocID="{94E86B4F-AEA0-48DF-A58F-E23418BAA05B}" presName="desTx" presStyleLbl="revTx" presStyleIdx="1" presStyleCnt="4">
        <dgm:presLayoutVars/>
      </dgm:prSet>
      <dgm:spPr/>
      <dgm:t>
        <a:bodyPr/>
        <a:lstStyle/>
        <a:p>
          <a:endParaRPr lang="en-US"/>
        </a:p>
      </dgm:t>
    </dgm:pt>
    <dgm:pt modelId="{7190D74F-6DD3-4E03-8118-E5C3D0DDB341}" type="pres">
      <dgm:prSet presAssocID="{D73817D2-84A9-4DDD-82B2-2CE517C87980}" presName="sibTrans" presStyleCnt="0"/>
      <dgm:spPr/>
    </dgm:pt>
    <dgm:pt modelId="{D39AC8AA-0F58-4BA0-83D0-1A4E6A1799D7}" type="pres">
      <dgm:prSet presAssocID="{5C24630D-1645-4827-BAA9-BFC932403DDE}" presName="compNode" presStyleCnt="0"/>
      <dgm:spPr/>
    </dgm:pt>
    <dgm:pt modelId="{EF7DD7E4-A056-47A1-849C-E4179108EF52}" type="pres">
      <dgm:prSet presAssocID="{5C24630D-1645-4827-BAA9-BFC932403DD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xmlns="" id="0" name="" descr="Motorcycle"/>
        </a:ext>
      </dgm:extLst>
    </dgm:pt>
    <dgm:pt modelId="{6A94234D-116C-4CFF-BE1F-F0C928C2458B}" type="pres">
      <dgm:prSet presAssocID="{5C24630D-1645-4827-BAA9-BFC932403DDE}" presName="iconSpace" presStyleCnt="0"/>
      <dgm:spPr/>
    </dgm:pt>
    <dgm:pt modelId="{558AB1DF-AECD-49D4-8817-826E598E67E4}" type="pres">
      <dgm:prSet presAssocID="{5C24630D-1645-4827-BAA9-BFC932403DDE}" presName="parTx" presStyleLbl="revTx" presStyleIdx="2" presStyleCnt="4">
        <dgm:presLayoutVars>
          <dgm:chMax val="0"/>
          <dgm:chPref val="0"/>
        </dgm:presLayoutVars>
      </dgm:prSet>
      <dgm:spPr/>
      <dgm:t>
        <a:bodyPr/>
        <a:lstStyle/>
        <a:p>
          <a:endParaRPr lang="en-US"/>
        </a:p>
      </dgm:t>
    </dgm:pt>
    <dgm:pt modelId="{43AB7677-FFC9-47EE-8F17-25ECF34BF08E}" type="pres">
      <dgm:prSet presAssocID="{5C24630D-1645-4827-BAA9-BFC932403DDE}" presName="txSpace" presStyleCnt="0"/>
      <dgm:spPr/>
    </dgm:pt>
    <dgm:pt modelId="{74DBC5DF-270C-44E5-8611-C3549CF97F2C}" type="pres">
      <dgm:prSet presAssocID="{5C24630D-1645-4827-BAA9-BFC932403DDE}" presName="desTx" presStyleLbl="revTx" presStyleIdx="3" presStyleCnt="4">
        <dgm:presLayoutVars/>
      </dgm:prSet>
      <dgm:spPr/>
      <dgm:t>
        <a:bodyPr/>
        <a:lstStyle/>
        <a:p>
          <a:endParaRPr lang="en-US"/>
        </a:p>
      </dgm:t>
    </dgm:pt>
  </dgm:ptLst>
  <dgm:cxnLst>
    <dgm:cxn modelId="{0D8EABB5-115F-472E-B82B-8CDAD2026E26}" srcId="{94E86B4F-AEA0-48DF-A58F-E23418BAA05B}" destId="{2F4CE724-5A86-4D29-8929-4CD8A8374DA2}" srcOrd="1" destOrd="0" parTransId="{FFB55364-059A-4478-8798-246419D68A7E}" sibTransId="{8E8973B8-8DCA-460E-9BA9-31F3F6A29629}"/>
    <dgm:cxn modelId="{E6620125-26A8-41F5-853B-19AAA52AFF85}" type="presOf" srcId="{AC234CB4-0F52-4C28-A674-AF9B9EADA4BC}" destId="{646C64FA-FFC5-4D1A-9B41-5DEB60FBE3E7}" srcOrd="0" destOrd="0" presId="urn:microsoft.com/office/officeart/2018/2/layout/IconLabelDescriptionList"/>
    <dgm:cxn modelId="{FF7BD234-3051-465E-803D-1CA51E062715}" srcId="{5C24630D-1645-4827-BAA9-BFC932403DDE}" destId="{5A40C6C6-05C5-4959-8966-555F2331541E}" srcOrd="0" destOrd="0" parTransId="{8ADEF94C-38D9-4FF2-9927-B2ED33E4036F}" sibTransId="{424384BF-F60A-466D-9367-360F62F873BE}"/>
    <dgm:cxn modelId="{A96545A7-BD3C-462D-BF37-BC21E941430D}" type="presOf" srcId="{5A40C6C6-05C5-4959-8966-555F2331541E}" destId="{74DBC5DF-270C-44E5-8611-C3549CF97F2C}" srcOrd="0" destOrd="0" presId="urn:microsoft.com/office/officeart/2018/2/layout/IconLabelDescriptionList"/>
    <dgm:cxn modelId="{D40D9EF6-DC8B-4208-99B5-36FAAD1C8829}" type="presOf" srcId="{94E86B4F-AEA0-48DF-A58F-E23418BAA05B}" destId="{C09F96C9-67D1-4173-A1A5-C5ABC2E51677}" srcOrd="0" destOrd="0" presId="urn:microsoft.com/office/officeart/2018/2/layout/IconLabelDescriptionList"/>
    <dgm:cxn modelId="{2E41A29D-8383-42F7-A84F-5660CC26F702}" type="presOf" srcId="{412B99AD-9A42-449D-A647-35D94890FFFF}" destId="{E22B1ECD-ADC8-4722-B422-495403068E70}" srcOrd="0" destOrd="0" presId="urn:microsoft.com/office/officeart/2018/2/layout/IconLabelDescriptionList"/>
    <dgm:cxn modelId="{1CF85258-4111-45B1-A533-A9C712F1A636}" srcId="{412B99AD-9A42-449D-A647-35D94890FFFF}" destId="{94E86B4F-AEA0-48DF-A58F-E23418BAA05B}" srcOrd="0" destOrd="0" parTransId="{0DB17B59-0B2B-4896-8B93-358F96DFBE3A}" sibTransId="{D73817D2-84A9-4DDD-82B2-2CE517C87980}"/>
    <dgm:cxn modelId="{52668952-96CC-4408-A8CD-62E1503BCA45}" type="presOf" srcId="{2F4CE724-5A86-4D29-8929-4CD8A8374DA2}" destId="{646C64FA-FFC5-4D1A-9B41-5DEB60FBE3E7}" srcOrd="0" destOrd="1" presId="urn:microsoft.com/office/officeart/2018/2/layout/IconLabelDescriptionList"/>
    <dgm:cxn modelId="{8BE202CC-804D-45D4-A044-5B15E5691461}" srcId="{5C24630D-1645-4827-BAA9-BFC932403DDE}" destId="{EA759CD6-AFCB-4E31-9F2A-140E1BCABCDD}" srcOrd="1" destOrd="0" parTransId="{A6C3A301-5918-4C8E-A716-726BF2AB2598}" sibTransId="{684A408F-53ED-4C43-9FA3-EA3208911A7F}"/>
    <dgm:cxn modelId="{CAA3BB7E-8CB1-4A53-9D78-46FF47E06849}" srcId="{94E86B4F-AEA0-48DF-A58F-E23418BAA05B}" destId="{AC234CB4-0F52-4C28-A674-AF9B9EADA4BC}" srcOrd="0" destOrd="0" parTransId="{7F064384-CE8F-41A2-8B7F-03A83F7FF8A3}" sibTransId="{063C042F-E8B7-4437-880B-D5355D0FBBB1}"/>
    <dgm:cxn modelId="{CA63C8CB-7D6C-4FD1-850F-B3FDB491898A}" type="presOf" srcId="{5C24630D-1645-4827-BAA9-BFC932403DDE}" destId="{558AB1DF-AECD-49D4-8817-826E598E67E4}" srcOrd="0" destOrd="0" presId="urn:microsoft.com/office/officeart/2018/2/layout/IconLabelDescriptionList"/>
    <dgm:cxn modelId="{AE79994A-4D65-479F-8834-7644D482A314}" type="presOf" srcId="{EA759CD6-AFCB-4E31-9F2A-140E1BCABCDD}" destId="{74DBC5DF-270C-44E5-8611-C3549CF97F2C}" srcOrd="0" destOrd="1" presId="urn:microsoft.com/office/officeart/2018/2/layout/IconLabelDescriptionList"/>
    <dgm:cxn modelId="{0E9493EE-AD9F-4FBD-AE66-E4197625DBA9}" srcId="{412B99AD-9A42-449D-A647-35D94890FFFF}" destId="{5C24630D-1645-4827-BAA9-BFC932403DDE}" srcOrd="1" destOrd="0" parTransId="{F2893763-5FE4-444A-BA76-E482B2E45C73}" sibTransId="{A1E4B96F-29FC-41D8-A38A-937D730CBB43}"/>
    <dgm:cxn modelId="{88E6E349-5B86-4420-B592-1D4173DAAE9C}" type="presParOf" srcId="{E22B1ECD-ADC8-4722-B422-495403068E70}" destId="{D6382E1C-6B9C-4E49-B549-F9A3A2BD9296}" srcOrd="0" destOrd="0" presId="urn:microsoft.com/office/officeart/2018/2/layout/IconLabelDescriptionList"/>
    <dgm:cxn modelId="{30A39615-863C-49AE-AA29-6A1AB834208E}" type="presParOf" srcId="{D6382E1C-6B9C-4E49-B549-F9A3A2BD9296}" destId="{0E482E5F-42BA-49C7-8FD6-1E0B6CF1723A}" srcOrd="0" destOrd="0" presId="urn:microsoft.com/office/officeart/2018/2/layout/IconLabelDescriptionList"/>
    <dgm:cxn modelId="{D8B6D8C8-B89F-49CE-B457-35A2714CB5FD}" type="presParOf" srcId="{D6382E1C-6B9C-4E49-B549-F9A3A2BD9296}" destId="{E4032413-D6E4-4FC9-8FE8-D0817F7D4C41}" srcOrd="1" destOrd="0" presId="urn:microsoft.com/office/officeart/2018/2/layout/IconLabelDescriptionList"/>
    <dgm:cxn modelId="{E83F5F70-574D-404E-B5B1-5C1A62D6FD25}" type="presParOf" srcId="{D6382E1C-6B9C-4E49-B549-F9A3A2BD9296}" destId="{C09F96C9-67D1-4173-A1A5-C5ABC2E51677}" srcOrd="2" destOrd="0" presId="urn:microsoft.com/office/officeart/2018/2/layout/IconLabelDescriptionList"/>
    <dgm:cxn modelId="{70FD92E5-B5FD-4378-B60F-5293215C01B9}" type="presParOf" srcId="{D6382E1C-6B9C-4E49-B549-F9A3A2BD9296}" destId="{3CDC75EA-6B52-4759-8CB5-9056081A3347}" srcOrd="3" destOrd="0" presId="urn:microsoft.com/office/officeart/2018/2/layout/IconLabelDescriptionList"/>
    <dgm:cxn modelId="{55961A72-75BE-4803-8347-F0AC00E7D8B6}" type="presParOf" srcId="{D6382E1C-6B9C-4E49-B549-F9A3A2BD9296}" destId="{646C64FA-FFC5-4D1A-9B41-5DEB60FBE3E7}" srcOrd="4" destOrd="0" presId="urn:microsoft.com/office/officeart/2018/2/layout/IconLabelDescriptionList"/>
    <dgm:cxn modelId="{7AD13D16-63AF-44AC-9990-92A3657BF4E0}" type="presParOf" srcId="{E22B1ECD-ADC8-4722-B422-495403068E70}" destId="{7190D74F-6DD3-4E03-8118-E5C3D0DDB341}" srcOrd="1" destOrd="0" presId="urn:microsoft.com/office/officeart/2018/2/layout/IconLabelDescriptionList"/>
    <dgm:cxn modelId="{1A580C61-DEAA-458C-AC2A-FE9D570A8E93}" type="presParOf" srcId="{E22B1ECD-ADC8-4722-B422-495403068E70}" destId="{D39AC8AA-0F58-4BA0-83D0-1A4E6A1799D7}" srcOrd="2" destOrd="0" presId="urn:microsoft.com/office/officeart/2018/2/layout/IconLabelDescriptionList"/>
    <dgm:cxn modelId="{D1431ADF-B1FF-4827-816C-A2E43F11DD57}" type="presParOf" srcId="{D39AC8AA-0F58-4BA0-83D0-1A4E6A1799D7}" destId="{EF7DD7E4-A056-47A1-849C-E4179108EF52}" srcOrd="0" destOrd="0" presId="urn:microsoft.com/office/officeart/2018/2/layout/IconLabelDescriptionList"/>
    <dgm:cxn modelId="{3D9B0AB0-76A6-4463-BAB1-BCAF14819543}" type="presParOf" srcId="{D39AC8AA-0F58-4BA0-83D0-1A4E6A1799D7}" destId="{6A94234D-116C-4CFF-BE1F-F0C928C2458B}" srcOrd="1" destOrd="0" presId="urn:microsoft.com/office/officeart/2018/2/layout/IconLabelDescriptionList"/>
    <dgm:cxn modelId="{2139A8E4-A920-486D-ADB0-E753EF476A91}" type="presParOf" srcId="{D39AC8AA-0F58-4BA0-83D0-1A4E6A1799D7}" destId="{558AB1DF-AECD-49D4-8817-826E598E67E4}" srcOrd="2" destOrd="0" presId="urn:microsoft.com/office/officeart/2018/2/layout/IconLabelDescriptionList"/>
    <dgm:cxn modelId="{0552241F-FBE5-4C51-82B9-DC763C06B39B}" type="presParOf" srcId="{D39AC8AA-0F58-4BA0-83D0-1A4E6A1799D7}" destId="{43AB7677-FFC9-47EE-8F17-25ECF34BF08E}" srcOrd="3" destOrd="0" presId="urn:microsoft.com/office/officeart/2018/2/layout/IconLabelDescriptionList"/>
    <dgm:cxn modelId="{C9687300-C2D4-4D26-9DA3-EBA1BC45C477}" type="presParOf" srcId="{D39AC8AA-0F58-4BA0-83D0-1A4E6A1799D7}" destId="{74DBC5DF-270C-44E5-8611-C3549CF97F2C}" srcOrd="4" destOrd="0" presId="urn:microsoft.com/office/officeart/2018/2/layout/IconLabelDescriptionList"/>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FDF7BC4-4D39-4994-9277-C6734975896F}" type="doc">
      <dgm:prSet loTypeId="urn:microsoft.com/office/officeart/2005/8/layout/chevron2" loCatId="process" qsTypeId="urn:microsoft.com/office/officeart/2005/8/quickstyle/simple1" qsCatId="simple" csTypeId="urn:microsoft.com/office/officeart/2005/8/colors/colorful1#2" csCatId="colorful"/>
      <dgm:spPr/>
      <dgm:t>
        <a:bodyPr/>
        <a:lstStyle/>
        <a:p>
          <a:endParaRPr lang="en-IN"/>
        </a:p>
      </dgm:t>
    </dgm:pt>
    <dgm:pt modelId="{1336EAEF-3446-40A1-9D50-027972F9E648}">
      <dgm:prSet/>
      <dgm:spPr/>
      <dgm:t>
        <a:bodyPr/>
        <a:lstStyle/>
        <a:p>
          <a:r>
            <a:rPr lang="en-IN"/>
            <a:t>Underperforming Region:</a:t>
          </a:r>
        </a:p>
      </dgm:t>
    </dgm:pt>
    <dgm:pt modelId="{EA6606C4-9B79-4D24-9A6F-D2CE64A4229D}" type="parTrans" cxnId="{B0B0A4B0-446B-401D-B3AD-776AB0809F31}">
      <dgm:prSet/>
      <dgm:spPr/>
      <dgm:t>
        <a:bodyPr/>
        <a:lstStyle/>
        <a:p>
          <a:endParaRPr lang="en-IN"/>
        </a:p>
      </dgm:t>
    </dgm:pt>
    <dgm:pt modelId="{EE2A00A0-FA76-400D-BC0E-9F6AE31461AC}" type="sibTrans" cxnId="{B0B0A4B0-446B-401D-B3AD-776AB0809F31}">
      <dgm:prSet/>
      <dgm:spPr/>
      <dgm:t>
        <a:bodyPr/>
        <a:lstStyle/>
        <a:p>
          <a:endParaRPr lang="en-IN"/>
        </a:p>
      </dgm:t>
    </dgm:pt>
    <dgm:pt modelId="{011BA45D-7740-41B9-94E9-CCDD68C75B2A}">
      <dgm:prSet/>
      <dgm:spPr/>
      <dgm:t>
        <a:bodyPr/>
        <a:lstStyle/>
        <a:p>
          <a:r>
            <a:rPr lang="en-IN"/>
            <a:t>Central Southeast  and Northeast regions recorded negligible sales, impacting overall performance.</a:t>
          </a:r>
        </a:p>
      </dgm:t>
    </dgm:pt>
    <dgm:pt modelId="{3C4EFE46-9592-4015-B3A4-F069F6EC78C5}" type="parTrans" cxnId="{7DDA276F-4348-48B2-A500-FF39D02522B5}">
      <dgm:prSet/>
      <dgm:spPr/>
      <dgm:t>
        <a:bodyPr/>
        <a:lstStyle/>
        <a:p>
          <a:endParaRPr lang="en-IN"/>
        </a:p>
      </dgm:t>
    </dgm:pt>
    <dgm:pt modelId="{DF09E409-0ACF-453D-9370-49514DDCE42A}" type="sibTrans" cxnId="{7DDA276F-4348-48B2-A500-FF39D02522B5}">
      <dgm:prSet/>
      <dgm:spPr/>
      <dgm:t>
        <a:bodyPr/>
        <a:lstStyle/>
        <a:p>
          <a:endParaRPr lang="en-IN"/>
        </a:p>
      </dgm:t>
    </dgm:pt>
    <dgm:pt modelId="{A6374344-B70F-487E-BA64-B71F841FC0EF}">
      <dgm:prSet/>
      <dgm:spPr/>
      <dgm:t>
        <a:bodyPr/>
        <a:lstStyle/>
        <a:p>
          <a:r>
            <a:rPr lang="en-IN"/>
            <a:t>Likely causes : weak marketing, lack of distribution networks, or limited customer base in these area. </a:t>
          </a:r>
        </a:p>
      </dgm:t>
    </dgm:pt>
    <dgm:pt modelId="{3BB76EAD-D15D-475D-B20D-E7B954EE5E76}" type="parTrans" cxnId="{32CE80CE-DDCB-4517-872F-3916C8C8F4C8}">
      <dgm:prSet/>
      <dgm:spPr/>
      <dgm:t>
        <a:bodyPr/>
        <a:lstStyle/>
        <a:p>
          <a:endParaRPr lang="en-IN"/>
        </a:p>
      </dgm:t>
    </dgm:pt>
    <dgm:pt modelId="{301A01A2-B1A0-45C7-BBCA-A9087873E76F}" type="sibTrans" cxnId="{32CE80CE-DDCB-4517-872F-3916C8C8F4C8}">
      <dgm:prSet/>
      <dgm:spPr/>
      <dgm:t>
        <a:bodyPr/>
        <a:lstStyle/>
        <a:p>
          <a:endParaRPr lang="en-IN"/>
        </a:p>
      </dgm:t>
    </dgm:pt>
    <dgm:pt modelId="{28970AD6-043A-4DE4-A6A0-8C0E4D6254BB}">
      <dgm:prSet/>
      <dgm:spPr/>
      <dgm:t>
        <a:bodyPr/>
        <a:lstStyle/>
        <a:p>
          <a:r>
            <a:rPr lang="en-IN"/>
            <a:t>Product Concentration Risk:</a:t>
          </a:r>
        </a:p>
      </dgm:t>
    </dgm:pt>
    <dgm:pt modelId="{FD228951-9F39-4A8A-A67B-02DFE1C842EF}" type="parTrans" cxnId="{BD7DA2DD-BADB-4749-9CA5-30AE0E7091E5}">
      <dgm:prSet/>
      <dgm:spPr/>
      <dgm:t>
        <a:bodyPr/>
        <a:lstStyle/>
        <a:p>
          <a:endParaRPr lang="en-IN"/>
        </a:p>
      </dgm:t>
    </dgm:pt>
    <dgm:pt modelId="{74942A13-9C4B-4A3D-AE07-BC50B9410C76}" type="sibTrans" cxnId="{BD7DA2DD-BADB-4749-9CA5-30AE0E7091E5}">
      <dgm:prSet/>
      <dgm:spPr/>
      <dgm:t>
        <a:bodyPr/>
        <a:lstStyle/>
        <a:p>
          <a:endParaRPr lang="en-IN"/>
        </a:p>
      </dgm:t>
    </dgm:pt>
    <dgm:pt modelId="{73E406A8-B1A0-475B-9B98-30A0C921EA69}">
      <dgm:prSet/>
      <dgm:spPr/>
      <dgm:t>
        <a:bodyPr/>
        <a:lstStyle/>
        <a:p>
          <a:r>
            <a:rPr lang="en-IN"/>
            <a:t>Heavy reliance on the Sport-100 Helmet for sales may pose a risk if demand drops.</a:t>
          </a:r>
        </a:p>
      </dgm:t>
    </dgm:pt>
    <dgm:pt modelId="{80500D8C-4E6A-43D8-A69C-C3B1E5197396}" type="parTrans" cxnId="{D3B33A97-9E6E-4332-A3CE-D0D9CA0BF5FA}">
      <dgm:prSet/>
      <dgm:spPr/>
      <dgm:t>
        <a:bodyPr/>
        <a:lstStyle/>
        <a:p>
          <a:endParaRPr lang="en-IN"/>
        </a:p>
      </dgm:t>
    </dgm:pt>
    <dgm:pt modelId="{EBD98BD6-92DB-4387-B353-11B5554961A4}" type="sibTrans" cxnId="{D3B33A97-9E6E-4332-A3CE-D0D9CA0BF5FA}">
      <dgm:prSet/>
      <dgm:spPr/>
      <dgm:t>
        <a:bodyPr/>
        <a:lstStyle/>
        <a:p>
          <a:endParaRPr lang="en-IN"/>
        </a:p>
      </dgm:t>
    </dgm:pt>
    <dgm:pt modelId="{981C151A-62D6-4C25-B528-2F63B330839A}">
      <dgm:prSet/>
      <dgm:spPr/>
      <dgm:t>
        <a:bodyPr/>
        <a:lstStyle/>
        <a:p>
          <a:r>
            <a:rPr lang="en-IN"/>
            <a:t>Lack of focus on improving the performance of other products.</a:t>
          </a:r>
        </a:p>
      </dgm:t>
    </dgm:pt>
    <dgm:pt modelId="{57CCA044-DC32-4D09-BAC5-D3B7F9AF04B1}" type="parTrans" cxnId="{96C7224E-E589-4C13-A1A6-5FC0AEC048F1}">
      <dgm:prSet/>
      <dgm:spPr/>
      <dgm:t>
        <a:bodyPr/>
        <a:lstStyle/>
        <a:p>
          <a:endParaRPr lang="en-IN"/>
        </a:p>
      </dgm:t>
    </dgm:pt>
    <dgm:pt modelId="{31F4CFF2-8C2D-4FDF-A2EA-13126659E1CA}" type="sibTrans" cxnId="{96C7224E-E589-4C13-A1A6-5FC0AEC048F1}">
      <dgm:prSet/>
      <dgm:spPr/>
      <dgm:t>
        <a:bodyPr/>
        <a:lstStyle/>
        <a:p>
          <a:endParaRPr lang="en-IN"/>
        </a:p>
      </dgm:t>
    </dgm:pt>
    <dgm:pt modelId="{AB26C8F7-3D12-4270-BA78-8A09B448C516}" type="pres">
      <dgm:prSet presAssocID="{0FDF7BC4-4D39-4994-9277-C6734975896F}" presName="linearFlow" presStyleCnt="0">
        <dgm:presLayoutVars>
          <dgm:dir/>
          <dgm:animLvl val="lvl"/>
          <dgm:resizeHandles val="exact"/>
        </dgm:presLayoutVars>
      </dgm:prSet>
      <dgm:spPr/>
      <dgm:t>
        <a:bodyPr/>
        <a:lstStyle/>
        <a:p>
          <a:endParaRPr lang="en-US"/>
        </a:p>
      </dgm:t>
    </dgm:pt>
    <dgm:pt modelId="{3A9A6F51-5D83-4B6D-9D6B-53A40F90FE37}" type="pres">
      <dgm:prSet presAssocID="{1336EAEF-3446-40A1-9D50-027972F9E648}" presName="composite" presStyleCnt="0"/>
      <dgm:spPr/>
    </dgm:pt>
    <dgm:pt modelId="{20FA37C9-D921-40E8-82EF-2384EE722D35}" type="pres">
      <dgm:prSet presAssocID="{1336EAEF-3446-40A1-9D50-027972F9E648}" presName="parentText" presStyleLbl="alignNode1" presStyleIdx="0" presStyleCnt="2">
        <dgm:presLayoutVars>
          <dgm:chMax val="1"/>
          <dgm:bulletEnabled val="1"/>
        </dgm:presLayoutVars>
      </dgm:prSet>
      <dgm:spPr/>
      <dgm:t>
        <a:bodyPr/>
        <a:lstStyle/>
        <a:p>
          <a:endParaRPr lang="en-US"/>
        </a:p>
      </dgm:t>
    </dgm:pt>
    <dgm:pt modelId="{132A3B63-F13D-4E82-80D9-0E971270E1B8}" type="pres">
      <dgm:prSet presAssocID="{1336EAEF-3446-40A1-9D50-027972F9E648}" presName="descendantText" presStyleLbl="alignAcc1" presStyleIdx="0" presStyleCnt="2">
        <dgm:presLayoutVars>
          <dgm:bulletEnabled val="1"/>
        </dgm:presLayoutVars>
      </dgm:prSet>
      <dgm:spPr/>
      <dgm:t>
        <a:bodyPr/>
        <a:lstStyle/>
        <a:p>
          <a:endParaRPr lang="en-US"/>
        </a:p>
      </dgm:t>
    </dgm:pt>
    <dgm:pt modelId="{726A6587-8BDE-41B1-A745-DAC834AB2EA4}" type="pres">
      <dgm:prSet presAssocID="{EE2A00A0-FA76-400D-BC0E-9F6AE31461AC}" presName="sp" presStyleCnt="0"/>
      <dgm:spPr/>
    </dgm:pt>
    <dgm:pt modelId="{BE815D30-A30D-4ED0-B88F-D6F3D687E6B3}" type="pres">
      <dgm:prSet presAssocID="{28970AD6-043A-4DE4-A6A0-8C0E4D6254BB}" presName="composite" presStyleCnt="0"/>
      <dgm:spPr/>
    </dgm:pt>
    <dgm:pt modelId="{277AC784-3680-4545-A9E0-5D35C7091BCC}" type="pres">
      <dgm:prSet presAssocID="{28970AD6-043A-4DE4-A6A0-8C0E4D6254BB}" presName="parentText" presStyleLbl="alignNode1" presStyleIdx="1" presStyleCnt="2">
        <dgm:presLayoutVars>
          <dgm:chMax val="1"/>
          <dgm:bulletEnabled val="1"/>
        </dgm:presLayoutVars>
      </dgm:prSet>
      <dgm:spPr/>
      <dgm:t>
        <a:bodyPr/>
        <a:lstStyle/>
        <a:p>
          <a:endParaRPr lang="en-US"/>
        </a:p>
      </dgm:t>
    </dgm:pt>
    <dgm:pt modelId="{2AB08C89-85A8-41BE-96FF-A16C82557631}" type="pres">
      <dgm:prSet presAssocID="{28970AD6-043A-4DE4-A6A0-8C0E4D6254BB}" presName="descendantText" presStyleLbl="alignAcc1" presStyleIdx="1" presStyleCnt="2">
        <dgm:presLayoutVars>
          <dgm:bulletEnabled val="1"/>
        </dgm:presLayoutVars>
      </dgm:prSet>
      <dgm:spPr/>
      <dgm:t>
        <a:bodyPr/>
        <a:lstStyle/>
        <a:p>
          <a:endParaRPr lang="en-US"/>
        </a:p>
      </dgm:t>
    </dgm:pt>
  </dgm:ptLst>
  <dgm:cxnLst>
    <dgm:cxn modelId="{852194FB-3AF0-4D90-9395-6811E07B67B5}" type="presOf" srcId="{011BA45D-7740-41B9-94E9-CCDD68C75B2A}" destId="{132A3B63-F13D-4E82-80D9-0E971270E1B8}" srcOrd="0" destOrd="0" presId="urn:microsoft.com/office/officeart/2005/8/layout/chevron2"/>
    <dgm:cxn modelId="{333631E5-2E57-4AAE-AD9E-EE635A072D12}" type="presOf" srcId="{A6374344-B70F-487E-BA64-B71F841FC0EF}" destId="{132A3B63-F13D-4E82-80D9-0E971270E1B8}" srcOrd="0" destOrd="1" presId="urn:microsoft.com/office/officeart/2005/8/layout/chevron2"/>
    <dgm:cxn modelId="{9CCBE401-809B-4AD5-972B-E06CD2E398D5}" type="presOf" srcId="{73E406A8-B1A0-475B-9B98-30A0C921EA69}" destId="{2AB08C89-85A8-41BE-96FF-A16C82557631}" srcOrd="0" destOrd="0" presId="urn:microsoft.com/office/officeart/2005/8/layout/chevron2"/>
    <dgm:cxn modelId="{B0B0A4B0-446B-401D-B3AD-776AB0809F31}" srcId="{0FDF7BC4-4D39-4994-9277-C6734975896F}" destId="{1336EAEF-3446-40A1-9D50-027972F9E648}" srcOrd="0" destOrd="0" parTransId="{EA6606C4-9B79-4D24-9A6F-D2CE64A4229D}" sibTransId="{EE2A00A0-FA76-400D-BC0E-9F6AE31461AC}"/>
    <dgm:cxn modelId="{BD7DA2DD-BADB-4749-9CA5-30AE0E7091E5}" srcId="{0FDF7BC4-4D39-4994-9277-C6734975896F}" destId="{28970AD6-043A-4DE4-A6A0-8C0E4D6254BB}" srcOrd="1" destOrd="0" parTransId="{FD228951-9F39-4A8A-A67B-02DFE1C842EF}" sibTransId="{74942A13-9C4B-4A3D-AE07-BC50B9410C76}"/>
    <dgm:cxn modelId="{95306739-05A0-4261-AB75-95CA81080AA6}" type="presOf" srcId="{981C151A-62D6-4C25-B528-2F63B330839A}" destId="{2AB08C89-85A8-41BE-96FF-A16C82557631}" srcOrd="0" destOrd="1" presId="urn:microsoft.com/office/officeart/2005/8/layout/chevron2"/>
    <dgm:cxn modelId="{8FC5A0FB-64BA-4CE1-AA36-E84715BD21CA}" type="presOf" srcId="{28970AD6-043A-4DE4-A6A0-8C0E4D6254BB}" destId="{277AC784-3680-4545-A9E0-5D35C7091BCC}" srcOrd="0" destOrd="0" presId="urn:microsoft.com/office/officeart/2005/8/layout/chevron2"/>
    <dgm:cxn modelId="{96C7224E-E589-4C13-A1A6-5FC0AEC048F1}" srcId="{28970AD6-043A-4DE4-A6A0-8C0E4D6254BB}" destId="{981C151A-62D6-4C25-B528-2F63B330839A}" srcOrd="1" destOrd="0" parTransId="{57CCA044-DC32-4D09-BAC5-D3B7F9AF04B1}" sibTransId="{31F4CFF2-8C2D-4FDF-A2EA-13126659E1CA}"/>
    <dgm:cxn modelId="{D3B33A97-9E6E-4332-A3CE-D0D9CA0BF5FA}" srcId="{28970AD6-043A-4DE4-A6A0-8C0E4D6254BB}" destId="{73E406A8-B1A0-475B-9B98-30A0C921EA69}" srcOrd="0" destOrd="0" parTransId="{80500D8C-4E6A-43D8-A69C-C3B1E5197396}" sibTransId="{EBD98BD6-92DB-4387-B353-11B5554961A4}"/>
    <dgm:cxn modelId="{EFA3C73D-72B9-43C7-82EE-9A6CB88E47D9}" type="presOf" srcId="{1336EAEF-3446-40A1-9D50-027972F9E648}" destId="{20FA37C9-D921-40E8-82EF-2384EE722D35}" srcOrd="0" destOrd="0" presId="urn:microsoft.com/office/officeart/2005/8/layout/chevron2"/>
    <dgm:cxn modelId="{32CE80CE-DDCB-4517-872F-3916C8C8F4C8}" srcId="{1336EAEF-3446-40A1-9D50-027972F9E648}" destId="{A6374344-B70F-487E-BA64-B71F841FC0EF}" srcOrd="1" destOrd="0" parTransId="{3BB76EAD-D15D-475D-B20D-E7B954EE5E76}" sibTransId="{301A01A2-B1A0-45C7-BBCA-A9087873E76F}"/>
    <dgm:cxn modelId="{7BB6C623-DEC2-4937-9870-4FD639114CDC}" type="presOf" srcId="{0FDF7BC4-4D39-4994-9277-C6734975896F}" destId="{AB26C8F7-3D12-4270-BA78-8A09B448C516}" srcOrd="0" destOrd="0" presId="urn:microsoft.com/office/officeart/2005/8/layout/chevron2"/>
    <dgm:cxn modelId="{7DDA276F-4348-48B2-A500-FF39D02522B5}" srcId="{1336EAEF-3446-40A1-9D50-027972F9E648}" destId="{011BA45D-7740-41B9-94E9-CCDD68C75B2A}" srcOrd="0" destOrd="0" parTransId="{3C4EFE46-9592-4015-B3A4-F069F6EC78C5}" sibTransId="{DF09E409-0ACF-453D-9370-49514DDCE42A}"/>
    <dgm:cxn modelId="{2C07740E-CF58-4C31-86CC-BA84A0E83B2F}" type="presParOf" srcId="{AB26C8F7-3D12-4270-BA78-8A09B448C516}" destId="{3A9A6F51-5D83-4B6D-9D6B-53A40F90FE37}" srcOrd="0" destOrd="0" presId="urn:microsoft.com/office/officeart/2005/8/layout/chevron2"/>
    <dgm:cxn modelId="{7EF5ED28-55F3-45A6-97AA-7458291AD319}" type="presParOf" srcId="{3A9A6F51-5D83-4B6D-9D6B-53A40F90FE37}" destId="{20FA37C9-D921-40E8-82EF-2384EE722D35}" srcOrd="0" destOrd="0" presId="urn:microsoft.com/office/officeart/2005/8/layout/chevron2"/>
    <dgm:cxn modelId="{C4385132-21B0-47A9-B938-983847CE98C9}" type="presParOf" srcId="{3A9A6F51-5D83-4B6D-9D6B-53A40F90FE37}" destId="{132A3B63-F13D-4E82-80D9-0E971270E1B8}" srcOrd="1" destOrd="0" presId="urn:microsoft.com/office/officeart/2005/8/layout/chevron2"/>
    <dgm:cxn modelId="{FFE78629-71C8-4E3F-86EA-FF4D393D0F18}" type="presParOf" srcId="{AB26C8F7-3D12-4270-BA78-8A09B448C516}" destId="{726A6587-8BDE-41B1-A745-DAC834AB2EA4}" srcOrd="1" destOrd="0" presId="urn:microsoft.com/office/officeart/2005/8/layout/chevron2"/>
    <dgm:cxn modelId="{5AE4B883-5502-4AD9-8CC6-D26FFC3B4FD9}" type="presParOf" srcId="{AB26C8F7-3D12-4270-BA78-8A09B448C516}" destId="{BE815D30-A30D-4ED0-B88F-D6F3D687E6B3}" srcOrd="2" destOrd="0" presId="urn:microsoft.com/office/officeart/2005/8/layout/chevron2"/>
    <dgm:cxn modelId="{37C8F63E-E97F-40C3-A68C-7D07FEB796C6}" type="presParOf" srcId="{BE815D30-A30D-4ED0-B88F-D6F3D687E6B3}" destId="{277AC784-3680-4545-A9E0-5D35C7091BCC}" srcOrd="0" destOrd="0" presId="urn:microsoft.com/office/officeart/2005/8/layout/chevron2"/>
    <dgm:cxn modelId="{8ABAD5DE-8DE4-401D-AD54-7ABE3C9736E8}" type="presParOf" srcId="{BE815D30-A30D-4ED0-B88F-D6F3D687E6B3}" destId="{2AB08C89-85A8-41BE-96FF-A16C82557631}" srcOrd="1" destOrd="0" presId="urn:microsoft.com/office/officeart/2005/8/layout/chevron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A79481A-48FF-44C6-B54E-81574CC8DA73}"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IN"/>
        </a:p>
      </dgm:t>
    </dgm:pt>
    <dgm:pt modelId="{6ADBBB19-79B8-4BF1-9F85-536F1705218E}">
      <dgm:prSet/>
      <dgm:spPr/>
      <dgm:t>
        <a:bodyPr/>
        <a:lstStyle/>
        <a:p>
          <a:pPr>
            <a:lnSpc>
              <a:spcPct val="100000"/>
            </a:lnSpc>
            <a:defRPr b="1"/>
          </a:pPr>
          <a:r>
            <a:rPr lang="en-IN"/>
            <a:t>Low Q1 Sales($5.52M) :</a:t>
          </a:r>
        </a:p>
      </dgm:t>
    </dgm:pt>
    <dgm:pt modelId="{4F682AC2-CF02-499A-9A9F-0FD3496C93E7}" type="parTrans" cxnId="{13474661-4C62-42C5-BAFE-68A2F66D7101}">
      <dgm:prSet/>
      <dgm:spPr/>
      <dgm:t>
        <a:bodyPr/>
        <a:lstStyle/>
        <a:p>
          <a:endParaRPr lang="en-IN"/>
        </a:p>
      </dgm:t>
    </dgm:pt>
    <dgm:pt modelId="{9D1333B6-DFA1-4925-8834-591E7F90F0EE}" type="sibTrans" cxnId="{13474661-4C62-42C5-BAFE-68A2F66D7101}">
      <dgm:prSet/>
      <dgm:spPr/>
      <dgm:t>
        <a:bodyPr/>
        <a:lstStyle/>
        <a:p>
          <a:endParaRPr lang="en-IN"/>
        </a:p>
      </dgm:t>
    </dgm:pt>
    <dgm:pt modelId="{4573C4E3-5400-41D0-B31A-1E913E6EC255}">
      <dgm:prSet/>
      <dgm:spPr/>
      <dgm:t>
        <a:bodyPr/>
        <a:lstStyle/>
        <a:p>
          <a:pPr>
            <a:lnSpc>
              <a:spcPct val="100000"/>
            </a:lnSpc>
          </a:pPr>
          <a:r>
            <a:rPr lang="en-IN"/>
            <a:t>Seasonal demand drop or inadequate marketing strategies at the start of the year.</a:t>
          </a:r>
        </a:p>
      </dgm:t>
    </dgm:pt>
    <dgm:pt modelId="{752508B9-EA1A-4F12-8258-CA76285328A1}" type="parTrans" cxnId="{A8F401C4-1955-4E31-B560-E7C36D4AA6A5}">
      <dgm:prSet/>
      <dgm:spPr/>
      <dgm:t>
        <a:bodyPr/>
        <a:lstStyle/>
        <a:p>
          <a:endParaRPr lang="en-IN"/>
        </a:p>
      </dgm:t>
    </dgm:pt>
    <dgm:pt modelId="{0A3677C6-95C3-4299-8678-60D527A36375}" type="sibTrans" cxnId="{A8F401C4-1955-4E31-B560-E7C36D4AA6A5}">
      <dgm:prSet/>
      <dgm:spPr/>
      <dgm:t>
        <a:bodyPr/>
        <a:lstStyle/>
        <a:p>
          <a:endParaRPr lang="en-IN"/>
        </a:p>
      </dgm:t>
    </dgm:pt>
    <dgm:pt modelId="{1C1C0D11-5411-4450-936C-8C5F6905DBA8}">
      <dgm:prSet/>
      <dgm:spPr/>
      <dgm:t>
        <a:bodyPr/>
        <a:lstStyle/>
        <a:p>
          <a:pPr>
            <a:lnSpc>
              <a:spcPct val="100000"/>
            </a:lnSpc>
            <a:defRPr b="1"/>
          </a:pPr>
          <a:r>
            <a:rPr lang="en-IN"/>
            <a:t>Tax and Operational Costs:</a:t>
          </a:r>
        </a:p>
      </dgm:t>
    </dgm:pt>
    <dgm:pt modelId="{D0A9D0BC-EA68-4937-B4A0-C8BBD0830113}" type="parTrans" cxnId="{445DF276-88BC-4EC9-9176-0D3EF929EBA0}">
      <dgm:prSet/>
      <dgm:spPr/>
      <dgm:t>
        <a:bodyPr/>
        <a:lstStyle/>
        <a:p>
          <a:endParaRPr lang="en-IN"/>
        </a:p>
      </dgm:t>
    </dgm:pt>
    <dgm:pt modelId="{84751C85-48C7-4586-938A-AC2A6E48A566}" type="sibTrans" cxnId="{445DF276-88BC-4EC9-9176-0D3EF929EBA0}">
      <dgm:prSet/>
      <dgm:spPr/>
      <dgm:t>
        <a:bodyPr/>
        <a:lstStyle/>
        <a:p>
          <a:endParaRPr lang="en-IN"/>
        </a:p>
      </dgm:t>
    </dgm:pt>
    <dgm:pt modelId="{2B9413B5-A732-41E5-9DB1-728035000652}">
      <dgm:prSet/>
      <dgm:spPr/>
      <dgm:t>
        <a:bodyPr/>
        <a:lstStyle/>
        <a:p>
          <a:pPr>
            <a:lnSpc>
              <a:spcPct val="100000"/>
            </a:lnSpc>
          </a:pPr>
          <a:r>
            <a:rPr lang="en-IN"/>
            <a:t>While the dashboard doesn’t specify operational costs,the $2.3M tax might be impacting net profit margins.</a:t>
          </a:r>
        </a:p>
      </dgm:t>
    </dgm:pt>
    <dgm:pt modelId="{914A7F58-B6F4-42D8-84F7-A08FF48E2E49}" type="parTrans" cxnId="{1D04290F-86D0-4E9F-9165-1C14D647E14C}">
      <dgm:prSet/>
      <dgm:spPr/>
      <dgm:t>
        <a:bodyPr/>
        <a:lstStyle/>
        <a:p>
          <a:endParaRPr lang="en-IN"/>
        </a:p>
      </dgm:t>
    </dgm:pt>
    <dgm:pt modelId="{DC27561D-D752-43EE-9045-1DFD3EF1CED6}" type="sibTrans" cxnId="{1D04290F-86D0-4E9F-9165-1C14D647E14C}">
      <dgm:prSet/>
      <dgm:spPr/>
      <dgm:t>
        <a:bodyPr/>
        <a:lstStyle/>
        <a:p>
          <a:endParaRPr lang="en-IN"/>
        </a:p>
      </dgm:t>
    </dgm:pt>
    <dgm:pt modelId="{9E849E9A-A7A9-4CEA-B71E-D36783106810}" type="pres">
      <dgm:prSet presAssocID="{6A79481A-48FF-44C6-B54E-81574CC8DA73}" presName="root" presStyleCnt="0">
        <dgm:presLayoutVars>
          <dgm:dir/>
          <dgm:resizeHandles val="exact"/>
        </dgm:presLayoutVars>
      </dgm:prSet>
      <dgm:spPr/>
      <dgm:t>
        <a:bodyPr/>
        <a:lstStyle/>
        <a:p>
          <a:endParaRPr lang="en-US"/>
        </a:p>
      </dgm:t>
    </dgm:pt>
    <dgm:pt modelId="{E26C85A7-1892-4077-B19C-7162C6F977DD}" type="pres">
      <dgm:prSet presAssocID="{6ADBBB19-79B8-4BF1-9F85-536F1705218E}" presName="compNode" presStyleCnt="0"/>
      <dgm:spPr/>
    </dgm:pt>
    <dgm:pt modelId="{A262B9A0-B699-4EC5-9ADA-287A9386496A}" type="pres">
      <dgm:prSet presAssocID="{6ADBBB19-79B8-4BF1-9F85-536F1705218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xmlns="" id="0" name="" descr="Bar Graph with Upward Trend"/>
        </a:ext>
      </dgm:extLst>
    </dgm:pt>
    <dgm:pt modelId="{00175A00-F360-428F-8691-89BE0AE7309D}" type="pres">
      <dgm:prSet presAssocID="{6ADBBB19-79B8-4BF1-9F85-536F1705218E}" presName="iconSpace" presStyleCnt="0"/>
      <dgm:spPr/>
    </dgm:pt>
    <dgm:pt modelId="{928FFE38-21F7-4B8C-97AA-28F28E5B4798}" type="pres">
      <dgm:prSet presAssocID="{6ADBBB19-79B8-4BF1-9F85-536F1705218E}" presName="parTx" presStyleLbl="revTx" presStyleIdx="0" presStyleCnt="4">
        <dgm:presLayoutVars>
          <dgm:chMax val="0"/>
          <dgm:chPref val="0"/>
        </dgm:presLayoutVars>
      </dgm:prSet>
      <dgm:spPr/>
      <dgm:t>
        <a:bodyPr/>
        <a:lstStyle/>
        <a:p>
          <a:endParaRPr lang="en-US"/>
        </a:p>
      </dgm:t>
    </dgm:pt>
    <dgm:pt modelId="{286191BB-72CA-414E-AB71-D96C8FFC528C}" type="pres">
      <dgm:prSet presAssocID="{6ADBBB19-79B8-4BF1-9F85-536F1705218E}" presName="txSpace" presStyleCnt="0"/>
      <dgm:spPr/>
    </dgm:pt>
    <dgm:pt modelId="{38CC45F8-FA10-4ACA-992C-21F70D4B473C}" type="pres">
      <dgm:prSet presAssocID="{6ADBBB19-79B8-4BF1-9F85-536F1705218E}" presName="desTx" presStyleLbl="revTx" presStyleIdx="1" presStyleCnt="4">
        <dgm:presLayoutVars/>
      </dgm:prSet>
      <dgm:spPr/>
      <dgm:t>
        <a:bodyPr/>
        <a:lstStyle/>
        <a:p>
          <a:endParaRPr lang="en-US"/>
        </a:p>
      </dgm:t>
    </dgm:pt>
    <dgm:pt modelId="{51615AC2-F2C6-463F-912A-2248522C6C18}" type="pres">
      <dgm:prSet presAssocID="{9D1333B6-DFA1-4925-8834-591E7F90F0EE}" presName="sibTrans" presStyleCnt="0"/>
      <dgm:spPr/>
    </dgm:pt>
    <dgm:pt modelId="{537459DB-1800-41BB-8526-D45F220B5249}" type="pres">
      <dgm:prSet presAssocID="{1C1C0D11-5411-4450-936C-8C5F6905DBA8}" presName="compNode" presStyleCnt="0"/>
      <dgm:spPr/>
    </dgm:pt>
    <dgm:pt modelId="{6478C277-AAFF-424B-B1E6-FC79562E3F30}" type="pres">
      <dgm:prSet presAssocID="{1C1C0D11-5411-4450-936C-8C5F6905DBA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xmlns="" id="0" name="" descr="Calculator"/>
        </a:ext>
      </dgm:extLst>
    </dgm:pt>
    <dgm:pt modelId="{8ACB166D-3FA1-4284-AD49-711240EB00D3}" type="pres">
      <dgm:prSet presAssocID="{1C1C0D11-5411-4450-936C-8C5F6905DBA8}" presName="iconSpace" presStyleCnt="0"/>
      <dgm:spPr/>
    </dgm:pt>
    <dgm:pt modelId="{27C4EE8F-79F9-4CB7-A63D-DD3EE20D5EBF}" type="pres">
      <dgm:prSet presAssocID="{1C1C0D11-5411-4450-936C-8C5F6905DBA8}" presName="parTx" presStyleLbl="revTx" presStyleIdx="2" presStyleCnt="4">
        <dgm:presLayoutVars>
          <dgm:chMax val="0"/>
          <dgm:chPref val="0"/>
        </dgm:presLayoutVars>
      </dgm:prSet>
      <dgm:spPr/>
      <dgm:t>
        <a:bodyPr/>
        <a:lstStyle/>
        <a:p>
          <a:endParaRPr lang="en-US"/>
        </a:p>
      </dgm:t>
    </dgm:pt>
    <dgm:pt modelId="{D76741F5-3B39-4DB5-B5EF-A0C96AB53449}" type="pres">
      <dgm:prSet presAssocID="{1C1C0D11-5411-4450-936C-8C5F6905DBA8}" presName="txSpace" presStyleCnt="0"/>
      <dgm:spPr/>
    </dgm:pt>
    <dgm:pt modelId="{6841A2A8-3AE2-4B45-9D14-2BA7B210D024}" type="pres">
      <dgm:prSet presAssocID="{1C1C0D11-5411-4450-936C-8C5F6905DBA8}" presName="desTx" presStyleLbl="revTx" presStyleIdx="3" presStyleCnt="4">
        <dgm:presLayoutVars/>
      </dgm:prSet>
      <dgm:spPr/>
      <dgm:t>
        <a:bodyPr/>
        <a:lstStyle/>
        <a:p>
          <a:endParaRPr lang="en-US"/>
        </a:p>
      </dgm:t>
    </dgm:pt>
  </dgm:ptLst>
  <dgm:cxnLst>
    <dgm:cxn modelId="{9CD5A998-37B0-4ACC-BA4E-D6967CFE39CF}" type="presOf" srcId="{6ADBBB19-79B8-4BF1-9F85-536F1705218E}" destId="{928FFE38-21F7-4B8C-97AA-28F28E5B4798}" srcOrd="0" destOrd="0" presId="urn:microsoft.com/office/officeart/2018/2/layout/IconLabelDescriptionList"/>
    <dgm:cxn modelId="{FC3CEECE-65FE-48EF-B2FF-EFCDF2BB12C0}" type="presOf" srcId="{1C1C0D11-5411-4450-936C-8C5F6905DBA8}" destId="{27C4EE8F-79F9-4CB7-A63D-DD3EE20D5EBF}" srcOrd="0" destOrd="0" presId="urn:microsoft.com/office/officeart/2018/2/layout/IconLabelDescriptionList"/>
    <dgm:cxn modelId="{A8F401C4-1955-4E31-B560-E7C36D4AA6A5}" srcId="{6ADBBB19-79B8-4BF1-9F85-536F1705218E}" destId="{4573C4E3-5400-41D0-B31A-1E913E6EC255}" srcOrd="0" destOrd="0" parTransId="{752508B9-EA1A-4F12-8258-CA76285328A1}" sibTransId="{0A3677C6-95C3-4299-8678-60D527A36375}"/>
    <dgm:cxn modelId="{05981BC3-20A6-4934-9536-BA6F8520A942}" type="presOf" srcId="{4573C4E3-5400-41D0-B31A-1E913E6EC255}" destId="{38CC45F8-FA10-4ACA-992C-21F70D4B473C}" srcOrd="0" destOrd="0" presId="urn:microsoft.com/office/officeart/2018/2/layout/IconLabelDescriptionList"/>
    <dgm:cxn modelId="{13474661-4C62-42C5-BAFE-68A2F66D7101}" srcId="{6A79481A-48FF-44C6-B54E-81574CC8DA73}" destId="{6ADBBB19-79B8-4BF1-9F85-536F1705218E}" srcOrd="0" destOrd="0" parTransId="{4F682AC2-CF02-499A-9A9F-0FD3496C93E7}" sibTransId="{9D1333B6-DFA1-4925-8834-591E7F90F0EE}"/>
    <dgm:cxn modelId="{2B17251D-FEA3-4F90-8667-3CFA11D9C488}" type="presOf" srcId="{2B9413B5-A732-41E5-9DB1-728035000652}" destId="{6841A2A8-3AE2-4B45-9D14-2BA7B210D024}" srcOrd="0" destOrd="0" presId="urn:microsoft.com/office/officeart/2018/2/layout/IconLabelDescriptionList"/>
    <dgm:cxn modelId="{1D04290F-86D0-4E9F-9165-1C14D647E14C}" srcId="{1C1C0D11-5411-4450-936C-8C5F6905DBA8}" destId="{2B9413B5-A732-41E5-9DB1-728035000652}" srcOrd="0" destOrd="0" parTransId="{914A7F58-B6F4-42D8-84F7-A08FF48E2E49}" sibTransId="{DC27561D-D752-43EE-9045-1DFD3EF1CED6}"/>
    <dgm:cxn modelId="{445DF276-88BC-4EC9-9176-0D3EF929EBA0}" srcId="{6A79481A-48FF-44C6-B54E-81574CC8DA73}" destId="{1C1C0D11-5411-4450-936C-8C5F6905DBA8}" srcOrd="1" destOrd="0" parTransId="{D0A9D0BC-EA68-4937-B4A0-C8BBD0830113}" sibTransId="{84751C85-48C7-4586-938A-AC2A6E48A566}"/>
    <dgm:cxn modelId="{D6A91D9C-B4DE-4E0D-84FD-3B4587260FFE}" type="presOf" srcId="{6A79481A-48FF-44C6-B54E-81574CC8DA73}" destId="{9E849E9A-A7A9-4CEA-B71E-D36783106810}" srcOrd="0" destOrd="0" presId="urn:microsoft.com/office/officeart/2018/2/layout/IconLabelDescriptionList"/>
    <dgm:cxn modelId="{99F0B584-832B-47AB-95E6-74F058E76905}" type="presParOf" srcId="{9E849E9A-A7A9-4CEA-B71E-D36783106810}" destId="{E26C85A7-1892-4077-B19C-7162C6F977DD}" srcOrd="0" destOrd="0" presId="urn:microsoft.com/office/officeart/2018/2/layout/IconLabelDescriptionList"/>
    <dgm:cxn modelId="{C06D51B8-23A7-4917-ADF7-EA379340F009}" type="presParOf" srcId="{E26C85A7-1892-4077-B19C-7162C6F977DD}" destId="{A262B9A0-B699-4EC5-9ADA-287A9386496A}" srcOrd="0" destOrd="0" presId="urn:microsoft.com/office/officeart/2018/2/layout/IconLabelDescriptionList"/>
    <dgm:cxn modelId="{8432CF07-EE1A-4C4C-9D5A-03A9DB39163D}" type="presParOf" srcId="{E26C85A7-1892-4077-B19C-7162C6F977DD}" destId="{00175A00-F360-428F-8691-89BE0AE7309D}" srcOrd="1" destOrd="0" presId="urn:microsoft.com/office/officeart/2018/2/layout/IconLabelDescriptionList"/>
    <dgm:cxn modelId="{9FA7CDB6-D9C6-439E-9CE0-8147695FEB75}" type="presParOf" srcId="{E26C85A7-1892-4077-B19C-7162C6F977DD}" destId="{928FFE38-21F7-4B8C-97AA-28F28E5B4798}" srcOrd="2" destOrd="0" presId="urn:microsoft.com/office/officeart/2018/2/layout/IconLabelDescriptionList"/>
    <dgm:cxn modelId="{E1EF9282-781F-4BFC-9632-95B3B9BD1144}" type="presParOf" srcId="{E26C85A7-1892-4077-B19C-7162C6F977DD}" destId="{286191BB-72CA-414E-AB71-D96C8FFC528C}" srcOrd="3" destOrd="0" presId="urn:microsoft.com/office/officeart/2018/2/layout/IconLabelDescriptionList"/>
    <dgm:cxn modelId="{55804F7F-CB22-46BB-B5E7-232057AA5F76}" type="presParOf" srcId="{E26C85A7-1892-4077-B19C-7162C6F977DD}" destId="{38CC45F8-FA10-4ACA-992C-21F70D4B473C}" srcOrd="4" destOrd="0" presId="urn:microsoft.com/office/officeart/2018/2/layout/IconLabelDescriptionList"/>
    <dgm:cxn modelId="{9FCE7893-4F01-47DC-AC41-EA07C113BE7B}" type="presParOf" srcId="{9E849E9A-A7A9-4CEA-B71E-D36783106810}" destId="{51615AC2-F2C6-463F-912A-2248522C6C18}" srcOrd="1" destOrd="0" presId="urn:microsoft.com/office/officeart/2018/2/layout/IconLabelDescriptionList"/>
    <dgm:cxn modelId="{5B96D00A-FEB5-4773-B97C-F2EA82B7DE27}" type="presParOf" srcId="{9E849E9A-A7A9-4CEA-B71E-D36783106810}" destId="{537459DB-1800-41BB-8526-D45F220B5249}" srcOrd="2" destOrd="0" presId="urn:microsoft.com/office/officeart/2018/2/layout/IconLabelDescriptionList"/>
    <dgm:cxn modelId="{1E122DD9-23BC-4576-88B8-E6840A5A896A}" type="presParOf" srcId="{537459DB-1800-41BB-8526-D45F220B5249}" destId="{6478C277-AAFF-424B-B1E6-FC79562E3F30}" srcOrd="0" destOrd="0" presId="urn:microsoft.com/office/officeart/2018/2/layout/IconLabelDescriptionList"/>
    <dgm:cxn modelId="{0DAC3850-5838-426C-AC0A-F28C20F35A3F}" type="presParOf" srcId="{537459DB-1800-41BB-8526-D45F220B5249}" destId="{8ACB166D-3FA1-4284-AD49-711240EB00D3}" srcOrd="1" destOrd="0" presId="urn:microsoft.com/office/officeart/2018/2/layout/IconLabelDescriptionList"/>
    <dgm:cxn modelId="{85BAE964-FFBB-48A0-96ED-6210121C9446}" type="presParOf" srcId="{537459DB-1800-41BB-8526-D45F220B5249}" destId="{27C4EE8F-79F9-4CB7-A63D-DD3EE20D5EBF}" srcOrd="2" destOrd="0" presId="urn:microsoft.com/office/officeart/2018/2/layout/IconLabelDescriptionList"/>
    <dgm:cxn modelId="{186D1A46-9FDC-4085-8E6C-257110BC3753}" type="presParOf" srcId="{537459DB-1800-41BB-8526-D45F220B5249}" destId="{D76741F5-3B39-4DB5-B5EF-A0C96AB53449}" srcOrd="3" destOrd="0" presId="urn:microsoft.com/office/officeart/2018/2/layout/IconLabelDescriptionList"/>
    <dgm:cxn modelId="{5CF47E43-03D1-4F96-92D4-81C70FC74B73}" type="presParOf" srcId="{537459DB-1800-41BB-8526-D45F220B5249}" destId="{6841A2A8-3AE2-4B45-9D14-2BA7B210D024}" srcOrd="4" destOrd="0" presId="urn:microsoft.com/office/officeart/2018/2/layout/IconLabelDescription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CC0AC4-46AA-4F62-BFDD-B60F60F9D761}">
      <dsp:nvSpPr>
        <dsp:cNvPr id="0" name=""/>
        <dsp:cNvSpPr/>
      </dsp:nvSpPr>
      <dsp:spPr>
        <a:xfrm>
          <a:off x="0" y="39687"/>
          <a:ext cx="3286125" cy="197167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t>Introduction</a:t>
          </a:r>
          <a:endParaRPr lang="en-US" sz="2900" kern="1200"/>
        </a:p>
      </dsp:txBody>
      <dsp:txXfrm>
        <a:off x="0" y="39687"/>
        <a:ext cx="3286125" cy="1971675"/>
      </dsp:txXfrm>
    </dsp:sp>
    <dsp:sp modelId="{10CBE32E-7F30-4204-919A-F5FBD5BE7031}">
      <dsp:nvSpPr>
        <dsp:cNvPr id="0" name=""/>
        <dsp:cNvSpPr/>
      </dsp:nvSpPr>
      <dsp:spPr>
        <a:xfrm>
          <a:off x="3614737" y="39687"/>
          <a:ext cx="3286125" cy="1971675"/>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kern="1200"/>
            <a:t>Data Overview</a:t>
          </a:r>
          <a:endParaRPr lang="en-US" sz="2900" kern="1200"/>
        </a:p>
      </dsp:txBody>
      <dsp:txXfrm>
        <a:off x="3614737" y="39687"/>
        <a:ext cx="3286125" cy="1971675"/>
      </dsp:txXfrm>
    </dsp:sp>
    <dsp:sp modelId="{4AD18AF3-E56C-4A5B-8F21-3241FAD458FD}">
      <dsp:nvSpPr>
        <dsp:cNvPr id="0" name=""/>
        <dsp:cNvSpPr/>
      </dsp:nvSpPr>
      <dsp:spPr>
        <a:xfrm>
          <a:off x="7229475" y="39687"/>
          <a:ext cx="3286125" cy="1971675"/>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err="1"/>
            <a:t>Resaon</a:t>
          </a:r>
          <a:r>
            <a:rPr lang="en-US" sz="2900" kern="1200" dirty="0"/>
            <a:t> for High &amp; Low Performance</a:t>
          </a:r>
        </a:p>
      </dsp:txBody>
      <dsp:txXfrm>
        <a:off x="7229475" y="39687"/>
        <a:ext cx="3286125" cy="1971675"/>
      </dsp:txXfrm>
    </dsp:sp>
    <dsp:sp modelId="{64A9608F-B92F-4533-AAF5-22258B69894A}">
      <dsp:nvSpPr>
        <dsp:cNvPr id="0" name=""/>
        <dsp:cNvSpPr/>
      </dsp:nvSpPr>
      <dsp:spPr>
        <a:xfrm>
          <a:off x="0" y="2339975"/>
          <a:ext cx="3286125" cy="1971675"/>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Dashboards</a:t>
          </a:r>
        </a:p>
      </dsp:txBody>
      <dsp:txXfrm>
        <a:off x="0" y="2339975"/>
        <a:ext cx="3286125" cy="1971675"/>
      </dsp:txXfrm>
    </dsp:sp>
    <dsp:sp modelId="{D178920A-06AE-4163-8BBB-1C9A86B92553}">
      <dsp:nvSpPr>
        <dsp:cNvPr id="0" name=""/>
        <dsp:cNvSpPr/>
      </dsp:nvSpPr>
      <dsp:spPr>
        <a:xfrm>
          <a:off x="3614737" y="2339975"/>
          <a:ext cx="3286125" cy="1971675"/>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kern="1200"/>
            <a:t>Recommendations</a:t>
          </a:r>
          <a:endParaRPr lang="en-US" sz="2900" kern="1200"/>
        </a:p>
      </dsp:txBody>
      <dsp:txXfrm>
        <a:off x="3614737" y="2339975"/>
        <a:ext cx="3286125" cy="1971675"/>
      </dsp:txXfrm>
    </dsp:sp>
    <dsp:sp modelId="{C135F7E9-D2B2-4163-9339-B6F493663A66}">
      <dsp:nvSpPr>
        <dsp:cNvPr id="0" name=""/>
        <dsp:cNvSpPr/>
      </dsp:nvSpPr>
      <dsp:spPr>
        <a:xfrm>
          <a:off x="7229475" y="2339975"/>
          <a:ext cx="3286125" cy="197167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kern="1200"/>
            <a:t>Conclusion</a:t>
          </a:r>
          <a:endParaRPr lang="en-US" sz="2900" kern="1200"/>
        </a:p>
      </dsp:txBody>
      <dsp:txXfrm>
        <a:off x="7229475" y="2339975"/>
        <a:ext cx="3286125" cy="19716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5B2A1D-68C4-49EE-B994-FADCC0CD1A9F}">
      <dsp:nvSpPr>
        <dsp:cNvPr id="0" name=""/>
        <dsp:cNvSpPr/>
      </dsp:nvSpPr>
      <dsp:spPr>
        <a:xfrm>
          <a:off x="82613"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669D4B-A1BA-48BD-B5C5-BFE8DB001A00}">
      <dsp:nvSpPr>
        <dsp:cNvPr id="0" name=""/>
        <dsp:cNvSpPr/>
      </dsp:nvSpPr>
      <dsp:spPr>
        <a:xfrm>
          <a:off x="271034" y="109698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96B21B-CCE1-4E5C-9ED4-438A4E342297}">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IN" sz="1200" kern="1200" dirty="0">
              <a:solidFill>
                <a:schemeClr val="bg1"/>
              </a:solidFill>
              <a:latin typeface="Times New Roman" panose="02020603050405020304" pitchFamily="18" charset="0"/>
              <a:cs typeface="Times New Roman" panose="02020603050405020304" pitchFamily="18" charset="0"/>
            </a:rPr>
            <a:t>Adventure Works Cycles, the company on which the Adventure Works sample databases are based, is a large, multinational manufacturing company. </a:t>
          </a:r>
          <a:endParaRPr lang="en-US" sz="1200" kern="1200" dirty="0">
            <a:solidFill>
              <a:schemeClr val="bg1"/>
            </a:solidFill>
            <a:latin typeface="Times New Roman" panose="02020603050405020304" pitchFamily="18" charset="0"/>
            <a:cs typeface="Times New Roman" panose="02020603050405020304" pitchFamily="18" charset="0"/>
          </a:endParaRPr>
        </a:p>
      </dsp:txBody>
      <dsp:txXfrm>
        <a:off x="1172126" y="908559"/>
        <a:ext cx="2114937" cy="897246"/>
      </dsp:txXfrm>
    </dsp:sp>
    <dsp:sp modelId="{2ADAA245-77BE-42CB-B82F-E35E5D878932}">
      <dsp:nvSpPr>
        <dsp:cNvPr id="0" name=""/>
        <dsp:cNvSpPr/>
      </dsp:nvSpPr>
      <dsp:spPr>
        <a:xfrm>
          <a:off x="3655575"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163188-1AEB-4C24-9D65-F06BB5341FC1}">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19F0E7-09CA-43D5-B1BF-7DACB7BE9C28}">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IN" sz="1200" kern="1200" dirty="0">
              <a:solidFill>
                <a:schemeClr val="bg1"/>
              </a:solidFill>
              <a:latin typeface="Times New Roman" panose="02020603050405020304" pitchFamily="18" charset="0"/>
              <a:cs typeface="Times New Roman" panose="02020603050405020304" pitchFamily="18" charset="0"/>
            </a:rPr>
            <a:t>The company manufactures and sells metal and composite bicycles to North American, European and Asian commercial markets. While its base operation is in Bothell, Washington with 290 employees, several regional sales teams are located throughout their market base.</a:t>
          </a:r>
          <a:endParaRPr lang="en-US" sz="1200" kern="1200" dirty="0">
            <a:solidFill>
              <a:schemeClr val="bg1"/>
            </a:solidFill>
            <a:latin typeface="Times New Roman" panose="02020603050405020304" pitchFamily="18" charset="0"/>
            <a:cs typeface="Times New Roman" panose="02020603050405020304" pitchFamily="18" charset="0"/>
          </a:endParaRPr>
        </a:p>
      </dsp:txBody>
      <dsp:txXfrm>
        <a:off x="4745088" y="908559"/>
        <a:ext cx="2114937" cy="897246"/>
      </dsp:txXfrm>
    </dsp:sp>
    <dsp:sp modelId="{9A7E0DCA-54A8-4EC5-947A-18B504C4D24E}">
      <dsp:nvSpPr>
        <dsp:cNvPr id="0" name=""/>
        <dsp:cNvSpPr/>
      </dsp:nvSpPr>
      <dsp:spPr>
        <a:xfrm>
          <a:off x="7228536"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A178DC-BE78-4CA2-8310-C476FF473DE0}">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5EFAC8-5178-4315-A16C-C89B6E7FAC88}">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IN" sz="1200" kern="1200" dirty="0">
              <a:solidFill>
                <a:schemeClr val="bg1"/>
              </a:solidFill>
              <a:latin typeface="Times New Roman" panose="02020603050405020304" pitchFamily="18" charset="0"/>
              <a:cs typeface="Times New Roman" panose="02020603050405020304" pitchFamily="18" charset="0"/>
            </a:rPr>
            <a:t>In 2000s, Adventure Works Cycles bought a small manufacturing plant in Mexico.</a:t>
          </a:r>
          <a:endParaRPr lang="en-US" sz="1200" kern="1200" dirty="0">
            <a:solidFill>
              <a:schemeClr val="bg1"/>
            </a:solidFill>
            <a:latin typeface="Times New Roman" panose="02020603050405020304" pitchFamily="18" charset="0"/>
            <a:cs typeface="Times New Roman" panose="02020603050405020304" pitchFamily="18" charset="0"/>
          </a:endParaRPr>
        </a:p>
      </dsp:txBody>
      <dsp:txXfrm>
        <a:off x="8318049" y="908559"/>
        <a:ext cx="2114937" cy="897246"/>
      </dsp:txXfrm>
    </dsp:sp>
    <dsp:sp modelId="{B61E380C-CE5D-4999-AA88-D4CFA02A7C14}">
      <dsp:nvSpPr>
        <dsp:cNvPr id="0" name=""/>
        <dsp:cNvSpPr/>
      </dsp:nvSpPr>
      <dsp:spPr>
        <a:xfrm>
          <a:off x="82613"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EFBF30-FEF3-4EE2-9BC0-114550F2EEA0}">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683203-9C21-425E-9550-9E8E9E66C863}">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IN" sz="1200" kern="1200" dirty="0">
              <a:solidFill>
                <a:schemeClr val="bg1"/>
              </a:solidFill>
              <a:latin typeface="Times New Roman" panose="02020603050405020304" pitchFamily="18" charset="0"/>
              <a:cs typeface="Times New Roman" panose="02020603050405020304" pitchFamily="18" charset="0"/>
            </a:rPr>
            <a:t>Which manufactures several critical subcomponents for the Adventure Works Cycles product line. </a:t>
          </a:r>
          <a:endParaRPr lang="en-US" sz="1200" kern="1200" dirty="0">
            <a:solidFill>
              <a:schemeClr val="bg1"/>
            </a:solidFill>
            <a:latin typeface="Times New Roman" panose="02020603050405020304" pitchFamily="18" charset="0"/>
            <a:cs typeface="Times New Roman" panose="02020603050405020304" pitchFamily="18" charset="0"/>
          </a:endParaRPr>
        </a:p>
      </dsp:txBody>
      <dsp:txXfrm>
        <a:off x="1172126" y="2545532"/>
        <a:ext cx="2114937" cy="897246"/>
      </dsp:txXfrm>
    </dsp:sp>
    <dsp:sp modelId="{90628905-DF6F-4481-BCDA-E485F1F6BA6B}">
      <dsp:nvSpPr>
        <dsp:cNvPr id="0" name=""/>
        <dsp:cNvSpPr/>
      </dsp:nvSpPr>
      <dsp:spPr>
        <a:xfrm>
          <a:off x="3655575"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A91835-BA09-4AA8-B921-C83663A45F74}">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CF726F-6E77-4A28-982E-8D3A6E643D5E}">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IN" sz="1200" kern="1200" dirty="0">
              <a:solidFill>
                <a:schemeClr val="bg1"/>
              </a:solidFill>
              <a:latin typeface="Times New Roman" panose="02020603050405020304" pitchFamily="18" charset="0"/>
              <a:cs typeface="Times New Roman" panose="02020603050405020304" pitchFamily="18" charset="0"/>
            </a:rPr>
            <a:t>These subcomponents are shipped to the Bothell location for final product assembly. In 2001, this manufacturing plant became the sole manufacturer and distributor of the touring bicycle product group.</a:t>
          </a:r>
          <a:endParaRPr lang="en-US" sz="1200" kern="1200" dirty="0">
            <a:solidFill>
              <a:schemeClr val="bg1"/>
            </a:solidFill>
            <a:latin typeface="Times New Roman" panose="02020603050405020304" pitchFamily="18" charset="0"/>
            <a:cs typeface="Times New Roman" panose="02020603050405020304" pitchFamily="18" charset="0"/>
          </a:endParaRPr>
        </a:p>
      </dsp:txBody>
      <dsp:txXfrm>
        <a:off x="4745088" y="2545532"/>
        <a:ext cx="2114937" cy="897246"/>
      </dsp:txXfrm>
    </dsp:sp>
    <dsp:sp modelId="{485A1955-94CB-41B3-A1F6-16EA3F062840}">
      <dsp:nvSpPr>
        <dsp:cNvPr id="0" name=""/>
        <dsp:cNvSpPr/>
      </dsp:nvSpPr>
      <dsp:spPr>
        <a:xfrm>
          <a:off x="7228536"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0B2BC2-F0BB-465C-A617-48C1DBF05C90}">
      <dsp:nvSpPr>
        <dsp:cNvPr id="0" name=""/>
        <dsp:cNvSpPr/>
      </dsp:nvSpPr>
      <dsp:spPr>
        <a:xfrm>
          <a:off x="7416958" y="2733954"/>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264BA8-9264-4803-BAFD-4106BD3FCE8B}">
      <dsp:nvSpPr>
        <dsp:cNvPr id="0" name=""/>
        <dsp:cNvSpPr/>
      </dsp:nvSpPr>
      <dsp:spPr>
        <a:xfrm>
          <a:off x="8318049"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100000"/>
            </a:lnSpc>
            <a:spcBef>
              <a:spcPct val="0"/>
            </a:spcBef>
            <a:spcAft>
              <a:spcPct val="35000"/>
            </a:spcAft>
            <a:buNone/>
          </a:pPr>
          <a:r>
            <a:rPr lang="en-IN" sz="1200" kern="1200" dirty="0">
              <a:solidFill>
                <a:schemeClr val="bg1"/>
              </a:solidFill>
              <a:latin typeface="Times New Roman" panose="02020603050405020304" pitchFamily="18" charset="0"/>
              <a:cs typeface="Times New Roman" panose="02020603050405020304" pitchFamily="18" charset="0"/>
            </a:rPr>
            <a:t>Coming off a successful fiscal year, Adventure Works Cycles is looking to broaden its market share by targeting their sales to their best customers, extending their product availability through an external Web site, and reducing their cost of sales through lower production costs.</a:t>
          </a:r>
          <a:endParaRPr lang="en-US" sz="1200" kern="1200" dirty="0">
            <a:solidFill>
              <a:schemeClr val="bg1"/>
            </a:solidFill>
            <a:latin typeface="Times New Roman" panose="02020603050405020304" pitchFamily="18" charset="0"/>
            <a:cs typeface="Times New Roman" panose="02020603050405020304" pitchFamily="18" charset="0"/>
          </a:endParaRPr>
        </a:p>
      </dsp:txBody>
      <dsp:txXfrm>
        <a:off x="8318049" y="2545532"/>
        <a:ext cx="2114937" cy="8972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482E5F-42BA-49C7-8FD6-1E0B6CF1723A}">
      <dsp:nvSpPr>
        <dsp:cNvPr id="0" name=""/>
        <dsp:cNvSpPr/>
      </dsp:nvSpPr>
      <dsp:spPr>
        <a:xfrm>
          <a:off x="559800" y="128657"/>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9F96C9-67D1-4173-A1A5-C5ABC2E51677}">
      <dsp:nvSpPr>
        <dsp:cNvPr id="0" name=""/>
        <dsp:cNvSpPr/>
      </dsp:nvSpPr>
      <dsp:spPr>
        <a:xfrm>
          <a:off x="559800" y="181670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44600">
            <a:lnSpc>
              <a:spcPct val="100000"/>
            </a:lnSpc>
            <a:spcBef>
              <a:spcPct val="0"/>
            </a:spcBef>
            <a:spcAft>
              <a:spcPct val="35000"/>
            </a:spcAft>
            <a:buNone/>
            <a:defRPr b="1"/>
          </a:pPr>
          <a:r>
            <a:rPr lang="en-US" sz="2800" kern="1200"/>
            <a:t>High Sales in Key Region:-</a:t>
          </a:r>
          <a:endParaRPr lang="en-IN" sz="2800" kern="1200"/>
        </a:p>
      </dsp:txBody>
      <dsp:txXfrm>
        <a:off x="559800" y="1816700"/>
        <a:ext cx="4320000" cy="648000"/>
      </dsp:txXfrm>
    </dsp:sp>
    <dsp:sp modelId="{646C64FA-FFC5-4D1A-9B41-5DEB60FBE3E7}">
      <dsp:nvSpPr>
        <dsp:cNvPr id="0" name=""/>
        <dsp:cNvSpPr/>
      </dsp:nvSpPr>
      <dsp:spPr>
        <a:xfrm>
          <a:off x="559800" y="2546581"/>
          <a:ext cx="4320000" cy="1676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0" i="0" kern="1200" baseline="0"/>
            <a:t>Australia ($9.06M) and Southwest ($5.72M) contributed significantly to total sales and profit.</a:t>
          </a:r>
          <a:endParaRPr lang="en-IN" sz="1700" kern="1200"/>
        </a:p>
        <a:p>
          <a:pPr marL="0" lvl="0" indent="0" algn="l" defTabSz="755650">
            <a:lnSpc>
              <a:spcPct val="100000"/>
            </a:lnSpc>
            <a:spcBef>
              <a:spcPct val="0"/>
            </a:spcBef>
            <a:spcAft>
              <a:spcPct val="35000"/>
            </a:spcAft>
            <a:buNone/>
          </a:pPr>
          <a:r>
            <a:rPr lang="en-US" sz="1700" b="0" i="0" kern="1200" baseline="0"/>
            <a:t>Strong market presence and demand in these regions. </a:t>
          </a:r>
          <a:endParaRPr lang="en-IN" sz="1700" kern="1200"/>
        </a:p>
      </dsp:txBody>
      <dsp:txXfrm>
        <a:off x="559800" y="2546581"/>
        <a:ext cx="4320000" cy="1676099"/>
      </dsp:txXfrm>
    </dsp:sp>
    <dsp:sp modelId="{EF7DD7E4-A056-47A1-849C-E4179108EF52}">
      <dsp:nvSpPr>
        <dsp:cNvPr id="0" name=""/>
        <dsp:cNvSpPr/>
      </dsp:nvSpPr>
      <dsp:spPr>
        <a:xfrm>
          <a:off x="5635800" y="128657"/>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8AB1DF-AECD-49D4-8817-826E598E67E4}">
      <dsp:nvSpPr>
        <dsp:cNvPr id="0" name=""/>
        <dsp:cNvSpPr/>
      </dsp:nvSpPr>
      <dsp:spPr>
        <a:xfrm>
          <a:off x="5635800" y="1816700"/>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44600">
            <a:lnSpc>
              <a:spcPct val="100000"/>
            </a:lnSpc>
            <a:spcBef>
              <a:spcPct val="0"/>
            </a:spcBef>
            <a:spcAft>
              <a:spcPct val="35000"/>
            </a:spcAft>
            <a:buNone/>
            <a:defRPr b="1"/>
          </a:pPr>
          <a:r>
            <a:rPr lang="en-IN" sz="2800" kern="1200"/>
            <a:t>Top-Selling Product Lines:-</a:t>
          </a:r>
        </a:p>
      </dsp:txBody>
      <dsp:txXfrm>
        <a:off x="5635800" y="1816700"/>
        <a:ext cx="4320000" cy="648000"/>
      </dsp:txXfrm>
    </dsp:sp>
    <dsp:sp modelId="{74DBC5DF-270C-44E5-8611-C3549CF97F2C}">
      <dsp:nvSpPr>
        <dsp:cNvPr id="0" name=""/>
        <dsp:cNvSpPr/>
      </dsp:nvSpPr>
      <dsp:spPr>
        <a:xfrm>
          <a:off x="5635800" y="2546581"/>
          <a:ext cx="4320000" cy="1676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IN" sz="1700" kern="1200"/>
            <a:t>Sport-100 Helmet, Red (78,028 units) drove major sales, showcasing customer preference for premium products.</a:t>
          </a:r>
        </a:p>
        <a:p>
          <a:pPr marL="0" lvl="0" indent="0" algn="l" defTabSz="755650">
            <a:lnSpc>
              <a:spcPct val="100000"/>
            </a:lnSpc>
            <a:spcBef>
              <a:spcPct val="0"/>
            </a:spcBef>
            <a:spcAft>
              <a:spcPct val="35000"/>
            </a:spcAft>
            <a:buNone/>
          </a:pPr>
          <a:r>
            <a:rPr lang="en-IN" sz="1700" kern="1200"/>
            <a:t>Other high-performing products like Water Bottles and Mountain Tire Tubes indicate a diverse product range contributing to revenue.</a:t>
          </a:r>
        </a:p>
      </dsp:txBody>
      <dsp:txXfrm>
        <a:off x="5635800" y="2546581"/>
        <a:ext cx="4320000" cy="16760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FA37C9-D921-40E8-82EF-2384EE722D35}">
      <dsp:nvSpPr>
        <dsp:cNvPr id="0" name=""/>
        <dsp:cNvSpPr/>
      </dsp:nvSpPr>
      <dsp:spPr>
        <a:xfrm rot="5400000">
          <a:off x="-333140" y="334107"/>
          <a:ext cx="2220939" cy="1554657"/>
        </a:xfrm>
        <a:prstGeom prst="chevron">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a:t>Underperforming Region:</a:t>
          </a:r>
        </a:p>
      </dsp:txBody>
      <dsp:txXfrm rot="-5400000">
        <a:off x="2" y="778295"/>
        <a:ext cx="1554657" cy="666282"/>
      </dsp:txXfrm>
    </dsp:sp>
    <dsp:sp modelId="{132A3B63-F13D-4E82-80D9-0E971270E1B8}">
      <dsp:nvSpPr>
        <dsp:cNvPr id="0" name=""/>
        <dsp:cNvSpPr/>
      </dsp:nvSpPr>
      <dsp:spPr>
        <a:xfrm rot="5400000">
          <a:off x="5602248" y="-4046623"/>
          <a:ext cx="1443610" cy="9538792"/>
        </a:xfrm>
        <a:prstGeom prst="round2Same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IN" sz="2100" kern="1200"/>
            <a:t>Central Southeast  and Northeast regions recorded negligible sales, impacting overall performance.</a:t>
          </a:r>
        </a:p>
        <a:p>
          <a:pPr marL="228600" lvl="1" indent="-228600" algn="l" defTabSz="933450">
            <a:lnSpc>
              <a:spcPct val="90000"/>
            </a:lnSpc>
            <a:spcBef>
              <a:spcPct val="0"/>
            </a:spcBef>
            <a:spcAft>
              <a:spcPct val="15000"/>
            </a:spcAft>
            <a:buChar char="•"/>
          </a:pPr>
          <a:r>
            <a:rPr lang="en-IN" sz="2100" kern="1200"/>
            <a:t>Likely causes : weak marketing, lack of distribution networks, or limited customer base in these area. </a:t>
          </a:r>
        </a:p>
      </dsp:txBody>
      <dsp:txXfrm rot="-5400000">
        <a:off x="1554658" y="71438"/>
        <a:ext cx="9468321" cy="1302668"/>
      </dsp:txXfrm>
    </dsp:sp>
    <dsp:sp modelId="{277AC784-3680-4545-A9E0-5D35C7091BCC}">
      <dsp:nvSpPr>
        <dsp:cNvPr id="0" name=""/>
        <dsp:cNvSpPr/>
      </dsp:nvSpPr>
      <dsp:spPr>
        <a:xfrm rot="5400000">
          <a:off x="-333140" y="2268898"/>
          <a:ext cx="2220939" cy="1554657"/>
        </a:xfrm>
        <a:prstGeom prst="chevron">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a:t>Product Concentration Risk:</a:t>
          </a:r>
        </a:p>
      </dsp:txBody>
      <dsp:txXfrm rot="-5400000">
        <a:off x="2" y="2713086"/>
        <a:ext cx="1554657" cy="666282"/>
      </dsp:txXfrm>
    </dsp:sp>
    <dsp:sp modelId="{2AB08C89-85A8-41BE-96FF-A16C82557631}">
      <dsp:nvSpPr>
        <dsp:cNvPr id="0" name=""/>
        <dsp:cNvSpPr/>
      </dsp:nvSpPr>
      <dsp:spPr>
        <a:xfrm rot="5400000">
          <a:off x="5602248" y="-2111833"/>
          <a:ext cx="1443610" cy="9538792"/>
        </a:xfrm>
        <a:prstGeom prst="round2SameRect">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IN" sz="2100" kern="1200"/>
            <a:t>Heavy reliance on the Sport-100 Helmet for sales may pose a risk if demand drops.</a:t>
          </a:r>
        </a:p>
        <a:p>
          <a:pPr marL="228600" lvl="1" indent="-228600" algn="l" defTabSz="933450">
            <a:lnSpc>
              <a:spcPct val="90000"/>
            </a:lnSpc>
            <a:spcBef>
              <a:spcPct val="0"/>
            </a:spcBef>
            <a:spcAft>
              <a:spcPct val="15000"/>
            </a:spcAft>
            <a:buChar char="•"/>
          </a:pPr>
          <a:r>
            <a:rPr lang="en-IN" sz="2100" kern="1200"/>
            <a:t>Lack of focus on improving the performance of other products.</a:t>
          </a:r>
        </a:p>
      </dsp:txBody>
      <dsp:txXfrm rot="-5400000">
        <a:off x="1554658" y="2006228"/>
        <a:ext cx="9468321" cy="13026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62B9A0-B699-4EC5-9ADA-287A9386496A}">
      <dsp:nvSpPr>
        <dsp:cNvPr id="0" name=""/>
        <dsp:cNvSpPr/>
      </dsp:nvSpPr>
      <dsp:spPr>
        <a:xfrm>
          <a:off x="765914" y="519046"/>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8FFE38-21F7-4B8C-97AA-28F28E5B4798}">
      <dsp:nvSpPr>
        <dsp:cNvPr id="0" name=""/>
        <dsp:cNvSpPr/>
      </dsp:nvSpPr>
      <dsp:spPr>
        <a:xfrm>
          <a:off x="765914" y="216669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00150">
            <a:lnSpc>
              <a:spcPct val="100000"/>
            </a:lnSpc>
            <a:spcBef>
              <a:spcPct val="0"/>
            </a:spcBef>
            <a:spcAft>
              <a:spcPct val="35000"/>
            </a:spcAft>
            <a:buNone/>
            <a:defRPr b="1"/>
          </a:pPr>
          <a:r>
            <a:rPr lang="en-IN" sz="2700" kern="1200"/>
            <a:t>Low Q1 Sales($5.52M) :</a:t>
          </a:r>
        </a:p>
      </dsp:txBody>
      <dsp:txXfrm>
        <a:off x="765914" y="2166699"/>
        <a:ext cx="4320000" cy="648000"/>
      </dsp:txXfrm>
    </dsp:sp>
    <dsp:sp modelId="{38CC45F8-FA10-4ACA-992C-21F70D4B473C}">
      <dsp:nvSpPr>
        <dsp:cNvPr id="0" name=""/>
        <dsp:cNvSpPr/>
      </dsp:nvSpPr>
      <dsp:spPr>
        <a:xfrm>
          <a:off x="765914" y="2877793"/>
          <a:ext cx="4320000" cy="7959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IN" sz="1700" kern="1200"/>
            <a:t>Seasonal demand drop or inadequate marketing strategies at the start of the year.</a:t>
          </a:r>
        </a:p>
      </dsp:txBody>
      <dsp:txXfrm>
        <a:off x="765914" y="2877793"/>
        <a:ext cx="4320000" cy="795964"/>
      </dsp:txXfrm>
    </dsp:sp>
    <dsp:sp modelId="{6478C277-AAFF-424B-B1E6-FC79562E3F30}">
      <dsp:nvSpPr>
        <dsp:cNvPr id="0" name=""/>
        <dsp:cNvSpPr/>
      </dsp:nvSpPr>
      <dsp:spPr>
        <a:xfrm>
          <a:off x="5841914" y="519046"/>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C4EE8F-79F9-4CB7-A63D-DD3EE20D5EBF}">
      <dsp:nvSpPr>
        <dsp:cNvPr id="0" name=""/>
        <dsp:cNvSpPr/>
      </dsp:nvSpPr>
      <dsp:spPr>
        <a:xfrm>
          <a:off x="5841914" y="2166699"/>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00150">
            <a:lnSpc>
              <a:spcPct val="100000"/>
            </a:lnSpc>
            <a:spcBef>
              <a:spcPct val="0"/>
            </a:spcBef>
            <a:spcAft>
              <a:spcPct val="35000"/>
            </a:spcAft>
            <a:buNone/>
            <a:defRPr b="1"/>
          </a:pPr>
          <a:r>
            <a:rPr lang="en-IN" sz="2700" kern="1200"/>
            <a:t>Tax and Operational Costs:</a:t>
          </a:r>
        </a:p>
      </dsp:txBody>
      <dsp:txXfrm>
        <a:off x="5841914" y="2166699"/>
        <a:ext cx="4320000" cy="648000"/>
      </dsp:txXfrm>
    </dsp:sp>
    <dsp:sp modelId="{6841A2A8-3AE2-4B45-9D14-2BA7B210D024}">
      <dsp:nvSpPr>
        <dsp:cNvPr id="0" name=""/>
        <dsp:cNvSpPr/>
      </dsp:nvSpPr>
      <dsp:spPr>
        <a:xfrm>
          <a:off x="5841914" y="2877793"/>
          <a:ext cx="4320000" cy="7959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IN" sz="1700" kern="1200"/>
            <a:t>While the dashboard doesn’t specify operational costs,the $2.3M tax might be impacting net profit margins.</a:t>
          </a:r>
        </a:p>
      </dsp:txBody>
      <dsp:txXfrm>
        <a:off x="5841914" y="2877793"/>
        <a:ext cx="4320000" cy="795964"/>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04E2D7-E02E-88DA-1D3A-06ECB8D5FE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72311CB9-46CD-E8A6-5A6C-3C8206462D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71F9FCE4-5BCF-0F52-B69C-C38BBC40C26A}"/>
              </a:ext>
            </a:extLst>
          </p:cNvPr>
          <p:cNvSpPr>
            <a:spLocks noGrp="1"/>
          </p:cNvSpPr>
          <p:nvPr>
            <p:ph type="dt" sz="half" idx="10"/>
          </p:nvPr>
        </p:nvSpPr>
        <p:spPr/>
        <p:txBody>
          <a:bodyPr/>
          <a:lstStyle/>
          <a:p>
            <a:fld id="{3C691BD6-014C-4442-BEB2-FAA831CCDFAE}" type="datetimeFigureOut">
              <a:rPr lang="en-IN" smtClean="0"/>
              <a:pPr/>
              <a:t>04-07-2025</a:t>
            </a:fld>
            <a:endParaRPr lang="en-IN"/>
          </a:p>
        </p:txBody>
      </p:sp>
      <p:sp>
        <p:nvSpPr>
          <p:cNvPr id="5" name="Footer Placeholder 4">
            <a:extLst>
              <a:ext uri="{FF2B5EF4-FFF2-40B4-BE49-F238E27FC236}">
                <a16:creationId xmlns:a16="http://schemas.microsoft.com/office/drawing/2014/main" xmlns="" id="{9E9493D0-A312-F20E-068F-EFA5074B88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FA924BC-CEAA-83BA-892C-6A56417C2653}"/>
              </a:ext>
            </a:extLst>
          </p:cNvPr>
          <p:cNvSpPr>
            <a:spLocks noGrp="1"/>
          </p:cNvSpPr>
          <p:nvPr>
            <p:ph type="sldNum" sz="quarter" idx="12"/>
          </p:nvPr>
        </p:nvSpPr>
        <p:spPr/>
        <p:txBody>
          <a:bodyPr/>
          <a:lstStyle/>
          <a:p>
            <a:fld id="{D001D7E6-B26F-4D5D-8C95-72C8827BE6B8}" type="slidenum">
              <a:rPr lang="en-IN" smtClean="0"/>
              <a:pPr/>
              <a:t>‹#›</a:t>
            </a:fld>
            <a:endParaRPr lang="en-IN"/>
          </a:p>
        </p:txBody>
      </p:sp>
    </p:spTree>
    <p:extLst>
      <p:ext uri="{BB962C8B-B14F-4D97-AF65-F5344CB8AC3E}">
        <p14:creationId xmlns:p14="http://schemas.microsoft.com/office/powerpoint/2010/main" xmlns="" val="51934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1BBD8B-D21D-BD3C-6BBB-52DA9845274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1F8BCC0-D8CA-B19C-BB43-4935A307C2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BFFDB88-DF8D-5D5D-357D-7247DE17AE2E}"/>
              </a:ext>
            </a:extLst>
          </p:cNvPr>
          <p:cNvSpPr>
            <a:spLocks noGrp="1"/>
          </p:cNvSpPr>
          <p:nvPr>
            <p:ph type="dt" sz="half" idx="10"/>
          </p:nvPr>
        </p:nvSpPr>
        <p:spPr/>
        <p:txBody>
          <a:bodyPr/>
          <a:lstStyle/>
          <a:p>
            <a:fld id="{3C691BD6-014C-4442-BEB2-FAA831CCDFAE}" type="datetimeFigureOut">
              <a:rPr lang="en-IN" smtClean="0"/>
              <a:pPr/>
              <a:t>04-07-2025</a:t>
            </a:fld>
            <a:endParaRPr lang="en-IN"/>
          </a:p>
        </p:txBody>
      </p:sp>
      <p:sp>
        <p:nvSpPr>
          <p:cNvPr id="5" name="Footer Placeholder 4">
            <a:extLst>
              <a:ext uri="{FF2B5EF4-FFF2-40B4-BE49-F238E27FC236}">
                <a16:creationId xmlns:a16="http://schemas.microsoft.com/office/drawing/2014/main" xmlns="" id="{9DD7CD16-2755-A986-557D-B90AEEDB7F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FAAC767-A0CD-9485-C64D-F6D6482B0BF7}"/>
              </a:ext>
            </a:extLst>
          </p:cNvPr>
          <p:cNvSpPr>
            <a:spLocks noGrp="1"/>
          </p:cNvSpPr>
          <p:nvPr>
            <p:ph type="sldNum" sz="quarter" idx="12"/>
          </p:nvPr>
        </p:nvSpPr>
        <p:spPr/>
        <p:txBody>
          <a:bodyPr/>
          <a:lstStyle/>
          <a:p>
            <a:fld id="{D001D7E6-B26F-4D5D-8C95-72C8827BE6B8}" type="slidenum">
              <a:rPr lang="en-IN" smtClean="0"/>
              <a:pPr/>
              <a:t>‹#›</a:t>
            </a:fld>
            <a:endParaRPr lang="en-IN"/>
          </a:p>
        </p:txBody>
      </p:sp>
    </p:spTree>
    <p:extLst>
      <p:ext uri="{BB962C8B-B14F-4D97-AF65-F5344CB8AC3E}">
        <p14:creationId xmlns:p14="http://schemas.microsoft.com/office/powerpoint/2010/main" xmlns="" val="4286096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4EA7ED8-C015-1D90-523A-7431914C47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6CFC7EA7-B11C-DAA6-F2D9-3EFFBFBF96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B48319E-A5B0-2B9E-D57C-E74FFF199864}"/>
              </a:ext>
            </a:extLst>
          </p:cNvPr>
          <p:cNvSpPr>
            <a:spLocks noGrp="1"/>
          </p:cNvSpPr>
          <p:nvPr>
            <p:ph type="dt" sz="half" idx="10"/>
          </p:nvPr>
        </p:nvSpPr>
        <p:spPr/>
        <p:txBody>
          <a:bodyPr/>
          <a:lstStyle/>
          <a:p>
            <a:fld id="{3C691BD6-014C-4442-BEB2-FAA831CCDFAE}" type="datetimeFigureOut">
              <a:rPr lang="en-IN" smtClean="0"/>
              <a:pPr/>
              <a:t>04-07-2025</a:t>
            </a:fld>
            <a:endParaRPr lang="en-IN"/>
          </a:p>
        </p:txBody>
      </p:sp>
      <p:sp>
        <p:nvSpPr>
          <p:cNvPr id="5" name="Footer Placeholder 4">
            <a:extLst>
              <a:ext uri="{FF2B5EF4-FFF2-40B4-BE49-F238E27FC236}">
                <a16:creationId xmlns:a16="http://schemas.microsoft.com/office/drawing/2014/main" xmlns="" id="{0E625B65-59C2-44BB-5E4D-E4FE604FE9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4CBD528-25D8-EBA9-A40F-84DF76144E1D}"/>
              </a:ext>
            </a:extLst>
          </p:cNvPr>
          <p:cNvSpPr>
            <a:spLocks noGrp="1"/>
          </p:cNvSpPr>
          <p:nvPr>
            <p:ph type="sldNum" sz="quarter" idx="12"/>
          </p:nvPr>
        </p:nvSpPr>
        <p:spPr/>
        <p:txBody>
          <a:bodyPr/>
          <a:lstStyle/>
          <a:p>
            <a:fld id="{D001D7E6-B26F-4D5D-8C95-72C8827BE6B8}" type="slidenum">
              <a:rPr lang="en-IN" smtClean="0"/>
              <a:pPr/>
              <a:t>‹#›</a:t>
            </a:fld>
            <a:endParaRPr lang="en-IN"/>
          </a:p>
        </p:txBody>
      </p:sp>
    </p:spTree>
    <p:extLst>
      <p:ext uri="{BB962C8B-B14F-4D97-AF65-F5344CB8AC3E}">
        <p14:creationId xmlns:p14="http://schemas.microsoft.com/office/powerpoint/2010/main" xmlns="" val="3925646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AE976E-64AC-C91A-B19F-42D401B598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025D8E9-8FC9-A4AB-0688-DDC38EE7F3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1A941E6-23B0-B2DA-E977-7D637ED3F318}"/>
              </a:ext>
            </a:extLst>
          </p:cNvPr>
          <p:cNvSpPr>
            <a:spLocks noGrp="1"/>
          </p:cNvSpPr>
          <p:nvPr>
            <p:ph type="dt" sz="half" idx="10"/>
          </p:nvPr>
        </p:nvSpPr>
        <p:spPr/>
        <p:txBody>
          <a:bodyPr/>
          <a:lstStyle/>
          <a:p>
            <a:fld id="{3C691BD6-014C-4442-BEB2-FAA831CCDFAE}" type="datetimeFigureOut">
              <a:rPr lang="en-IN" smtClean="0"/>
              <a:pPr/>
              <a:t>04-07-2025</a:t>
            </a:fld>
            <a:endParaRPr lang="en-IN"/>
          </a:p>
        </p:txBody>
      </p:sp>
      <p:sp>
        <p:nvSpPr>
          <p:cNvPr id="5" name="Footer Placeholder 4">
            <a:extLst>
              <a:ext uri="{FF2B5EF4-FFF2-40B4-BE49-F238E27FC236}">
                <a16:creationId xmlns:a16="http://schemas.microsoft.com/office/drawing/2014/main" xmlns="" id="{04991528-84A0-B7D8-35F9-0EAB8DCE52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8AC2B5F-6061-0FE9-C2C4-58174F7A4C23}"/>
              </a:ext>
            </a:extLst>
          </p:cNvPr>
          <p:cNvSpPr>
            <a:spLocks noGrp="1"/>
          </p:cNvSpPr>
          <p:nvPr>
            <p:ph type="sldNum" sz="quarter" idx="12"/>
          </p:nvPr>
        </p:nvSpPr>
        <p:spPr/>
        <p:txBody>
          <a:bodyPr/>
          <a:lstStyle/>
          <a:p>
            <a:fld id="{D001D7E6-B26F-4D5D-8C95-72C8827BE6B8}" type="slidenum">
              <a:rPr lang="en-IN" smtClean="0"/>
              <a:pPr/>
              <a:t>‹#›</a:t>
            </a:fld>
            <a:endParaRPr lang="en-IN"/>
          </a:p>
        </p:txBody>
      </p:sp>
    </p:spTree>
    <p:extLst>
      <p:ext uri="{BB962C8B-B14F-4D97-AF65-F5344CB8AC3E}">
        <p14:creationId xmlns:p14="http://schemas.microsoft.com/office/powerpoint/2010/main" xmlns="" val="3277276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94DC80-BEE7-E6CA-244C-6B1B0B0D8F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8E8542D-FC18-4557-F741-37ADEEA9078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6491980-3557-5C44-49A7-000EB388C2D5}"/>
              </a:ext>
            </a:extLst>
          </p:cNvPr>
          <p:cNvSpPr>
            <a:spLocks noGrp="1"/>
          </p:cNvSpPr>
          <p:nvPr>
            <p:ph type="dt" sz="half" idx="10"/>
          </p:nvPr>
        </p:nvSpPr>
        <p:spPr/>
        <p:txBody>
          <a:bodyPr/>
          <a:lstStyle/>
          <a:p>
            <a:fld id="{3C691BD6-014C-4442-BEB2-FAA831CCDFAE}" type="datetimeFigureOut">
              <a:rPr lang="en-IN" smtClean="0"/>
              <a:pPr/>
              <a:t>04-07-2025</a:t>
            </a:fld>
            <a:endParaRPr lang="en-IN"/>
          </a:p>
        </p:txBody>
      </p:sp>
      <p:sp>
        <p:nvSpPr>
          <p:cNvPr id="5" name="Footer Placeholder 4">
            <a:extLst>
              <a:ext uri="{FF2B5EF4-FFF2-40B4-BE49-F238E27FC236}">
                <a16:creationId xmlns:a16="http://schemas.microsoft.com/office/drawing/2014/main" xmlns="" id="{F42E1152-8C4E-6418-3E3C-1A84524812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27894F6-3455-B2A1-5FE9-3E9CE4AE68D2}"/>
              </a:ext>
            </a:extLst>
          </p:cNvPr>
          <p:cNvSpPr>
            <a:spLocks noGrp="1"/>
          </p:cNvSpPr>
          <p:nvPr>
            <p:ph type="sldNum" sz="quarter" idx="12"/>
          </p:nvPr>
        </p:nvSpPr>
        <p:spPr/>
        <p:txBody>
          <a:bodyPr/>
          <a:lstStyle/>
          <a:p>
            <a:fld id="{D001D7E6-B26F-4D5D-8C95-72C8827BE6B8}" type="slidenum">
              <a:rPr lang="en-IN" smtClean="0"/>
              <a:pPr/>
              <a:t>‹#›</a:t>
            </a:fld>
            <a:endParaRPr lang="en-IN"/>
          </a:p>
        </p:txBody>
      </p:sp>
    </p:spTree>
    <p:extLst>
      <p:ext uri="{BB962C8B-B14F-4D97-AF65-F5344CB8AC3E}">
        <p14:creationId xmlns:p14="http://schemas.microsoft.com/office/powerpoint/2010/main" xmlns="" val="901021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603671-26F7-8FBC-BB55-32F48394280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9901AB5-59A8-E195-92D7-65D9F15595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7C81C016-1539-2A60-0A22-6DB540AAC2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63B41B23-4352-ED23-2448-5BA806C99179}"/>
              </a:ext>
            </a:extLst>
          </p:cNvPr>
          <p:cNvSpPr>
            <a:spLocks noGrp="1"/>
          </p:cNvSpPr>
          <p:nvPr>
            <p:ph type="dt" sz="half" idx="10"/>
          </p:nvPr>
        </p:nvSpPr>
        <p:spPr/>
        <p:txBody>
          <a:bodyPr/>
          <a:lstStyle/>
          <a:p>
            <a:fld id="{3C691BD6-014C-4442-BEB2-FAA831CCDFAE}" type="datetimeFigureOut">
              <a:rPr lang="en-IN" smtClean="0"/>
              <a:pPr/>
              <a:t>04-07-2025</a:t>
            </a:fld>
            <a:endParaRPr lang="en-IN"/>
          </a:p>
        </p:txBody>
      </p:sp>
      <p:sp>
        <p:nvSpPr>
          <p:cNvPr id="6" name="Footer Placeholder 5">
            <a:extLst>
              <a:ext uri="{FF2B5EF4-FFF2-40B4-BE49-F238E27FC236}">
                <a16:creationId xmlns:a16="http://schemas.microsoft.com/office/drawing/2014/main" xmlns="" id="{420BF4CB-734D-B99B-01B3-471C394B2F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DA6B70B-DDC3-3308-A3AE-2E671E0E6DB9}"/>
              </a:ext>
            </a:extLst>
          </p:cNvPr>
          <p:cNvSpPr>
            <a:spLocks noGrp="1"/>
          </p:cNvSpPr>
          <p:nvPr>
            <p:ph type="sldNum" sz="quarter" idx="12"/>
          </p:nvPr>
        </p:nvSpPr>
        <p:spPr/>
        <p:txBody>
          <a:bodyPr/>
          <a:lstStyle/>
          <a:p>
            <a:fld id="{D001D7E6-B26F-4D5D-8C95-72C8827BE6B8}" type="slidenum">
              <a:rPr lang="en-IN" smtClean="0"/>
              <a:pPr/>
              <a:t>‹#›</a:t>
            </a:fld>
            <a:endParaRPr lang="en-IN"/>
          </a:p>
        </p:txBody>
      </p:sp>
    </p:spTree>
    <p:extLst>
      <p:ext uri="{BB962C8B-B14F-4D97-AF65-F5344CB8AC3E}">
        <p14:creationId xmlns:p14="http://schemas.microsoft.com/office/powerpoint/2010/main" xmlns="" val="453244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253A86-841B-0EBC-E5C3-BC47ABCF3D6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2B5C150-FE8C-E447-B11E-C96334C872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8A83D1E-6CEE-AD01-2E69-0286C878AA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82A9824A-C6EA-041E-D47D-90CFC056DD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45D0D520-4B1F-3D07-5C5C-796403C4C4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F0C01366-C65D-654D-4C70-320806CCB7B2}"/>
              </a:ext>
            </a:extLst>
          </p:cNvPr>
          <p:cNvSpPr>
            <a:spLocks noGrp="1"/>
          </p:cNvSpPr>
          <p:nvPr>
            <p:ph type="dt" sz="half" idx="10"/>
          </p:nvPr>
        </p:nvSpPr>
        <p:spPr/>
        <p:txBody>
          <a:bodyPr/>
          <a:lstStyle/>
          <a:p>
            <a:fld id="{3C691BD6-014C-4442-BEB2-FAA831CCDFAE}" type="datetimeFigureOut">
              <a:rPr lang="en-IN" smtClean="0"/>
              <a:pPr/>
              <a:t>04-07-2025</a:t>
            </a:fld>
            <a:endParaRPr lang="en-IN"/>
          </a:p>
        </p:txBody>
      </p:sp>
      <p:sp>
        <p:nvSpPr>
          <p:cNvPr id="8" name="Footer Placeholder 7">
            <a:extLst>
              <a:ext uri="{FF2B5EF4-FFF2-40B4-BE49-F238E27FC236}">
                <a16:creationId xmlns:a16="http://schemas.microsoft.com/office/drawing/2014/main" xmlns="" id="{A5930256-1C8A-09DF-F431-C0717F3DFE0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AA12DD65-AC2B-A5B3-A382-C55B67CA9F1A}"/>
              </a:ext>
            </a:extLst>
          </p:cNvPr>
          <p:cNvSpPr>
            <a:spLocks noGrp="1"/>
          </p:cNvSpPr>
          <p:nvPr>
            <p:ph type="sldNum" sz="quarter" idx="12"/>
          </p:nvPr>
        </p:nvSpPr>
        <p:spPr/>
        <p:txBody>
          <a:bodyPr/>
          <a:lstStyle/>
          <a:p>
            <a:fld id="{D001D7E6-B26F-4D5D-8C95-72C8827BE6B8}" type="slidenum">
              <a:rPr lang="en-IN" smtClean="0"/>
              <a:pPr/>
              <a:t>‹#›</a:t>
            </a:fld>
            <a:endParaRPr lang="en-IN"/>
          </a:p>
        </p:txBody>
      </p:sp>
    </p:spTree>
    <p:extLst>
      <p:ext uri="{BB962C8B-B14F-4D97-AF65-F5344CB8AC3E}">
        <p14:creationId xmlns:p14="http://schemas.microsoft.com/office/powerpoint/2010/main" xmlns="" val="2018304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EAF1E9-8371-3A77-0B72-5B900F2F13B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F7508276-D361-5970-78DA-7E85BFD0ABFA}"/>
              </a:ext>
            </a:extLst>
          </p:cNvPr>
          <p:cNvSpPr>
            <a:spLocks noGrp="1"/>
          </p:cNvSpPr>
          <p:nvPr>
            <p:ph type="dt" sz="half" idx="10"/>
          </p:nvPr>
        </p:nvSpPr>
        <p:spPr/>
        <p:txBody>
          <a:bodyPr/>
          <a:lstStyle/>
          <a:p>
            <a:fld id="{3C691BD6-014C-4442-BEB2-FAA831CCDFAE}" type="datetimeFigureOut">
              <a:rPr lang="en-IN" smtClean="0"/>
              <a:pPr/>
              <a:t>04-07-2025</a:t>
            </a:fld>
            <a:endParaRPr lang="en-IN"/>
          </a:p>
        </p:txBody>
      </p:sp>
      <p:sp>
        <p:nvSpPr>
          <p:cNvPr id="4" name="Footer Placeholder 3">
            <a:extLst>
              <a:ext uri="{FF2B5EF4-FFF2-40B4-BE49-F238E27FC236}">
                <a16:creationId xmlns:a16="http://schemas.microsoft.com/office/drawing/2014/main" xmlns="" id="{E48C2B1A-D31B-613C-22DB-3E7C8B54E71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AABCE5BA-0E11-0F27-8E27-39BFBBC9D085}"/>
              </a:ext>
            </a:extLst>
          </p:cNvPr>
          <p:cNvSpPr>
            <a:spLocks noGrp="1"/>
          </p:cNvSpPr>
          <p:nvPr>
            <p:ph type="sldNum" sz="quarter" idx="12"/>
          </p:nvPr>
        </p:nvSpPr>
        <p:spPr/>
        <p:txBody>
          <a:bodyPr/>
          <a:lstStyle/>
          <a:p>
            <a:fld id="{D001D7E6-B26F-4D5D-8C95-72C8827BE6B8}" type="slidenum">
              <a:rPr lang="en-IN" smtClean="0"/>
              <a:pPr/>
              <a:t>‹#›</a:t>
            </a:fld>
            <a:endParaRPr lang="en-IN"/>
          </a:p>
        </p:txBody>
      </p:sp>
    </p:spTree>
    <p:extLst>
      <p:ext uri="{BB962C8B-B14F-4D97-AF65-F5344CB8AC3E}">
        <p14:creationId xmlns:p14="http://schemas.microsoft.com/office/powerpoint/2010/main" xmlns="" val="993810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AE06F9C-06E7-258D-0570-923BE5283BF4}"/>
              </a:ext>
            </a:extLst>
          </p:cNvPr>
          <p:cNvSpPr>
            <a:spLocks noGrp="1"/>
          </p:cNvSpPr>
          <p:nvPr>
            <p:ph type="dt" sz="half" idx="10"/>
          </p:nvPr>
        </p:nvSpPr>
        <p:spPr/>
        <p:txBody>
          <a:bodyPr/>
          <a:lstStyle/>
          <a:p>
            <a:fld id="{3C691BD6-014C-4442-BEB2-FAA831CCDFAE}" type="datetimeFigureOut">
              <a:rPr lang="en-IN" smtClean="0"/>
              <a:pPr/>
              <a:t>04-07-2025</a:t>
            </a:fld>
            <a:endParaRPr lang="en-IN"/>
          </a:p>
        </p:txBody>
      </p:sp>
      <p:sp>
        <p:nvSpPr>
          <p:cNvPr id="3" name="Footer Placeholder 2">
            <a:extLst>
              <a:ext uri="{FF2B5EF4-FFF2-40B4-BE49-F238E27FC236}">
                <a16:creationId xmlns:a16="http://schemas.microsoft.com/office/drawing/2014/main" xmlns="" id="{EF528A5C-FC77-7FFF-A8C8-C504ED61829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C88C243F-812F-A802-B89E-8487423FC3B0}"/>
              </a:ext>
            </a:extLst>
          </p:cNvPr>
          <p:cNvSpPr>
            <a:spLocks noGrp="1"/>
          </p:cNvSpPr>
          <p:nvPr>
            <p:ph type="sldNum" sz="quarter" idx="12"/>
          </p:nvPr>
        </p:nvSpPr>
        <p:spPr/>
        <p:txBody>
          <a:bodyPr/>
          <a:lstStyle/>
          <a:p>
            <a:fld id="{D001D7E6-B26F-4D5D-8C95-72C8827BE6B8}" type="slidenum">
              <a:rPr lang="en-IN" smtClean="0"/>
              <a:pPr/>
              <a:t>‹#›</a:t>
            </a:fld>
            <a:endParaRPr lang="en-IN"/>
          </a:p>
        </p:txBody>
      </p:sp>
    </p:spTree>
    <p:extLst>
      <p:ext uri="{BB962C8B-B14F-4D97-AF65-F5344CB8AC3E}">
        <p14:creationId xmlns:p14="http://schemas.microsoft.com/office/powerpoint/2010/main" xmlns="" val="2320339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BBF4C7-0294-1A86-1D5B-2065DEA590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68F246E-110B-10B0-9B60-A7169BDDA6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6BB98130-72B2-5104-AF6C-EA62964846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5C72E81-5B35-155F-566C-1232A1AB3EC2}"/>
              </a:ext>
            </a:extLst>
          </p:cNvPr>
          <p:cNvSpPr>
            <a:spLocks noGrp="1"/>
          </p:cNvSpPr>
          <p:nvPr>
            <p:ph type="dt" sz="half" idx="10"/>
          </p:nvPr>
        </p:nvSpPr>
        <p:spPr/>
        <p:txBody>
          <a:bodyPr/>
          <a:lstStyle/>
          <a:p>
            <a:fld id="{3C691BD6-014C-4442-BEB2-FAA831CCDFAE}" type="datetimeFigureOut">
              <a:rPr lang="en-IN" smtClean="0"/>
              <a:pPr/>
              <a:t>04-07-2025</a:t>
            </a:fld>
            <a:endParaRPr lang="en-IN"/>
          </a:p>
        </p:txBody>
      </p:sp>
      <p:sp>
        <p:nvSpPr>
          <p:cNvPr id="6" name="Footer Placeholder 5">
            <a:extLst>
              <a:ext uri="{FF2B5EF4-FFF2-40B4-BE49-F238E27FC236}">
                <a16:creationId xmlns:a16="http://schemas.microsoft.com/office/drawing/2014/main" xmlns="" id="{F2C625A6-031A-9025-C63E-659E5F5DA5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254A150-0AB9-B90D-9570-C1F06BBA5D6C}"/>
              </a:ext>
            </a:extLst>
          </p:cNvPr>
          <p:cNvSpPr>
            <a:spLocks noGrp="1"/>
          </p:cNvSpPr>
          <p:nvPr>
            <p:ph type="sldNum" sz="quarter" idx="12"/>
          </p:nvPr>
        </p:nvSpPr>
        <p:spPr/>
        <p:txBody>
          <a:bodyPr/>
          <a:lstStyle/>
          <a:p>
            <a:fld id="{D001D7E6-B26F-4D5D-8C95-72C8827BE6B8}" type="slidenum">
              <a:rPr lang="en-IN" smtClean="0"/>
              <a:pPr/>
              <a:t>‹#›</a:t>
            </a:fld>
            <a:endParaRPr lang="en-IN"/>
          </a:p>
        </p:txBody>
      </p:sp>
    </p:spTree>
    <p:extLst>
      <p:ext uri="{BB962C8B-B14F-4D97-AF65-F5344CB8AC3E}">
        <p14:creationId xmlns:p14="http://schemas.microsoft.com/office/powerpoint/2010/main" xmlns="" val="3048814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11D0D9-C84D-E33C-6347-9714A94D2B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2E544AA7-7419-6E69-375B-CAE224C992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E23CF968-E89F-765B-1286-6FB545297B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0B17F2C-9A3A-C8A9-1AB0-2ABECEC2255E}"/>
              </a:ext>
            </a:extLst>
          </p:cNvPr>
          <p:cNvSpPr>
            <a:spLocks noGrp="1"/>
          </p:cNvSpPr>
          <p:nvPr>
            <p:ph type="dt" sz="half" idx="10"/>
          </p:nvPr>
        </p:nvSpPr>
        <p:spPr/>
        <p:txBody>
          <a:bodyPr/>
          <a:lstStyle/>
          <a:p>
            <a:fld id="{3C691BD6-014C-4442-BEB2-FAA831CCDFAE}" type="datetimeFigureOut">
              <a:rPr lang="en-IN" smtClean="0"/>
              <a:pPr/>
              <a:t>04-07-2025</a:t>
            </a:fld>
            <a:endParaRPr lang="en-IN"/>
          </a:p>
        </p:txBody>
      </p:sp>
      <p:sp>
        <p:nvSpPr>
          <p:cNvPr id="6" name="Footer Placeholder 5">
            <a:extLst>
              <a:ext uri="{FF2B5EF4-FFF2-40B4-BE49-F238E27FC236}">
                <a16:creationId xmlns:a16="http://schemas.microsoft.com/office/drawing/2014/main" xmlns="" id="{2D5B0FB2-1C72-21A4-31A0-232CFA96AC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B4012C5-F4A3-D538-CA4D-E48CD5BCF8DD}"/>
              </a:ext>
            </a:extLst>
          </p:cNvPr>
          <p:cNvSpPr>
            <a:spLocks noGrp="1"/>
          </p:cNvSpPr>
          <p:nvPr>
            <p:ph type="sldNum" sz="quarter" idx="12"/>
          </p:nvPr>
        </p:nvSpPr>
        <p:spPr/>
        <p:txBody>
          <a:bodyPr/>
          <a:lstStyle/>
          <a:p>
            <a:fld id="{D001D7E6-B26F-4D5D-8C95-72C8827BE6B8}" type="slidenum">
              <a:rPr lang="en-IN" smtClean="0"/>
              <a:pPr/>
              <a:t>‹#›</a:t>
            </a:fld>
            <a:endParaRPr lang="en-IN"/>
          </a:p>
        </p:txBody>
      </p:sp>
    </p:spTree>
    <p:extLst>
      <p:ext uri="{BB962C8B-B14F-4D97-AF65-F5344CB8AC3E}">
        <p14:creationId xmlns:p14="http://schemas.microsoft.com/office/powerpoint/2010/main" xmlns="" val="3897126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4593500-F58A-6EC2-D675-EEE847E0A9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95C0A60-C0BE-C00B-4369-0BFAA97ED7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2F75A68-DE79-FCC3-A9DD-6CC5088831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C691BD6-014C-4442-BEB2-FAA831CCDFAE}" type="datetimeFigureOut">
              <a:rPr lang="en-IN" smtClean="0"/>
              <a:pPr/>
              <a:t>04-07-2025</a:t>
            </a:fld>
            <a:endParaRPr lang="en-IN"/>
          </a:p>
        </p:txBody>
      </p:sp>
      <p:sp>
        <p:nvSpPr>
          <p:cNvPr id="5" name="Footer Placeholder 4">
            <a:extLst>
              <a:ext uri="{FF2B5EF4-FFF2-40B4-BE49-F238E27FC236}">
                <a16:creationId xmlns:a16="http://schemas.microsoft.com/office/drawing/2014/main" xmlns="" id="{4AB3BFD2-F6BA-008E-688E-DBD6E4BE0D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xmlns="" id="{DAD18BD6-3900-DE16-8B0A-5D35AE7541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001D7E6-B26F-4D5D-8C95-72C8827BE6B8}" type="slidenum">
              <a:rPr lang="en-IN" smtClean="0"/>
              <a:pPr/>
              <a:t>‹#›</a:t>
            </a:fld>
            <a:endParaRPr lang="en-IN"/>
          </a:p>
        </p:txBody>
      </p:sp>
    </p:spTree>
    <p:extLst>
      <p:ext uri="{BB962C8B-B14F-4D97-AF65-F5344CB8AC3E}">
        <p14:creationId xmlns:p14="http://schemas.microsoft.com/office/powerpoint/2010/main" xmlns="" val="1735183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71B2258F-86CA-4D4D-8270-BC05FCDEBF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ssorted items on a floor">
            <a:extLst>
              <a:ext uri="{FF2B5EF4-FFF2-40B4-BE49-F238E27FC236}">
                <a16:creationId xmlns:a16="http://schemas.microsoft.com/office/drawing/2014/main" xmlns="" id="{F8B939E0-4BD8-C58A-9D28-CDE43A6403F3}"/>
              </a:ext>
            </a:extLst>
          </p:cNvPr>
          <p:cNvPicPr>
            <a:picLocks noChangeAspect="1"/>
          </p:cNvPicPr>
          <p:nvPr/>
        </p:nvPicPr>
        <p:blipFill>
          <a:blip r:embed="rId2">
            <a:alphaModFix amt="50000"/>
          </a:blip>
          <a:srcRect t="5357" b="10373"/>
          <a:stretch/>
        </p:blipFill>
        <p:spPr>
          <a:xfrm>
            <a:off x="20" y="1"/>
            <a:ext cx="12191980" cy="6857999"/>
          </a:xfrm>
          <a:prstGeom prst="rect">
            <a:avLst/>
          </a:prstGeom>
        </p:spPr>
      </p:pic>
      <p:sp>
        <p:nvSpPr>
          <p:cNvPr id="2" name="Title 1">
            <a:extLst>
              <a:ext uri="{FF2B5EF4-FFF2-40B4-BE49-F238E27FC236}">
                <a16:creationId xmlns:a16="http://schemas.microsoft.com/office/drawing/2014/main" xmlns="" id="{A92A7CF2-C7CE-144A-091C-D7AAC9A59EF2}"/>
              </a:ext>
            </a:extLst>
          </p:cNvPr>
          <p:cNvSpPr>
            <a:spLocks noGrp="1"/>
          </p:cNvSpPr>
          <p:nvPr>
            <p:ph type="ctrTitle"/>
          </p:nvPr>
        </p:nvSpPr>
        <p:spPr>
          <a:xfrm>
            <a:off x="1524000" y="837882"/>
            <a:ext cx="9144000" cy="2900518"/>
          </a:xfrm>
        </p:spPr>
        <p:txBody>
          <a:bodyPr>
            <a:normAutofit/>
          </a:bodyPr>
          <a:lstStyle/>
          <a:p>
            <a:r>
              <a:rPr lang="en-GB">
                <a:solidFill>
                  <a:srgbClr val="FFFFFF"/>
                </a:solidFill>
                <a:latin typeface="Times New Roman" panose="02020603050405020304" pitchFamily="18" charset="0"/>
                <a:cs typeface="Times New Roman" panose="02020603050405020304" pitchFamily="18" charset="0"/>
              </a:rPr>
              <a:t>Adventure Works</a:t>
            </a:r>
            <a:endParaRPr lang="en-IN"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12779183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9228552E-C8B1-4A80-8448-0787CE0FC7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alculator, pen, compass, money and a paper with graphs printed on it">
            <a:extLst>
              <a:ext uri="{FF2B5EF4-FFF2-40B4-BE49-F238E27FC236}">
                <a16:creationId xmlns:a16="http://schemas.microsoft.com/office/drawing/2014/main" xmlns="" id="{89941FE4-A18E-DA83-50F8-0350D5892D5C}"/>
              </a:ext>
            </a:extLst>
          </p:cNvPr>
          <p:cNvPicPr>
            <a:picLocks noChangeAspect="1"/>
          </p:cNvPicPr>
          <p:nvPr/>
        </p:nvPicPr>
        <p:blipFill>
          <a:blip r:embed="rId2">
            <a:alphaModFix amt="35000"/>
          </a:blip>
          <a:srcRect b="6639"/>
          <a:stretch/>
        </p:blipFill>
        <p:spPr>
          <a:xfrm>
            <a:off x="20" y="10"/>
            <a:ext cx="12191979" cy="6857990"/>
          </a:xfrm>
          <a:prstGeom prst="rect">
            <a:avLst/>
          </a:prstGeom>
        </p:spPr>
      </p:pic>
      <p:sp>
        <p:nvSpPr>
          <p:cNvPr id="3" name="Content Placeholder 2">
            <a:extLst>
              <a:ext uri="{FF2B5EF4-FFF2-40B4-BE49-F238E27FC236}">
                <a16:creationId xmlns:a16="http://schemas.microsoft.com/office/drawing/2014/main" xmlns="" id="{D06F9604-804A-F33F-B923-2F9B767E70DD}"/>
              </a:ext>
            </a:extLst>
          </p:cNvPr>
          <p:cNvSpPr>
            <a:spLocks noGrp="1"/>
          </p:cNvSpPr>
          <p:nvPr>
            <p:ph idx="1"/>
          </p:nvPr>
        </p:nvSpPr>
        <p:spPr>
          <a:xfrm>
            <a:off x="838200" y="1825625"/>
            <a:ext cx="10515600" cy="4351338"/>
          </a:xfrm>
        </p:spPr>
        <p:txBody>
          <a:bodyPr>
            <a:normAutofit/>
          </a:bodyPr>
          <a:lstStyle/>
          <a:p>
            <a:pPr marL="0" indent="0">
              <a:buNone/>
            </a:pPr>
            <a:r>
              <a:rPr lang="en-IN" sz="1800" dirty="0">
                <a:solidFill>
                  <a:srgbClr val="FFFFFF"/>
                </a:solidFill>
                <a:latin typeface="Times New Roman" panose="02020603050405020304" pitchFamily="18" charset="0"/>
                <a:cs typeface="Times New Roman" panose="02020603050405020304" pitchFamily="18" charset="0"/>
              </a:rPr>
              <a:t>Product Innovation and Diversification:</a:t>
            </a:r>
          </a:p>
          <a:p>
            <a:r>
              <a:rPr lang="en-IN" sz="1800" dirty="0">
                <a:solidFill>
                  <a:srgbClr val="FFFFFF"/>
                </a:solidFill>
                <a:latin typeface="Times New Roman" panose="02020603050405020304" pitchFamily="18" charset="0"/>
                <a:cs typeface="Times New Roman" panose="02020603050405020304" pitchFamily="18" charset="0"/>
              </a:rPr>
              <a:t>Launch variations of top-performing products.</a:t>
            </a:r>
          </a:p>
          <a:p>
            <a:r>
              <a:rPr lang="en-IN" sz="1800" dirty="0">
                <a:solidFill>
                  <a:srgbClr val="FFFFFF"/>
                </a:solidFill>
                <a:latin typeface="Times New Roman" panose="02020603050405020304" pitchFamily="18" charset="0"/>
                <a:cs typeface="Times New Roman" panose="02020603050405020304" pitchFamily="18" charset="0"/>
              </a:rPr>
              <a:t>Introduce complementary products to increase cross-selling opportunities.</a:t>
            </a:r>
          </a:p>
          <a:p>
            <a:pPr marL="0" indent="0">
              <a:buNone/>
            </a:pPr>
            <a:endParaRPr lang="en-IN" sz="1800" dirty="0">
              <a:solidFill>
                <a:srgbClr val="FFFFFF"/>
              </a:solidFill>
              <a:latin typeface="Times New Roman" panose="02020603050405020304" pitchFamily="18" charset="0"/>
              <a:cs typeface="Times New Roman" panose="02020603050405020304" pitchFamily="18" charset="0"/>
            </a:endParaRPr>
          </a:p>
          <a:p>
            <a:pPr marL="0" indent="0">
              <a:buNone/>
            </a:pPr>
            <a:r>
              <a:rPr lang="en-IN" sz="1800" dirty="0">
                <a:solidFill>
                  <a:srgbClr val="FFFFFF"/>
                </a:solidFill>
                <a:latin typeface="Times New Roman" panose="02020603050405020304" pitchFamily="18" charset="0"/>
                <a:cs typeface="Times New Roman" panose="02020603050405020304" pitchFamily="18" charset="0"/>
              </a:rPr>
              <a:t>Optimize Pricing Strategies:</a:t>
            </a:r>
          </a:p>
          <a:p>
            <a:r>
              <a:rPr lang="en-IN" sz="1800" dirty="0">
                <a:solidFill>
                  <a:srgbClr val="FFFFFF"/>
                </a:solidFill>
                <a:latin typeface="Times New Roman" panose="02020603050405020304" pitchFamily="18" charset="0"/>
                <a:cs typeface="Times New Roman" panose="02020603050405020304" pitchFamily="18" charset="0"/>
              </a:rPr>
              <a:t>Analyse competitor pricing to ensure competitive rates.</a:t>
            </a:r>
          </a:p>
          <a:p>
            <a:r>
              <a:rPr lang="en-IN" sz="1800" dirty="0">
                <a:solidFill>
                  <a:srgbClr val="FFFFFF"/>
                </a:solidFill>
                <a:latin typeface="Times New Roman" panose="02020603050405020304" pitchFamily="18" charset="0"/>
                <a:cs typeface="Times New Roman" panose="02020603050405020304" pitchFamily="18" charset="0"/>
              </a:rPr>
              <a:t>Offer loyalty programs or volume discounts to retain customers.</a:t>
            </a:r>
          </a:p>
          <a:p>
            <a:pPr marL="0" indent="0">
              <a:buNone/>
            </a:pPr>
            <a:endParaRPr lang="en-IN" sz="1800" dirty="0">
              <a:solidFill>
                <a:srgbClr val="FFFFFF"/>
              </a:solidFill>
              <a:latin typeface="Times New Roman" panose="02020603050405020304" pitchFamily="18" charset="0"/>
              <a:cs typeface="Times New Roman" panose="02020603050405020304" pitchFamily="18" charset="0"/>
            </a:endParaRPr>
          </a:p>
          <a:p>
            <a:pPr marL="0" indent="0">
              <a:buNone/>
            </a:pPr>
            <a:r>
              <a:rPr lang="en-IN" sz="1800" dirty="0">
                <a:solidFill>
                  <a:srgbClr val="FFFFFF"/>
                </a:solidFill>
                <a:latin typeface="Times New Roman" panose="02020603050405020304" pitchFamily="18" charset="0"/>
                <a:cs typeface="Times New Roman" panose="02020603050405020304" pitchFamily="18" charset="0"/>
              </a:rPr>
              <a:t>Invest in Customer Insights:</a:t>
            </a:r>
          </a:p>
          <a:p>
            <a:r>
              <a:rPr lang="en-IN" sz="1800" dirty="0">
                <a:solidFill>
                  <a:srgbClr val="FFFFFF"/>
                </a:solidFill>
                <a:latin typeface="Times New Roman" panose="02020603050405020304" pitchFamily="18" charset="0"/>
                <a:cs typeface="Times New Roman" panose="02020603050405020304" pitchFamily="18" charset="0"/>
              </a:rPr>
              <a:t>Use customer feedback to tailor products and marketing strategies.</a:t>
            </a:r>
          </a:p>
          <a:p>
            <a:r>
              <a:rPr lang="en-IN" sz="1800" dirty="0">
                <a:solidFill>
                  <a:srgbClr val="FFFFFF"/>
                </a:solidFill>
                <a:latin typeface="Times New Roman" panose="02020603050405020304" pitchFamily="18" charset="0"/>
                <a:cs typeface="Times New Roman" panose="02020603050405020304" pitchFamily="18" charset="0"/>
              </a:rPr>
              <a:t>Run surveys to understand preferences in underperforming regions.</a:t>
            </a:r>
          </a:p>
        </p:txBody>
      </p:sp>
    </p:spTree>
    <p:extLst>
      <p:ext uri="{BB962C8B-B14F-4D97-AF65-F5344CB8AC3E}">
        <p14:creationId xmlns:p14="http://schemas.microsoft.com/office/powerpoint/2010/main" xmlns="" val="309823927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9228552E-C8B1-4A80-8448-0787CE0FC7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alculator, pen, compass, money and a paper with graphs printed on it">
            <a:extLst>
              <a:ext uri="{FF2B5EF4-FFF2-40B4-BE49-F238E27FC236}">
                <a16:creationId xmlns:a16="http://schemas.microsoft.com/office/drawing/2014/main" xmlns="" id="{20D792B8-0D34-B115-6FEE-A0E49176E41A}"/>
              </a:ext>
            </a:extLst>
          </p:cNvPr>
          <p:cNvPicPr>
            <a:picLocks noChangeAspect="1"/>
          </p:cNvPicPr>
          <p:nvPr/>
        </p:nvPicPr>
        <p:blipFill>
          <a:blip r:embed="rId2">
            <a:alphaModFix amt="35000"/>
          </a:blip>
          <a:srcRect b="6639"/>
          <a:stretch/>
        </p:blipFill>
        <p:spPr>
          <a:xfrm>
            <a:off x="20" y="10"/>
            <a:ext cx="12191979" cy="6857990"/>
          </a:xfrm>
          <a:prstGeom prst="rect">
            <a:avLst/>
          </a:prstGeom>
        </p:spPr>
      </p:pic>
      <p:sp>
        <p:nvSpPr>
          <p:cNvPr id="3" name="Content Placeholder 2">
            <a:extLst>
              <a:ext uri="{FF2B5EF4-FFF2-40B4-BE49-F238E27FC236}">
                <a16:creationId xmlns:a16="http://schemas.microsoft.com/office/drawing/2014/main" xmlns="" id="{3D792841-FB18-73C7-8FB6-0C0A72C99923}"/>
              </a:ext>
            </a:extLst>
          </p:cNvPr>
          <p:cNvSpPr>
            <a:spLocks noGrp="1"/>
          </p:cNvSpPr>
          <p:nvPr>
            <p:ph idx="1"/>
          </p:nvPr>
        </p:nvSpPr>
        <p:spPr>
          <a:xfrm>
            <a:off x="838200" y="1825625"/>
            <a:ext cx="10515600" cy="4351338"/>
          </a:xfrm>
        </p:spPr>
        <p:txBody>
          <a:bodyPr>
            <a:normAutofit/>
          </a:bodyPr>
          <a:lstStyle/>
          <a:p>
            <a:pPr marL="0" indent="0">
              <a:buNone/>
            </a:pPr>
            <a:r>
              <a:rPr lang="en-IN">
                <a:solidFill>
                  <a:srgbClr val="FFFFFF"/>
                </a:solidFill>
                <a:latin typeface="Times New Roman" panose="02020603050405020304" pitchFamily="18" charset="0"/>
                <a:cs typeface="Times New Roman" panose="02020603050405020304" pitchFamily="18" charset="0"/>
              </a:rPr>
              <a:t>Improve Tax Efficiency:</a:t>
            </a:r>
          </a:p>
          <a:p>
            <a:r>
              <a:rPr lang="en-IN">
                <a:solidFill>
                  <a:srgbClr val="FFFFFF"/>
                </a:solidFill>
                <a:latin typeface="Times New Roman" panose="02020603050405020304" pitchFamily="18" charset="0"/>
                <a:cs typeface="Times New Roman" panose="02020603050405020304" pitchFamily="18" charset="0"/>
              </a:rPr>
              <a:t>Review Tax policies and explore opportunities for tax credits or Deductions.</a:t>
            </a:r>
          </a:p>
          <a:p>
            <a:r>
              <a:rPr lang="en-IN">
                <a:solidFill>
                  <a:srgbClr val="FFFFFF"/>
                </a:solidFill>
                <a:latin typeface="Times New Roman" panose="02020603050405020304" pitchFamily="18" charset="0"/>
                <a:cs typeface="Times New Roman" panose="02020603050405020304" pitchFamily="18" charset="0"/>
              </a:rPr>
              <a:t>Optimize logistics to reduce tax burdens across regions.</a:t>
            </a:r>
          </a:p>
          <a:p>
            <a:pPr marL="0" indent="0">
              <a:buNone/>
            </a:pPr>
            <a:endParaRPr lang="en-IN">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6663243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C799903-48D5-4A31-A1A2-541072D9771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xmlns="" id="{8EFFF109-FC58-4FD3-BE05-9775A1310F5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xmlns="" id="{E1B96AD6-92A9-4273-A62B-96A1C3E0BA9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3F6466FC-B7C0-2D1A-C9A1-0EFAEBBFC68C}"/>
              </a:ext>
            </a:extLst>
          </p:cNvPr>
          <p:cNvSpPr>
            <a:spLocks noGrp="1"/>
          </p:cNvSpPr>
          <p:nvPr>
            <p:ph type="title"/>
          </p:nvPr>
        </p:nvSpPr>
        <p:spPr>
          <a:xfrm>
            <a:off x="1954865" y="-243152"/>
            <a:ext cx="7749574" cy="1735000"/>
          </a:xfrm>
        </p:spPr>
        <p:txBody>
          <a:bodyPr>
            <a:normAutofit/>
          </a:bodyPr>
          <a:lstStyle/>
          <a:p>
            <a:pPr algn="ctr"/>
            <a:r>
              <a:rPr lang="en-IN" sz="4000" dirty="0">
                <a:solidFill>
                  <a:schemeClr val="bg1"/>
                </a:solidFill>
                <a:latin typeface="Times New Roman" panose="02020603050405020304" pitchFamily="18" charset="0"/>
                <a:cs typeface="Times New Roman" panose="02020603050405020304" pitchFamily="18" charset="0"/>
              </a:rPr>
              <a:t>Conclusion</a:t>
            </a:r>
          </a:p>
        </p:txBody>
      </p:sp>
      <p:sp>
        <p:nvSpPr>
          <p:cNvPr id="15" name="Content Placeholder 2">
            <a:extLst>
              <a:ext uri="{FF2B5EF4-FFF2-40B4-BE49-F238E27FC236}">
                <a16:creationId xmlns:a16="http://schemas.microsoft.com/office/drawing/2014/main" xmlns="" id="{43A6B92D-EB30-D82E-080D-BE4D4BA6A765}"/>
              </a:ext>
            </a:extLst>
          </p:cNvPr>
          <p:cNvSpPr>
            <a:spLocks noGrp="1"/>
          </p:cNvSpPr>
          <p:nvPr>
            <p:ph idx="1"/>
          </p:nvPr>
        </p:nvSpPr>
        <p:spPr>
          <a:xfrm>
            <a:off x="717755" y="1366684"/>
            <a:ext cx="10632997" cy="4558628"/>
          </a:xfrm>
        </p:spPr>
        <p:txBody>
          <a:bodyPr anchor="ctr">
            <a:normAutofit/>
          </a:bodyPr>
          <a:lstStyle/>
          <a:p>
            <a:pPr marL="0" indent="0">
              <a:buNone/>
            </a:pPr>
            <a:r>
              <a:rPr lang="en-GB" sz="1800" dirty="0">
                <a:solidFill>
                  <a:schemeClr val="bg1"/>
                </a:solidFill>
                <a:latin typeface="Times New Roman" panose="02020603050405020304" pitchFamily="18" charset="0"/>
                <a:cs typeface="Times New Roman" panose="02020603050405020304" pitchFamily="18" charset="0"/>
              </a:rPr>
              <a:t>The sales dashboard provides valuable insights into the overall performance of Adventure Works from 2010 to 2014. Key findings include:</a:t>
            </a:r>
          </a:p>
          <a:p>
            <a:pPr>
              <a:buFont typeface="+mj-lt"/>
              <a:buAutoNum type="arabicPeriod"/>
            </a:pPr>
            <a:r>
              <a:rPr lang="en-GB" sz="1800" b="1" dirty="0">
                <a:solidFill>
                  <a:schemeClr val="bg1"/>
                </a:solidFill>
                <a:latin typeface="Times New Roman" panose="02020603050405020304" pitchFamily="18" charset="0"/>
                <a:cs typeface="Times New Roman" panose="02020603050405020304" pitchFamily="18" charset="0"/>
              </a:rPr>
              <a:t>Strong Sales and Profit Performance:</a:t>
            </a:r>
            <a:endParaRPr lang="en-GB" sz="1800" dirty="0">
              <a:solidFill>
                <a:schemeClr val="bg1"/>
              </a:solidFill>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GB" sz="1800" dirty="0">
                <a:solidFill>
                  <a:schemeClr val="bg1"/>
                </a:solidFill>
                <a:latin typeface="Times New Roman" panose="02020603050405020304" pitchFamily="18" charset="0"/>
                <a:cs typeface="Times New Roman" panose="02020603050405020304" pitchFamily="18" charset="0"/>
              </a:rPr>
              <a:t>Total sales amounted to $29.36M, with a profit of $12.1M, driven primarily by Australia and high-performing products like the Sport-100 Helmet.</a:t>
            </a:r>
          </a:p>
          <a:p>
            <a:pPr>
              <a:buFont typeface="+mj-lt"/>
              <a:buAutoNum type="arabicPeriod"/>
            </a:pPr>
            <a:r>
              <a:rPr lang="en-GB" sz="1800" b="1" dirty="0">
                <a:solidFill>
                  <a:schemeClr val="bg1"/>
                </a:solidFill>
                <a:latin typeface="Times New Roman" panose="02020603050405020304" pitchFamily="18" charset="0"/>
                <a:cs typeface="Times New Roman" panose="02020603050405020304" pitchFamily="18" charset="0"/>
              </a:rPr>
              <a:t>Regional and Product Disparities:</a:t>
            </a:r>
            <a:endParaRPr lang="en-GB" sz="1800" dirty="0">
              <a:solidFill>
                <a:schemeClr val="bg1"/>
              </a:solidFill>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GB" sz="1800" dirty="0">
                <a:solidFill>
                  <a:schemeClr val="bg1"/>
                </a:solidFill>
                <a:latin typeface="Times New Roman" panose="02020603050405020304" pitchFamily="18" charset="0"/>
                <a:cs typeface="Times New Roman" panose="02020603050405020304" pitchFamily="18" charset="0"/>
              </a:rPr>
              <a:t>While some regions, such as Central and Southeast, contributed minimally, strong sales in Australia and Southwest regions balanced overall performance. Similarly, certain products underperformed compared to top sellers.</a:t>
            </a:r>
          </a:p>
          <a:p>
            <a:pPr>
              <a:buFont typeface="+mj-lt"/>
              <a:buAutoNum type="arabicPeriod"/>
            </a:pPr>
            <a:r>
              <a:rPr lang="en-GB" sz="1800" b="1" dirty="0">
                <a:solidFill>
                  <a:schemeClr val="bg1"/>
                </a:solidFill>
                <a:latin typeface="Times New Roman" panose="02020603050405020304" pitchFamily="18" charset="0"/>
                <a:cs typeface="Times New Roman" panose="02020603050405020304" pitchFamily="18" charset="0"/>
              </a:rPr>
              <a:t>Seasonal Trends:</a:t>
            </a:r>
            <a:endParaRPr lang="en-GB" sz="1800" dirty="0">
              <a:solidFill>
                <a:schemeClr val="bg1"/>
              </a:solidFill>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GB" sz="1800" dirty="0">
                <a:solidFill>
                  <a:schemeClr val="bg1"/>
                </a:solidFill>
                <a:latin typeface="Times New Roman" panose="02020603050405020304" pitchFamily="18" charset="0"/>
                <a:cs typeface="Times New Roman" panose="02020603050405020304" pitchFamily="18" charset="0"/>
              </a:rPr>
              <a:t>Q4 emerged as the most profitable quarter, highlighting the impact of seasonal demand and end-of-year consumer </a:t>
            </a:r>
            <a:r>
              <a:rPr lang="en-GB" sz="1800" dirty="0" err="1">
                <a:solidFill>
                  <a:schemeClr val="bg1"/>
                </a:solidFill>
                <a:latin typeface="Times New Roman" panose="02020603050405020304" pitchFamily="18" charset="0"/>
                <a:cs typeface="Times New Roman" panose="02020603050405020304" pitchFamily="18" charset="0"/>
              </a:rPr>
              <a:t>behavior</a:t>
            </a:r>
            <a:r>
              <a:rPr lang="en-GB" sz="1800" dirty="0">
                <a:solidFill>
                  <a:schemeClr val="bg1"/>
                </a:solidFill>
                <a:latin typeface="Times New Roman" panose="02020603050405020304" pitchFamily="18" charset="0"/>
                <a:cs typeface="Times New Roman" panose="02020603050405020304" pitchFamily="18" charset="0"/>
              </a:rPr>
              <a:t>.</a:t>
            </a:r>
          </a:p>
          <a:p>
            <a:pPr>
              <a:buFont typeface="+mj-lt"/>
              <a:buAutoNum type="arabicPeriod"/>
            </a:pPr>
            <a:r>
              <a:rPr lang="en-GB" sz="1800" b="1" dirty="0">
                <a:solidFill>
                  <a:schemeClr val="bg1"/>
                </a:solidFill>
                <a:latin typeface="Times New Roman" panose="02020603050405020304" pitchFamily="18" charset="0"/>
                <a:cs typeface="Times New Roman" panose="02020603050405020304" pitchFamily="18" charset="0"/>
              </a:rPr>
              <a:t>Areas for Improvement:</a:t>
            </a:r>
            <a:endParaRPr lang="en-GB" sz="1800" dirty="0">
              <a:solidFill>
                <a:schemeClr val="bg1"/>
              </a:solidFill>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GB" sz="1800" dirty="0">
                <a:solidFill>
                  <a:schemeClr val="bg1"/>
                </a:solidFill>
                <a:latin typeface="Times New Roman" panose="02020603050405020304" pitchFamily="18" charset="0"/>
                <a:cs typeface="Times New Roman" panose="02020603050405020304" pitchFamily="18" charset="0"/>
              </a:rPr>
              <a:t>Expanding into underperforming regions, diversifying product focus, and leveraging existing strengths in high-demand products and regions can boost overall growth.</a:t>
            </a:r>
          </a:p>
          <a:p>
            <a:endParaRPr lang="en-IN" sz="1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979498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9228552E-C8B1-4A80-8448-0787CE0FC7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xmlns="" id="{DCA6BF6F-3873-F447-FB2D-02FE39DA9411}"/>
              </a:ext>
            </a:extLst>
          </p:cNvPr>
          <p:cNvPicPr>
            <a:picLocks noChangeAspect="1"/>
          </p:cNvPicPr>
          <p:nvPr/>
        </p:nvPicPr>
        <p:blipFill>
          <a:blip r:embed="rId2">
            <a:alphaModFix amt="35000"/>
          </a:blip>
          <a:srcRect t="15413"/>
          <a:stretch/>
        </p:blipFill>
        <p:spPr>
          <a:xfrm>
            <a:off x="20" y="-20310"/>
            <a:ext cx="12191980" cy="6857990"/>
          </a:xfrm>
          <a:prstGeom prst="rect">
            <a:avLst/>
          </a:prstGeom>
        </p:spPr>
      </p:pic>
      <p:sp>
        <p:nvSpPr>
          <p:cNvPr id="2" name="Title 1">
            <a:extLst>
              <a:ext uri="{FF2B5EF4-FFF2-40B4-BE49-F238E27FC236}">
                <a16:creationId xmlns:a16="http://schemas.microsoft.com/office/drawing/2014/main" xmlns="" id="{18161F4F-CE69-E0ED-831D-79C4C33CC5A4}"/>
              </a:ext>
            </a:extLst>
          </p:cNvPr>
          <p:cNvSpPr>
            <a:spLocks noGrp="1"/>
          </p:cNvSpPr>
          <p:nvPr>
            <p:ph type="title"/>
          </p:nvPr>
        </p:nvSpPr>
        <p:spPr>
          <a:xfrm>
            <a:off x="838200" y="365125"/>
            <a:ext cx="10515600" cy="1325563"/>
          </a:xfrm>
        </p:spPr>
        <p:txBody>
          <a:bodyPr>
            <a:normAutofit/>
          </a:bodyPr>
          <a:lstStyle/>
          <a:p>
            <a:pPr algn="ctr"/>
            <a:r>
              <a:rPr lang="en-GB" dirty="0">
                <a:solidFill>
                  <a:srgbClr val="FFFFFF"/>
                </a:solidFill>
                <a:latin typeface="Times New Roman" panose="02020603050405020304" pitchFamily="18" charset="0"/>
                <a:cs typeface="Times New Roman" panose="02020603050405020304" pitchFamily="18" charset="0"/>
              </a:rPr>
              <a:t>Table of Contents</a:t>
            </a:r>
            <a:endParaRPr lang="en-IN" dirty="0">
              <a:solidFill>
                <a:srgbClr val="FFFFFF"/>
              </a:solidFill>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xmlns="" id="{10792B05-AFAC-9DB0-EA7D-084EF82ED00B}"/>
              </a:ext>
            </a:extLst>
          </p:cNvPr>
          <p:cNvGraphicFramePr>
            <a:graphicFrameLocks noGrp="1"/>
          </p:cNvGraphicFramePr>
          <p:nvPr>
            <p:ph idx="1"/>
            <p:extLst>
              <p:ext uri="{D42A27DB-BD31-4B8C-83A1-F6EECF244321}">
                <p14:modId xmlns:p14="http://schemas.microsoft.com/office/powerpoint/2010/main" xmlns="" val="24779271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185835224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3ACA8F-23A7-94BD-A351-21033DD52E15}"/>
              </a:ext>
            </a:extLst>
          </p:cNvPr>
          <p:cNvSpPr>
            <a:spLocks noGrp="1"/>
          </p:cNvSpPr>
          <p:nvPr>
            <p:ph type="title"/>
          </p:nvPr>
        </p:nvSpPr>
        <p:spPr/>
        <p:txBody>
          <a:bodyPr>
            <a:normAutofit/>
          </a:bodyPr>
          <a:lstStyle/>
          <a:p>
            <a:pPr algn="ctr"/>
            <a:r>
              <a:rPr lang="en-GB" sz="5400" dirty="0">
                <a:solidFill>
                  <a:schemeClr val="bg1"/>
                </a:solidFill>
                <a:latin typeface="Times New Roman" panose="02020603050405020304" pitchFamily="18" charset="0"/>
                <a:cs typeface="Times New Roman" panose="02020603050405020304" pitchFamily="18" charset="0"/>
              </a:rPr>
              <a:t>Introduction</a:t>
            </a:r>
            <a:endParaRPr lang="en-IN" sz="5400" dirty="0">
              <a:solidFill>
                <a:schemeClr val="bg1"/>
              </a:solidFill>
              <a:latin typeface="Times New Roman" panose="02020603050405020304" pitchFamily="18" charset="0"/>
              <a:cs typeface="Times New Roman" panose="02020603050405020304" pitchFamily="18" charset="0"/>
            </a:endParaRPr>
          </a:p>
        </p:txBody>
      </p:sp>
      <p:graphicFrame>
        <p:nvGraphicFramePr>
          <p:cNvPr id="12" name="Content Placeholder 2">
            <a:extLst>
              <a:ext uri="{FF2B5EF4-FFF2-40B4-BE49-F238E27FC236}">
                <a16:creationId xmlns:a16="http://schemas.microsoft.com/office/drawing/2014/main" xmlns="" id="{84ED857E-5BAF-2A10-0334-AB65370C055B}"/>
              </a:ext>
            </a:extLst>
          </p:cNvPr>
          <p:cNvGraphicFramePr>
            <a:graphicFrameLocks noGrp="1"/>
          </p:cNvGraphicFramePr>
          <p:nvPr>
            <p:ph idx="1"/>
            <p:extLst>
              <p:ext uri="{D42A27DB-BD31-4B8C-83A1-F6EECF244321}">
                <p14:modId xmlns:p14="http://schemas.microsoft.com/office/powerpoint/2010/main" xmlns="" val="366811199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921984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9228552E-C8B1-4A80-8448-0787CE0FC7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xmlns="" id="{D254001D-6B84-4CFA-1BE3-6C5A65039975}"/>
              </a:ext>
            </a:extLst>
          </p:cNvPr>
          <p:cNvPicPr>
            <a:picLocks noChangeAspect="1"/>
          </p:cNvPicPr>
          <p:nvPr/>
        </p:nvPicPr>
        <p:blipFill>
          <a:blip r:embed="rId2">
            <a:alphaModFix amt="35000"/>
          </a:blip>
          <a:srcRect t="4205" b="11526"/>
          <a:stretch/>
        </p:blipFill>
        <p:spPr>
          <a:xfrm>
            <a:off x="20" y="10"/>
            <a:ext cx="12191980" cy="6857990"/>
          </a:xfrm>
          <a:prstGeom prst="rect">
            <a:avLst/>
          </a:prstGeom>
        </p:spPr>
      </p:pic>
      <p:sp>
        <p:nvSpPr>
          <p:cNvPr id="2" name="Title 1">
            <a:extLst>
              <a:ext uri="{FF2B5EF4-FFF2-40B4-BE49-F238E27FC236}">
                <a16:creationId xmlns:a16="http://schemas.microsoft.com/office/drawing/2014/main" xmlns="" id="{EAF2A831-CE8B-4012-9E78-A693C54B44DB}"/>
              </a:ext>
            </a:extLst>
          </p:cNvPr>
          <p:cNvSpPr>
            <a:spLocks noGrp="1"/>
          </p:cNvSpPr>
          <p:nvPr>
            <p:ph type="title"/>
          </p:nvPr>
        </p:nvSpPr>
        <p:spPr>
          <a:xfrm>
            <a:off x="838200" y="365125"/>
            <a:ext cx="10515600" cy="1325563"/>
          </a:xfrm>
        </p:spPr>
        <p:txBody>
          <a:bodyPr>
            <a:normAutofit/>
          </a:bodyPr>
          <a:lstStyle/>
          <a:p>
            <a:r>
              <a:rPr lang="en-IN" dirty="0">
                <a:solidFill>
                  <a:srgbClr val="FFFFFF"/>
                </a:solidFill>
                <a:latin typeface="Times New Roman" panose="02020603050405020304" pitchFamily="18" charset="0"/>
                <a:cs typeface="Times New Roman" panose="02020603050405020304" pitchFamily="18" charset="0"/>
              </a:rPr>
              <a:t>Reason for the Profit Gained</a:t>
            </a:r>
          </a:p>
        </p:txBody>
      </p:sp>
      <p:graphicFrame>
        <p:nvGraphicFramePr>
          <p:cNvPr id="9" name="Content Placeholder 8">
            <a:extLst>
              <a:ext uri="{FF2B5EF4-FFF2-40B4-BE49-F238E27FC236}">
                <a16:creationId xmlns:a16="http://schemas.microsoft.com/office/drawing/2014/main" xmlns="" id="{09607C35-C7C8-D74D-69B9-E779B46D334E}"/>
              </a:ext>
            </a:extLst>
          </p:cNvPr>
          <p:cNvGraphicFramePr>
            <a:graphicFrameLocks noGrp="1"/>
          </p:cNvGraphicFramePr>
          <p:nvPr>
            <p:ph idx="1"/>
            <p:extLst>
              <p:ext uri="{D42A27DB-BD31-4B8C-83A1-F6EECF244321}">
                <p14:modId xmlns:p14="http://schemas.microsoft.com/office/powerpoint/2010/main" xmlns="" val="87595625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50356033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xmlns="" id="{738F59A4-4431-460D-8E49-6E65C189A5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xmlns="" id="{8A919B9C-5C01-47E4-B2F2-45F589208AB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192000" cy="6858000"/>
            <a:chOff x="0" y="0"/>
            <a:chExt cx="12192000" cy="6858000"/>
          </a:xfrm>
        </p:grpSpPr>
        <p:sp>
          <p:nvSpPr>
            <p:cNvPr id="20" name="Rectangle 19">
              <a:extLst>
                <a:ext uri="{FF2B5EF4-FFF2-40B4-BE49-F238E27FC236}">
                  <a16:creationId xmlns:a16="http://schemas.microsoft.com/office/drawing/2014/main" xmlns="" id="{E85A82CE-D835-4542-BE8D-62A8F5A943C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xmlns="" id="{063D7EF0-3AC8-4029-B55D-EBDD733D39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xmlns="" id="{6576B974-8FD4-2483-EADD-1780E72A8085}"/>
              </a:ext>
            </a:extLst>
          </p:cNvPr>
          <p:cNvSpPr>
            <a:spLocks noGrp="1"/>
          </p:cNvSpPr>
          <p:nvPr>
            <p:ph type="title"/>
          </p:nvPr>
        </p:nvSpPr>
        <p:spPr>
          <a:xfrm>
            <a:off x="550863" y="365125"/>
            <a:ext cx="11090274" cy="1325563"/>
          </a:xfrm>
        </p:spPr>
        <p:txBody>
          <a:bodyPr>
            <a:normAutofit/>
          </a:bodyPr>
          <a:lstStyle/>
          <a:p>
            <a:r>
              <a:rPr lang="en-IN" sz="4000">
                <a:latin typeface="Times New Roman" panose="02020603050405020304" pitchFamily="18" charset="0"/>
                <a:cs typeface="Times New Roman" panose="02020603050405020304" pitchFamily="18" charset="0"/>
              </a:rPr>
              <a:t>Reason for Low Performance</a:t>
            </a:r>
          </a:p>
        </p:txBody>
      </p:sp>
      <p:graphicFrame>
        <p:nvGraphicFramePr>
          <p:cNvPr id="4" name="Content Placeholder 3">
            <a:extLst>
              <a:ext uri="{FF2B5EF4-FFF2-40B4-BE49-F238E27FC236}">
                <a16:creationId xmlns:a16="http://schemas.microsoft.com/office/drawing/2014/main" xmlns="" id="{1D43C2FC-98F7-0A50-28C6-2EEB1F462615}"/>
              </a:ext>
            </a:extLst>
          </p:cNvPr>
          <p:cNvGraphicFramePr>
            <a:graphicFrameLocks noGrp="1"/>
          </p:cNvGraphicFramePr>
          <p:nvPr>
            <p:ph idx="1"/>
            <p:extLst>
              <p:ext uri="{D42A27DB-BD31-4B8C-83A1-F6EECF244321}">
                <p14:modId xmlns:p14="http://schemas.microsoft.com/office/powerpoint/2010/main" xmlns="" val="2139680623"/>
              </p:ext>
            </p:extLst>
          </p:nvPr>
        </p:nvGraphicFramePr>
        <p:xfrm>
          <a:off x="547688" y="2133600"/>
          <a:ext cx="11093450" cy="4157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029140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xmlns="" id="{BACC6370-2D7E-4714-9D71-7542949D7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xmlns="" id="{F68B3F68-107C-434F-AA38-110D5EA91B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xmlns="" id="{AAD0DBB9-1A4B-4391-81D4-CB19F9AB91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xmlns="" id="{063BBA22-50EA-4C4D-BE05-F1CE4E63AA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4">
            <a:extLst>
              <a:ext uri="{FF2B5EF4-FFF2-40B4-BE49-F238E27FC236}">
                <a16:creationId xmlns:a16="http://schemas.microsoft.com/office/drawing/2014/main" xmlns="" id="{47861876-D29A-EADF-0C71-836DD9313690}"/>
              </a:ext>
            </a:extLst>
          </p:cNvPr>
          <p:cNvGraphicFramePr>
            <a:graphicFrameLocks noGrp="1"/>
          </p:cNvGraphicFramePr>
          <p:nvPr>
            <p:ph idx="1"/>
            <p:extLst>
              <p:ext uri="{D42A27DB-BD31-4B8C-83A1-F6EECF244321}">
                <p14:modId xmlns:p14="http://schemas.microsoft.com/office/powerpoint/2010/main" xmlns="" val="299310157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3399367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B95B9BA8-1D69-4796-85F5-B6D0BD5235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32EB204-D4DC-39E8-9D4D-BD40BBBC7C10}"/>
              </a:ext>
            </a:extLst>
          </p:cNvPr>
          <p:cNvSpPr>
            <a:spLocks noGrp="1"/>
          </p:cNvSpPr>
          <p:nvPr>
            <p:ph type="title"/>
          </p:nvPr>
        </p:nvSpPr>
        <p:spPr>
          <a:xfrm>
            <a:off x="387983" y="127912"/>
            <a:ext cx="11316337" cy="1345288"/>
          </a:xfrm>
        </p:spPr>
        <p:txBody>
          <a:bodyPr anchor="t">
            <a:normAutofit/>
          </a:bodyPr>
          <a:lstStyle/>
          <a:p>
            <a:pPr algn="ctr"/>
            <a:r>
              <a:rPr lang="en-IN" sz="4000" dirty="0">
                <a:solidFill>
                  <a:schemeClr val="bg1"/>
                </a:solidFill>
                <a:latin typeface="Times New Roman" panose="02020603050405020304" pitchFamily="18" charset="0"/>
                <a:cs typeface="Times New Roman" panose="02020603050405020304" pitchFamily="18" charset="0"/>
              </a:rPr>
              <a:t>Power BI Dashboard</a:t>
            </a:r>
          </a:p>
        </p:txBody>
      </p:sp>
      <p:pic>
        <p:nvPicPr>
          <p:cNvPr id="5" name="Content Placeholder 4">
            <a:extLst>
              <a:ext uri="{FF2B5EF4-FFF2-40B4-BE49-F238E27FC236}">
                <a16:creationId xmlns:a16="http://schemas.microsoft.com/office/drawing/2014/main" xmlns="" id="{1AEB5D00-C311-096F-0B14-936BB2DFCB4E}"/>
              </a:ext>
            </a:extLst>
          </p:cNvPr>
          <p:cNvPicPr>
            <a:picLocks noChangeAspect="1"/>
          </p:cNvPicPr>
          <p:nvPr/>
        </p:nvPicPr>
        <p:blipFill>
          <a:blip r:embed="rId2"/>
          <a:stretch>
            <a:fillRect/>
          </a:stretch>
        </p:blipFill>
        <p:spPr>
          <a:xfrm>
            <a:off x="387983" y="1002890"/>
            <a:ext cx="11548378" cy="5397910"/>
          </a:xfrm>
          <a:prstGeom prst="rect">
            <a:avLst/>
          </a:prstGeom>
        </p:spPr>
      </p:pic>
    </p:spTree>
    <p:extLst>
      <p:ext uri="{BB962C8B-B14F-4D97-AF65-F5344CB8AC3E}">
        <p14:creationId xmlns:p14="http://schemas.microsoft.com/office/powerpoint/2010/main" xmlns="" val="3343507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xmlns="" id="{7C432AFE-B3D2-4BFF-BF8F-96C27AFF1A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alculator, pen, compass, money and a paper with graphs printed on it">
            <a:extLst>
              <a:ext uri="{FF2B5EF4-FFF2-40B4-BE49-F238E27FC236}">
                <a16:creationId xmlns:a16="http://schemas.microsoft.com/office/drawing/2014/main" xmlns="" id="{27B5F3EB-9C10-1658-3272-18E87AC0A346}"/>
              </a:ext>
            </a:extLst>
          </p:cNvPr>
          <p:cNvPicPr>
            <a:picLocks noChangeAspect="1"/>
          </p:cNvPicPr>
          <p:nvPr/>
        </p:nvPicPr>
        <p:blipFill>
          <a:blip r:embed="rId2">
            <a:alphaModFix amt="40000"/>
          </a:blip>
          <a:srcRect b="6639"/>
          <a:stretch/>
        </p:blipFill>
        <p:spPr>
          <a:xfrm>
            <a:off x="20" y="10"/>
            <a:ext cx="12191979" cy="6857990"/>
          </a:xfrm>
          <a:prstGeom prst="rect">
            <a:avLst/>
          </a:prstGeom>
        </p:spPr>
      </p:pic>
      <p:sp>
        <p:nvSpPr>
          <p:cNvPr id="2" name="Title 1">
            <a:extLst>
              <a:ext uri="{FF2B5EF4-FFF2-40B4-BE49-F238E27FC236}">
                <a16:creationId xmlns:a16="http://schemas.microsoft.com/office/drawing/2014/main" xmlns="" id="{51A620CF-6923-54C7-CE22-02F86DD8CD6E}"/>
              </a:ext>
            </a:extLst>
          </p:cNvPr>
          <p:cNvSpPr>
            <a:spLocks noGrp="1"/>
          </p:cNvSpPr>
          <p:nvPr>
            <p:ph type="title"/>
          </p:nvPr>
        </p:nvSpPr>
        <p:spPr>
          <a:xfrm>
            <a:off x="841249" y="941832"/>
            <a:ext cx="10506456" cy="2057400"/>
          </a:xfrm>
        </p:spPr>
        <p:txBody>
          <a:bodyPr anchor="b">
            <a:normAutofit/>
          </a:bodyPr>
          <a:lstStyle/>
          <a:p>
            <a:r>
              <a:rPr lang="en-IN" sz="5000">
                <a:solidFill>
                  <a:schemeClr val="bg1"/>
                </a:solidFill>
                <a:latin typeface="Times New Roman" panose="02020603050405020304" pitchFamily="18" charset="0"/>
                <a:cs typeface="Times New Roman" panose="02020603050405020304" pitchFamily="18" charset="0"/>
              </a:rPr>
              <a:t>Solutions to Increase the Sales</a:t>
            </a:r>
          </a:p>
        </p:txBody>
      </p:sp>
      <p:sp>
        <p:nvSpPr>
          <p:cNvPr id="13" name="Rectangle 12">
            <a:extLst>
              <a:ext uri="{FF2B5EF4-FFF2-40B4-BE49-F238E27FC236}">
                <a16:creationId xmlns:a16="http://schemas.microsoft.com/office/drawing/2014/main" xmlns="" id="{08C9B587-E65E-4B52-B37C-ABEBB6E879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xmlns="" id="{906818C4-44EA-4754-CE02-F4BDA09DBB61}"/>
              </a:ext>
            </a:extLst>
          </p:cNvPr>
          <p:cNvSpPr>
            <a:spLocks noGrp="1"/>
          </p:cNvSpPr>
          <p:nvPr>
            <p:ph idx="1"/>
          </p:nvPr>
        </p:nvSpPr>
        <p:spPr>
          <a:xfrm>
            <a:off x="841248" y="3502152"/>
            <a:ext cx="10506456" cy="2670048"/>
          </a:xfrm>
        </p:spPr>
        <p:txBody>
          <a:bodyPr>
            <a:normAutofit/>
          </a:bodyPr>
          <a:lstStyle/>
          <a:p>
            <a:pPr marL="0" indent="0">
              <a:buNone/>
            </a:pPr>
            <a:r>
              <a:rPr lang="en-IN" sz="2000" dirty="0">
                <a:solidFill>
                  <a:schemeClr val="bg1"/>
                </a:solidFill>
              </a:rPr>
              <a:t>Expand Market Reach in Low-Performing Regions:</a:t>
            </a:r>
          </a:p>
          <a:p>
            <a:r>
              <a:rPr lang="en-IN" sz="2000" dirty="0">
                <a:solidFill>
                  <a:schemeClr val="bg1"/>
                </a:solidFill>
              </a:rPr>
              <a:t>Strategies:</a:t>
            </a:r>
          </a:p>
          <a:p>
            <a:pPr marL="0" indent="0">
              <a:buNone/>
            </a:pPr>
            <a:r>
              <a:rPr lang="en-IN" sz="2000" dirty="0">
                <a:solidFill>
                  <a:schemeClr val="bg1"/>
                </a:solidFill>
              </a:rPr>
              <a:t>    1. Invest in marketing campaigns to raise awareness.</a:t>
            </a:r>
          </a:p>
          <a:p>
            <a:pPr marL="0" indent="0">
              <a:buNone/>
            </a:pPr>
            <a:r>
              <a:rPr lang="en-IN" sz="2000" dirty="0">
                <a:solidFill>
                  <a:schemeClr val="bg1"/>
                </a:solidFill>
              </a:rPr>
              <a:t>    2. Partner with local distributors or e-commerce platforms in   </a:t>
            </a:r>
          </a:p>
          <a:p>
            <a:pPr marL="0" indent="0">
              <a:buNone/>
            </a:pPr>
            <a:r>
              <a:rPr lang="en-IN" sz="2000" dirty="0">
                <a:solidFill>
                  <a:schemeClr val="bg1"/>
                </a:solidFill>
              </a:rPr>
              <a:t>         Southeast and Northeast and Central Regions.</a:t>
            </a:r>
          </a:p>
          <a:p>
            <a:r>
              <a:rPr lang="en-IN" sz="2000" dirty="0">
                <a:solidFill>
                  <a:schemeClr val="bg1"/>
                </a:solidFill>
              </a:rPr>
              <a:t>Outcome : Increase regional sales contribution.</a:t>
            </a:r>
          </a:p>
        </p:txBody>
      </p:sp>
    </p:spTree>
    <p:extLst>
      <p:ext uri="{BB962C8B-B14F-4D97-AF65-F5344CB8AC3E}">
        <p14:creationId xmlns:p14="http://schemas.microsoft.com/office/powerpoint/2010/main" xmlns="" val="3151840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xmlns="" id="{9228552E-C8B1-4A80-8448-0787CE0FC7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alculator, pen, compass, money and a paper with graphs printed on it">
            <a:extLst>
              <a:ext uri="{FF2B5EF4-FFF2-40B4-BE49-F238E27FC236}">
                <a16:creationId xmlns:a16="http://schemas.microsoft.com/office/drawing/2014/main" xmlns="" id="{900150A3-C75E-230C-8635-CB78F4EF4B05}"/>
              </a:ext>
            </a:extLst>
          </p:cNvPr>
          <p:cNvPicPr>
            <a:picLocks noChangeAspect="1"/>
          </p:cNvPicPr>
          <p:nvPr/>
        </p:nvPicPr>
        <p:blipFill>
          <a:blip r:embed="rId2">
            <a:alphaModFix amt="35000"/>
          </a:blip>
          <a:srcRect b="6639"/>
          <a:stretch/>
        </p:blipFill>
        <p:spPr>
          <a:xfrm>
            <a:off x="20" y="10"/>
            <a:ext cx="12191979" cy="6857990"/>
          </a:xfrm>
          <a:prstGeom prst="rect">
            <a:avLst/>
          </a:prstGeom>
        </p:spPr>
      </p:pic>
      <p:sp>
        <p:nvSpPr>
          <p:cNvPr id="3" name="Content Placeholder 2">
            <a:extLst>
              <a:ext uri="{FF2B5EF4-FFF2-40B4-BE49-F238E27FC236}">
                <a16:creationId xmlns:a16="http://schemas.microsoft.com/office/drawing/2014/main" xmlns="" id="{071FF3F1-74B1-0BDA-B25C-1FB78489BCFE}"/>
              </a:ext>
            </a:extLst>
          </p:cNvPr>
          <p:cNvSpPr>
            <a:spLocks noGrp="1"/>
          </p:cNvSpPr>
          <p:nvPr>
            <p:ph idx="1"/>
          </p:nvPr>
        </p:nvSpPr>
        <p:spPr>
          <a:xfrm>
            <a:off x="838200" y="1825625"/>
            <a:ext cx="10515600" cy="4351338"/>
          </a:xfrm>
        </p:spPr>
        <p:txBody>
          <a:bodyPr>
            <a:normAutofit/>
          </a:bodyPr>
          <a:lstStyle/>
          <a:p>
            <a:pPr marL="0" indent="0">
              <a:buNone/>
            </a:pPr>
            <a:r>
              <a:rPr lang="en-IN" sz="1800" dirty="0">
                <a:solidFill>
                  <a:srgbClr val="FFFFFF"/>
                </a:solidFill>
                <a:latin typeface="Times New Roman" panose="02020603050405020304" pitchFamily="18" charset="0"/>
                <a:cs typeface="Times New Roman" panose="02020603050405020304" pitchFamily="18" charset="0"/>
              </a:rPr>
              <a:t>Promote Underperforming Products:</a:t>
            </a:r>
          </a:p>
          <a:p>
            <a:r>
              <a:rPr lang="en-IN" sz="1800" dirty="0">
                <a:solidFill>
                  <a:srgbClr val="FFFFFF"/>
                </a:solidFill>
                <a:latin typeface="Times New Roman" panose="02020603050405020304" pitchFamily="18" charset="0"/>
                <a:cs typeface="Times New Roman" panose="02020603050405020304" pitchFamily="18" charset="0"/>
              </a:rPr>
              <a:t>Strategies:</a:t>
            </a:r>
          </a:p>
          <a:p>
            <a:pPr marL="0" indent="0">
              <a:buNone/>
            </a:pPr>
            <a:r>
              <a:rPr lang="en-IN" sz="1800" dirty="0">
                <a:solidFill>
                  <a:srgbClr val="FFFFFF"/>
                </a:solidFill>
                <a:latin typeface="Times New Roman" panose="02020603050405020304" pitchFamily="18" charset="0"/>
                <a:cs typeface="Times New Roman" panose="02020603050405020304" pitchFamily="18" charset="0"/>
              </a:rPr>
              <a:t>    1. Bundle slower-moving products with popular </a:t>
            </a:r>
            <a:r>
              <a:rPr lang="en-IN" sz="1800" dirty="0" err="1">
                <a:solidFill>
                  <a:srgbClr val="FFFFFF"/>
                </a:solidFill>
                <a:latin typeface="Times New Roman" panose="02020603050405020304" pitchFamily="18" charset="0"/>
                <a:cs typeface="Times New Roman" panose="02020603050405020304" pitchFamily="18" charset="0"/>
              </a:rPr>
              <a:t>iteams</a:t>
            </a:r>
            <a:endParaRPr lang="en-IN" sz="1800" dirty="0">
              <a:solidFill>
                <a:srgbClr val="FFFFFF"/>
              </a:solidFill>
              <a:latin typeface="Times New Roman" panose="02020603050405020304" pitchFamily="18" charset="0"/>
              <a:cs typeface="Times New Roman" panose="02020603050405020304" pitchFamily="18" charset="0"/>
            </a:endParaRPr>
          </a:p>
          <a:p>
            <a:pPr marL="0" indent="0">
              <a:buNone/>
            </a:pPr>
            <a:r>
              <a:rPr lang="en-IN" sz="1800" dirty="0">
                <a:solidFill>
                  <a:srgbClr val="FFFFFF"/>
                </a:solidFill>
                <a:latin typeface="Times New Roman" panose="02020603050405020304" pitchFamily="18" charset="0"/>
                <a:cs typeface="Times New Roman" panose="02020603050405020304" pitchFamily="18" charset="0"/>
              </a:rPr>
              <a:t>    2. Introduce discounts or promotional offers for these products.</a:t>
            </a:r>
          </a:p>
          <a:p>
            <a:r>
              <a:rPr lang="en-IN" sz="1800" dirty="0">
                <a:solidFill>
                  <a:srgbClr val="FFFFFF"/>
                </a:solidFill>
                <a:latin typeface="Times New Roman" panose="02020603050405020304" pitchFamily="18" charset="0"/>
                <a:cs typeface="Times New Roman" panose="02020603050405020304" pitchFamily="18" charset="0"/>
              </a:rPr>
              <a:t>Outcomes : Broader product sales distribution.</a:t>
            </a:r>
          </a:p>
          <a:p>
            <a:pPr marL="0" indent="0">
              <a:buNone/>
            </a:pPr>
            <a:endParaRPr lang="en-IN" sz="1800" dirty="0">
              <a:solidFill>
                <a:srgbClr val="FFFFFF"/>
              </a:solidFill>
              <a:latin typeface="Times New Roman" panose="02020603050405020304" pitchFamily="18" charset="0"/>
              <a:cs typeface="Times New Roman" panose="02020603050405020304" pitchFamily="18" charset="0"/>
            </a:endParaRPr>
          </a:p>
          <a:p>
            <a:pPr marL="0" indent="0">
              <a:buNone/>
            </a:pPr>
            <a:r>
              <a:rPr lang="en-IN" sz="1800" dirty="0">
                <a:solidFill>
                  <a:srgbClr val="FFFFFF"/>
                </a:solidFill>
                <a:latin typeface="Times New Roman" panose="02020603050405020304" pitchFamily="18" charset="0"/>
                <a:cs typeface="Times New Roman" panose="02020603050405020304" pitchFamily="18" charset="0"/>
              </a:rPr>
              <a:t>Leverage Q4 Trends:</a:t>
            </a:r>
          </a:p>
          <a:p>
            <a:r>
              <a:rPr lang="en-IN" sz="1800" dirty="0">
                <a:solidFill>
                  <a:srgbClr val="FFFFFF"/>
                </a:solidFill>
                <a:latin typeface="Times New Roman" panose="02020603050405020304" pitchFamily="18" charset="0"/>
                <a:cs typeface="Times New Roman" panose="02020603050405020304" pitchFamily="18" charset="0"/>
              </a:rPr>
              <a:t>Strategies:</a:t>
            </a:r>
          </a:p>
          <a:p>
            <a:pPr marL="0" indent="0">
              <a:buNone/>
            </a:pPr>
            <a:r>
              <a:rPr lang="en-IN" sz="1800" dirty="0">
                <a:solidFill>
                  <a:srgbClr val="FFFFFF"/>
                </a:solidFill>
                <a:latin typeface="Times New Roman" panose="02020603050405020304" pitchFamily="18" charset="0"/>
                <a:cs typeface="Times New Roman" panose="02020603050405020304" pitchFamily="18" charset="0"/>
              </a:rPr>
              <a:t>    1. Extend holiday promotions to Q3 to </a:t>
            </a:r>
            <a:r>
              <a:rPr lang="en-IN" sz="1800" dirty="0" err="1">
                <a:solidFill>
                  <a:srgbClr val="FFFFFF"/>
                </a:solidFill>
                <a:latin typeface="Times New Roman" panose="02020603050405020304" pitchFamily="18" charset="0"/>
                <a:cs typeface="Times New Roman" panose="02020603050405020304" pitchFamily="18" charset="0"/>
              </a:rPr>
              <a:t>preempt</a:t>
            </a:r>
            <a:r>
              <a:rPr lang="en-IN" sz="1800" dirty="0">
                <a:solidFill>
                  <a:srgbClr val="FFFFFF"/>
                </a:solidFill>
                <a:latin typeface="Times New Roman" panose="02020603050405020304" pitchFamily="18" charset="0"/>
                <a:cs typeface="Times New Roman" panose="02020603050405020304" pitchFamily="18" charset="0"/>
              </a:rPr>
              <a:t> competition.</a:t>
            </a:r>
          </a:p>
          <a:p>
            <a:pPr marL="0" indent="0">
              <a:buNone/>
            </a:pPr>
            <a:r>
              <a:rPr lang="en-IN" sz="1800" dirty="0">
                <a:solidFill>
                  <a:srgbClr val="FFFFFF"/>
                </a:solidFill>
                <a:latin typeface="Times New Roman" panose="02020603050405020304" pitchFamily="18" charset="0"/>
                <a:cs typeface="Times New Roman" panose="02020603050405020304" pitchFamily="18" charset="0"/>
              </a:rPr>
              <a:t>    2. Increase inventory for high-demand products before Q4.</a:t>
            </a:r>
          </a:p>
          <a:p>
            <a:r>
              <a:rPr lang="en-IN" sz="1800" dirty="0">
                <a:solidFill>
                  <a:srgbClr val="FFFFFF"/>
                </a:solidFill>
                <a:latin typeface="Times New Roman" panose="02020603050405020304" pitchFamily="18" charset="0"/>
                <a:cs typeface="Times New Roman" panose="02020603050405020304" pitchFamily="18" charset="0"/>
              </a:rPr>
              <a:t>Outcome: Enhanced revenue consistency across quarters.</a:t>
            </a:r>
          </a:p>
        </p:txBody>
      </p:sp>
    </p:spTree>
    <p:extLst>
      <p:ext uri="{BB962C8B-B14F-4D97-AF65-F5344CB8AC3E}">
        <p14:creationId xmlns:p14="http://schemas.microsoft.com/office/powerpoint/2010/main" xmlns="" val="304664349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Concourse</Template>
  <TotalTime>172</TotalTime>
  <Words>741</Words>
  <Application>Microsoft Office PowerPoint</Application>
  <PresentationFormat>Custom</PresentationFormat>
  <Paragraphs>76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Adventure Works</vt:lpstr>
      <vt:lpstr>Table of Contents</vt:lpstr>
      <vt:lpstr>Introduction</vt:lpstr>
      <vt:lpstr>Reason for the Profit Gained</vt:lpstr>
      <vt:lpstr>Reason for Low Performance</vt:lpstr>
      <vt:lpstr>Slide 6</vt:lpstr>
      <vt:lpstr>Power BI Dashboard</vt:lpstr>
      <vt:lpstr>Solutions to Increase the Sales</vt:lpstr>
      <vt:lpstr>Slide 9</vt:lpstr>
      <vt:lpstr>Slide 10</vt:lpstr>
      <vt:lpstr>Slide 11</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Adventure Works</dc:title>
  <dc:creator>Abdul Saboor</dc:creator>
  <cp:lastModifiedBy>Jeerla Madhu</cp:lastModifiedBy>
  <cp:revision>53</cp:revision>
  <dcterms:created xsi:type="dcterms:W3CDTF">2025-01-27T17:39:14Z</dcterms:created>
  <dcterms:modified xsi:type="dcterms:W3CDTF">2025-07-04T06:33:04Z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2025-01-27T17:59:12Z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f672771c-66d4-4b1d-aa07-f24cc9a5750e</vt:lpwstr>
  </property>
  <property fmtid="{D5CDD505-2E9C-101B-9397-08002B2CF9AE}" pid="7" name="MSIP_Label_defa4170-0d19-0005-0004-bc88714345d2_ActionId">
    <vt:lpwstr>9c75345d-3de0-4bed-be6a-5a8b9c20160c</vt:lpwstr>
  </property>
  <property fmtid="{D5CDD505-2E9C-101B-9397-08002B2CF9AE}" pid="8" name="MSIP_Label_defa4170-0d19-0005-0004-bc88714345d2_ContentBits">
    <vt:lpwstr>0</vt:lpwstr>
  </property>
</Properties>
</file>