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259">
          <p15:clr>
            <a:srgbClr val="A4A3A4"/>
          </p15:clr>
        </p15:guide>
        <p15:guide id="2" pos="1097">
          <p15:clr>
            <a:srgbClr val="9AA0A6"/>
          </p15:clr>
        </p15:guide>
        <p15:guide id="3" orient="horz" pos="569">
          <p15:clr>
            <a:srgbClr val="9AA0A6"/>
          </p15:clr>
        </p15:guide>
        <p15:guide id="4" orient="horz" pos="2203">
          <p15:clr>
            <a:srgbClr val="9AA0A6"/>
          </p15:clr>
        </p15:guide>
        <p15:guide id="5" orient="horz" pos="3643">
          <p15:clr>
            <a:srgbClr val="9AA0A6"/>
          </p15:clr>
        </p15:guide>
        <p15:guide id="6" pos="3187">
          <p15:clr>
            <a:srgbClr val="9AA0A6"/>
          </p15:clr>
        </p15:guide>
        <p15:guide id="7" orient="horz" pos="1124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8" roundtripDataSignature="AMtx7mgIvRzCcepgbQAvBf8R6GZGJR/1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91F723-479B-40A6-9B6A-6D67D5969CFC}">
  <a:tblStyle styleId="{2791F723-479B-40A6-9B6A-6D67D5969CFC}" styleName="Table_0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90217AE-6247-480F-990B-29A5120FACD7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59"/>
        <p:guide pos="1097"/>
        <p:guide pos="569" orient="horz"/>
        <p:guide pos="2203" orient="horz"/>
        <p:guide pos="3643" orient="horz"/>
        <p:guide pos="3187"/>
        <p:guide pos="112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customschemas.google.com/relationships/presentationmetadata" Target="meta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037e4f5af_6_3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d037e4f5af_6_3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d037e4f5af_6_3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d037e4f5af_6_3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037e4f5af_6_4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d037e4f5af_6_4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037e4f5af_6_4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d037e4f5af_6_4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037e4f5af_6_4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d037e4f5af_6_4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d037e4f5af_6_4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d037e4f5af_6_4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037e4f5af_6_4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d037e4f5af_6_4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d037e4f5af_6_4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d037e4f5af_6_4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d037e4f5af_6_5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d037e4f5af_6_5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037e4f5af_6_5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d037e4f5af_6_5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d037e4f5af_6_5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d037e4f5af_6_5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d037e4f5af_6_5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d037e4f5af_6_5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d037e4f5af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037e4f5af_0_3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d037e4f5af_0_3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037e4f5af_6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d037e4f5af_6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037e4f5af_6_6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d037e4f5af_6_6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037e4f5af_6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d037e4f5af_6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037e4f5af_6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d037e4f5af_6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037e4f5af_6_3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d037e4f5af_6_3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367950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 txBox="1"/>
          <p:nvPr>
            <p:ph type="ctrTitle"/>
          </p:nvPr>
        </p:nvSpPr>
        <p:spPr>
          <a:xfrm>
            <a:off x="183028" y="3808025"/>
            <a:ext cx="6646500" cy="1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lang="ko-KR" sz="5800">
                <a:solidFill>
                  <a:srgbClr val="000000"/>
                </a:solidFill>
              </a:rPr>
              <a:t>소프트웨어 공학</a:t>
            </a:r>
            <a:endParaRPr b="1" sz="5800">
              <a:solidFill>
                <a:srgbClr val="000000"/>
              </a:solidFill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83019" y="6066888"/>
            <a:ext cx="87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11600" y="4747875"/>
            <a:ext cx="567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latin typeface="Malgun Gothic"/>
                <a:ea typeface="Malgun Gothic"/>
                <a:cs typeface="Malgun Gothic"/>
                <a:sym typeface="Malgun Gothic"/>
              </a:rPr>
              <a:t>프로젝트 중간보고; 요구사항 문서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9862375" y="3995825"/>
            <a:ext cx="21534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latin typeface="Malgun Gothic"/>
                <a:ea typeface="Malgun Gothic"/>
                <a:cs typeface="Malgun Gothic"/>
                <a:sym typeface="Malgun Gothic"/>
              </a:rPr>
              <a:t>#201710912 김지섭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latin typeface="Malgun Gothic"/>
                <a:ea typeface="Malgun Gothic"/>
                <a:cs typeface="Malgun Gothic"/>
                <a:sym typeface="Malgun Gothic"/>
              </a:rPr>
              <a:t>#201710901 김석황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latin typeface="Malgun Gothic"/>
                <a:ea typeface="Malgun Gothic"/>
                <a:cs typeface="Malgun Gothic"/>
                <a:sym typeface="Malgun Gothic"/>
              </a:rPr>
              <a:t>#201710925 박민주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latin typeface="Malgun Gothic"/>
                <a:ea typeface="Malgun Gothic"/>
                <a:cs typeface="Malgun Gothic"/>
                <a:sym typeface="Malgun Gothic"/>
              </a:rPr>
              <a:t>#201710927 박성준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latin typeface="Malgun Gothic"/>
                <a:ea typeface="Malgun Gothic"/>
                <a:cs typeface="Malgun Gothic"/>
                <a:sym typeface="Malgun Gothic"/>
              </a:rPr>
              <a:t>#201710945 윤성은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528650" y="5715000"/>
            <a:ext cx="822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#컴퓨터과학과 #3조 #상부3조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037e4f5af_6_38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9" name="Google Shape;249;gd037e4f5af_6_38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0" name="Google Shape;250;gd037e4f5af_6_38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cap="flat" cmpd="thickThin" w="349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1" name="Google Shape;251;gd037e4f5af_6_38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gd037e4f5af_6_38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gd037e4f5af_6_38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gd037e4f5af_6_38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gd037e4f5af_6_38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gd037e4f5af_6_38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gd037e4f5af_6_38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gd037e4f5af_6_382"/>
          <p:cNvSpPr txBox="1"/>
          <p:nvPr/>
        </p:nvSpPr>
        <p:spPr>
          <a:xfrm>
            <a:off x="623650" y="960550"/>
            <a:ext cx="511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UC005: 아이디를 찾는다.(</a:t>
            </a: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endParaRPr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9" name="Google Shape;259;gd037e4f5af_6_382"/>
          <p:cNvGraphicFramePr/>
          <p:nvPr/>
        </p:nvGraphicFramePr>
        <p:xfrm>
          <a:off x="635581" y="1774478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{2791F723-479B-40A6-9B6A-6D67D5969CFC}</a:tableStyleId>
              </a:tblPr>
              <a:tblGrid>
                <a:gridCol w="865075"/>
                <a:gridCol w="558200"/>
                <a:gridCol w="3239975"/>
              </a:tblGrid>
              <a:tr h="223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등록된 이메일을 입력하여 ID를 찾는다.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23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30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회원가입을 통해 정보가 시스템에 등록되어 있어야 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23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23650">
                <a:tc row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로그인 버튼을 클릭한다.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236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ID찾기 버튼을 클릭한다.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236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등록된 이메일을 입력한다.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236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ID전송 버튼을 클릭한다.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236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이메일을 보낸다 (UC023 참조)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3800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이메일이 확인을 요구하는 메세지를 표시한다.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23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458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입력한 이메일이 시스템에 없는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입력한 이메일이 틀렸다는 메시지를 표시한다.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30562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5229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B01→B02→B03→B04→E01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260" name="Google Shape;260;gd037e4f5af_6_382"/>
          <p:cNvSpPr txBox="1"/>
          <p:nvPr/>
        </p:nvSpPr>
        <p:spPr>
          <a:xfrm>
            <a:off x="6011651" y="960550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UC006: 비밀번호를 찾는다.(</a:t>
            </a: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endParaRPr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1" name="Google Shape;261;gd037e4f5af_6_382"/>
          <p:cNvGraphicFramePr/>
          <p:nvPr/>
        </p:nvGraphicFramePr>
        <p:xfrm>
          <a:off x="6078793" y="1774478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{2791F723-479B-40A6-9B6A-6D67D5969CFC}</a:tableStyleId>
              </a:tblPr>
              <a:tblGrid>
                <a:gridCol w="997400"/>
                <a:gridCol w="491300"/>
                <a:gridCol w="3887900"/>
              </a:tblGrid>
              <a:tr h="241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등록된 ID와 이메일을 입력하여 PW를 재설정한다.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41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41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회원가입을 통해 정보가 시스템에 등록되어 있어야 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41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41875">
                <a:tc row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로그인 버튼을 클릭한다.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418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PW찾기 버튼을 클릭한다.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418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등록된 ID와 이메일을 입력한다.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418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비밀번호 전송 버튼을 클릭한다.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418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이메일을 보낸다 (UC023 참조)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418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이메일이 확인을 요구하는 메세지를 표시한다.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41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483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입력한 정보가 시스템에 없는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입력한 정보가 틀렸다는 메시지를 표시한다.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4187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418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B01→B02→B03→B04→E01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262" name="Google Shape;262;gd037e4f5af_6_38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b="1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037e4f5af_6_39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68" name="Google Shape;268;gd037e4f5af_6_39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9" name="Google Shape;269;gd037e4f5af_6_39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cap="flat" cmpd="thickThin" w="349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0" name="Google Shape;270;gd037e4f5af_6_39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gd037e4f5af_6_39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gd037e4f5af_6_39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gd037e4f5af_6_39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gd037e4f5af_6_39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gd037e4f5af_6_39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gd037e4f5af_6_39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gd037e4f5af_6_397"/>
          <p:cNvSpPr txBox="1"/>
          <p:nvPr/>
        </p:nvSpPr>
        <p:spPr>
          <a:xfrm>
            <a:off x="446103" y="942798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UC007: 회원 탈퇴를 한다.(</a:t>
            </a: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하)</a:t>
            </a:r>
            <a:endParaRPr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8" name="Google Shape;278;gd037e4f5af_6_397"/>
          <p:cNvGraphicFramePr/>
          <p:nvPr/>
        </p:nvGraphicFramePr>
        <p:xfrm>
          <a:off x="668784" y="1595544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{2791F723-479B-40A6-9B6A-6D67D5969CFC}</a:tableStyleId>
              </a:tblPr>
              <a:tblGrid>
                <a:gridCol w="897400"/>
                <a:gridCol w="427450"/>
                <a:gridCol w="3498075"/>
              </a:tblGrid>
              <a:tr h="18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1"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및 캠핑장 관리자는 로그인 후 회원탈퇴를 한다.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  <a:tc hMerge="1"/>
              </a:tr>
              <a:tr h="18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b="1"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  <a:tc hMerge="1"/>
              </a:tr>
              <a:tr h="18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b="1"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로그인을 한다.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  <a:tc hMerge="1"/>
              </a:tr>
              <a:tr h="18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b="1"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  <a:tc hMerge="1"/>
              </a:tr>
              <a:tr h="184425">
                <a:tc rowSpan="11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b="1"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b="1"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마이 페이지 버튼을 클릭한다.</a:t>
                      </a:r>
                      <a:endParaRPr b="1"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</a:tr>
              <a:tr h="2389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내 정보 관리 버튼을 클릭한다. 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</a:tr>
              <a:tr h="2389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PW를 입력한다. 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</a:tr>
              <a:tr h="2389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확인 버튼을 클릭한다. 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</a:tr>
              <a:tr h="1844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회원 탈퇴 버튼을 클릭한다. 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</a:tr>
              <a:tr h="1844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탈퇴 동의 체크박스에 체크를 한다. 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</a:tr>
              <a:tr h="1844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B07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탈퇴 버튼을 클릭한다.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</a:tr>
              <a:tr h="1844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B08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PW를 입력한다. 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</a:tr>
              <a:tr h="1844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B09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확인 버튼을 클릭한다. 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</a:tr>
              <a:tr h="1844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B10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회원 정보를 삭제한다.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</a:tr>
              <a:tr h="1844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B11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로그인 되지 않은 메인 페이지를 표시한다..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</a:tr>
              <a:tr h="40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b="1"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</a:t>
                      </a:r>
                      <a:endParaRPr b="1"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뒤로 가기 버튼을 클릭하는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마이 페이지를 표시한다.</a:t>
                      </a:r>
                      <a:endParaRPr b="1"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</a:tr>
              <a:tr h="368825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b="1"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b="1"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입력한 PW가 틀릴 경우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비밀번호를 확인하라는 메세지를 표시한다.</a:t>
                      </a:r>
                      <a:endParaRPr b="1"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</a:tr>
              <a:tr h="3688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E02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PW를 입력하지 않은 경우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비밀번호를 확인하라는 메세지를 표시한다.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</a:tr>
              <a:tr h="3688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E03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탈퇴 동의 체크박스를 체크하지 않은 경우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동의 요구 메세지를 표시한다.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</a:tr>
            </a:tbl>
          </a:graphicData>
        </a:graphic>
      </p:graphicFrame>
      <p:sp>
        <p:nvSpPr>
          <p:cNvPr id="279" name="Google Shape;279;gd037e4f5af_6_397"/>
          <p:cNvSpPr txBox="1"/>
          <p:nvPr/>
        </p:nvSpPr>
        <p:spPr>
          <a:xfrm>
            <a:off x="5943600" y="2575834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UC008: 회원정보를 수정한다.(</a:t>
            </a: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하)</a:t>
            </a:r>
            <a:endParaRPr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0" name="Google Shape;280;gd037e4f5af_6_397"/>
          <p:cNvGraphicFramePr/>
          <p:nvPr/>
        </p:nvGraphicFramePr>
        <p:xfrm>
          <a:off x="6096000" y="2992198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{2791F723-479B-40A6-9B6A-6D67D5969CFC}</a:tableStyleId>
              </a:tblPr>
              <a:tblGrid>
                <a:gridCol w="984250"/>
                <a:gridCol w="484825"/>
                <a:gridCol w="3836675"/>
              </a:tblGrid>
              <a:tr h="169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및 캠핑장 관리자는 개인정보를 수정할 수 있다.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169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169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로그인을 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169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169150">
                <a:tc rowSpan="7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마이 페이지 버튼을 클릭한다.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691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내 정보 관리 버튼을 클릭한다.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691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PW를 입력한다.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691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확인 버튼을 클릭한다.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691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원하는 정보를 수정한다.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691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수정 완료 버튼을 클릭한다.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691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B07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마이 페이지 화면을 표시한다.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3383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뒤로 가기 버튼을 클릭할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마이 페이지를 표시한다.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691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338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B05에서 수정한 개인정보에 비어 있는 항목이 있을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빈 항목이 있다는 메시지를 표시한다.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69150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B01→B02→B03→B04→B05→B06→B07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691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B01→B02→B03→B04→B05→A01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691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B01→B02→B03→B04→B05→B06→E01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graphicFrame>
        <p:nvGraphicFramePr>
          <p:cNvPr id="281" name="Google Shape;281;gd037e4f5af_6_397"/>
          <p:cNvGraphicFramePr/>
          <p:nvPr/>
        </p:nvGraphicFramePr>
        <p:xfrm>
          <a:off x="6078984" y="985944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{2791F723-479B-40A6-9B6A-6D67D5969CFC}</a:tableStyleId>
              </a:tblPr>
              <a:tblGrid>
                <a:gridCol w="987225"/>
                <a:gridCol w="470250"/>
                <a:gridCol w="3848275"/>
              </a:tblGrid>
              <a:tr h="315000">
                <a:tc rowSpan="7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b="1"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B01→B02→B03→B04→B05→B06→B07→B08→B09→B10→B11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</a:tr>
              <a:tr h="1575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B01→B02→A01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</a:tr>
              <a:tr h="1575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B01→B02→B03→B04→E01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</a:tr>
              <a:tr h="1575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SN04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B01→B02→B03→B04→B05→B06→B07→B08→B09→E01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</a:tr>
              <a:tr h="2618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SN05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B01→B02→B03→B04→E02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</a:tr>
              <a:tr h="2618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SN06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B01→B02→B03→B04→B05→B06→B07→B08→B09→E02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</a:tr>
              <a:tr h="1266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SN07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B01→B02→B03→B04→B05→B07→E03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57450" marL="57450" anchor="ctr"/>
                </a:tc>
              </a:tr>
            </a:tbl>
          </a:graphicData>
        </a:graphic>
      </p:graphicFrame>
      <p:sp>
        <p:nvSpPr>
          <p:cNvPr id="282" name="Google Shape;282;gd037e4f5af_6_39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b="1"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037e4f5af_6_4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88" name="Google Shape;288;gd037e4f5af_6_41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9" name="Google Shape;289;gd037e4f5af_6_41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cap="flat" cmpd="thickThin" w="349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0" name="Google Shape;290;gd037e4f5af_6_41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gd037e4f5af_6_41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gd037e4f5af_6_41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gd037e4f5af_6_41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gd037e4f5af_6_41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gd037e4f5af_6_41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gd037e4f5af_6_41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gd037e4f5af_6_412"/>
          <p:cNvSpPr txBox="1"/>
          <p:nvPr/>
        </p:nvSpPr>
        <p:spPr>
          <a:xfrm>
            <a:off x="676725" y="1036775"/>
            <a:ext cx="526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UC009: 캠핑장 정보를 업로드한다.(</a:t>
            </a: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8" name="Google Shape;298;gd037e4f5af_6_412"/>
          <p:cNvGraphicFramePr/>
          <p:nvPr/>
        </p:nvGraphicFramePr>
        <p:xfrm>
          <a:off x="676731" y="1828800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{2791F723-479B-40A6-9B6A-6D67D5969CFC}</a:tableStyleId>
              </a:tblPr>
              <a:tblGrid>
                <a:gridCol w="893200"/>
                <a:gridCol w="536725"/>
                <a:gridCol w="3385050"/>
              </a:tblGrid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캠핑장의 정보들을 업로드한다.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로그인을 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55275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 추가하기 버튼을 클릭한다.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552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캠핑장의 정보들을 입력한다.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552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 업로드 버튼을 클릭한다.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510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뒤로 가기 버튼을 클릭하는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메인 페이지를 표시한다.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510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B02에서 정보를 입력하지 않은 경우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정보가 입력되지 않았다는 메시지를 표시한다.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55275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552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B01→B02→B03→E01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552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B01→B02→A01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299" name="Google Shape;299;gd037e4f5af_6_412"/>
          <p:cNvSpPr txBox="1"/>
          <p:nvPr/>
        </p:nvSpPr>
        <p:spPr>
          <a:xfrm>
            <a:off x="5946530" y="1036771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UC010: 캠핑장 정보를 수정한다.(</a:t>
            </a: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r>
              <a:rPr b="1" lang="ko-KR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0" name="Google Shape;300;gd037e4f5af_6_412"/>
          <p:cNvGraphicFramePr/>
          <p:nvPr/>
        </p:nvGraphicFramePr>
        <p:xfrm>
          <a:off x="6019800" y="1828799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{2791F723-479B-40A6-9B6A-6D67D5969CFC}</a:tableStyleId>
              </a:tblPr>
              <a:tblGrid>
                <a:gridCol w="997400"/>
                <a:gridCol w="491300"/>
                <a:gridCol w="3887900"/>
              </a:tblGrid>
              <a:tr h="262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캠핑장의 정보들을 수정할 수 있다.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62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62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로그인을 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62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62900"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 이미지를 클릭한다. 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629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정보 수정 버튼을 클릭한다.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629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정보를 수정한다.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629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저장버튼을 클릭한다.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62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525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정보를 입력하지 않은 경우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정보가 입력되지 않았다는 메시지를 표시한다.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629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629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B01→B02→B03→B04→E01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301" name="Google Shape;301;gd037e4f5af_6_41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b="1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037e4f5af_6_4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07" name="Google Shape;307;gd037e4f5af_6_42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8" name="Google Shape;308;gd037e4f5af_6_42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cap="flat" cmpd="thickThin" w="349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9" name="Google Shape;309;gd037e4f5af_6_42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gd037e4f5af_6_42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gd037e4f5af_6_42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gd037e4f5af_6_42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gd037e4f5af_6_42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gd037e4f5af_6_42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gd037e4f5af_6_42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gd037e4f5af_6_427"/>
          <p:cNvSpPr txBox="1"/>
          <p:nvPr/>
        </p:nvSpPr>
        <p:spPr>
          <a:xfrm>
            <a:off x="630315" y="962032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UC011: 검색을 한다.(</a:t>
            </a: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7" name="Google Shape;317;gd037e4f5af_6_427"/>
          <p:cNvGraphicFramePr/>
          <p:nvPr/>
        </p:nvGraphicFramePr>
        <p:xfrm>
          <a:off x="630315" y="1783725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{2791F723-479B-40A6-9B6A-6D67D5969CFC}</a:tableStyleId>
              </a:tblPr>
              <a:tblGrid>
                <a:gridCol w="901825"/>
                <a:gridCol w="444225"/>
                <a:gridCol w="3515350"/>
              </a:tblGrid>
              <a:tr h="219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캠핑장 정보를 검색할 수 있다.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19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328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19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19350">
                <a:tc row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검색 버튼을 클릭한다. 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19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검색 창에 검색어를 입력한다.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19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조건을 설정한다.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19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검색 버튼을 클릭한다.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19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검색 결과를 화면에 표시한다.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564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조건을 설정하지 않은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검색어만으로 나온 결과 페이지를 표시한다.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438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B02에서 검색어를 입력하지 않고 검색 버튼을 누르는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검색어의 입력을 요구하는 메시지를 표시한다. 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19350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19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B01→B02→B04→A01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19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B01→B04→E01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318" name="Google Shape;318;gd037e4f5af_6_427"/>
          <p:cNvSpPr txBox="1"/>
          <p:nvPr/>
        </p:nvSpPr>
        <p:spPr>
          <a:xfrm>
            <a:off x="6045693" y="962032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UC012: 예약을 한다.(</a:t>
            </a: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9" name="Google Shape;319;gd037e4f5af_6_427"/>
          <p:cNvGraphicFramePr/>
          <p:nvPr/>
        </p:nvGraphicFramePr>
        <p:xfrm>
          <a:off x="6089151" y="1783725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{2791F723-479B-40A6-9B6A-6D67D5969CFC}</a:tableStyleId>
              </a:tblPr>
              <a:tblGrid>
                <a:gridCol w="984250"/>
                <a:gridCol w="484825"/>
                <a:gridCol w="3836675"/>
              </a:tblGrid>
              <a:tr h="168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캠핑장을 예약할 수 있다.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168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52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고객은 예약하고자 하는 캠핑장의 페이지에 접속한다.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168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168325">
                <a:tc rowSpan="8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고객은 예약하기 버튼을 클릭한다. 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683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상세 정보를 입력한다.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683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규정 및 약관 동의를 체크한다. 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683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예약완료 버튼을 클릭한다. (UC019 참조)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683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예약완료 페이지를 화면에 표시한다.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3366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관리자에게 승인을 요청하는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이메일을 보낸다 (UC023 참조)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683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B07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확인 버튼을 클릭한다.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683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B08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메인 페이지를 표시한다.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68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33665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규정 및 약관 동의사항을 체크하지 않는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체크를 요구하는 메시지를 표시한다. 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3366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E02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B01에서 회원이 아닐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로그인 페이지를 표시한다.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68325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B01→B02→B03→B04→B05→B06→B07→B08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683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B01→B02→B03→B05→E01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683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B01→E02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320" name="Google Shape;320;gd037e4f5af_6_42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b="1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037e4f5af_6_4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26" name="Google Shape;326;gd037e4f5af_6_44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7" name="Google Shape;327;gd037e4f5af_6_44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cap="flat" cmpd="thickThin" w="349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8" name="Google Shape;328;gd037e4f5af_6_44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gd037e4f5af_6_44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0" name="Google Shape;330;gd037e4f5af_6_44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gd037e4f5af_6_44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2" name="Google Shape;332;gd037e4f5af_6_44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gd037e4f5af_6_44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gd037e4f5af_6_44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gd037e4f5af_6_442"/>
          <p:cNvSpPr txBox="1"/>
          <p:nvPr/>
        </p:nvSpPr>
        <p:spPr>
          <a:xfrm>
            <a:off x="658427" y="1015298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UC013: 예약을 취소한다.(</a:t>
            </a: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6" name="Google Shape;336;gd037e4f5af_6_442"/>
          <p:cNvGraphicFramePr/>
          <p:nvPr/>
        </p:nvGraphicFramePr>
        <p:xfrm>
          <a:off x="658427" y="1828799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{2791F723-479B-40A6-9B6A-6D67D5969CFC}</a:tableStyleId>
              </a:tblPr>
              <a:tblGrid>
                <a:gridCol w="896600"/>
                <a:gridCol w="526550"/>
                <a:gridCol w="3410125"/>
              </a:tblGrid>
              <a:tr h="260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자신이 예약한 정보를 취소할 수 있다.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60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6072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로그인을 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60725">
                <a:tc vMerge="1"/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및 결제를 완료한다.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60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취소 및 결제 취소를 확인한다.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60725">
                <a:tc row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마이 페이지 버튼을 클릭한다. 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607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조회 버튼을 클릭한다.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607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상세 내역 확인 버튼을 클릭한다.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607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취소 버튼을 클릭한다.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607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결제를 취소한다 (UC020 참조)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607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취소 메시지를 표시한다.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60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60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60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337" name="Google Shape;337;gd037e4f5af_6_442"/>
          <p:cNvSpPr txBox="1"/>
          <p:nvPr/>
        </p:nvSpPr>
        <p:spPr>
          <a:xfrm>
            <a:off x="6002784" y="1015298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</a:t>
            </a:r>
            <a:r>
              <a:rPr b="1" lang="ko-KR" sz="1600">
                <a:solidFill>
                  <a:srgbClr val="38562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-KR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UC014: 예약을 수정한다.(</a:t>
            </a: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8" name="Google Shape;338;gd037e4f5af_6_442"/>
          <p:cNvGraphicFramePr/>
          <p:nvPr/>
        </p:nvGraphicFramePr>
        <p:xfrm>
          <a:off x="6067147" y="1828799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{2791F723-479B-40A6-9B6A-6D67D5969CFC}</a:tableStyleId>
              </a:tblPr>
              <a:tblGrid>
                <a:gridCol w="995000"/>
                <a:gridCol w="502975"/>
                <a:gridCol w="3878625"/>
              </a:tblGrid>
              <a:tr h="17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자신이 예약한 정보를 수정할 수 있다.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17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6792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로그인을 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67925">
                <a:tc vMerge="1"/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캠핑장 예약을 완료한다.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17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사용자의 수정된 예약 정보를 저장한다. 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178600">
                <a:tc rowSpan="8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마이 페이지 버튼을 클릭한다. 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786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조회 버튼을 클릭한다.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786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상세 내역 확인 버튼을 클릭한다.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786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수정 버튼을 클릭한다.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786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내용을 수정한다.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786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저장 버튼을 클릭한다. 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3572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B07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관리자에게 승인을 요청하는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이메일을 보낸다 (UC023 참조) 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786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B08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변경된 예약 정보를 화면에 표시한다. 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35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B06에서 취소 버튼을 클릭하는 경우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이전 페이지를 화면에 표시한다. 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56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 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786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B01→B02→B03→B04→B05→B06→B07→B08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786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B01→B02→B03→B04→B05→A01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339" name="Google Shape;339;gd037e4f5af_6_44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b="1"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d037e4f5af_6_45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45" name="Google Shape;345;gd037e4f5af_6_45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6" name="Google Shape;346;gd037e4f5af_6_45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cap="flat" cmpd="thickThin" w="349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7" name="Google Shape;347;gd037e4f5af_6_45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gd037e4f5af_6_45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gd037e4f5af_6_45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0" name="Google Shape;350;gd037e4f5af_6_45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" name="Google Shape;351;gd037e4f5af_6_45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gd037e4f5af_6_45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gd037e4f5af_6_45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gd037e4f5af_6_457"/>
          <p:cNvSpPr txBox="1"/>
          <p:nvPr/>
        </p:nvSpPr>
        <p:spPr>
          <a:xfrm>
            <a:off x="585926" y="965731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UC015: 예약 승인을 한다.(</a:t>
            </a: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5" name="Google Shape;355;gd037e4f5af_6_457"/>
          <p:cNvGraphicFramePr/>
          <p:nvPr/>
        </p:nvGraphicFramePr>
        <p:xfrm>
          <a:off x="621879" y="1620087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{2791F723-479B-40A6-9B6A-6D67D5969CFC}</a:tableStyleId>
              </a:tblPr>
              <a:tblGrid>
                <a:gridCol w="903375"/>
                <a:gridCol w="445000"/>
                <a:gridCol w="3521450"/>
              </a:tblGrid>
              <a:tr h="21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예약 승인이 가능하다. 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1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184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캠핑장 예약 신청 혹은 수정한다.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18400">
                <a:tc vMerge="1"/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로그인을 한다.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320725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시스템은 캠핑장 관리자의 승인 여부를 회원의 이메일로 보낸다.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320725">
                <a:tc vMerge="1"/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관리자의 승인 여부를 회원의 마이 페이지에 표시한다.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18400">
                <a:tc vMerge="1"/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관리자의 예약확인 페이지에 예약 승인을 표시한다.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18400"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캠핑장을 선택하여 이미지를 클릭한다. 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184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예약 관리 버튼을 클릭한다. 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3207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요청된 정보를 확인 후 승인 버튼을 클릭한다.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3207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예약 승인을 알리는 이메일을 보낸다.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(UC023 참조)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655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관리자가 예약을 거절버튼을 클릭하는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예약 거절을 알리는 이메일을 보낸다. (UC023, UC016 참조)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356" name="Google Shape;356;gd037e4f5af_6_457"/>
          <p:cNvSpPr txBox="1"/>
          <p:nvPr/>
        </p:nvSpPr>
        <p:spPr>
          <a:xfrm>
            <a:off x="5980591" y="2261131"/>
            <a:ext cx="701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UC016: 예약을 거절한다.(</a:t>
            </a: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r>
              <a:rPr b="1" lang="ko-KR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7" name="Google Shape;357;gd037e4f5af_6_457"/>
          <p:cNvGraphicFramePr/>
          <p:nvPr/>
        </p:nvGraphicFramePr>
        <p:xfrm>
          <a:off x="6056791" y="2782888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{2791F723-479B-40A6-9B6A-6D67D5969CFC}</a:tableStyleId>
              </a:tblPr>
              <a:tblGrid>
                <a:gridCol w="984250"/>
                <a:gridCol w="497525"/>
                <a:gridCol w="3836675"/>
              </a:tblGrid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회원이 요청한 예약을 거절할 수 있다.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18097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로그인을 한다.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180975">
                <a:tc vMerge="1"/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캠핑장 예약 신청 혹은 수정한다.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180975">
                <a:tc row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캠핑장을 선택하여 이미지를 클릭한다.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809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예약 관리 버튼을 클릭한다.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809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거절 버튼을 클릭한다.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809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취소가 완료되었다는 메시지를 표시한다.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809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결제를 취소한다 (UC020 참조)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542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관리자가 예약을 승인버튼을 클릭하는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예약 승인을 알리는 이메일을 보낸다. (UC023, UC015 참조)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8097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809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B01→B02→A01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358" name="Google Shape;358;gd037e4f5af_6_45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b="1" sz="1200"/>
          </a:p>
        </p:txBody>
      </p:sp>
      <p:graphicFrame>
        <p:nvGraphicFramePr>
          <p:cNvPr id="359" name="Google Shape;359;gd037e4f5af_6_457"/>
          <p:cNvGraphicFramePr/>
          <p:nvPr/>
        </p:nvGraphicFramePr>
        <p:xfrm>
          <a:off x="6032079" y="877887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{2791F723-479B-40A6-9B6A-6D67D5969CFC}</a:tableStyleId>
              </a:tblPr>
              <a:tblGrid>
                <a:gridCol w="903375"/>
                <a:gridCol w="445000"/>
                <a:gridCol w="3521450"/>
              </a:tblGrid>
              <a:tr h="415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요청이 없을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빈화면을 화면에 표시한다.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07550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075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B01→B02→A01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075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B01→B02→E01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d037e4f5af_6_47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65" name="Google Shape;365;gd037e4f5af_6_47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6" name="Google Shape;366;gd037e4f5af_6_47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cap="flat" cmpd="thickThin" w="349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7" name="Google Shape;367;gd037e4f5af_6_47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8" name="Google Shape;368;gd037e4f5af_6_47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9" name="Google Shape;369;gd037e4f5af_6_47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0" name="Google Shape;370;gd037e4f5af_6_47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gd037e4f5af_6_47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2" name="Google Shape;372;gd037e4f5af_6_47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gd037e4f5af_6_47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gd037e4f5af_6_472"/>
          <p:cNvSpPr txBox="1"/>
          <p:nvPr/>
        </p:nvSpPr>
        <p:spPr>
          <a:xfrm>
            <a:off x="621599" y="950207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UC017: 예약을 조회한다.(</a:t>
            </a: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5" name="Google Shape;375;gd037e4f5af_6_472"/>
          <p:cNvGraphicFramePr/>
          <p:nvPr/>
        </p:nvGraphicFramePr>
        <p:xfrm>
          <a:off x="649549" y="1802221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{2791F723-479B-40A6-9B6A-6D67D5969CFC}</a:tableStyleId>
              </a:tblPr>
              <a:tblGrid>
                <a:gridCol w="896100"/>
                <a:gridCol w="452975"/>
                <a:gridCol w="3493075"/>
              </a:tblGrid>
              <a:tr h="32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예약한 캠핑장 정보를 조회할 수 있다.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32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486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로그인을 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32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324550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마이 페이지 버튼을 클릭한다. 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3245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조회 버튼을 클릭한다.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3245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예약 정보 페이지를 표시한다.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32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32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32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376" name="Google Shape;376;gd037e4f5af_6_472"/>
          <p:cNvSpPr txBox="1"/>
          <p:nvPr/>
        </p:nvSpPr>
        <p:spPr>
          <a:xfrm>
            <a:off x="5943600" y="962032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b="1" lang="ko-KR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UC018 : 예약을 관리한다.(</a:t>
            </a: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7" name="Google Shape;377;gd037e4f5af_6_472"/>
          <p:cNvGraphicFramePr/>
          <p:nvPr/>
        </p:nvGraphicFramePr>
        <p:xfrm>
          <a:off x="6019800" y="1802220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{2791F723-479B-40A6-9B6A-6D67D5969CFC}</a:tableStyleId>
              </a:tblPr>
              <a:tblGrid>
                <a:gridCol w="997400"/>
                <a:gridCol w="491300"/>
                <a:gridCol w="3887900"/>
              </a:tblGrid>
              <a:tr h="29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자신이 올린 캠핑장의 예약을 확인할 수 있다.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9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9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로그인을 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9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9227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캠핑장을 선택하여 이미지를 클릭한다. 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922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예약 관리 버튼을 클릭한다.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9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584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요청이 없을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빈화면을 화면에 표시한다.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9227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922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B01→B02→E01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378" name="Google Shape;378;gd037e4f5af_6_47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b="1"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d037e4f5af_6_48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84" name="Google Shape;384;gd037e4f5af_6_48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85" name="Google Shape;385;gd037e4f5af_6_48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cap="flat" cmpd="thickThin" w="349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6" name="Google Shape;386;gd037e4f5af_6_48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7" name="Google Shape;387;gd037e4f5af_6_48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8" name="Google Shape;388;gd037e4f5af_6_48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9" name="Google Shape;389;gd037e4f5af_6_48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0" name="Google Shape;390;gd037e4f5af_6_48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1" name="Google Shape;391;gd037e4f5af_6_48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2" name="Google Shape;392;gd037e4f5af_6_48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3" name="Google Shape;393;gd037e4f5af_6_487"/>
          <p:cNvSpPr txBox="1"/>
          <p:nvPr/>
        </p:nvSpPr>
        <p:spPr>
          <a:xfrm>
            <a:off x="621605" y="1114071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UC019: 결제를 한다.(</a:t>
            </a: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94" name="Google Shape;394;gd037e4f5af_6_487"/>
          <p:cNvGraphicFramePr/>
          <p:nvPr/>
        </p:nvGraphicFramePr>
        <p:xfrm>
          <a:off x="676022" y="1791496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{2791F723-479B-40A6-9B6A-6D67D5969CFC}</a:tableStyleId>
              </a:tblPr>
              <a:tblGrid>
                <a:gridCol w="893350"/>
                <a:gridCol w="553250"/>
                <a:gridCol w="3369100"/>
              </a:tblGrid>
              <a:tr h="350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관리자의 계좌번호를 화면에 표시한다.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350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350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예약완료 버튼을 클릭한다.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350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350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관리자의 계좌 번호를 화면에 표시한다.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350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350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350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395" name="Google Shape;395;gd037e4f5af_6_487"/>
          <p:cNvSpPr txBox="1"/>
          <p:nvPr/>
        </p:nvSpPr>
        <p:spPr>
          <a:xfrm>
            <a:off x="6019655" y="1115446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UC020: 결제를 취소한다.(</a:t>
            </a: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96" name="Google Shape;396;gd037e4f5af_6_487"/>
          <p:cNvGraphicFramePr/>
          <p:nvPr/>
        </p:nvGraphicFramePr>
        <p:xfrm>
          <a:off x="6019640" y="1791496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{2791F723-479B-40A6-9B6A-6D67D5969CFC}</a:tableStyleId>
              </a:tblPr>
              <a:tblGrid>
                <a:gridCol w="995850"/>
                <a:gridCol w="498875"/>
                <a:gridCol w="3881875"/>
              </a:tblGrid>
              <a:tr h="31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관리자한테 이메일로 환급을 요구하는 메시지를 보낸다.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31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31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예약을 취소하거나 캠핑장 관리자가 예약을 거절한다. 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31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622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관리자에게 환불을 요구하는 이메일을 보낸다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(UC023 참조) 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31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31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31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397" name="Google Shape;397;gd037e4f5af_6_48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8" name="Google Shape;398;gd037e4f5af_6_48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b="1"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d037e4f5af_6_50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04" name="Google Shape;404;gd037e4f5af_6_50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05" name="Google Shape;405;gd037e4f5af_6_50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cap="flat" cmpd="thickThin" w="349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6" name="Google Shape;406;gd037e4f5af_6_50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gd037e4f5af_6_50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" name="Google Shape;408;gd037e4f5af_6_50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9" name="Google Shape;409;gd037e4f5af_6_50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0" name="Google Shape;410;gd037e4f5af_6_50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1" name="Google Shape;411;gd037e4f5af_6_50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2" name="Google Shape;412;gd037e4f5af_6_50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3" name="Google Shape;413;gd037e4f5af_6_502"/>
          <p:cNvSpPr txBox="1"/>
          <p:nvPr/>
        </p:nvSpPr>
        <p:spPr>
          <a:xfrm>
            <a:off x="621605" y="1000735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UC021: 리뷰를 작성한다.(</a:t>
            </a: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하)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4" name="Google Shape;414;gd037e4f5af_6_502"/>
          <p:cNvGraphicFramePr/>
          <p:nvPr/>
        </p:nvGraphicFramePr>
        <p:xfrm>
          <a:off x="667305" y="1756723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{2791F723-479B-40A6-9B6A-6D67D5969CFC}</a:tableStyleId>
              </a:tblPr>
              <a:tblGrid>
                <a:gridCol w="894950"/>
                <a:gridCol w="548350"/>
                <a:gridCol w="3381100"/>
              </a:tblGrid>
              <a:tr h="243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이용한 캠핑장에 대한 리뷰를 작성할 수 있다.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43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4332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시스템에 로그인을 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43325">
                <a:tc vMerge="1"/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및 결제를 완료한다.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43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43325">
                <a:tc row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마이 페이지 버튼을 클릭한다. 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433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조회 버튼을 클릭한다.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433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63500" lvl="0" marL="635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리뷰 작성 버튼을 클릭한다.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433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63500" lvl="0" marL="635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리뷰를 작성한다.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433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63500" lvl="0" marL="635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완료 버튼을 클릭한다.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433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-63500" lvl="0" marL="635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작성이 완료되었다는 메시지를 화면에 표시한다.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43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486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리뷰를 작성하지 않고 완료 버튼을 클릭하는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리뷰 작성을 요구하는 메시지를 화면에 표시한다.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4332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433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B01→B02→B03→E01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415" name="Google Shape;415;gd037e4f5af_6_502"/>
          <p:cNvSpPr txBox="1"/>
          <p:nvPr/>
        </p:nvSpPr>
        <p:spPr>
          <a:xfrm>
            <a:off x="5944686" y="1000723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UC022: 리뷰에 댓글을 작성 한다.(</a:t>
            </a: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하)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6" name="Google Shape;416;gd037e4f5af_6_502"/>
          <p:cNvGraphicFramePr/>
          <p:nvPr/>
        </p:nvGraphicFramePr>
        <p:xfrm>
          <a:off x="6031636" y="1756722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{2791F723-479B-40A6-9B6A-6D67D5969CFC}</a:tableStyleId>
              </a:tblPr>
              <a:tblGrid>
                <a:gridCol w="984250"/>
                <a:gridCol w="880425"/>
                <a:gridCol w="3836675"/>
              </a:tblGrid>
              <a:tr h="24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회원이 업로드한 캠핑장의 리뷰를 확인하고 댓글을 달 수 있다.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4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439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로그인을 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43900">
                <a:tc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해당 캠핑장에 리뷰를 작성한다.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4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43900"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캠핑장을 선택하여 이미지를 클릭한다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439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리뷰 관리 버튼을 클릭한다.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439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댓글을 작성한 후 저장 버튼을 클릭한다.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439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수정된 리뷰 관리 페이지를 화면에 표시한다.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4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487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관리자가 수정하지 않고 저장버튼을 클릭하는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42900" lvl="0" marL="34290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입력 값을 요구하는 메세지를 표시한다.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439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439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B01→B02→E01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417" name="Google Shape;417;gd037e4f5af_6_50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" name="Google Shape;418;gd037e4f5af_6_50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b="1"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037e4f5af_6_5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24" name="Google Shape;424;gd037e4f5af_6_51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25" name="Google Shape;425;gd037e4f5af_6_51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cap="flat" cmpd="thickThin" w="349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6" name="Google Shape;426;gd037e4f5af_6_51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7" name="Google Shape;427;gd037e4f5af_6_51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" name="Google Shape;428;gd037e4f5af_6_51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9" name="Google Shape;429;gd037e4f5af_6_51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" name="Google Shape;430;gd037e4f5af_6_51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gd037e4f5af_6_51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gd037e4f5af_6_51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gd037e4f5af_6_517"/>
          <p:cNvSpPr txBox="1"/>
          <p:nvPr/>
        </p:nvSpPr>
        <p:spPr>
          <a:xfrm>
            <a:off x="604029" y="953013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UC023 : 이메일을 보낸다. (</a:t>
            </a: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34" name="Google Shape;434;gd037e4f5af_6_517"/>
          <p:cNvGraphicFramePr/>
          <p:nvPr/>
        </p:nvGraphicFramePr>
        <p:xfrm>
          <a:off x="653058" y="1652411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{2791F723-479B-40A6-9B6A-6D67D5969CFC}</a:tableStyleId>
              </a:tblPr>
              <a:tblGrid>
                <a:gridCol w="772500"/>
                <a:gridCol w="607325"/>
                <a:gridCol w="3562600"/>
              </a:tblGrid>
              <a:tr h="228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사용자에게 이메일을 보낸다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28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</a:t>
                      </a:r>
                      <a:r>
                        <a:rPr b="1"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37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예약하기, 예약승인, 예약수정, 결제취소, 아이디 찾기, 비밀번호 찾기 중 하나를 선택하는 경우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28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685525">
                <a:tc row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예약을 하거나 예약을 수정하는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관리자에게 예약 승인 및 거절을 요청하는 이메일을 보낸다. 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556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관리자가 예약을 승인하는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회원에게 예약이 승인을 알리는 이메일을 보낸다. 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6855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결제가 취소되는 경우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관리자에게 환급을 요구하는 이메일을 보낸다. 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556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아이디를 찾는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사용자에게 아이디를 포함한 이메일을 보낸다.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857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비밀번호를 찾는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사용자에게 비밀번호를 포함한 이메일을 보낸다.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435" name="Google Shape;435;gd037e4f5af_6_51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6" name="Google Shape;436;gd037e4f5af_6_51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7" name="Google Shape;437;gd037e4f5af_6_51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b="1" sz="1200"/>
          </a:p>
        </p:txBody>
      </p:sp>
      <p:graphicFrame>
        <p:nvGraphicFramePr>
          <p:cNvPr id="438" name="Google Shape;438;gd037e4f5af_6_517"/>
          <p:cNvGraphicFramePr/>
          <p:nvPr/>
        </p:nvGraphicFramePr>
        <p:xfrm>
          <a:off x="6063258" y="1652411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{2791F723-479B-40A6-9B6A-6D67D5969CFC}</a:tableStyleId>
              </a:tblPr>
              <a:tblGrid>
                <a:gridCol w="750900"/>
                <a:gridCol w="559275"/>
                <a:gridCol w="4066425"/>
              </a:tblGrid>
              <a:tr h="187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87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87775">
                <a:tc row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877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877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877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SN04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877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SN05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1206814" y="1612525"/>
            <a:ext cx="105684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Ⅰ. 개발동기 및 목적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Ⅱ. 액터 정의 &amp; 다이어그램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고객 기능 요구사항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유스케이스 다이어그램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 + 기술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Ⅵ. 화면기술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111111"/>
                </a:solidFill>
                <a:highlight>
                  <a:srgbClr val="FFFFFF"/>
                </a:highlight>
              </a:rPr>
              <a:t>Ⅶ</a:t>
            </a: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비기능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594868" y="528105"/>
            <a:ext cx="12698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 차</a:t>
            </a:r>
            <a:endParaRPr/>
          </a:p>
        </p:txBody>
      </p:sp>
      <p:cxnSp>
        <p:nvCxnSpPr>
          <p:cNvPr id="102" name="Google Shape;102;p2"/>
          <p:cNvCxnSpPr/>
          <p:nvPr/>
        </p:nvCxnSpPr>
        <p:spPr>
          <a:xfrm flipH="1">
            <a:off x="1000156" y="1612536"/>
            <a:ext cx="11400" cy="4245300"/>
          </a:xfrm>
          <a:prstGeom prst="straightConnector1">
            <a:avLst/>
          </a:prstGeom>
          <a:noFill/>
          <a:ln cap="flat" cmpd="thickThin" w="444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" name="Google Shape;103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266700" y="6206068"/>
            <a:ext cx="11658600" cy="70923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d037e4f5af_6_57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44" name="Google Shape;444;gd037e4f5af_6_575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" name="Google Shape;445;gd037e4f5af_6_575"/>
          <p:cNvSpPr txBox="1"/>
          <p:nvPr/>
        </p:nvSpPr>
        <p:spPr>
          <a:xfrm>
            <a:off x="362902" y="214161"/>
            <a:ext cx="5376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Ⅵ. 오븐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46" name="Google Shape;446;gd037e4f5af_6_575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cap="flat" cmpd="thickThin" w="349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7" name="Google Shape;447;gd037e4f5af_6_575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8" name="Google Shape;448;gd037e4f5af_6_575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9" name="Google Shape;449;gd037e4f5af_6_575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0" name="Google Shape;450;gd037e4f5af_6_575"/>
          <p:cNvSpPr/>
          <p:nvPr/>
        </p:nvSpPr>
        <p:spPr>
          <a:xfrm>
            <a:off x="567160" y="67546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1" name="Google Shape;451;gd037e4f5af_6_575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gd037e4f5af_6_575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gd037e4f5af_6_575"/>
          <p:cNvSpPr/>
          <p:nvPr/>
        </p:nvSpPr>
        <p:spPr>
          <a:xfrm>
            <a:off x="9614012" y="672729"/>
            <a:ext cx="102000" cy="102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4" name="Google Shape;454;gd037e4f5af_6_5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450" y="961501"/>
            <a:ext cx="6153102" cy="5058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d037e4f5af_6_59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60" name="Google Shape;460;gd037e4f5af_6_596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461;gd037e4f5af_6_596"/>
          <p:cNvSpPr txBox="1"/>
          <p:nvPr/>
        </p:nvSpPr>
        <p:spPr>
          <a:xfrm>
            <a:off x="362902" y="214161"/>
            <a:ext cx="5376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1111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Ⅶ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비기능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2" name="Google Shape;462;gd037e4f5af_6_596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cap="flat" cmpd="thickThin" w="349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3" name="Google Shape;463;gd037e4f5af_6_596"/>
          <p:cNvSpPr/>
          <p:nvPr/>
        </p:nvSpPr>
        <p:spPr>
          <a:xfrm>
            <a:off x="11442812" y="672729"/>
            <a:ext cx="102000" cy="102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" name="Google Shape;464;gd037e4f5af_6_596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5" name="Google Shape;465;gd037e4f5af_6_596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6" name="Google Shape;466;gd037e4f5af_6_596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7" name="Google Shape;467;gd037e4f5af_6_596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8" name="Google Shape;468;gd037e4f5af_6_596"/>
          <p:cNvSpPr/>
          <p:nvPr/>
        </p:nvSpPr>
        <p:spPr>
          <a:xfrm>
            <a:off x="565218" y="670875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9" name="Google Shape;469;gd037e4f5af_6_596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70" name="Google Shape;470;gd037e4f5af_6_596"/>
          <p:cNvGraphicFramePr/>
          <p:nvPr/>
        </p:nvGraphicFramePr>
        <p:xfrm>
          <a:off x="565225" y="141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{B90217AE-6247-480F-990B-29A5120FACD7}</a:tableStyleId>
              </a:tblPr>
              <a:tblGrid>
                <a:gridCol w="1562100"/>
                <a:gridCol w="3848100"/>
              </a:tblGrid>
              <a:tr h="17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요구항목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설명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성능</a:t>
                      </a:r>
                      <a:endParaRPr b="1"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(응답시간)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사용자 혹은 캠핑장 관리자의 변경사항이 평균 3초 이내에 웹 페이지에 적용되어야 한다.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성능</a:t>
                      </a:r>
                      <a:endParaRPr b="1"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(처리량)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사용자 동시 접속자 수는 1000명까지 가능하다. 또한 시스템은 하루 24시간 가동되어야 하며, 가동률 99% 이상을 유지해야 한다. 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보안성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1. 캠핑장 관리자 및 사용자는 각각의 유형에 따라 접근할 수 있는 페이지가 달라야 하며, 각 개인이 접근할 수 있는 페이지(마이 페이지, 캠핑장 관리자 페이지 등)도 달라야 한다.</a:t>
                      </a:r>
                      <a:endParaRPr sz="1000"/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2. 비밀번호 입력 시 비밀번호는 *로 표시되어야 한다.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호환성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시스템은 데스크탑, 랩탑, 모바일 등 디바이스의 크기에 따라, 혹은 사용자의 브라우저 사이즈 변동에 따라 반응형으로 해당 사이즈에 맞춰 웹 페이지를 표시해야 한다.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1" name="Google Shape;471;gd037e4f5af_6_596"/>
          <p:cNvGraphicFramePr/>
          <p:nvPr/>
        </p:nvGraphicFramePr>
        <p:xfrm>
          <a:off x="6082575" y="166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{B90217AE-6247-480F-990B-29A5120FACD7}</a:tableStyleId>
              </a:tblPr>
              <a:tblGrid>
                <a:gridCol w="1562100"/>
                <a:gridCol w="38481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신뢰성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시스템은 실행 시 오류 가능성을 5%미만으로 유지해야한다.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안전성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사용자 및 관리자는 각종 악성 광고에 보호를 받으며,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운영성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시스템 다운 시, 복구하는 방법을 제공해야한다.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사용성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1.시스템은 마우스 클릭과 키보드 입력을 기반으로 실행되며, ID와 PW는 한국어, 영어를 지원한다.</a:t>
                      </a:r>
                      <a:endParaRPr sz="1000"/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2. 시스템은 다양한 언어를 지원한다.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가시성</a:t>
                      </a:r>
                      <a:endParaRPr b="1"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시스템은 사용자에게 시각적으로 단순하고 직관적인 형식의 인터페이스를 지원하여 쉬운 조작이 가능하게 하고, 정보수집에 도움을 준다.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cap="flat" cmpd="thickThin" w="349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gd037e4f5af_0_14"/>
          <p:cNvSpPr/>
          <p:nvPr/>
        </p:nvSpPr>
        <p:spPr>
          <a:xfrm>
            <a:off x="245121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gd037e4f5af_0_14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gd037e4f5af_0_14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Ⅰ. 개발동기 및 목적</a:t>
            </a:r>
            <a:endParaRPr/>
          </a:p>
        </p:txBody>
      </p:sp>
      <p:sp>
        <p:nvSpPr>
          <p:cNvPr id="119" name="Google Shape;119;gd037e4f5af_0_14"/>
          <p:cNvSpPr txBox="1"/>
          <p:nvPr/>
        </p:nvSpPr>
        <p:spPr>
          <a:xfrm>
            <a:off x="920850" y="1094050"/>
            <a:ext cx="103503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>
                <a:latin typeface="Malgun Gothic"/>
                <a:ea typeface="Malgun Gothic"/>
                <a:cs typeface="Malgun Gothic"/>
                <a:sym typeface="Malgun Gothic"/>
              </a:rPr>
              <a:t>#새로운 취미생활 캠핑의 증가</a:t>
            </a:r>
            <a:endParaRPr b="1"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코로나 19 확산으로 인해 다수의 집합 활동이 금지되면서 소규모 야외 활동이 증가하는 추세를 보이고 있다.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하지만 장소 선정, 가격 비교, 예약 등의 번거로움이 높아지는 캠핑 수요를 만족시키기에는 전용 플랫폼이 다양하지 못하다. 이러한 캠핑장 예약 전용 플랫폼의 부재로 인한 불편사항의 해결을 목표로 </a:t>
            </a:r>
            <a:r>
              <a:rPr b="1" lang="ko-KR">
                <a:solidFill>
                  <a:srgbClr val="005BAC"/>
                </a:solidFill>
                <a:latin typeface="Malgun Gothic"/>
                <a:ea typeface="Malgun Gothic"/>
                <a:cs typeface="Malgun Gothic"/>
                <a:sym typeface="Malgun Gothic"/>
              </a:rPr>
              <a:t>누구나 편하게 사용할 수 있는 캠핑장 예약을 돕는 것을 목적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으로 한다.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본 프로젝트는 사용자들이 맞춤형 정보를 쉽게 탐색 가능하게 하여 활용 효율을 높이고 리뷰를 통해 정보의 신뢰성을 주어 이용자가 보다 성공적인 캠핑을 할 수 있도록 한다.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0" name="Google Shape;120;gd037e4f5af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479" y="3310451"/>
            <a:ext cx="4171435" cy="25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d037e4f5af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8938" y="3403313"/>
            <a:ext cx="4810125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d037e4f5af_0_14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037e4f5af_0_3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8" name="Google Shape;128;gd037e4f5af_0_32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gd037e4f5af_0_322"/>
          <p:cNvSpPr txBox="1"/>
          <p:nvPr/>
        </p:nvSpPr>
        <p:spPr>
          <a:xfrm>
            <a:off x="362902" y="214161"/>
            <a:ext cx="537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Ⅱ. 액터 정의&amp; 다이어그램</a:t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0" name="Google Shape;130;gd037e4f5af_0_32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cap="flat" cmpd="thickThin" w="349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gd037e4f5af_0_32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gd037e4f5af_0_32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gd037e4f5af_0_32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gd037e4f5af_0_32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gd037e4f5af_0_32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gd037e4f5af_0_32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gd037e4f5af_0_32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8" name="Google Shape;138;gd037e4f5af_0_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200" y="849675"/>
            <a:ext cx="4983000" cy="516421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d037e4f5af_0_322"/>
          <p:cNvSpPr txBox="1"/>
          <p:nvPr/>
        </p:nvSpPr>
        <p:spPr>
          <a:xfrm>
            <a:off x="6359300" y="1057275"/>
            <a:ext cx="4880700" cy="212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캠핑장 예약 프로그램을 사용하는 최상위 사용자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캠핑장 관리자 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>
                <a:solidFill>
                  <a:schemeClr val="dk1"/>
                </a:solidFill>
              </a:rPr>
              <a:t>캠핑장 업로드 및 예약승인을 하는 사람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</a:t>
            </a:r>
            <a:r>
              <a:rPr lang="ko-KR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>
                <a:solidFill>
                  <a:schemeClr val="dk1"/>
                </a:solidFill>
              </a:rPr>
              <a:t>캠핑장 예약, 예약수정 및 취소를 하는 사람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r>
              <a:rPr lang="ko-KR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 :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>
                <a:solidFill>
                  <a:schemeClr val="dk1"/>
                </a:solidFill>
              </a:rPr>
              <a:t>로그인을 한 고객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비회원</a:t>
            </a:r>
            <a:r>
              <a:rPr lang="ko-KR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 :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>
                <a:solidFill>
                  <a:schemeClr val="dk1"/>
                </a:solidFill>
              </a:rPr>
              <a:t>로그인을 하지 않은 고객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037e4f5af_6_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5" name="Google Shape;145;gd037e4f5af_6_1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gd037e4f5af_6_1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고객 기능 요구사항</a:t>
            </a:r>
            <a:endParaRPr b="1" sz="1200"/>
          </a:p>
        </p:txBody>
      </p:sp>
      <p:cxnSp>
        <p:nvCxnSpPr>
          <p:cNvPr id="147" name="Google Shape;147;gd037e4f5af_6_1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cap="flat" cmpd="thickThin" w="349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" name="Google Shape;148;gd037e4f5af_6_1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gd037e4f5af_6_1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gd037e4f5af_6_1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gd037e4f5af_6_1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gd037e4f5af_6_1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gd037e4f5af_6_1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gd037e4f5af_6_1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gd037e4f5af_6_17"/>
          <p:cNvSpPr txBox="1"/>
          <p:nvPr/>
        </p:nvSpPr>
        <p:spPr>
          <a:xfrm>
            <a:off x="1812781" y="3000910"/>
            <a:ext cx="189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회원가입/탈퇴</a:t>
            </a:r>
            <a:endParaRPr b="1"/>
          </a:p>
        </p:txBody>
      </p:sp>
      <p:sp>
        <p:nvSpPr>
          <p:cNvPr id="156" name="Google Shape;156;gd037e4f5af_6_17"/>
          <p:cNvSpPr txBox="1"/>
          <p:nvPr/>
        </p:nvSpPr>
        <p:spPr>
          <a:xfrm>
            <a:off x="5363533" y="3021775"/>
            <a:ext cx="222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</a:t>
            </a:r>
            <a:endParaRPr b="1"/>
          </a:p>
        </p:txBody>
      </p:sp>
      <p:pic>
        <p:nvPicPr>
          <p:cNvPr id="157" name="Google Shape;157;gd037e4f5af_6_17"/>
          <p:cNvPicPr preferRelativeResize="0"/>
          <p:nvPr/>
        </p:nvPicPr>
        <p:blipFill rotWithShape="1">
          <a:blip r:embed="rId3">
            <a:alphaModFix/>
          </a:blip>
          <a:srcRect b="0" l="-8260" r="8260" t="0"/>
          <a:stretch/>
        </p:blipFill>
        <p:spPr>
          <a:xfrm>
            <a:off x="1742000" y="927729"/>
            <a:ext cx="1844580" cy="1844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d037e4f5af_6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3338" y="1003950"/>
            <a:ext cx="1844576" cy="1844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d037e4f5af_6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0663" y="3543463"/>
            <a:ext cx="2984025" cy="17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d037e4f5af_6_17"/>
          <p:cNvSpPr txBox="1"/>
          <p:nvPr/>
        </p:nvSpPr>
        <p:spPr>
          <a:xfrm>
            <a:off x="8174225" y="5474438"/>
            <a:ext cx="165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회원정보 수정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1" name="Google Shape;161;gd037e4f5af_6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4300" y="3446401"/>
            <a:ext cx="1853551" cy="185356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d037e4f5af_6_17"/>
          <p:cNvSpPr txBox="1"/>
          <p:nvPr/>
        </p:nvSpPr>
        <p:spPr>
          <a:xfrm>
            <a:off x="3428775" y="5476700"/>
            <a:ext cx="170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ID/PW 찾기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037e4f5af_6_68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8" name="Google Shape;168;gd037e4f5af_6_688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gd037e4f5af_6_688"/>
          <p:cNvSpPr txBox="1"/>
          <p:nvPr/>
        </p:nvSpPr>
        <p:spPr>
          <a:xfrm>
            <a:off x="5982790" y="207837"/>
            <a:ext cx="57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배경 및 목적</a:t>
            </a:r>
            <a:endParaRPr/>
          </a:p>
        </p:txBody>
      </p:sp>
      <p:sp>
        <p:nvSpPr>
          <p:cNvPr id="170" name="Google Shape;170;gd037e4f5af_6_688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고객 기능 요구사항</a:t>
            </a:r>
            <a:endParaRPr b="1" sz="1200"/>
          </a:p>
        </p:txBody>
      </p:sp>
      <p:cxnSp>
        <p:nvCxnSpPr>
          <p:cNvPr id="171" name="Google Shape;171;gd037e4f5af_6_688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cap="flat" cmpd="thickThin" w="349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2" name="Google Shape;172;gd037e4f5af_6_688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d037e4f5af_6_688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d037e4f5af_6_688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d037e4f5af_6_688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d037e4f5af_6_688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gd037e4f5af_6_688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gd037e4f5af_6_688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gd037e4f5af_6_688"/>
          <p:cNvSpPr txBox="1"/>
          <p:nvPr/>
        </p:nvSpPr>
        <p:spPr>
          <a:xfrm>
            <a:off x="6420347" y="55756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 관리/작성</a:t>
            </a:r>
            <a:endParaRPr b="1"/>
          </a:p>
        </p:txBody>
      </p:sp>
      <p:pic>
        <p:nvPicPr>
          <p:cNvPr id="180" name="Google Shape;180;gd037e4f5af_6_6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5876" y="3458551"/>
            <a:ext cx="2932155" cy="18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d037e4f5af_6_6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2525" y="920000"/>
            <a:ext cx="2901911" cy="182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d037e4f5af_6_688"/>
          <p:cNvSpPr txBox="1"/>
          <p:nvPr/>
        </p:nvSpPr>
        <p:spPr>
          <a:xfrm>
            <a:off x="1506583" y="2934750"/>
            <a:ext cx="222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3" name="Google Shape;183;gd037e4f5af_6_6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82187" y="896213"/>
            <a:ext cx="1844576" cy="18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d037e4f5af_6_688"/>
          <p:cNvSpPr txBox="1"/>
          <p:nvPr/>
        </p:nvSpPr>
        <p:spPr>
          <a:xfrm>
            <a:off x="8392383" y="3001350"/>
            <a:ext cx="222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예약/예약관리</a:t>
            </a:r>
            <a:endParaRPr b="1"/>
          </a:p>
        </p:txBody>
      </p:sp>
      <p:sp>
        <p:nvSpPr>
          <p:cNvPr id="185" name="Google Shape;185;gd037e4f5af_6_688"/>
          <p:cNvSpPr txBox="1"/>
          <p:nvPr/>
        </p:nvSpPr>
        <p:spPr>
          <a:xfrm>
            <a:off x="3019356" y="5563822"/>
            <a:ext cx="189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endParaRPr b="1"/>
          </a:p>
        </p:txBody>
      </p:sp>
      <p:pic>
        <p:nvPicPr>
          <p:cNvPr id="186" name="Google Shape;186;gd037e4f5af_6_6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2475" y="3497742"/>
            <a:ext cx="1844580" cy="1844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d037e4f5af_6_6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56825" y="912587"/>
            <a:ext cx="2142936" cy="185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d037e4f5af_6_688"/>
          <p:cNvSpPr txBox="1"/>
          <p:nvPr/>
        </p:nvSpPr>
        <p:spPr>
          <a:xfrm>
            <a:off x="5359282" y="2881488"/>
            <a:ext cx="193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캠핑장 업로드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037e4f5af_6_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94" name="Google Shape;194;gd037e4f5af_6_3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gd037e4f5af_6_3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유스케이스 다이어그램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6" name="Google Shape;196;gd037e4f5af_6_3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cap="flat" cmpd="thickThin" w="349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7" name="Google Shape;197;gd037e4f5af_6_3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gd037e4f5af_6_3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gd037e4f5af_6_3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gd037e4f5af_6_3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d037e4f5af_6_3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gd037e4f5af_6_3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gd037e4f5af_6_3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4" name="Google Shape;204;gd037e4f5af_6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175" y="929100"/>
            <a:ext cx="10902224" cy="51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037e4f5af_6_4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0" name="Google Shape;210;gd037e4f5af_6_4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gd037e4f5af_6_4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b="1" sz="1200"/>
          </a:p>
        </p:txBody>
      </p:sp>
      <p:cxnSp>
        <p:nvCxnSpPr>
          <p:cNvPr id="212" name="Google Shape;212;gd037e4f5af_6_4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cap="flat" cmpd="thickThin" w="349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3" name="Google Shape;213;gd037e4f5af_6_4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gd037e4f5af_6_4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gd037e4f5af_6_4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gd037e4f5af_6_4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gd037e4f5af_6_4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gd037e4f5af_6_4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gd037e4f5af_6_4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0" name="Google Shape;220;gd037e4f5af_6_47"/>
          <p:cNvGraphicFramePr/>
          <p:nvPr/>
        </p:nvGraphicFramePr>
        <p:xfrm>
          <a:off x="657496" y="1741791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{2791F723-479B-40A6-9B6A-6D67D5969CFC}</a:tableStyleId>
              </a:tblPr>
              <a:tblGrid>
                <a:gridCol w="769000"/>
                <a:gridCol w="659750"/>
                <a:gridCol w="3281175"/>
              </a:tblGrid>
              <a:tr h="172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1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비회원은 ID, PW와 개인정보를 입력하여 새로운 계정을 생성한다.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172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b="1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비회원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172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b="1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172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b="1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172775">
                <a:tc row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b="1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b="1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비회원은 회원가입 버튼을 클릭한다. </a:t>
                      </a:r>
                      <a:endParaRPr b="1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821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비회원은 개인정보 입력한다.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727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비회원은 회원가입 하기 버튼을 클릭한다.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3455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입력 받은 ID, PW 및 개인정보를 시스템에 보낸다.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727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회원가입이 완료되었다는 메세지를 표시한다.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72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b="1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b="1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b="1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51835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b="1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b="1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B02에서 입력한 ID가 이미 시스템에 존재하는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ID가 등록되어 있어서 사용할 수 없다는 메시지 표시한다.</a:t>
                      </a:r>
                      <a:endParaRPr b="1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518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E02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B02에서 입력한 개인정보에 비어 있는 항목이 있을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빈 항목이 있다는 메시지를 표시한다. 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72775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b="1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727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B01→B02→B03→E01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727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B01→B02→B03→E02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221" name="Google Shape;221;gd037e4f5af_6_47"/>
          <p:cNvSpPr txBox="1"/>
          <p:nvPr/>
        </p:nvSpPr>
        <p:spPr>
          <a:xfrm>
            <a:off x="657500" y="950200"/>
            <a:ext cx="483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5725" lvl="0" marL="89999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UC001 : 회원가입을 한다. (</a:t>
            </a: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중</a:t>
            </a:r>
            <a:r>
              <a:rPr b="1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gd037e4f5af_6_47"/>
          <p:cNvSpPr txBox="1"/>
          <p:nvPr/>
        </p:nvSpPr>
        <p:spPr>
          <a:xfrm>
            <a:off x="5641100" y="950200"/>
            <a:ext cx="606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UC002 : 캠핑장 관리자로 로그인을 한다. (</a:t>
            </a: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3" name="Google Shape;223;gd037e4f5af_6_47"/>
          <p:cNvGraphicFramePr/>
          <p:nvPr/>
        </p:nvGraphicFramePr>
        <p:xfrm>
          <a:off x="6096000" y="1769300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{2791F723-479B-40A6-9B6A-6D67D5969CFC}</a:tableStyleId>
              </a:tblPr>
              <a:tblGrid>
                <a:gridCol w="984250"/>
                <a:gridCol w="497525"/>
                <a:gridCol w="3836675"/>
              </a:tblGrid>
              <a:tr h="188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ID, PW를 입력하여 시스템에 로그인 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188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188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회원가입을 통해 시스템에 등록되어 있어야 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188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188750"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로그인 버튼을 클릭한다.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887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관리자 여부에 체크를 한다. 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887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ID와 PW를 입력하고 로그인 버튼을 클릭한다.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887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로그인 된 메인 페이지를 표시한다.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88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3775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입력한 ID나 PW가 시스템에 등록되지 않은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ID또는 PW가 틀렸다는 메시지를 표시한다.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5662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E02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ID나 PW를 입력하지 않은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ID 또는 PW가 입력되지 않았다는 메시지를 표시한다.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88750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887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B01→B02→B03→E01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1887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B01→B02→B03→E02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224" name="Google Shape;224;gd037e4f5af_6_47"/>
          <p:cNvSpPr txBox="1"/>
          <p:nvPr/>
        </p:nvSpPr>
        <p:spPr>
          <a:xfrm>
            <a:off x="9634950" y="5783750"/>
            <a:ext cx="22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우선순위 =( 상, 중, 하 )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037e4f5af_6_30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0" name="Google Shape;230;gd037e4f5af_6_306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1" name="Google Shape;231;gd037e4f5af_6_306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cap="flat" cmpd="thickThin" w="349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2" name="Google Shape;232;gd037e4f5af_6_306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gd037e4f5af_6_306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gd037e4f5af_6_306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gd037e4f5af_6_306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gd037e4f5af_6_306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gd037e4f5af_6_306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gd037e4f5af_6_306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gd037e4f5af_6_306"/>
          <p:cNvSpPr txBox="1"/>
          <p:nvPr/>
        </p:nvSpPr>
        <p:spPr>
          <a:xfrm>
            <a:off x="621600" y="947975"/>
            <a:ext cx="511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UC003 : 회원으로 로그인을 한다.(</a:t>
            </a: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0" name="Google Shape;240;gd037e4f5af_6_306"/>
          <p:cNvGraphicFramePr/>
          <p:nvPr/>
        </p:nvGraphicFramePr>
        <p:xfrm>
          <a:off x="628835" y="1728187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{2791F723-479B-40A6-9B6A-6D67D5969CFC}</a:tableStyleId>
              </a:tblPr>
              <a:tblGrid>
                <a:gridCol w="876900"/>
                <a:gridCol w="507425"/>
                <a:gridCol w="3342775"/>
              </a:tblGrid>
              <a:tr h="200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ID, PW를 입력하여 시스템에 로그인한다.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00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00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회원가입을 통해 시스템에 등록되어 있어야 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00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00300"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로그인 버튼을 클릭한다.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003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관리자 여부에 체크를 한다. 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003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ID와 PW를 입력하고 로그인 버튼을 클릭한다.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003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로그인 된 메인 페이지를 표시한다.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00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352425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42367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입력한 ID나 PW가 시스템에 등록되지 않은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ID또는 PW가 틀렸다는 메시지를 표시한다.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6009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E02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ID나 PW를 입력하지 않은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42900" lvl="0" marL="34290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ID 또는 PW가 입력되지 않았다는 메시지를 표시한다.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82450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824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B01→B02→B03→E01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824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B01→B02→B03→E02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241" name="Google Shape;241;gd037e4f5af_6_306"/>
          <p:cNvSpPr txBox="1"/>
          <p:nvPr/>
        </p:nvSpPr>
        <p:spPr>
          <a:xfrm>
            <a:off x="6081944" y="947976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UC004 : 로그아웃을 한다.(</a:t>
            </a: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하)</a:t>
            </a:r>
            <a:endParaRPr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2" name="Google Shape;242;gd037e4f5af_6_306"/>
          <p:cNvGraphicFramePr/>
          <p:nvPr/>
        </p:nvGraphicFramePr>
        <p:xfrm>
          <a:off x="6096000" y="1753764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{2791F723-479B-40A6-9B6A-6D67D5969CFC}</a:tableStyleId>
              </a:tblPr>
              <a:tblGrid>
                <a:gridCol w="984250"/>
                <a:gridCol w="851850"/>
                <a:gridCol w="3836675"/>
              </a:tblGrid>
              <a:tr h="263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및 캠핑장 관리자는 로그인 되어 있는 시스템에서 로그아웃 버튼을 누른다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63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63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로그인을 한다.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63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263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로그아웃 버튼을 누른다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63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로그아웃 된 메인페이지를 표시한다.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263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352425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  <a:tr h="406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243" name="Google Shape;243;gd037e4f5af_6_306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b="1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2021-03-07T23:47:11Z</dcterms:created>
  <dc:creator>지섭 김</dc:creator>
</cp:coreProperties>
</file>