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59">
          <p15:clr>
            <a:srgbClr val="A4A3A4"/>
          </p15:clr>
        </p15:guide>
        <p15:guide id="2" pos="1097">
          <p15:clr>
            <a:srgbClr val="9AA0A6"/>
          </p15:clr>
        </p15:guide>
        <p15:guide id="3" orient="horz" pos="569">
          <p15:clr>
            <a:srgbClr val="9AA0A6"/>
          </p15:clr>
        </p15:guide>
        <p15:guide id="4" orient="horz" pos="2203">
          <p15:clr>
            <a:srgbClr val="9AA0A6"/>
          </p15:clr>
        </p15:guide>
        <p15:guide id="5" orient="horz" pos="3643">
          <p15:clr>
            <a:srgbClr val="9AA0A6"/>
          </p15:clr>
        </p15:guide>
        <p15:guide id="6" pos="3187">
          <p15:clr>
            <a:srgbClr val="9AA0A6"/>
          </p15:clr>
        </p15:guide>
        <p15:guide id="7" orient="horz" pos="112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IvRzCcepgbQAvBf8R6GZGJR/1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F723-479B-40A6-9B6A-6D67D5969CFC}">
  <a:tblStyle styleId="{2791F723-479B-40A6-9B6A-6D67D5969CFC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0217AE-6247-480F-990B-29A5120FAC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3" autoAdjust="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>
        <p:guide pos="2259"/>
        <p:guide pos="1097"/>
        <p:guide orient="horz" pos="569"/>
        <p:guide orient="horz" pos="2203"/>
        <p:guide orient="horz" pos="3643"/>
        <p:guide pos="3187"/>
        <p:guide orient="horz" pos="112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460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9830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037e4f5af_6_3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d037e4f5af_6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9242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037e4f5af_6_3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d037e4f5af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1068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037e4f5af_6_4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d037e4f5af_6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8963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037e4f5af_6_4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gd037e4f5af_6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292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37e4f5af_6_5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gd037e4f5af_6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941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037e4f5af_6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gd037e4f5af_6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5729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037e4f5af_6_4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gd037e4f5af_6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262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037e4f5af_6_4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gd037e4f5af_6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1399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037e4f5af_6_4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d037e4f5af_6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92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643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037e4f5af_6_5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gd037e4f5af_6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8588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037e4f5af_6_5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gd037e4f5af_6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2526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037e4f5af_6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gd037e4f5af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8383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2515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037e4f5af_6_6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gd037e4f5af_6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1567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389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883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037e4f5af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d037e4f5a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512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065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551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037e4f5af_6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d037e4f5af_6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7267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037e4f5af_6_3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d037e4f5af_6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42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037e4f5af_6_5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d037e4f5af_6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608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44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861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36795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83028" y="3808025"/>
            <a:ext cx="66465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ko-KR" sz="5800" b="1">
                <a:solidFill>
                  <a:srgbClr val="000000"/>
                </a:solidFill>
              </a:rPr>
              <a:t>소프트웨어 공학</a:t>
            </a:r>
            <a:endParaRPr sz="5800" b="1">
              <a:solidFill>
                <a:srgbClr val="000000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83019" y="6066888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11600" y="4747875"/>
            <a:ext cx="567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기말발표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862375" y="3995825"/>
            <a:ext cx="21534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#201710912 김지섭</a:t>
            </a:r>
            <a:endParaRPr sz="1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#201710901 김석황</a:t>
            </a:r>
            <a:endParaRPr sz="1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#201710925 박민주</a:t>
            </a:r>
            <a:endParaRPr sz="1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sng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lang="ko-KR" sz="1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201710927 박성준</a:t>
            </a:r>
            <a:endParaRPr sz="1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#201710945 윤성은</a:t>
            </a:r>
            <a:endParaRPr sz="1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11600" y="5736278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#컴퓨터과학과 #3조 #상부3조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7307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" name="Google Shape;226;p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7" name="Google Shape;227;p17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 클래스</a:t>
            </a:r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 시퀀스</a:t>
            </a:r>
            <a:endParaRPr/>
          </a:p>
        </p:txBody>
      </p:sp>
      <p:pic>
        <p:nvPicPr>
          <p:cNvPr id="234" name="Google Shape;2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1664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3860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0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037e4f5af_6_3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242" name="Google Shape;242;gd037e4f5af_6_39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3" name="Google Shape;243;gd037e4f5af_6_39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4" name="Google Shape;244;gd037e4f5af_6_397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d037e4f5af_6_397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d037e4f5af_6_397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d037e4f5af_6_39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gd037e4f5af_6_397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d037e4f5af_6_397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수정 클래스</a:t>
            </a:r>
            <a:endParaRPr/>
          </a:p>
        </p:txBody>
      </p:sp>
      <p:sp>
        <p:nvSpPr>
          <p:cNvPr id="250" name="Google Shape;250;gd037e4f5af_6_397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수정 시퀀스</a:t>
            </a:r>
            <a:endParaRPr/>
          </a:p>
        </p:txBody>
      </p:sp>
      <p:pic>
        <p:nvPicPr>
          <p:cNvPr id="251" name="Google Shape;251;gd037e4f5af_6_3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0511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d037e4f5af_6_3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0511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d037e4f5af_6_39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38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037e4f5af_6_3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259" name="Google Shape;259;gd037e4f5af_6_38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0" name="Google Shape;260;gd037e4f5af_6_38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1" name="Google Shape;261;gd037e4f5af_6_382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d037e4f5af_6_382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gd037e4f5af_6_382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d037e4f5af_6_38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gd037e4f5af_6_382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gd037e4f5af_6_382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탈퇴 클래스</a:t>
            </a:r>
            <a:endParaRPr/>
          </a:p>
        </p:txBody>
      </p:sp>
      <p:sp>
        <p:nvSpPr>
          <p:cNvPr id="267" name="Google Shape;267;gd037e4f5af_6_382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탈퇴 시퀀스</a:t>
            </a:r>
            <a:endParaRPr/>
          </a:p>
        </p:txBody>
      </p:sp>
      <p:pic>
        <p:nvPicPr>
          <p:cNvPr id="268" name="Google Shape;268;gd037e4f5af_6_3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1873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d037e4f5af_6_3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4" y="1160392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d037e4f5af_6_38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83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037e4f5af_6_4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276" name="Google Shape;276;gd037e4f5af_6_41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7" name="Google Shape;277;gd037e4f5af_6_41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" name="Google Shape;278;gd037e4f5af_6_412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gd037e4f5af_6_412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gd037e4f5af_6_412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gd037e4f5af_6_41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gd037e4f5af_6_412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gd037e4f5af_6_412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 클래스</a:t>
            </a:r>
            <a:endParaRPr/>
          </a:p>
        </p:txBody>
      </p:sp>
      <p:sp>
        <p:nvSpPr>
          <p:cNvPr id="284" name="Google Shape;284;gd037e4f5af_6_412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 시퀀스</a:t>
            </a:r>
            <a:endParaRPr/>
          </a:p>
        </p:txBody>
      </p:sp>
      <p:pic>
        <p:nvPicPr>
          <p:cNvPr id="285" name="Google Shape;285;gd037e4f5af_6_4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808" y="1165474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d037e4f5af_6_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0225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d037e4f5af_6_41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88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037e4f5af_6_4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293" name="Google Shape;293;gd037e4f5af_6_48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4" name="Google Shape;294;gd037e4f5af_6_48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5" name="Google Shape;295;gd037e4f5af_6_487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d037e4f5af_6_487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d037e4f5af_6_487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d037e4f5af_6_48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d037e4f5af_6_487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d037e4f5af_6_487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캠핑장 정보 업로드 클래스</a:t>
            </a:r>
            <a:endParaRPr/>
          </a:p>
        </p:txBody>
      </p:sp>
      <p:sp>
        <p:nvSpPr>
          <p:cNvPr id="301" name="Google Shape;301;gd037e4f5af_6_487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캠핑장 정보 업로드 시퀀스</a:t>
            </a:r>
            <a:endParaRPr/>
          </a:p>
        </p:txBody>
      </p:sp>
      <p:pic>
        <p:nvPicPr>
          <p:cNvPr id="302" name="Google Shape;302;gd037e4f5af_6_4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145" y="1160392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d037e4f5af_6_4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801" y="1160392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d037e4f5af_6_48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66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037e4f5af_6_5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310" name="Google Shape;310;gd037e4f5af_6_5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1" name="Google Shape;311;gd037e4f5af_6_5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2" name="Google Shape;312;gd037e4f5af_6_517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d037e4f5af_6_517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d037e4f5af_6_517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d037e4f5af_6_517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d037e4f5af_6_517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캠핑장 정보 수정 클래스</a:t>
            </a:r>
            <a:endParaRPr/>
          </a:p>
        </p:txBody>
      </p:sp>
      <p:sp>
        <p:nvSpPr>
          <p:cNvPr id="318" name="Google Shape;318;gd037e4f5af_6_517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캠핑장 정보 수정 시퀀스</a:t>
            </a:r>
            <a:endParaRPr/>
          </a:p>
        </p:txBody>
      </p:sp>
      <p:pic>
        <p:nvPicPr>
          <p:cNvPr id="319" name="Google Shape;319;gd037e4f5af_6_5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3368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d037e4f5af_6_5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4398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d037e4f5af_6_517"/>
          <p:cNvSpPr txBox="1"/>
          <p:nvPr/>
        </p:nvSpPr>
        <p:spPr>
          <a:xfrm>
            <a:off x="362902" y="211832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799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037e4f5af_6_4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327" name="Google Shape;327;gd037e4f5af_6_42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8" name="Google Shape;328;gd037e4f5af_6_42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gd037e4f5af_6_427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gd037e4f5af_6_427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gd037e4f5af_6_427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gd037e4f5af_6_42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gd037e4f5af_6_427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gd037e4f5af_6_427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클래스</a:t>
            </a:r>
            <a:endParaRPr/>
          </a:p>
        </p:txBody>
      </p:sp>
      <p:sp>
        <p:nvSpPr>
          <p:cNvPr id="335" name="Google Shape;335;gd037e4f5af_6_427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시퀀스</a:t>
            </a:r>
            <a:endParaRPr/>
          </a:p>
        </p:txBody>
      </p:sp>
      <p:pic>
        <p:nvPicPr>
          <p:cNvPr id="336" name="Google Shape;336;gd037e4f5af_6_4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1664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d037e4f5af_6_4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4398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d037e4f5af_6_42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63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037e4f5af_6_4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344" name="Google Shape;344;gd037e4f5af_6_44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5" name="Google Shape;345;gd037e4f5af_6_44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6" name="Google Shape;346;gd037e4f5af_6_442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gd037e4f5af_6_442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d037e4f5af_6_442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d037e4f5af_6_44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d037e4f5af_6_442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d037e4f5af_6_442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조회 클래스</a:t>
            </a:r>
            <a:endParaRPr/>
          </a:p>
        </p:txBody>
      </p:sp>
      <p:sp>
        <p:nvSpPr>
          <p:cNvPr id="352" name="Google Shape;352;gd037e4f5af_6_442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조회 시퀀스</a:t>
            </a:r>
            <a:endParaRPr/>
          </a:p>
        </p:txBody>
      </p:sp>
      <p:pic>
        <p:nvPicPr>
          <p:cNvPr id="353" name="Google Shape;353;gd037e4f5af_6_4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3743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d037e4f5af_6_4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1096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d037e4f5af_6_44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00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037e4f5af_6_4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361" name="Google Shape;361;gd037e4f5af_6_47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2" name="Google Shape;362;gd037e4f5af_6_47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3" name="Google Shape;363;gd037e4f5af_6_472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gd037e4f5af_6_472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gd037e4f5af_6_472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gd037e4f5af_6_47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gd037e4f5af_6_472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gd037e4f5af_6_472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수정 클래스</a:t>
            </a:r>
            <a:endParaRPr/>
          </a:p>
        </p:txBody>
      </p:sp>
      <p:sp>
        <p:nvSpPr>
          <p:cNvPr id="369" name="Google Shape;369;gd037e4f5af_6_472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수정 시퀀스</a:t>
            </a:r>
            <a:endParaRPr/>
          </a:p>
        </p:txBody>
      </p:sp>
      <p:pic>
        <p:nvPicPr>
          <p:cNvPr id="370" name="Google Shape;370;gd037e4f5af_6_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990" y="1163230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d037e4f5af_6_4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2932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d037e4f5af_6_47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30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037e4f5af_6_4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378" name="Google Shape;378;gd037e4f5af_6_45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9" name="Google Shape;379;gd037e4f5af_6_45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0" name="Google Shape;380;gd037e4f5af_6_457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gd037e4f5af_6_457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gd037e4f5af_6_457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gd037e4f5af_6_45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gd037e4f5af_6_457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gd037e4f5af_6_457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취소 클래스</a:t>
            </a:r>
            <a:endParaRPr/>
          </a:p>
        </p:txBody>
      </p:sp>
      <p:sp>
        <p:nvSpPr>
          <p:cNvPr id="386" name="Google Shape;386;gd037e4f5af_6_457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취소 시퀀스</a:t>
            </a:r>
            <a:endParaRPr/>
          </a:p>
        </p:txBody>
      </p:sp>
      <p:pic>
        <p:nvPicPr>
          <p:cNvPr id="387" name="Google Shape;387;gd037e4f5af_6_4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808" y="1163368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d037e4f5af_6_4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1990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d037e4f5af_6_45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46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206814" y="1612525"/>
            <a:ext cx="105684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어플리케이션 소개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역할 분담설계 (클래스+시퀀스)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 (클래스 +시퀀스 다이어그램)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구현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애로사항</a:t>
            </a: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94868" y="528105"/>
            <a:ext cx="1269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 flipH="1">
            <a:off x="1000156" y="1612536"/>
            <a:ext cx="11400" cy="4245300"/>
          </a:xfrm>
          <a:prstGeom prst="straightConnector1">
            <a:avLst/>
          </a:prstGeom>
          <a:noFill/>
          <a:ln w="444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266700" y="6206068"/>
            <a:ext cx="11658600" cy="70923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2638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037e4f5af_6_5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395" name="Google Shape;395;gd037e4f5af_6_50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6" name="Google Shape;396;gd037e4f5af_6_50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7" name="Google Shape;397;gd037e4f5af_6_502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d037e4f5af_6_502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gd037e4f5af_6_502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gd037e4f5af_6_50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gd037e4f5af_6_502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gd037e4f5af_6_502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관리 클래스</a:t>
            </a:r>
            <a:endParaRPr/>
          </a:p>
        </p:txBody>
      </p:sp>
      <p:sp>
        <p:nvSpPr>
          <p:cNvPr id="403" name="Google Shape;403;gd037e4f5af_6_502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관리 시퀀스</a:t>
            </a:r>
            <a:endParaRPr/>
          </a:p>
        </p:txBody>
      </p:sp>
      <p:pic>
        <p:nvPicPr>
          <p:cNvPr id="404" name="Google Shape;404;gd037e4f5af_6_5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4466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d037e4f5af_6_5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1664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d037e4f5af_6_50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557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37e4f5af_6_5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412" name="Google Shape;412;gd037e4f5af_6_575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3" name="Google Shape;413;gd037e4f5af_6_575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4" name="Google Shape;414;gd037e4f5af_6_575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gd037e4f5af_6_575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gd037e4f5af_6_575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gd037e4f5af_6_575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d037e4f5af_6_575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gd037e4f5af_6_575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승인, 거절 클래스</a:t>
            </a:r>
            <a:endParaRPr/>
          </a:p>
        </p:txBody>
      </p:sp>
      <p:sp>
        <p:nvSpPr>
          <p:cNvPr id="420" name="Google Shape;420;gd037e4f5af_6_575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승인, 거절 시퀀스</a:t>
            </a:r>
            <a:endParaRPr/>
          </a:p>
        </p:txBody>
      </p:sp>
      <p:pic>
        <p:nvPicPr>
          <p:cNvPr id="421" name="Google Shape;421;gd037e4f5af_6_5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4112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d037e4f5af_6_5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2677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d037e4f5af_6_575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976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037e4f5af_6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429" name="Google Shape;429;gd037e4f5af_6_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0" name="Google Shape;430;gd037e4f5af_6_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1" name="Google Shape;431;gd037e4f5af_6_17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d037e4f5af_6_17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gd037e4f5af_6_17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gd037e4f5af_6_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gd037e4f5af_6_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구현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37e4f5af_6_17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7" name="Google Shape;437;gd037e4f5af_6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1" y="2282482"/>
            <a:ext cx="3746174" cy="226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d037e4f5af_6_17"/>
          <p:cNvSpPr txBox="1"/>
          <p:nvPr/>
        </p:nvSpPr>
        <p:spPr>
          <a:xfrm>
            <a:off x="621605" y="1175176"/>
            <a:ext cx="5117897" cy="72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구현 환경 </a:t>
            </a:r>
            <a:endParaRPr sz="1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Andriod Studio, Maria DB, Xampp 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gd037e4f5af_6_17"/>
          <p:cNvSpPr txBox="1"/>
          <p:nvPr/>
        </p:nvSpPr>
        <p:spPr>
          <a:xfrm>
            <a:off x="6225984" y="1175175"/>
            <a:ext cx="2918016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사용 언어</a:t>
            </a:r>
            <a:endParaRPr sz="1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JAVA, PHP, XML 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0" name="Google Shape;440;gd037e4f5af_6_17" descr="데이터베이스 실습] 마리아디비(MariaDB) 다운로드 및 설치, 정상 설치 확인법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4850" y="3916939"/>
            <a:ext cx="1827491" cy="182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d037e4f5af_6_17" descr="XAMPP - Wikip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5995" y="2850734"/>
            <a:ext cx="1146906" cy="116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d037e4f5af_6_17" descr="Java]Java 개발시 효율적인 입출력 팁 · Ryulth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7069" y="2799669"/>
            <a:ext cx="2213068" cy="123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d037e4f5af_6_17" descr="PHP - کوانتوم ایران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94614" y="2792498"/>
            <a:ext cx="2546006" cy="127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d037e4f5af_6_17" descr="Xml 파일 유형, 설명, 인터페이스, 기호 무료 아이콘 의 Hawcons Filetypes Strok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61214" y="4310193"/>
            <a:ext cx="1298771" cy="1298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193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1" name="Google Shape;451;p18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2" name="Google Shape;452;p18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18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18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18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18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구현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8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7352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037e4f5af_6_6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463" name="Google Shape;463;gd037e4f5af_6_688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4" name="Google Shape;464;gd037e4f5af_6_688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5" name="Google Shape;465;gd037e4f5af_6_688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d037e4f5af_6_688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d037e4f5af_6_688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gd037e4f5af_6_688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gd037e4f5af_6_688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애로 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d037e4f5af_6_688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gd037e4f5af_6_688"/>
          <p:cNvSpPr txBox="1"/>
          <p:nvPr/>
        </p:nvSpPr>
        <p:spPr>
          <a:xfrm>
            <a:off x="772384" y="1060477"/>
            <a:ext cx="10524300" cy="54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김지섭 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강의 내용이 JAVA언어로 이루어진 객체지향 설계로 설명해 주셔서 다른 언어 적용의 어려움이 있었습니다. 백엔드 개발도 처음 접하게 되어서 많이 어려웠지만, 그래도 개발자가 꿈인 저에게 큰 배움이 되어서 좋은 경험이었습니다. 또한 프로젝트 팀장을 맡으며, 소통의 중요성과 올바른 방향을 제시해주는 방법을 알게 되어서 좋았습니다. 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김석황 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깃허브를 처음 사용해봐서 프로젝트 초반에 활용하는데 어려움을 겪었습니다. 소프트웨어 공학 프로젝트를 모두가 처음 해보고 예시들도 다양해서 어느 것이 정답에 더 가까운 방법인지 알기 어려웠습니다. 하지만 돌이켜보니 깃허브, 트렐로 등등 유익한 도구를 사용할 수 있게 되었고, 설계 경험을 통해 남는게 많은 유익한 수업이었던 것 같습니다. 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박민주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학기를 마치며 생각해보니 ,설계와 구현을 일치시키는 작업이 가장 힘들었던 것 같습니다. 변수명 통일부터, DB연동부터 시작하여 설계에서 고려할 부분이 상당히 많다는 것에 놀라지 않을 수 없었습니다. 막학기를 마무리하며 앞으로의 개발자로서 실전 투입에서의 좋은 초석이 된 것 같아 만족스러운 경험이었습니다.  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박성준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처음 경험하는 설계라 설계를 기반으로 구현하는데 있어서 많은 어려움이 있었고, 1학기라는 짧은 시간안에 최종 결과물을 유도하는 것이 약간 힘든 부분이었습니다. 하지만 팀원들과 함께 소통하며 문제를 해결하면서 개발자의 삶을 잠시나마 엿볼 수 있는 경험이 된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같아 좋았습니다. 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윤성은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설계하는 과정에 있어서, 팀원과의 의견 불일치, 대면 회의 등 과정에서의 소소한 어려움도 많았고 특히 설계에서 클래스 별로 메소드 설정과 모듈화 과정에서 많이 고민을 했던 것 같습니다. 무작정 교수님을 찾아가면서 하나하나 배우며, 팀원들과 함께 문제를 해결하며 팀 프로젝트의 중요성을 배울 수 있어서 좋았습니다.  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347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477" name="Google Shape;477;p19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8" name="Google Shape;478;p19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9" name="Google Shape;479;p19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19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19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19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19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19"/>
          <p:cNvSpPr txBox="1"/>
          <p:nvPr/>
        </p:nvSpPr>
        <p:spPr>
          <a:xfrm>
            <a:off x="752687" y="1651307"/>
            <a:ext cx="10524241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801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gd037e4f5af_0_1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어플리케이션 소개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782424" y="1094050"/>
            <a:ext cx="10566768" cy="66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개발 동기 </a:t>
            </a:r>
            <a:endParaRPr sz="1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본 어플리케이션은 캠핑장 전용 플랫폼의 부재로 인한 문제를 해결하기 위해 개발되었습니다. </a:t>
            </a:r>
            <a:endParaRPr/>
          </a:p>
        </p:txBody>
      </p:sp>
      <p:sp>
        <p:nvSpPr>
          <p:cNvPr id="119" name="Google Shape;119;gd037e4f5af_0_14"/>
          <p:cNvSpPr txBox="1"/>
          <p:nvPr/>
        </p:nvSpPr>
        <p:spPr>
          <a:xfrm>
            <a:off x="782424" y="1997736"/>
            <a:ext cx="10566768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대표 기능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캠핑장 관리자로 로그인하여 정보 업로드하는 기능 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고객의 예약 요청, 수정 이에 따른 관리자 입장에서의 예약 승인, 취소 기능 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gd037e4f5af_0_14"/>
          <p:cNvSpPr txBox="1"/>
          <p:nvPr/>
        </p:nvSpPr>
        <p:spPr>
          <a:xfrm>
            <a:off x="812616" y="3027470"/>
            <a:ext cx="10566768" cy="10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그 외 기능 </a:t>
            </a:r>
            <a:endParaRPr sz="1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관리자/ 회원의 개인정보를 로그인, 로그아웃 기능으로 체계적으로 보호할 수 있다.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고객들은 자신이 원하는 정보를 검색함으로 효율적인 탐색과 예약이 가능하다.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회원 탈퇴, 개인정보 수정 기능을 통해 계정 수정 및 삭제가 가능하다.  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96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037e4f5af_0_3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26" name="Google Shape;126;gd037e4f5af_0_32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127;gd037e4f5af_0_32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gd037e4f5af_0_322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d037e4f5af_0_322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d037e4f5af_0_322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d037e4f5af_0_32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d037e4f5af_0_322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d037e4f5af_0_32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역할 분담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gd037e4f5af_0_322"/>
          <p:cNvGrpSpPr/>
          <p:nvPr/>
        </p:nvGrpSpPr>
        <p:grpSpPr>
          <a:xfrm>
            <a:off x="443154" y="1426831"/>
            <a:ext cx="4886021" cy="3300809"/>
            <a:chOff x="518568" y="1426831"/>
            <a:chExt cx="4886021" cy="2900071"/>
          </a:xfrm>
        </p:grpSpPr>
        <p:sp>
          <p:nvSpPr>
            <p:cNvPr id="135" name="Google Shape;135;gd037e4f5af_0_322"/>
            <p:cNvSpPr txBox="1"/>
            <p:nvPr/>
          </p:nvSpPr>
          <p:spPr>
            <a:xfrm>
              <a:off x="2470333" y="1426831"/>
              <a:ext cx="982493" cy="381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조직도</a:t>
              </a:r>
              <a:endParaRPr/>
            </a:p>
          </p:txBody>
        </p:sp>
        <p:pic>
          <p:nvPicPr>
            <p:cNvPr id="136" name="Google Shape;136;gd037e4f5af_0_3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8568" y="1961833"/>
              <a:ext cx="4886021" cy="2365069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37" name="Google Shape;137;gd037e4f5af_0_322"/>
          <p:cNvGraphicFramePr/>
          <p:nvPr/>
        </p:nvGraphicFramePr>
        <p:xfrm>
          <a:off x="5739502" y="1426831"/>
          <a:ext cx="3000000" cy="3000000"/>
        </p:xfrm>
        <a:graphic>
          <a:graphicData uri="http://schemas.openxmlformats.org/drawingml/2006/table">
            <a:tbl>
              <a:tblPr firstRow="1" firstCol="1" lastRow="1" lastCol="1" bandRow="1" bandCol="1">
                <a:gradFill>
                  <a:gsLst>
                    <a:gs pos="0">
                      <a:srgbClr val="FFED74"/>
                    </a:gs>
                    <a:gs pos="35000">
                      <a:srgbClr val="FFF09F"/>
                    </a:gs>
                    <a:gs pos="100000">
                      <a:srgbClr val="FFF9D6"/>
                    </a:gs>
                  </a:gsLst>
                  <a:lin ang="16200000" scaled="0"/>
                </a:gradFill>
              </a:tblPr>
              <a:tblGrid>
                <a:gridCol w="146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</a:rPr>
                        <a:t>팀원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</a:rPr>
                        <a:t>역할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</a:rPr>
                        <a:t>내용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김지섭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PM, 백엔드,기능 개발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프로젝트의 종합적인 관리, 통제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전체적인 앱 기능 개발 담당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박민주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프론트 엔드, 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설계자, 기능 개발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앱 디자인 및 기능 개발 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프로젝트 설계 담당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윤성은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QA (품질관리), 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백엔드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프로그램 품질 관리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프로젝트 설계 담당 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박성준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산출물 관리자, 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회의록 작성,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프론트 엔드 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문서 산출물 종합적 관리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웹사이트 디자인 개발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프로젝트 설계 담당</a:t>
                      </a:r>
                      <a:endParaRPr sz="10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김석황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수정사항 검토,</a:t>
                      </a:r>
                      <a:endParaRPr sz="1000" b="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백엔드</a:t>
                      </a:r>
                      <a:endParaRPr sz="1000" b="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전체적인 웹사이트 서버 개발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산출물 제출 전 문서사항 검토 </a:t>
                      </a:r>
                      <a:endParaRPr sz="1000" u="none" strike="noStrike" cap="non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8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" name="Google Shape;144;p3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3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DB설계 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73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" name="Google Shape;158;p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4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1890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 클래스</a:t>
            </a:r>
            <a:endParaRPr/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3496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 시퀀스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844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037e4f5af_6_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74" name="Google Shape;174;gd037e4f5af_6_4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5" name="Google Shape;175;gd037e4f5af_6_4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gd037e4f5af_6_47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d037e4f5af_6_47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d037e4f5af_6_47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d037e4f5af_6_4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d037e4f5af_6_47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d037e4f5af_6_47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클래스</a:t>
            </a:r>
            <a:endParaRPr/>
          </a:p>
        </p:txBody>
      </p:sp>
      <p:sp>
        <p:nvSpPr>
          <p:cNvPr id="182" name="Google Shape;182;gd037e4f5af_6_47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시퀀스</a:t>
            </a:r>
            <a:endParaRPr/>
          </a:p>
        </p:txBody>
      </p:sp>
      <p:pic>
        <p:nvPicPr>
          <p:cNvPr id="183" name="Google Shape;183;gd037e4f5af_6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145" y="1164030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d037e4f5af_6_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801" y="1157934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d037e4f5af_6_4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53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91" name="Google Shape;191;gd037e4f5af_6_30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2" name="Google Shape;192;gd037e4f5af_6_30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gd037e4f5af_6_306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d037e4f5af_6_306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06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d037e4f5af_6_306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gd037e4f5af_6_306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06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로그아웃 클래스</a:t>
            </a:r>
            <a:endParaRPr/>
          </a:p>
        </p:txBody>
      </p:sp>
      <p:sp>
        <p:nvSpPr>
          <p:cNvPr id="199" name="Google Shape;199;gd037e4f5af_6_306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로그아웃 시퀀스</a:t>
            </a:r>
            <a:endParaRPr/>
          </a:p>
        </p:txBody>
      </p:sp>
      <p:pic>
        <p:nvPicPr>
          <p:cNvPr id="200" name="Google Shape;200;gd037e4f5af_6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3051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d037e4f5af_6_3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0978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d037e4f5af_6_306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8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037e4f5af_6_5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208" name="Google Shape;208;gd037e4f5af_6_59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" name="Google Shape;209;gd037e4f5af_6_59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gd037e4f5af_6_596"/>
          <p:cNvSpPr/>
          <p:nvPr/>
        </p:nvSpPr>
        <p:spPr>
          <a:xfrm>
            <a:off x="5963808" y="670875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d037e4f5af_6_596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d037e4f5af_6_596"/>
          <p:cNvSpPr/>
          <p:nvPr/>
        </p:nvSpPr>
        <p:spPr>
          <a:xfrm>
            <a:off x="8669342" y="67301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d037e4f5af_6_596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d037e4f5af_6_596"/>
          <p:cNvSpPr/>
          <p:nvPr/>
        </p:nvSpPr>
        <p:spPr>
          <a:xfrm>
            <a:off x="325827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d037e4f5af_6_596"/>
          <p:cNvSpPr txBox="1"/>
          <p:nvPr/>
        </p:nvSpPr>
        <p:spPr>
          <a:xfrm>
            <a:off x="672801" y="799471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클래스</a:t>
            </a:r>
            <a:endParaRPr/>
          </a:p>
        </p:txBody>
      </p:sp>
      <p:sp>
        <p:nvSpPr>
          <p:cNvPr id="216" name="Google Shape;216;gd037e4f5af_6_596"/>
          <p:cNvSpPr txBox="1"/>
          <p:nvPr/>
        </p:nvSpPr>
        <p:spPr>
          <a:xfrm>
            <a:off x="6317145" y="793453"/>
            <a:ext cx="35096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시퀀스</a:t>
            </a:r>
            <a:endParaRPr/>
          </a:p>
        </p:txBody>
      </p:sp>
      <p:pic>
        <p:nvPicPr>
          <p:cNvPr id="217" name="Google Shape;217;gd037e4f5af_6_5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01" y="1161664"/>
            <a:ext cx="540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d037e4f5af_6_5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7145" y="1164129"/>
            <a:ext cx="540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d037e4f5af_6_596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620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687</Words>
  <Application>Microsoft Office PowerPoint</Application>
  <PresentationFormat>와이드스크린</PresentationFormat>
  <Paragraphs>159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Dotum</vt:lpstr>
      <vt:lpstr>Malgun Gothic</vt:lpstr>
      <vt:lpstr>Batang</vt:lpstr>
      <vt:lpstr>Arial</vt:lpstr>
      <vt:lpstr>Office 테마</vt:lpstr>
      <vt:lpstr>소프트웨어 공학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</dc:title>
  <dc:creator>지섭 김</dc:creator>
  <cp:lastModifiedBy>Windows 사용자</cp:lastModifiedBy>
  <cp:revision>19</cp:revision>
  <dcterms:created xsi:type="dcterms:W3CDTF">2021-03-07T23:47:11Z</dcterms:created>
  <dcterms:modified xsi:type="dcterms:W3CDTF">2021-06-21T07:06:54Z</dcterms:modified>
</cp:coreProperties>
</file>