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pos="2259"/>
        <p:guide pos="1097"/>
        <p:guide orient="horz" pos="569"/>
        <p:guide orient="horz" pos="2203"/>
        <p:guide orient="horz" pos="3643"/>
        <p:guide pos="3187"/>
        <p:guide orient="horz" pos="1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037e4f5af_6_3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d037e4f5af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037e4f5af_6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d037e4f5af_6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37e4f5af_6_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d037e4f5af_6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037e4f5af_6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d037e4f5af_6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037e4f5af_6_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d037e4f5af_6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037e4f5af_6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d037e4f5af_6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37e4f5af_6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d037e4f5af_6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037e4f5af_6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d037e4f5af_6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037e4f5af_6_5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d037e4f5af_6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037e4f5af_6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d037e4f5af_6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037e4f5af_6_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d037e4f5af_6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037e4f5af_6_5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d037e4f5af_6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37e4f5af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d037e4f5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37e4f5af_6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d037e4f5af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37e4f5af_6_6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037e4f5af_6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037e4f5af_6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d037e4f5af_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37e4f5af_6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d037e4f5af_6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5800" b="1">
                <a:solidFill>
                  <a:srgbClr val="000000"/>
                </a:solidFill>
              </a:rPr>
              <a:t>소프트웨어 공학</a:t>
            </a:r>
            <a:endParaRPr sz="5800" b="1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프로젝트 중간보고; 요구사항 문서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#201710927 박성준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8650" y="57150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037e4f5af_6_3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249" name="Google Shape;249;gd037e4f5af_6_38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gd037e4f5af_6_38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gd037e4f5af_6_38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d037e4f5af_6_38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d037e4f5af_6_38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d037e4f5af_6_38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d037e4f5af_6_38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d037e4f5af_6_38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d037e4f5af_6_38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d037e4f5af_6_382"/>
          <p:cNvSpPr txBox="1"/>
          <p:nvPr/>
        </p:nvSpPr>
        <p:spPr>
          <a:xfrm>
            <a:off x="660594" y="914370"/>
            <a:ext cx="51159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UC005: 아이디를 찾는다.(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9" name="Google Shape;259;gd037e4f5af_6_382"/>
          <p:cNvGraphicFramePr/>
          <p:nvPr>
            <p:extLst>
              <p:ext uri="{D42A27DB-BD31-4B8C-83A1-F6EECF244321}">
                <p14:modId xmlns:p14="http://schemas.microsoft.com/office/powerpoint/2010/main" val="174983262"/>
              </p:ext>
            </p:extLst>
          </p:nvPr>
        </p:nvGraphicFramePr>
        <p:xfrm>
          <a:off x="635581" y="1783714"/>
          <a:ext cx="4663250" cy="39855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입력하여 ID를 찾는다.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0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ID찾기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이메일이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이메일이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6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2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0" name="Google Shape;260;gd037e4f5af_6_382"/>
          <p:cNvSpPr txBox="1"/>
          <p:nvPr/>
        </p:nvSpPr>
        <p:spPr>
          <a:xfrm>
            <a:off x="6104011" y="914370"/>
            <a:ext cx="5376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UC006: 비밀번호를 찾는다.(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1" name="Google Shape;261;gd037e4f5af_6_382"/>
          <p:cNvGraphicFramePr/>
          <p:nvPr>
            <p:extLst>
              <p:ext uri="{D42A27DB-BD31-4B8C-83A1-F6EECF244321}">
                <p14:modId xmlns:p14="http://schemas.microsoft.com/office/powerpoint/2010/main" val="3595854099"/>
              </p:ext>
            </p:extLst>
          </p:nvPr>
        </p:nvGraphicFramePr>
        <p:xfrm>
          <a:off x="6078793" y="1783714"/>
          <a:ext cx="5376600" cy="36281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입력하여 PW를 재설정한다.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7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PW찾기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비밀번호 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정보가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정보가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2" name="Google Shape;262;gd037e4f5af_6_38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037e4f5af_6_3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268" name="Google Shape;268;gd037e4f5af_6_39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" name="Google Shape;269;gd037e4f5af_6_39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gd037e4f5af_6_39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d037e4f5af_6_39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d037e4f5af_6_39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d037e4f5af_6_39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d037e4f5af_6_39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d037e4f5af_6_39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d037e4f5af_6_39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d037e4f5af_6_397"/>
          <p:cNvSpPr txBox="1"/>
          <p:nvPr/>
        </p:nvSpPr>
        <p:spPr>
          <a:xfrm>
            <a:off x="658540" y="915090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UC007: 회원 탈퇴를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d037e4f5af_6_397"/>
          <p:cNvGraphicFramePr/>
          <p:nvPr>
            <p:extLst>
              <p:ext uri="{D42A27DB-BD31-4B8C-83A1-F6EECF244321}">
                <p14:modId xmlns:p14="http://schemas.microsoft.com/office/powerpoint/2010/main" val="1969308759"/>
              </p:ext>
            </p:extLst>
          </p:nvPr>
        </p:nvGraphicFramePr>
        <p:xfrm>
          <a:off x="668784" y="1780266"/>
          <a:ext cx="4822925" cy="4376473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후 회원탈퇴를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600">
                <a:tc row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 탈퇴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동의 체크박스에 체크를 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버튼을 클릭한다.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B09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B10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 정보를 삭제한다.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되지 않은 메인 페이지를 표시한다..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마이 페이지를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3176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입력한 PW가 틀릴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PW를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탈퇴 동의 체크박스를 체크하지 않은 경우 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동의 요구 메세지를 표시한다.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79" name="Google Shape;279;gd037e4f5af_6_397"/>
          <p:cNvSpPr txBox="1"/>
          <p:nvPr/>
        </p:nvSpPr>
        <p:spPr>
          <a:xfrm>
            <a:off x="6109850" y="257583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UC008: 회원정보를 수정한다.(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0" name="Google Shape;280;gd037e4f5af_6_397"/>
          <p:cNvGraphicFramePr/>
          <p:nvPr/>
        </p:nvGraphicFramePr>
        <p:xfrm>
          <a:off x="6096000" y="2992198"/>
          <a:ext cx="5305750" cy="32138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개인정보를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5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원하는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수정 완료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 화면을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클릭할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B05에서 수정한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1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81" name="Google Shape;281;gd037e4f5af_6_397"/>
          <p:cNvGraphicFramePr/>
          <p:nvPr/>
        </p:nvGraphicFramePr>
        <p:xfrm>
          <a:off x="6078984" y="985944"/>
          <a:ext cx="5305750" cy="1437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0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B01→B02→B03→B04→B05→B06→B07→B08→B09→B10→B11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B01→B02→B03→B04→B05→B07→E03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2" name="Google Shape;282;gd037e4f5af_6_39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37e4f5af_6_4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288" name="Google Shape;288;gd037e4f5af_6_41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" name="Google Shape;289;gd037e4f5af_6_41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gd037e4f5af_6_41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d037e4f5af_6_41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d037e4f5af_6_41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d037e4f5af_6_41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d037e4f5af_6_41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d037e4f5af_6_41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d037e4f5af_6_41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d037e4f5af_6_412"/>
          <p:cNvSpPr txBox="1"/>
          <p:nvPr/>
        </p:nvSpPr>
        <p:spPr>
          <a:xfrm>
            <a:off x="658253" y="916707"/>
            <a:ext cx="526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UC009: 캠핑장 정보를 업로드한다.(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8" name="Google Shape;298;gd037e4f5af_6_412"/>
          <p:cNvGraphicFramePr/>
          <p:nvPr>
            <p:extLst>
              <p:ext uri="{D42A27DB-BD31-4B8C-83A1-F6EECF244321}">
                <p14:modId xmlns:p14="http://schemas.microsoft.com/office/powerpoint/2010/main" val="1087447199"/>
              </p:ext>
            </p:extLst>
          </p:nvPr>
        </p:nvGraphicFramePr>
        <p:xfrm>
          <a:off x="676731" y="1782620"/>
          <a:ext cx="4814975" cy="3573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업로드한다.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추가하기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업로드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9" name="Google Shape;299;gd037e4f5af_6_412"/>
          <p:cNvSpPr txBox="1"/>
          <p:nvPr/>
        </p:nvSpPr>
        <p:spPr>
          <a:xfrm>
            <a:off x="6103542" y="91670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UC010: 캠핑장 정보를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gd037e4f5af_6_412"/>
          <p:cNvGraphicFramePr/>
          <p:nvPr>
            <p:extLst>
              <p:ext uri="{D42A27DB-BD31-4B8C-83A1-F6EECF244321}">
                <p14:modId xmlns:p14="http://schemas.microsoft.com/office/powerpoint/2010/main" val="4125382674"/>
              </p:ext>
            </p:extLst>
          </p:nvPr>
        </p:nvGraphicFramePr>
        <p:xfrm>
          <a:off x="6019800" y="1782619"/>
          <a:ext cx="5376600" cy="3417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 수정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저장버튼을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1" name="Google Shape;301;gd037e4f5af_6_41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37e4f5af_6_4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307" name="Google Shape;307;gd037e4f5af_6_42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8" name="Google Shape;308;gd037e4f5af_6_42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9" name="Google Shape;309;gd037e4f5af_6_42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d037e4f5af_6_42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d037e4f5af_6_42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d037e4f5af_6_42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d037e4f5af_6_42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d037e4f5af_6_42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d037e4f5af_6_42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d037e4f5af_6_427"/>
          <p:cNvSpPr txBox="1"/>
          <p:nvPr/>
        </p:nvSpPr>
        <p:spPr>
          <a:xfrm>
            <a:off x="658023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UC011: 검색을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7" name="Google Shape;317;gd037e4f5af_6_427"/>
          <p:cNvGraphicFramePr/>
          <p:nvPr/>
        </p:nvGraphicFramePr>
        <p:xfrm>
          <a:off x="630315" y="1783725"/>
          <a:ext cx="4861400" cy="3763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캠핑장 정보를 검색할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5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창에 검색어를 입력한다.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조건을 설정한다.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 결과를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조건을 설정하지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검색어만으로 나온 결과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검색어를 입력하지 않고 검색 버튼을 누르는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검색어의 입력을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3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B01→B02→B04→A01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18" name="Google Shape;318;gd037e4f5af_6_427"/>
          <p:cNvSpPr txBox="1"/>
          <p:nvPr/>
        </p:nvSpPr>
        <p:spPr>
          <a:xfrm>
            <a:off x="6101109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UC012: 예약을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9" name="Google Shape;319;gd037e4f5af_6_427"/>
          <p:cNvGraphicFramePr/>
          <p:nvPr/>
        </p:nvGraphicFramePr>
        <p:xfrm>
          <a:off x="6089151" y="1783725"/>
          <a:ext cx="5305750" cy="3619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캠핑장을 예약할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예약하고자 하는 캠핑장의 페이지에 접속한다.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25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예약하기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정보를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규정 및 약관 동의를 체크한다.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(UC019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예약완료 페이지를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6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규정 및 약관 동의사항을 체크하지 않는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체크를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B01에서 회원이 아닐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3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B01→B02→B03→B05→E01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20" name="Google Shape;320;gd037e4f5af_6_42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37e4f5af_6_4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326" name="Google Shape;326;gd037e4f5af_6_44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gd037e4f5af_6_44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d037e4f5af_6_44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d037e4f5af_6_44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d037e4f5af_6_44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d037e4f5af_6_44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d037e4f5af_6_44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d037e4f5af_6_44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d037e4f5af_6_44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d037e4f5af_6_442"/>
          <p:cNvSpPr txBox="1"/>
          <p:nvPr/>
        </p:nvSpPr>
        <p:spPr>
          <a:xfrm>
            <a:off x="658427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UC013: 예약을 취소한다.(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6" name="Google Shape;336;gd037e4f5af_6_442"/>
          <p:cNvGraphicFramePr/>
          <p:nvPr>
            <p:extLst>
              <p:ext uri="{D42A27DB-BD31-4B8C-83A1-F6EECF244321}">
                <p14:modId xmlns:p14="http://schemas.microsoft.com/office/powerpoint/2010/main" val="2089945186"/>
              </p:ext>
            </p:extLst>
          </p:nvPr>
        </p:nvGraphicFramePr>
        <p:xfrm>
          <a:off x="658427" y="1782619"/>
          <a:ext cx="4833275" cy="36501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취소할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취소 및 결제 취소를 확인한다.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결제를 취소한다 (UC020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37" name="Google Shape;337;gd037e4f5af_6_442"/>
          <p:cNvSpPr txBox="1"/>
          <p:nvPr/>
        </p:nvSpPr>
        <p:spPr>
          <a:xfrm>
            <a:off x="6104380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</a:t>
            </a:r>
            <a:r>
              <a:rPr lang="ko-KR" sz="1600" b="1">
                <a:solidFill>
                  <a:srgbClr val="3856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UC014: 예약을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8" name="Google Shape;338;gd037e4f5af_6_442"/>
          <p:cNvGraphicFramePr/>
          <p:nvPr>
            <p:extLst>
              <p:ext uri="{D42A27DB-BD31-4B8C-83A1-F6EECF244321}">
                <p14:modId xmlns:p14="http://schemas.microsoft.com/office/powerpoint/2010/main" val="2203816304"/>
              </p:ext>
            </p:extLst>
          </p:nvPr>
        </p:nvGraphicFramePr>
        <p:xfrm>
          <a:off x="6067147" y="1782619"/>
          <a:ext cx="5376600" cy="36502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예약을 완료한다.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사용자의 수정된 예약 정보를 저장한다.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0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수정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내용을 수정한다.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저장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변경된 예약 정보를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B06에서 취소 버튼을 클릭하는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이전 페이지를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6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39" name="Google Shape;339;gd037e4f5af_6_44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037e4f5af_6_4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345" name="Google Shape;345;gd037e4f5af_6_45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gd037e4f5af_6_45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7" name="Google Shape;347;gd037e4f5af_6_45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d037e4f5af_6_45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d037e4f5af_6_45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d037e4f5af_6_45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d037e4f5af_6_45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d037e4f5af_6_45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d037e4f5af_6_45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d037e4f5af_6_457"/>
          <p:cNvSpPr txBox="1"/>
          <p:nvPr/>
        </p:nvSpPr>
        <p:spPr>
          <a:xfrm>
            <a:off x="659814" y="910315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UC015: 예약 승인을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5" name="Google Shape;355;gd037e4f5af_6_457"/>
          <p:cNvGraphicFramePr/>
          <p:nvPr>
            <p:extLst>
              <p:ext uri="{D42A27DB-BD31-4B8C-83A1-F6EECF244321}">
                <p14:modId xmlns:p14="http://schemas.microsoft.com/office/powerpoint/2010/main" val="865970301"/>
              </p:ext>
            </p:extLst>
          </p:nvPr>
        </p:nvGraphicFramePr>
        <p:xfrm>
          <a:off x="621879" y="1786341"/>
          <a:ext cx="4869825" cy="34669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승인이 가능하다. 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시스템은 캠핑장 관리자의 승인 여부를 회원의 이메일로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승인 여부를 회원의 마이 페이지에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관리자의 예약확인 페이지에 예약 승인을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요청된 정보를 확인 후 승인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거절버튼을 클릭하는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거절을 알리는 이메일을 보낸다. (UC023, UC016 참조)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6" name="Google Shape;356;gd037e4f5af_6_457"/>
          <p:cNvSpPr txBox="1"/>
          <p:nvPr/>
        </p:nvSpPr>
        <p:spPr>
          <a:xfrm>
            <a:off x="6100659" y="2261131"/>
            <a:ext cx="701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UC016: 예약을 거절한다.(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7" name="Google Shape;357;gd037e4f5af_6_457"/>
          <p:cNvGraphicFramePr/>
          <p:nvPr>
            <p:extLst>
              <p:ext uri="{D42A27DB-BD31-4B8C-83A1-F6EECF244321}">
                <p14:modId xmlns:p14="http://schemas.microsoft.com/office/powerpoint/2010/main" val="1187294294"/>
              </p:ext>
            </p:extLst>
          </p:nvPr>
        </p:nvGraphicFramePr>
        <p:xfrm>
          <a:off x="6056791" y="2810596"/>
          <a:ext cx="5318450" cy="2895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요청한 예약을 거절할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거절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취소가 완료되었다는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결제를 취소한다 (UC020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(UC023, UC015 참조)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58" name="Google Shape;358;gd037e4f5af_6_45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359" name="Google Shape;359;gd037e4f5af_6_457"/>
          <p:cNvGraphicFramePr/>
          <p:nvPr/>
        </p:nvGraphicFramePr>
        <p:xfrm>
          <a:off x="6032079" y="877887"/>
          <a:ext cx="4869825" cy="103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037e4f5af_6_4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365" name="Google Shape;365;gd037e4f5af_6_47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6" name="Google Shape;366;gd037e4f5af_6_47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gd037e4f5af_6_47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d037e4f5af_6_47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d037e4f5af_6_47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d037e4f5af_6_47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d037e4f5af_6_47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d037e4f5af_6_47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d037e4f5af_6_47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d037e4f5af_6_472"/>
          <p:cNvSpPr txBox="1"/>
          <p:nvPr/>
        </p:nvSpPr>
        <p:spPr>
          <a:xfrm>
            <a:off x="658543" y="91326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UC017: 예약을 조회한다.(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5" name="Google Shape;375;gd037e4f5af_6_472"/>
          <p:cNvGraphicFramePr/>
          <p:nvPr>
            <p:extLst>
              <p:ext uri="{D42A27DB-BD31-4B8C-83A1-F6EECF244321}">
                <p14:modId xmlns:p14="http://schemas.microsoft.com/office/powerpoint/2010/main" val="2829593898"/>
              </p:ext>
            </p:extLst>
          </p:nvPr>
        </p:nvGraphicFramePr>
        <p:xfrm>
          <a:off x="649549" y="1783749"/>
          <a:ext cx="4842150" cy="340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예약한 캠핑장 정보를 조회할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정보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6" name="Google Shape;376;gd037e4f5af_6_472"/>
          <p:cNvSpPr txBox="1"/>
          <p:nvPr/>
        </p:nvSpPr>
        <p:spPr>
          <a:xfrm>
            <a:off x="6109851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UC018 : 예약을 관리한다.(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7" name="Google Shape;377;gd037e4f5af_6_472"/>
          <p:cNvGraphicFramePr/>
          <p:nvPr>
            <p:extLst>
              <p:ext uri="{D42A27DB-BD31-4B8C-83A1-F6EECF244321}">
                <p14:modId xmlns:p14="http://schemas.microsoft.com/office/powerpoint/2010/main" val="2188270713"/>
              </p:ext>
            </p:extLst>
          </p:nvPr>
        </p:nvGraphicFramePr>
        <p:xfrm>
          <a:off x="6019800" y="1783748"/>
          <a:ext cx="5376600" cy="32150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자신이 올린 캠핑장의 예약을 확인할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8" name="Google Shape;378;gd037e4f5af_6_47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037e4f5af_6_4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384" name="Google Shape;384;gd037e4f5af_6_48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5" name="Google Shape;385;gd037e4f5af_6_48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gd037e4f5af_6_48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d037e4f5af_6_48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d037e4f5af_6_48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d037e4f5af_6_48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d037e4f5af_6_48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d037e4f5af_6_48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d037e4f5af_6_487"/>
          <p:cNvSpPr txBox="1"/>
          <p:nvPr/>
        </p:nvSpPr>
        <p:spPr>
          <a:xfrm>
            <a:off x="658549" y="91087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UC019: 결제를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4" name="Google Shape;394;gd037e4f5af_6_487"/>
          <p:cNvGraphicFramePr/>
          <p:nvPr/>
        </p:nvGraphicFramePr>
        <p:xfrm>
          <a:off x="676022" y="1791496"/>
          <a:ext cx="4815700" cy="2802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계좌번호를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 번호를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5" name="Google Shape;395;gd037e4f5af_6_487"/>
          <p:cNvSpPr txBox="1"/>
          <p:nvPr/>
        </p:nvSpPr>
        <p:spPr>
          <a:xfrm>
            <a:off x="6102777" y="91224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UC020: 결제를 취소한다.(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6" name="Google Shape;396;gd037e4f5af_6_487"/>
          <p:cNvGraphicFramePr/>
          <p:nvPr/>
        </p:nvGraphicFramePr>
        <p:xfrm>
          <a:off x="6019640" y="1791496"/>
          <a:ext cx="5376600" cy="28019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관리자한테 이메일로 환급을 요구하는 메시지를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취소하거나 캠핑장 관리자가 예약을 거절한다.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관리자에게 환불을 요구하는 이메일을 보낸다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7" name="Google Shape;397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d037e4f5af_6_48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037e4f5af_6_5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404" name="Google Shape;404;gd037e4f5af_6_50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5" name="Google Shape;405;gd037e4f5af_6_50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6" name="Google Shape;406;gd037e4f5af_6_50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d037e4f5af_6_50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d037e4f5af_6_50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gd037e4f5af_6_50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d037e4f5af_6_50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d037e4f5af_6_50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d037e4f5af_6_502"/>
          <p:cNvSpPr txBox="1"/>
          <p:nvPr/>
        </p:nvSpPr>
        <p:spPr>
          <a:xfrm>
            <a:off x="658550" y="917608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UC021: 리뷰를 작성한다.(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gd037e4f5af_6_502"/>
          <p:cNvGraphicFramePr/>
          <p:nvPr>
            <p:extLst>
              <p:ext uri="{D42A27DB-BD31-4B8C-83A1-F6EECF244321}">
                <p14:modId xmlns:p14="http://schemas.microsoft.com/office/powerpoint/2010/main" val="3521181994"/>
              </p:ext>
            </p:extLst>
          </p:nvPr>
        </p:nvGraphicFramePr>
        <p:xfrm>
          <a:off x="667305" y="1784431"/>
          <a:ext cx="4824400" cy="39546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이용한 캠핑장에 대한 리뷰를 작성할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시스템에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 작성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리뷰를 작성한다.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작성이 완료되었다는 메시지를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리뷰를 작성하지 않고 완료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리뷰 작성을 요구하는 메시지를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15" name="Google Shape;415;gd037e4f5af_6_502"/>
          <p:cNvSpPr txBox="1"/>
          <p:nvPr/>
        </p:nvSpPr>
        <p:spPr>
          <a:xfrm>
            <a:off x="6101702" y="917596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UC022: 리뷰에 댓글을 작성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" name="Google Shape;416;gd037e4f5af_6_502"/>
          <p:cNvGraphicFramePr/>
          <p:nvPr>
            <p:extLst>
              <p:ext uri="{D42A27DB-BD31-4B8C-83A1-F6EECF244321}">
                <p14:modId xmlns:p14="http://schemas.microsoft.com/office/powerpoint/2010/main" val="57084771"/>
              </p:ext>
            </p:extLst>
          </p:nvPr>
        </p:nvGraphicFramePr>
        <p:xfrm>
          <a:off x="6031636" y="1784430"/>
          <a:ext cx="5701350" cy="3414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업로드한 캠핑장의 리뷰를 확인하고 댓글을 달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해당 캠핑장에 리뷰를 작성한다.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리뷰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댓글을 작성한 후 저장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수정된 리뷰 관리 페이지를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수정하지 않고 저장버튼을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값을 요구하는 메세지를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7" name="Google Shape;417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d037e4f5af_6_50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37e4f5af_6_5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424" name="Google Shape;424;gd037e4f5af_6_5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5" name="Google Shape;425;gd037e4f5af_6_5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d037e4f5af_6_5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d037e4f5af_6_5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d037e4f5af_6_5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d037e4f5af_6_5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d037e4f5af_6_5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d037e4f5af_6_517"/>
          <p:cNvSpPr txBox="1"/>
          <p:nvPr/>
        </p:nvSpPr>
        <p:spPr>
          <a:xfrm>
            <a:off x="659449" y="91606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UC023 : 이메일을 보낸다.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4" name="Google Shape;434;gd037e4f5af_6_517"/>
          <p:cNvGraphicFramePr/>
          <p:nvPr>
            <p:extLst>
              <p:ext uri="{D42A27DB-BD31-4B8C-83A1-F6EECF244321}">
                <p14:modId xmlns:p14="http://schemas.microsoft.com/office/powerpoint/2010/main" val="2538623233"/>
              </p:ext>
            </p:extLst>
          </p:nvPr>
        </p:nvGraphicFramePr>
        <p:xfrm>
          <a:off x="653058" y="1781718"/>
          <a:ext cx="4942425" cy="39973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이메일을 보낸다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</a:t>
                      </a: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예약하기, 예약승인, 예약수정, 결제취소, 아이디 찾기, 비밀번호 찾기 중 하나를 선택하는 경우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2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하거나 예약을 수정하는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예약 승인 및 거절을 요청하는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회원에게 예약이 승인을 알리는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결제가 취소되는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환급을 요구하는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아이디를 찾는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아이디를 포함한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비밀번호를 찾는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비밀번호를 포함한 이메일을 보낸다.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5" name="Google Shape;435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d037e4f5af_6_5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438" name="Google Shape;438;gd037e4f5af_6_517"/>
          <p:cNvGraphicFramePr/>
          <p:nvPr>
            <p:extLst>
              <p:ext uri="{D42A27DB-BD31-4B8C-83A1-F6EECF244321}">
                <p14:modId xmlns:p14="http://schemas.microsoft.com/office/powerpoint/2010/main" val="55208680"/>
              </p:ext>
            </p:extLst>
          </p:nvPr>
        </p:nvGraphicFramePr>
        <p:xfrm>
          <a:off x="6063258" y="1781718"/>
          <a:ext cx="5376600" cy="13144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 &amp;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 + 기술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화면기술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111111"/>
                </a:solidFill>
                <a:highlight>
                  <a:srgbClr val="FFFFFF"/>
                </a:highlight>
              </a:rPr>
              <a:t>Ⅶ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w="444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037e4f5af_6_5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444" name="Google Shape;444;gd037e4f5af_6_575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d037e4f5af_6_575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오븐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6" name="Google Shape;446;gd037e4f5af_6_575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gd037e4f5af_6_575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d037e4f5af_6_575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d037e4f5af_6_575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d037e4f5af_6_575"/>
          <p:cNvSpPr/>
          <p:nvPr/>
        </p:nvSpPr>
        <p:spPr>
          <a:xfrm>
            <a:off x="5671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d037e4f5af_6_575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d037e4f5af_6_575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d037e4f5af_6_575"/>
          <p:cNvSpPr/>
          <p:nvPr/>
        </p:nvSpPr>
        <p:spPr>
          <a:xfrm>
            <a:off x="96140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4" name="Google Shape;454;gd037e4f5af_6_5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50" y="961501"/>
            <a:ext cx="6153102" cy="505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037e4f5af_6_5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460" name="Google Shape;460;gd037e4f5af_6_59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d037e4f5af_6_596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11111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Ⅶ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2" name="Google Shape;462;gd037e4f5af_6_59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gd037e4f5af_6_596"/>
          <p:cNvSpPr/>
          <p:nvPr/>
        </p:nvSpPr>
        <p:spPr>
          <a:xfrm>
            <a:off x="114428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d037e4f5af_6_59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d037e4f5af_6_59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d037e4f5af_6_59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d037e4f5af_6_59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d037e4f5af_6_596"/>
          <p:cNvSpPr/>
          <p:nvPr/>
        </p:nvSpPr>
        <p:spPr>
          <a:xfrm>
            <a:off x="5652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d037e4f5af_6_59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0" name="Google Shape;470;gd037e4f5af_6_596"/>
          <p:cNvGraphicFramePr/>
          <p:nvPr/>
        </p:nvGraphicFramePr>
        <p:xfrm>
          <a:off x="565225" y="1411800"/>
          <a:ext cx="5410200" cy="294149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요구항목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설명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(응답시간)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혹은 캠핑장 관리자의 변경사항이 평균 3초 이내에 웹 페이지에 적용되어야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(처리량)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동시 접속자 수는 1000명까지 가능하다. 또한 시스템은 하루 24시간 가동되어야 하며, 가동률 99% 이상을 유지해야 한다. 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보안성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 캠핑장 관리자 및 사용자는 각각의 유형에 따라 접근할 수 있는 페이지가 달라야 하며, 각 개인이 접근할 수 있는 페이지(마이 페이지, 캠핑장 관리자 페이지 등)도 달라야 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비밀번호 입력 시 비밀번호는 *로 표시되어야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호환성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데스크탑, 랩탑, 모바일 등 디바이스의 크기에 따라, 혹은 사용자의 브라우저 사이즈 변동에 따라 반응형으로 해당 사이즈에 맞춰 웹 페이지를 표시해야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1" name="Google Shape;471;gd037e4f5af_6_596"/>
          <p:cNvGraphicFramePr/>
          <p:nvPr/>
        </p:nvGraphicFramePr>
        <p:xfrm>
          <a:off x="6082575" y="1666100"/>
          <a:ext cx="5410200" cy="241571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신뢰성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실행 시 오류 가능성을 5%미만으로 유지해야한다.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안전성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및 관리자는 각종 악성 광고에 보호를 받으며,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운영성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 다운 시, 복구하는 방법을 제공해야한다.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사용성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1.시스템은 마우스 클릭과 키보드 입력을 기반으로 실행되며, ID와 PW는 한국어, 영어를 지원한다.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시스템은 다양한 언어를 지원한다.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가시성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사용자에게 시각적으로 단순하고 직관적인 형식의 인터페이스를 지원하여 쉬운 조작이 가능하게 하고, 정보수집에 도움을 준다.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gd037e4f5af_0_14"/>
          <p:cNvSpPr/>
          <p:nvPr/>
        </p:nvSpPr>
        <p:spPr>
          <a:xfrm>
            <a:off x="24512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d037e4f5af_0_14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d037e4f5af_0_14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920850" y="1094050"/>
            <a:ext cx="10350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#새로운 취미생활 캠핑의 증가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코로나 19 확산으로 인해 다수의 집합 활동이 금지되면서 소규모 야외 활동이 증가하는 추세를 보이고 있다.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하지만 장소 선정, 가격 비교, 예약 등의 번거로움이 높아지는 캠핑 수요를 만족시키기에는 전용 플랫폼이 다양하지 못하다. 이러한 캠핑장 예약 전용 플랫폼의 부재로 인한 불편사항의 해결을 목표로 </a:t>
            </a:r>
            <a:r>
              <a:rPr lang="ko-KR" b="1">
                <a:solidFill>
                  <a:srgbClr val="005BAC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누구나 편하게 사용할 수 있는 캠핑장 예약을 돕는 것을 목적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으로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본 프로젝트는 사용자들이 맞춤형 정보를 쉽게 탐색 가능하게 하여 활용 효율을 높이고 리뷰를 통해 정보의 신뢰성을 주어 이용자가 보다 성공적인 캠핑을 할 수 있도록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gd037e4f5a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79" y="3310451"/>
            <a:ext cx="4171435" cy="2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d037e4f5a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938" y="3403313"/>
            <a:ext cx="48101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d037e4f5af_0_14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37e4f5af_0_3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28" name="Google Shape;128;gd037e4f5af_0_32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037e4f5af_0_322"/>
          <p:cNvSpPr txBox="1"/>
          <p:nvPr/>
        </p:nvSpPr>
        <p:spPr>
          <a:xfrm>
            <a:off x="362902" y="214161"/>
            <a:ext cx="537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정의&amp; 다이어그램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gd037e4f5af_0_32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gd037e4f5af_0_32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d037e4f5af_0_32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d037e4f5af_0_32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d037e4f5af_0_32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d037e4f5af_0_32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d037e4f5af_0_32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d037e4f5af_0_32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gd037e4f5af_0_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200" y="849675"/>
            <a:ext cx="4983000" cy="5164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d037e4f5af_0_322"/>
          <p:cNvSpPr txBox="1"/>
          <p:nvPr/>
        </p:nvSpPr>
        <p:spPr>
          <a:xfrm>
            <a:off x="6359300" y="1057275"/>
            <a:ext cx="4880700" cy="212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캠핑장 예약 프로그램을 사용하는 최상위 사용자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캠핑장 관리자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>
                <a:solidFill>
                  <a:schemeClr val="dk1"/>
                </a:solidFill>
              </a:rPr>
              <a:t>캠핑장 업로드 및 예약승인을 하는 사람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캠핑장 예약, 예약수정 및 취소를 하는 사람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로그인을 한 고객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로그인을 하지 않은 고객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37e4f5af_6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5" name="Google Shape;145;gd037e4f5af_6_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d037e4f5af_6_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47" name="Google Shape;147;gd037e4f5af_6_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gd037e4f5af_6_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d037e4f5af_6_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d037e4f5af_6_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d037e4f5af_6_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d037e4f5af_6_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d037e4f5af_6_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d037e4f5af_6_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d037e4f5af_6_17"/>
          <p:cNvSpPr txBox="1"/>
          <p:nvPr/>
        </p:nvSpPr>
        <p:spPr>
          <a:xfrm>
            <a:off x="1812781" y="3000910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회원가입/탈퇴</a:t>
            </a:r>
            <a:endParaRPr b="1"/>
          </a:p>
        </p:txBody>
      </p:sp>
      <p:sp>
        <p:nvSpPr>
          <p:cNvPr id="156" name="Google Shape;156;gd037e4f5af_6_17"/>
          <p:cNvSpPr txBox="1"/>
          <p:nvPr/>
        </p:nvSpPr>
        <p:spPr>
          <a:xfrm>
            <a:off x="5363533" y="3021775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</a:t>
            </a:r>
            <a:endParaRPr b="1"/>
          </a:p>
        </p:txBody>
      </p:sp>
      <p:pic>
        <p:nvPicPr>
          <p:cNvPr id="157" name="Google Shape;157;gd037e4f5af_6_17"/>
          <p:cNvPicPr preferRelativeResize="0"/>
          <p:nvPr/>
        </p:nvPicPr>
        <p:blipFill rotWithShape="1">
          <a:blip r:embed="rId3">
            <a:alphaModFix/>
          </a:blip>
          <a:srcRect l="-8260" r="8260"/>
          <a:stretch/>
        </p:blipFill>
        <p:spPr>
          <a:xfrm>
            <a:off x="1742000" y="927729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d037e4f5af_6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338" y="1003950"/>
            <a:ext cx="1844576" cy="18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d037e4f5af_6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0663" y="3543463"/>
            <a:ext cx="2984025" cy="1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d037e4f5af_6_17"/>
          <p:cNvSpPr txBox="1"/>
          <p:nvPr/>
        </p:nvSpPr>
        <p:spPr>
          <a:xfrm>
            <a:off x="8174225" y="5474438"/>
            <a:ext cx="165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회원정보 수정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d037e4f5af_6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300" y="3446401"/>
            <a:ext cx="1853551" cy="185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037e4f5af_6_17"/>
          <p:cNvSpPr txBox="1"/>
          <p:nvPr/>
        </p:nvSpPr>
        <p:spPr>
          <a:xfrm>
            <a:off x="3428775" y="5476700"/>
            <a:ext cx="170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ID/PW 찾기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37e4f5af_6_6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68" name="Google Shape;168;gd037e4f5af_6_68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d037e4f5af_6_688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170" name="Google Shape;170;gd037e4f5af_6_68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71" name="Google Shape;171;gd037e4f5af_6_68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gd037e4f5af_6_688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d037e4f5af_6_688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d037e4f5af_6_688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d037e4f5af_6_688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d037e4f5af_6_688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d037e4f5af_6_68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d037e4f5af_6_688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d037e4f5af_6_688"/>
          <p:cNvSpPr txBox="1"/>
          <p:nvPr/>
        </p:nvSpPr>
        <p:spPr>
          <a:xfrm>
            <a:off x="6420347" y="55756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관리/작성</a:t>
            </a:r>
            <a:endParaRPr b="1"/>
          </a:p>
        </p:txBody>
      </p:sp>
      <p:pic>
        <p:nvPicPr>
          <p:cNvPr id="180" name="Google Shape;180;gd037e4f5af_6_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876" y="3458551"/>
            <a:ext cx="2932155" cy="1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037e4f5af_6_6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525" y="920000"/>
            <a:ext cx="2901911" cy="18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037e4f5af_6_688"/>
          <p:cNvSpPr txBox="1"/>
          <p:nvPr/>
        </p:nvSpPr>
        <p:spPr>
          <a:xfrm>
            <a:off x="1506583" y="29347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gd037e4f5af_6_6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2187" y="896213"/>
            <a:ext cx="1844576" cy="18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d037e4f5af_6_688"/>
          <p:cNvSpPr txBox="1"/>
          <p:nvPr/>
        </p:nvSpPr>
        <p:spPr>
          <a:xfrm>
            <a:off x="8392383" y="30013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예약/예약관리</a:t>
            </a:r>
            <a:endParaRPr b="1"/>
          </a:p>
        </p:txBody>
      </p:sp>
      <p:sp>
        <p:nvSpPr>
          <p:cNvPr id="185" name="Google Shape;185;gd037e4f5af_6_688"/>
          <p:cNvSpPr txBox="1"/>
          <p:nvPr/>
        </p:nvSpPr>
        <p:spPr>
          <a:xfrm>
            <a:off x="3019356" y="5563822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/>
          </a:p>
        </p:txBody>
      </p:sp>
      <p:pic>
        <p:nvPicPr>
          <p:cNvPr id="186" name="Google Shape;186;gd037e4f5af_6_6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2475" y="3497742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d037e4f5af_6_6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6825" y="912587"/>
            <a:ext cx="2142936" cy="1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d037e4f5af_6_688"/>
          <p:cNvSpPr txBox="1"/>
          <p:nvPr/>
        </p:nvSpPr>
        <p:spPr>
          <a:xfrm>
            <a:off x="5359282" y="2881488"/>
            <a:ext cx="193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캠핑장 업로드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75" y="929100"/>
            <a:ext cx="10902224" cy="51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37e4f5af_6_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210" name="Google Shape;210;gd037e4f5af_6_4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d037e4f5af_6_4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cxnSp>
        <p:nvCxnSpPr>
          <p:cNvPr id="212" name="Google Shape;212;gd037e4f5af_6_4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gd037e4f5af_6_4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d037e4f5af_6_4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d037e4f5af_6_4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d037e4f5af_6_4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chemeClr val="dk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d037e4f5af_6_4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d037e4f5af_6_4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d037e4f5af_6_4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0" name="Google Shape;220;gd037e4f5af_6_47"/>
          <p:cNvGraphicFramePr/>
          <p:nvPr>
            <p:extLst>
              <p:ext uri="{D42A27DB-BD31-4B8C-83A1-F6EECF244321}">
                <p14:modId xmlns:p14="http://schemas.microsoft.com/office/powerpoint/2010/main" val="2244422902"/>
              </p:ext>
            </p:extLst>
          </p:nvPr>
        </p:nvGraphicFramePr>
        <p:xfrm>
          <a:off x="657496" y="1778735"/>
          <a:ext cx="4709925" cy="34649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6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ID, PW와 개인정보를 입력하여 새로운 계정을 생성한다.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버튼을 클릭한다. 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개인정보 입력한다.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하기 버튼을 클릭한다.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받은 ID, PW 및 개인정보를 시스템에 보낸다.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회원가입이 완료되었다는 메세지를 표시한다.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3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ID가 이미 시스템에 존재하는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ID가 등록되어 있어서 사용할 수 없다는 메시지 표시한다.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21" name="Google Shape;221;gd037e4f5af_6_47"/>
          <p:cNvSpPr txBox="1"/>
          <p:nvPr/>
        </p:nvSpPr>
        <p:spPr>
          <a:xfrm>
            <a:off x="657500" y="913256"/>
            <a:ext cx="483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9999" marR="0" lvl="0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UC001 : 회원가입을 한다.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d037e4f5af_6_47"/>
          <p:cNvSpPr txBox="1"/>
          <p:nvPr/>
        </p:nvSpPr>
        <p:spPr>
          <a:xfrm>
            <a:off x="6102919" y="913256"/>
            <a:ext cx="606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UC002 : 캠핑장 관리자로 로그인을 한다. 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gd037e4f5af_6_47"/>
          <p:cNvGraphicFramePr/>
          <p:nvPr>
            <p:extLst>
              <p:ext uri="{D42A27DB-BD31-4B8C-83A1-F6EECF244321}">
                <p14:modId xmlns:p14="http://schemas.microsoft.com/office/powerpoint/2010/main" val="3398341739"/>
              </p:ext>
            </p:extLst>
          </p:nvPr>
        </p:nvGraphicFramePr>
        <p:xfrm>
          <a:off x="6096000" y="1787772"/>
          <a:ext cx="5318450" cy="32087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ID, PW를 입력하여 시스템에 로그인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5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62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7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4" name="Google Shape;224;gd037e4f5af_6_47"/>
          <p:cNvSpPr txBox="1"/>
          <p:nvPr/>
        </p:nvSpPr>
        <p:spPr>
          <a:xfrm>
            <a:off x="9634950" y="5783750"/>
            <a:ext cx="22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우선순위 =( 상, 중, 하 )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037e4f5af_6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230" name="Google Shape;230;gd037e4f5af_6_30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d037e4f5af_6_30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gd037e4f5af_6_306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d037e4f5af_6_30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d037e4f5af_6_30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d037e4f5af_6_30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d037e4f5af_6_30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d037e4f5af_6_30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d037e4f5af_6_30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d037e4f5af_6_306"/>
          <p:cNvSpPr txBox="1"/>
          <p:nvPr/>
        </p:nvSpPr>
        <p:spPr>
          <a:xfrm>
            <a:off x="658544" y="911031"/>
            <a:ext cx="511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UC003 : 회원으로 로그인을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0" name="Google Shape;240;gd037e4f5af_6_306"/>
          <p:cNvGraphicFramePr/>
          <p:nvPr>
            <p:extLst>
              <p:ext uri="{D42A27DB-BD31-4B8C-83A1-F6EECF244321}">
                <p14:modId xmlns:p14="http://schemas.microsoft.com/office/powerpoint/2010/main" val="2922762996"/>
              </p:ext>
            </p:extLst>
          </p:nvPr>
        </p:nvGraphicFramePr>
        <p:xfrm>
          <a:off x="628835" y="1783603"/>
          <a:ext cx="4727100" cy="38605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7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ID, PW를 입력하여 시스템에 로그인한다.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6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0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4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1" name="Google Shape;241;gd037e4f5af_6_306"/>
          <p:cNvSpPr txBox="1"/>
          <p:nvPr/>
        </p:nvSpPr>
        <p:spPr>
          <a:xfrm>
            <a:off x="6109652" y="91103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UC004 : 로그아웃을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2" name="Google Shape;242;gd037e4f5af_6_306"/>
          <p:cNvGraphicFramePr/>
          <p:nvPr>
            <p:extLst>
              <p:ext uri="{D42A27DB-BD31-4B8C-83A1-F6EECF244321}">
                <p14:modId xmlns:p14="http://schemas.microsoft.com/office/powerpoint/2010/main" val="2939914731"/>
              </p:ext>
            </p:extLst>
          </p:nvPr>
        </p:nvGraphicFramePr>
        <p:xfrm>
          <a:off x="6096000" y="1781472"/>
          <a:ext cx="5672775" cy="22536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되어 있는 시스템에서 로그아웃 버튼을 누른다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로그아웃 버튼을 누른다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로그아웃 된 메인페이지를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3" name="Google Shape;243;gd037e4f5af_6_30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3396</Words>
  <Application>Microsoft Office PowerPoint</Application>
  <PresentationFormat>와이드스크린</PresentationFormat>
  <Paragraphs>893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Malgun Gothic</vt:lpstr>
      <vt:lpstr>Arial</vt:lpstr>
      <vt:lpstr>Office 테마</vt:lpstr>
      <vt:lpstr>소프트웨어 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지섭 김</dc:creator>
  <cp:lastModifiedBy>석황 김</cp:lastModifiedBy>
  <cp:revision>3</cp:revision>
  <dcterms:created xsi:type="dcterms:W3CDTF">2021-03-07T23:47:11Z</dcterms:created>
  <dcterms:modified xsi:type="dcterms:W3CDTF">2021-04-25T11:43:54Z</dcterms:modified>
</cp:coreProperties>
</file>