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639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iJmZSsNPC5evc9Mu2EkDb0XEvv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32CF65-824F-482F-A792-99DE080A248A}">
  <a:tblStyle styleId="{2B32CF65-824F-482F-A792-99DE080A248A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6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37e4f5af_6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d037e4f5af_6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037e4f5af_6_3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d037e4f5af_6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037e4f5af_6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d037e4f5af_6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37e4f5af_6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d037e4f5af_6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037e4f5af_6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d037e4f5af_6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37e4f5af_6_4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d037e4f5af_6_4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037e4f5af_6_4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d037e4f5af_6_4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037e4f5af_6_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d037e4f5af_6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37e4f5af_6_5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d037e4f5af_6_5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037e4f5af_6_5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d037e4f5af_6_5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037e4f5af_6_5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d037e4f5af_6_5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037e4f5af_6_5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d037e4f5af_6_5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037e4f5a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037e4f5a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37e4f5af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037e4f5af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37e4f5af_6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037e4f5af_6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037e4f5af_6_6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037e4f5af_6_6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037e4f5af_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037e4f5af_6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037e4f5af_6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037e4f5af_6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037e4f5af_6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037e4f5af_6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Relationship Id="rId5" Type="http://schemas.openxmlformats.org/officeDocument/2006/relationships/image" Target="../media/image12.png"/><Relationship Id="rId6" Type="http://schemas.openxmlformats.org/officeDocument/2006/relationships/image" Target="../media/image8.jpg"/><Relationship Id="rId7" Type="http://schemas.openxmlformats.org/officeDocument/2006/relationships/image" Target="../media/image7.jp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 flipH="1">
            <a:off x="0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66700" y="3413126"/>
            <a:ext cx="11658600" cy="952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329441" y="2764568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 제목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361131" y="353491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소제목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037e4f5af_6_3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2" name="Google Shape;252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d037e4f5af_6_382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254" name="Google Shape;254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gd037e4f5af_6_38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d037e4f5af_6_38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d037e4f5af_6_38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d037e4f5af_6_38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d037e4f5af_6_38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d037e4f5af_6_38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d037e4f5af_6_382"/>
          <p:cNvSpPr txBox="1"/>
          <p:nvPr/>
        </p:nvSpPr>
        <p:spPr>
          <a:xfrm>
            <a:off x="623656" y="1265353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UC005: 아이디를 찾는다.(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중)</a:t>
            </a:r>
            <a:endParaRPr b="0" i="0" sz="1800" u="none" cap="none" strike="noStrike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263" name="Google Shape;263;gd037e4f5af_6_382"/>
          <p:cNvGraphicFramePr/>
          <p:nvPr/>
        </p:nvGraphicFramePr>
        <p:xfrm>
          <a:off x="355656" y="215547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등록된 이메일을 입력하여 ID를 찾는다.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회원가입을 통해 정보가 시스템에 등록되어 있어야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9950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로그인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9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ID찾기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9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등록된 이메일을 입력한다.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9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ID전송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9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이메일을 보낸다 (UC023 참조)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9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이메일이 확인을 요구하는 메세지를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5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B03에서 입력한 이메일이 시스템에 없는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입력한 이메일이 틀렸다는 메시지를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99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9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64" name="Google Shape;264;gd037e4f5af_6_382"/>
          <p:cNvSpPr txBox="1"/>
          <p:nvPr/>
        </p:nvSpPr>
        <p:spPr>
          <a:xfrm>
            <a:off x="6545062" y="1265353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UC006: 비밀번호를 찾는다.(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중)</a:t>
            </a:r>
            <a:endParaRPr b="0" i="0" sz="1800" u="none" cap="none" strike="noStrike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265" name="Google Shape;265;gd037e4f5af_6_382"/>
          <p:cNvGraphicFramePr/>
          <p:nvPr/>
        </p:nvGraphicFramePr>
        <p:xfrm>
          <a:off x="6383593" y="215547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등록된 ID와 이메일을 입력하여 PW를 재설정한다.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회원가입을 통해 정보가 시스템에 등록되어 있어야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로그인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PW찾기 버튼을 클릭한다.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등록된 ID와 이메일을 입력한다.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비밀번호 전송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이메일을 보낸다 (UC023 참조)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이메일이 확인을 요구하는 메세지를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B03에서 입력한 정보가 시스템에 없는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입력한 정보가 틀렸다는 메시지를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66" name="Google Shape;266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037e4f5af_6_3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2" name="Google Shape;272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d037e4f5af_6_397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274" name="Google Shape;274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gd037e4f5af_6_39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d037e4f5af_6_39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037e4f5af_6_39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gd037e4f5af_6_39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d037e4f5af_6_39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d037e4f5af_6_39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d037e4f5af_6_397"/>
          <p:cNvSpPr txBox="1"/>
          <p:nvPr/>
        </p:nvSpPr>
        <p:spPr>
          <a:xfrm>
            <a:off x="446103" y="790398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UC007: 회원 탈퇴를 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하)</a:t>
            </a:r>
            <a:endParaRPr b="0" i="0" sz="1800" u="none" cap="none" strike="noStrike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283" name="Google Shape;283;gd037e4f5af_6_397"/>
          <p:cNvGraphicFramePr/>
          <p:nvPr/>
        </p:nvGraphicFramePr>
        <p:xfrm>
          <a:off x="363984" y="136694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11825"/>
                <a:gridCol w="434325"/>
                <a:gridCol w="3554325"/>
              </a:tblGrid>
              <a:tr h="15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설명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회원 및 캠핑장 관리자는 로그인 후 회원탈퇴를 한다.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 hMerge="1"/>
              </a:tr>
              <a:tr h="15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관련 액터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 hMerge="1"/>
              </a:tr>
              <a:tr h="15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사전 조건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로그인을 한다.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 hMerge="1"/>
              </a:tr>
              <a:tr h="15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사후 조건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 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 hMerge="1"/>
              </a:tr>
              <a:tr h="151675">
                <a:tc rowSpan="1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기본 흐름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B01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마이 페이지 버튼을 클릭한다.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/>
                </a:tc>
              </a:tr>
              <a:tr h="196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B02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내 정보 관리 버튼을 클릭한다. 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96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B03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PW를 입력한다. 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96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B04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확인 버튼을 클릭한다. 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B05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회원 탈퇴 버튼을 클릭한다. 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B06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탈퇴 동의 체크박스에 체크를 한다. 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B07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탈퇴 버튼을 클릭한다.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B08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PW를 입력한다. 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B09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사용자는 확인 버튼을 클릭한다. 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B10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시스템은 회원 정보를 삭제한다.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B11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시스템은 로그인 되지 않은 메인 페이지를 표시한다..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대안 흐름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A01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사용자가 뒤로 가기 버튼을 클릭하는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Batang"/>
                        <a:buChar char="-"/>
                      </a:pPr>
                      <a:r>
                        <a:rPr lang="ko-KR" sz="800" u="none" cap="none" strike="noStrike"/>
                        <a:t> 마이 페이지를 표시한다.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/>
                </a:tc>
              </a:tr>
              <a:tr h="3033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예외 흐름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E01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사용자가 입력한 PW가 틀릴 경우 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Batang"/>
                        <a:buChar char="-"/>
                      </a:pPr>
                      <a:r>
                        <a:rPr lang="ko-KR" sz="800" u="none" cap="none" strike="noStrike"/>
                        <a:t>시스템은 비밀번호를 확인하라는 메세지를 표시한다.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/>
                </a:tc>
              </a:tr>
              <a:tr h="303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E02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사용자가 PW를 입력하지 않은 경우 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Batang"/>
                        <a:buChar char="-"/>
                      </a:pPr>
                      <a:r>
                        <a:rPr lang="ko-KR" sz="800" u="none" cap="none" strike="noStrike"/>
                        <a:t>시스템은 비밀번호를 확인하라는 메세지를 표시한다.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303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E03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사용자가 탈퇴 동의 체크박스를 체크하지 않은 경우 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Batang"/>
                        <a:buChar char="-"/>
                      </a:pPr>
                      <a:r>
                        <a:rPr lang="ko-KR" sz="800" u="none" cap="none" strike="noStrike"/>
                        <a:t>시스템은 동의 요구 메세지를 표시한다.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</a:tbl>
          </a:graphicData>
        </a:graphic>
      </p:graphicFrame>
      <p:sp>
        <p:nvSpPr>
          <p:cNvPr id="284" name="Google Shape;284;gd037e4f5af_6_397"/>
          <p:cNvSpPr txBox="1"/>
          <p:nvPr/>
        </p:nvSpPr>
        <p:spPr>
          <a:xfrm>
            <a:off x="6096000" y="2652034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UC008: 회원정보를 수정한다.(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하)</a:t>
            </a:r>
            <a:endParaRPr b="0" i="0" sz="1800" u="none" cap="none" strike="noStrike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285" name="Google Shape;285;gd037e4f5af_6_397"/>
          <p:cNvGraphicFramePr/>
          <p:nvPr/>
        </p:nvGraphicFramePr>
        <p:xfrm>
          <a:off x="6096000" y="322079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 및 캠핑장 관리자는 개인정보를 수정할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 row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마이 페이지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내 정보 관리 버튼을 클릭한다.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PW를 입력한다.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확인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원하는 정보를 수정한다.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수정 완료 버튼을 클릭한다.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B07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마이 페이지 화면을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A01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사용자가 뒤로 가기 버튼을 클릭할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마이 페이지를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B05에서 수정한 개인정보에 비어 있는 항목이 있을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빈 항목이 있다는 메시지를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B01→B02→B03→B04→B05→B06→B07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B01→B02→B03→B04→B05→A01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B01→B02→B03→B04→B05→B06→E01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86" name="Google Shape;286;gd037e4f5af_6_397"/>
          <p:cNvGraphicFramePr/>
          <p:nvPr/>
        </p:nvGraphicFramePr>
        <p:xfrm>
          <a:off x="6078984" y="98594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11825"/>
                <a:gridCol w="434325"/>
                <a:gridCol w="3554325"/>
              </a:tblGrid>
              <a:tr h="303325">
                <a:tc row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시나리오</a:t>
                      </a:r>
                      <a:endParaRPr b="1" sz="8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SN01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B01→B02→B03→B04→B05→B06→B07→B08→B09→B10→B11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SN02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B01→B02→A01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SN03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B01→B02→B03→B04→E01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151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SN04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B01→B02→B03→B04→B05→B06→B07→B08→B09→E01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252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SN05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B01→B02→B03→B04→E02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252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SN06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B01→B02→B03→B04→B05→B06→B07→B08→B09→E02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  <a:tr h="71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SN07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B01→B02→B03→B04→B05→B07→E03</a:t>
                      </a:r>
                      <a:endParaRPr sz="8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7450" marL="57450"/>
                </a:tc>
              </a:tr>
            </a:tbl>
          </a:graphicData>
        </a:graphic>
      </p:graphicFrame>
      <p:sp>
        <p:nvSpPr>
          <p:cNvPr id="287" name="Google Shape;287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037e4f5af_6_4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3" name="Google Shape;293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d037e4f5af_6_412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295" name="Google Shape;295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gd037e4f5af_6_41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1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d037e4f5af_6_41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d037e4f5af_6_41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d037e4f5af_6_41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d037e4f5af_6_41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d037e4f5af_6_412"/>
          <p:cNvSpPr txBox="1"/>
          <p:nvPr/>
        </p:nvSpPr>
        <p:spPr>
          <a:xfrm>
            <a:off x="330693" y="1256475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UC009: 캠핑장 정보를 업로드한다.(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4" name="Google Shape;304;gd037e4f5af_6_412"/>
          <p:cNvGraphicFramePr/>
          <p:nvPr/>
        </p:nvGraphicFramePr>
        <p:xfrm>
          <a:off x="524331" y="205740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7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캠핑장의 정보들을 업로드한다.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69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 추가하기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6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캠핑장의 정보들을 입력한다.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6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 업로드 버튼을 클릭한다.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35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A01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사용자가 뒤로 가기 버튼을 클릭하는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메인 페이지를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5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B02에서 정보를 입력하지 않은 경우 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정보가 입력되지 않았다는 메시지를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69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6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6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B01→B02→A01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05" name="Google Shape;305;gd037e4f5af_6_412"/>
          <p:cNvSpPr txBox="1"/>
          <p:nvPr/>
        </p:nvSpPr>
        <p:spPr>
          <a:xfrm>
            <a:off x="6097480" y="1277021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UC010: 캠핑장 정보를 수정한다.(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gd037e4f5af_6_412"/>
          <p:cNvGraphicFramePr/>
          <p:nvPr/>
        </p:nvGraphicFramePr>
        <p:xfrm>
          <a:off x="6096000" y="2057399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7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캠핑장의 정보들을 수정할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555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 이미지를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5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정보 수정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5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정보를 수정한다.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5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저장버튼을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5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B03에서 정보를 입력하지 않은 경우 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정보가 입력되지 않았다는 메시지를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5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5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07" name="Google Shape;307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037e4f5af_6_4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3" name="Google Shape;313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427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315" name="Google Shape;315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gd037e4f5af_6_42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d037e4f5af_6_42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d037e4f5af_6_42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d037e4f5af_6_42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d037e4f5af_6_42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d037e4f5af_6_42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d037e4f5af_6_427"/>
          <p:cNvSpPr txBox="1"/>
          <p:nvPr/>
        </p:nvSpPr>
        <p:spPr>
          <a:xfrm>
            <a:off x="401715" y="1114432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UC011: 검색을 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중)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324" name="Google Shape;324;gd037e4f5af_6_427"/>
          <p:cNvGraphicFramePr/>
          <p:nvPr/>
        </p:nvGraphicFramePr>
        <p:xfrm>
          <a:off x="401715" y="178372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8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캠핑장 정보를 검색할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7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505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검색 버튼을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5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검색 창에 검색어를 입력한다.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5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조건을 설정한다.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검색 버튼을 클릭한다.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검색 결과를 화면에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A01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B03에서 조건을 설정하지 않은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검색어만으로 나온 결과 페이지를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7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B02에서 검색어를 입력하지 않고 검색 버튼을 누르는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검색어의 입력을 요구하는 메시지를 표시한다.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50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B01→B02→B04→A01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B01→B04→E01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25" name="Google Shape;325;gd037e4f5af_6_427"/>
          <p:cNvSpPr txBox="1"/>
          <p:nvPr/>
        </p:nvSpPr>
        <p:spPr>
          <a:xfrm>
            <a:off x="6731493" y="1114432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UC012: 예약을 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상)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326" name="Google Shape;326;gd037e4f5af_6_427"/>
          <p:cNvGraphicFramePr/>
          <p:nvPr/>
        </p:nvGraphicFramePr>
        <p:xfrm>
          <a:off x="6241551" y="178372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캠핑장을 예약할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고객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고객은 예약하고자 하는 캠핑장의 페이지에 접속한다.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 row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고객은 예약하기 버튼을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상세 정보를 입력한다.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규정 및 약관 동의를 체크한다. 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예약완료 버튼을 클릭한다. (UC019 참조)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예약완료 페이지를 화면에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캠핑장 관리자에게 승인을 요청하는 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이메일을 보낸다 (UC023 참조)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B07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확인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B08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메인 페이지를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규정 및 약관 동의사항을 체크하지 않는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체크를 요구하는 메시지를 표시한다.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B01에서 회원이 아닐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로그인 페이지를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812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B01→B02→B03→B04→B05→B06→B07→B08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80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B01→B02→B03→B05→E01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80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B01→E02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27" name="Google Shape;327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037e4f5af_6_4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3" name="Google Shape;333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42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335" name="Google Shape;335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gd037e4f5af_6_44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gd037e4f5af_6_44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gd037e4f5af_6_44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d037e4f5af_6_44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d037e4f5af_6_44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d037e4f5af_6_44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d037e4f5af_6_442"/>
          <p:cNvSpPr txBox="1"/>
          <p:nvPr/>
        </p:nvSpPr>
        <p:spPr>
          <a:xfrm>
            <a:off x="277427" y="1091498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UC013: 예약을 취소한다.(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중)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344" name="Google Shape;344;gd037e4f5af_6_442"/>
          <p:cNvGraphicFramePr/>
          <p:nvPr/>
        </p:nvGraphicFramePr>
        <p:xfrm>
          <a:off x="277427" y="1981199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8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자신이 예약한 정보를 취소할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52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52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및 결제를 완료한다.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예약 취소 및 결제 취소를 확인한다.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5225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마이 페이지 버튼을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5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조회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상세 내역 확인 버튼을 클릭한다.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취소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결제를 취소한다 (UC020 참조)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취소 메시지를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45" name="Google Shape;345;gd037e4f5af_6_442"/>
          <p:cNvSpPr txBox="1"/>
          <p:nvPr/>
        </p:nvSpPr>
        <p:spPr>
          <a:xfrm>
            <a:off x="6536184" y="1091498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</a:t>
            </a:r>
            <a:r>
              <a:rPr b="1" lang="ko-KR" sz="1800">
                <a:solidFill>
                  <a:srgbClr val="3856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UC014: 예약을 수정한다.(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상)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346" name="Google Shape;346;gd037e4f5af_6_442"/>
          <p:cNvGraphicFramePr/>
          <p:nvPr/>
        </p:nvGraphicFramePr>
        <p:xfrm>
          <a:off x="6371947" y="1981199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97525"/>
                <a:gridCol w="3836675"/>
              </a:tblGrid>
              <a:tr h="16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자신이 예약한 정보를 수정할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6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535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535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캠핑장 예약을 완료한다.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6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사용자의 수정된 예약 정보를 저장한다. 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69000">
                <a:tc row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마이 페이지 버튼을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69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조회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69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상세 내역 확인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69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수정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69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내용을 수정한다.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69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저장 버튼을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38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B07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캠핑장 관리자에게 승인을 요청하는 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이메일을 보낸다 (UC023 참조)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69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B08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변경된 예약 정보를 화면에 표시한다.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A01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B06에서 취소 버튼을 클릭하는 경우 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이전 페이지를 화면에 표시한다.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4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69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B01→B02→B03→B04→B05→B06→B07→B08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69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B01→B02→B03→B04→B05→A01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47" name="Google Shape;347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037e4f5af_6_4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3" name="Google Shape;353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d037e4f5af_6_457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355" name="Google Shape;355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gd037e4f5af_6_45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gd037e4f5af_6_45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gd037e4f5af_6_45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d037e4f5af_6_45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gd037e4f5af_6_45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gd037e4f5af_6_45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d037e4f5af_6_457"/>
          <p:cNvSpPr txBox="1"/>
          <p:nvPr/>
        </p:nvSpPr>
        <p:spPr>
          <a:xfrm>
            <a:off x="357326" y="1194331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UC015: 예약 승인을 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상)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364" name="Google Shape;364;gd037e4f5af_6_457"/>
          <p:cNvGraphicFramePr/>
          <p:nvPr/>
        </p:nvGraphicFramePr>
        <p:xfrm>
          <a:off x="164679" y="1868487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20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예약 승인이 가능하다. 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0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034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회원이 캠핑장 예약 신청 혹은 수정한다.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034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로그인을 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034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이메일 시스템은 캠핑장 관리자의 승인 여부를 회원의 이메일로 보낸다.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034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캠핑장 관리자의 승인 여부를 회원의 마이 페이지에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034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관리자의 예약확인 페이지에 예약 승인을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03425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캠핑장을 선택하여 이미지를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03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예약 관리 버튼을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03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요청된 정보를 확인 후 승인 버튼을 클릭한다.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03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예약 승인을 알리는 이메일을 보낸다. (UC023 참조)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610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A01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관리자가 예약을 거절버튼을 클릭하는 경우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예약 거절을 알리는 이메일을 보낸다. (UC023, UC016 참조)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4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예약 요청이 없을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빈화면을 화면에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034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03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B01→B02→A01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03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65" name="Google Shape;365;gd037e4f5af_6_457"/>
          <p:cNvSpPr/>
          <p:nvPr/>
        </p:nvSpPr>
        <p:spPr>
          <a:xfrm>
            <a:off x="1766888" y="33162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d037e4f5af_6_457"/>
          <p:cNvSpPr txBox="1"/>
          <p:nvPr/>
        </p:nvSpPr>
        <p:spPr>
          <a:xfrm>
            <a:off x="6285391" y="1194331"/>
            <a:ext cx="70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UC016: 예약을 거절한다.(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중)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367" name="Google Shape;367;gd037e4f5af_6_457"/>
          <p:cNvGraphicFramePr/>
          <p:nvPr/>
        </p:nvGraphicFramePr>
        <p:xfrm>
          <a:off x="6285391" y="186848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97525"/>
                <a:gridCol w="383667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회원이 요청한 예약을 거절할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09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로그인을 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097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캠핑장 예약 신청 혹은 수정한다.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09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캠핑장을 선택하여 이미지를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예약 관리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거절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취소가 완료되었다는 메시지를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결제를 취소한다 (UC020 참조)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A01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관리자가 예약을 승인버튼을 클릭하는 경우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예약 승인을 알리는 이메일을 보낸다. (UC023, UC015 참조)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09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B01→B02→A01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68" name="Google Shape;368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037e4f5af_6_4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4" name="Google Shape;374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d037e4f5af_6_472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376" name="Google Shape;376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gd037e4f5af_6_47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gd037e4f5af_6_47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d037e4f5af_6_47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d037e4f5af_6_47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d037e4f5af_6_47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d037e4f5af_6_47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d037e4f5af_6_472"/>
          <p:cNvSpPr txBox="1"/>
          <p:nvPr/>
        </p:nvSpPr>
        <p:spPr>
          <a:xfrm>
            <a:off x="268549" y="1190632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UC017: 예약을 조회한다.(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중)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385" name="Google Shape;385;gd037e4f5af_6_472"/>
          <p:cNvGraphicFramePr/>
          <p:nvPr/>
        </p:nvGraphicFramePr>
        <p:xfrm>
          <a:off x="268549" y="1802221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97525"/>
                <a:gridCol w="3836675"/>
              </a:tblGrid>
              <a:tr h="25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예약한 캠핑장 정보를 조회할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599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마이 페이지 버튼을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59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조회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59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예약 정보 페이지를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86" name="Google Shape;386;gd037e4f5af_6_472"/>
          <p:cNvSpPr txBox="1"/>
          <p:nvPr/>
        </p:nvSpPr>
        <p:spPr>
          <a:xfrm>
            <a:off x="6096000" y="1190632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 </a:t>
            </a: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UC018 : 예약을 관리한다.(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상)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387" name="Google Shape;387;gd037e4f5af_6_472"/>
          <p:cNvGraphicFramePr/>
          <p:nvPr/>
        </p:nvGraphicFramePr>
        <p:xfrm>
          <a:off x="6096000" y="180222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21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자신이 올린 캠핑장의 예약을 확인할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5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캠핑장을 선택하여 이미지를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예약 관리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1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43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예약 요청이 없을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빈화면을 화면에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15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88" name="Google Shape;388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037e4f5af_6_4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4" name="Google Shape;394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d037e4f5af_6_487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396" name="Google Shape;396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gd037e4f5af_6_48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48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d037e4f5af_6_48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d037e4f5af_6_48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d037e4f5af_6_48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d037e4f5af_6_487"/>
          <p:cNvSpPr txBox="1"/>
          <p:nvPr/>
        </p:nvSpPr>
        <p:spPr>
          <a:xfrm>
            <a:off x="454980" y="1283109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UC019: 결제를 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상)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405" name="Google Shape;405;gd037e4f5af_6_487"/>
          <p:cNvGraphicFramePr/>
          <p:nvPr/>
        </p:nvGraphicFramePr>
        <p:xfrm>
          <a:off x="371222" y="2096296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캠핑장 관리자의 계좌번호를 화면에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예약완료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캠핑장 관리자의 계좌 번호를 화면에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06" name="Google Shape;406;gd037e4f5af_6_487"/>
          <p:cNvSpPr txBox="1"/>
          <p:nvPr/>
        </p:nvSpPr>
        <p:spPr>
          <a:xfrm>
            <a:off x="6097480" y="1283109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UC020: 결제를 취소한다.(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상)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407" name="Google Shape;407;gd037e4f5af_6_487"/>
          <p:cNvGraphicFramePr/>
          <p:nvPr/>
        </p:nvGraphicFramePr>
        <p:xfrm>
          <a:off x="6248240" y="2096296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93075"/>
                <a:gridCol w="3836675"/>
              </a:tblGrid>
              <a:tr h="27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캠핑장 관리자한테 이메일로 환급을 요구하는 메시지를 보낸다.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7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7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회원이 예약을 취소하거나 캠핑장 관리자가 예약을 거절한다. 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7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555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관리자에게 환불을 요구하는 이메일을 보낸다 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(UC023 참조)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7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7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7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08" name="Google Shape;408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037e4f5af_6_5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5" name="Google Shape;415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d037e4f5af_6_502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417" name="Google Shape;417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gd037e4f5af_6_50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d037e4f5af_6_50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d037e4f5af_6_50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gd037e4f5af_6_50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d037e4f5af_6_50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d037e4f5af_6_502"/>
          <p:cNvSpPr txBox="1"/>
          <p:nvPr/>
        </p:nvSpPr>
        <p:spPr>
          <a:xfrm>
            <a:off x="286305" y="1171398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UC021: 리뷰를 작성한다.(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하)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426" name="Google Shape;426;gd037e4f5af_6_502"/>
          <p:cNvGraphicFramePr/>
          <p:nvPr/>
        </p:nvGraphicFramePr>
        <p:xfrm>
          <a:off x="286305" y="1985323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2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이용한 캠핑장에 대한 리뷰를 작성할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34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시스템에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3400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및 결제를 완료한다.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13400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마이 페이지 버튼을 클릭한다.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13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예약 조회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13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63500" lvl="0" marL="635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리뷰 작성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13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63500" lvl="0" marL="635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리뷰를 작성한다.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13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63500" lvl="0" marL="635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완료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13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63500" lvl="0" marL="635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작성이 완료되었다는 메시지를 화면에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42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회원이 리뷰를 작성하지 않고 완료 버튼을 클릭하는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리뷰 작성을 요구하는 메시지를 화면에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134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B01→B02→B03→B04→B05→B06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13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27" name="Google Shape;427;gd037e4f5af_6_502"/>
          <p:cNvSpPr txBox="1"/>
          <p:nvPr/>
        </p:nvSpPr>
        <p:spPr>
          <a:xfrm>
            <a:off x="5879236" y="1171398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UC022: 리뷰에 댓글을 작성 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하)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428" name="Google Shape;428;gd037e4f5af_6_502"/>
          <p:cNvGraphicFramePr/>
          <p:nvPr/>
        </p:nvGraphicFramePr>
        <p:xfrm>
          <a:off x="5879236" y="1985322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880425"/>
                <a:gridCol w="3836675"/>
              </a:tblGrid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회원이 업로드한 캠핑장의 리뷰를 확인하고 댓글을 달 수 있다.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439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로그인을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43900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해당 캠핑장에 리뷰를 작성한다.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2439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캠핑장을 선택하여 이미지를 클릭한다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4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리뷰 관리 버튼을 클릭한다.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4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댓글을 작성한 후 저장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4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수정된 리뷰 관리 페이지를 화면에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48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관리자가 수정하지 않고 저장버튼을 클릭하는 경우</a:t>
                      </a:r>
                      <a:endParaRPr/>
                    </a:p>
                    <a:p>
                      <a:pPr indent="-342900" lvl="0" marL="3429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입력 값을 요구하는 메세지를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2439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24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29" name="Google Shape;429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37e4f5af_6_5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6" name="Google Shape;436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d037e4f5af_6_517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438" name="Google Shape;438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gd037e4f5af_6_5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gd037e4f5af_6_5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gd037e4f5af_6_5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d037e4f5af_6_5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d037e4f5af_6_5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d037e4f5af_6_517"/>
          <p:cNvSpPr txBox="1"/>
          <p:nvPr/>
        </p:nvSpPr>
        <p:spPr>
          <a:xfrm>
            <a:off x="527829" y="876813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lang="ko-KR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UC023 : 이메일을 보낸다. 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중)</a:t>
            </a: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447" name="Google Shape;447;gd037e4f5af_6_517"/>
          <p:cNvGraphicFramePr/>
          <p:nvPr/>
        </p:nvGraphicFramePr>
        <p:xfrm>
          <a:off x="424458" y="1347611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12450"/>
                <a:gridCol w="2064200"/>
                <a:gridCol w="3556775"/>
              </a:tblGrid>
              <a:tr h="18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사용자에게 이메일을 보낸다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사용자가 예약하기, 예약승인, 예약수정, 결제취소, 아이디 찾기, 비밀번호 찾기 중 하나를 선택하는 경우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8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56335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회원이 예약을 하거나 예약을 수정하는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캠핑장 관리자에게 예약 승인 및 거절을 요청하는 이메일을 보낸다.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75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관리자가 예약을 승인하는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회원에게 예약이 승인을 알리는 이메일을 보낸다.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5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결제가 취소되는 경우 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캠핑장 관리자에게 환급을 요구하는 이메일을 보낸다.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75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사용자가 아이디를 찾는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사용자에게 아이디를 포함한 이메일을 보낸다.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375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사용자가 비밀번호를 찾는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사용자에게 비밀번호를 포함한 이메일을 보낸다.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877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7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7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7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87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B05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48" name="Google Shape;448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d037e4f5af_6_5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206814" y="1612525"/>
            <a:ext cx="10568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 개요: 어떤 소프트웨어 만들기로 했나 샬라샬라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정의&amp; 다이어그램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고객기능??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 + 기술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111111"/>
                </a:solidFill>
                <a:highlight>
                  <a:srgbClr val="FFFFFF"/>
                </a:highlight>
              </a:rPr>
              <a:t>Ⅶ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cap="flat" cmpd="thickThin" w="444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037e4f5af_6_5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6" name="Google Shape;456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gd037e4f5af_6_575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458" name="Google Shape;458;gd037e4f5af_6_575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9" name="Google Shape;459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gd037e4f5af_6_575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d037e4f5af_6_575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d037e4f5af_6_575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gd037e4f5af_6_575"/>
          <p:cNvSpPr/>
          <p:nvPr/>
        </p:nvSpPr>
        <p:spPr>
          <a:xfrm>
            <a:off x="5671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d037e4f5af_6_575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575"/>
          <p:cNvSpPr/>
          <p:nvPr/>
        </p:nvSpPr>
        <p:spPr>
          <a:xfrm>
            <a:off x="961401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037e4f5af_6_5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2" name="Google Shape;472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d037e4f5af_6_596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474" name="Google Shape;474;gd037e4f5af_6_596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1111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Ⅶ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5" name="Google Shape;475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6" name="Google Shape;476;gd037e4f5af_6_596"/>
          <p:cNvSpPr/>
          <p:nvPr/>
        </p:nvSpPr>
        <p:spPr>
          <a:xfrm>
            <a:off x="1144281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gd037e4f5af_6_59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gd037e4f5af_6_59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d037e4f5af_6_59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gd037e4f5af_6_59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gd037e4f5af_6_596"/>
          <p:cNvSpPr/>
          <p:nvPr/>
        </p:nvSpPr>
        <p:spPr>
          <a:xfrm>
            <a:off x="5652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gd037e4f5af_6_59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4"/>
          <p:cNvPicPr preferRelativeResize="0"/>
          <p:nvPr/>
        </p:nvPicPr>
        <p:blipFill rotWithShape="1">
          <a:blip r:embed="rId3">
            <a:alphaModFix/>
          </a:blip>
          <a:srcRect b="0" l="22647" r="31832" t="0"/>
          <a:stretch/>
        </p:blipFill>
        <p:spPr>
          <a:xfrm>
            <a:off x="5126826" y="1716722"/>
            <a:ext cx="1938348" cy="13238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88" name="Google Shape;4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849" y="1297144"/>
            <a:ext cx="2519082" cy="1507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명함이(가) 표시된 사진&#10;&#10;자동 생성된 설명" id="489" name="Google Shape;48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4099" y="1427451"/>
            <a:ext cx="2929795" cy="170709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"/>
          <p:cNvSpPr txBox="1"/>
          <p:nvPr/>
        </p:nvSpPr>
        <p:spPr>
          <a:xfrm>
            <a:off x="-1269715" y="176295"/>
            <a:ext cx="615427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기능 요구사항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-이런 느낌으로 ..? 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1" name="Google Shape;49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0773" y="3783696"/>
            <a:ext cx="1772832" cy="1772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4"/>
          <p:cNvGrpSpPr/>
          <p:nvPr/>
        </p:nvGrpSpPr>
        <p:grpSpPr>
          <a:xfrm>
            <a:off x="5169218" y="3725208"/>
            <a:ext cx="1853565" cy="1853565"/>
            <a:chOff x="5333025" y="3481361"/>
            <a:chExt cx="1853565" cy="1853565"/>
          </a:xfrm>
        </p:grpSpPr>
        <p:pic>
          <p:nvPicPr>
            <p:cNvPr descr="장면, 도박장, 방이(가) 표시된 사진&#10;&#10;자동 생성된 설명" id="493" name="Google Shape;493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33025" y="3481361"/>
              <a:ext cx="1853565" cy="1853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"/>
            <p:cNvSpPr/>
            <p:nvPr/>
          </p:nvSpPr>
          <p:spPr>
            <a:xfrm rot="-4348599">
              <a:off x="6199356" y="4368269"/>
              <a:ext cx="808646" cy="809442"/>
            </a:xfrm>
            <a:custGeom>
              <a:rect b="b" l="l" r="r" t="t"/>
              <a:pathLst>
                <a:path extrusionOk="0" h="120000" w="120000">
                  <a:moveTo>
                    <a:pt x="99521" y="86608"/>
                  </a:moveTo>
                  <a:cubicBezTo>
                    <a:pt x="87957" y="103793"/>
                    <a:pt x="66619" y="111537"/>
                    <a:pt x="46729" y="105766"/>
                  </a:cubicBezTo>
                  <a:cubicBezTo>
                    <a:pt x="26839" y="99995"/>
                    <a:pt x="12954" y="82032"/>
                    <a:pt x="12378" y="61325"/>
                  </a:cubicBezTo>
                  <a:cubicBezTo>
                    <a:pt x="11803" y="40618"/>
                    <a:pt x="24667" y="21911"/>
                    <a:pt x="44206" y="15043"/>
                  </a:cubicBezTo>
                  <a:cubicBezTo>
                    <a:pt x="63744" y="8175"/>
                    <a:pt x="85480" y="14720"/>
                    <a:pt x="97981" y="31235"/>
                  </a:cubicBezTo>
                  <a:lnTo>
                    <a:pt x="109021" y="28159"/>
                  </a:lnTo>
                  <a:lnTo>
                    <a:pt x="96885" y="49722"/>
                  </a:lnTo>
                  <a:lnTo>
                    <a:pt x="67195" y="39815"/>
                  </a:lnTo>
                  <a:lnTo>
                    <a:pt x="77512" y="36940"/>
                  </a:lnTo>
                  <a:cubicBezTo>
                    <a:pt x="68073" y="29757"/>
                    <a:pt x="55212" y="29064"/>
                    <a:pt x="45059" y="35193"/>
                  </a:cubicBezTo>
                  <a:cubicBezTo>
                    <a:pt x="34905" y="41322"/>
                    <a:pt x="29513" y="53031"/>
                    <a:pt x="31453" y="64740"/>
                  </a:cubicBezTo>
                  <a:cubicBezTo>
                    <a:pt x="33393" y="76449"/>
                    <a:pt x="42272" y="85789"/>
                    <a:pt x="53859" y="88308"/>
                  </a:cubicBezTo>
                  <a:cubicBezTo>
                    <a:pt x="65445" y="90826"/>
                    <a:pt x="77395" y="86015"/>
                    <a:pt x="84011" y="761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95" name="Google Shape;495;p4"/>
          <p:cNvPicPr preferRelativeResize="0"/>
          <p:nvPr/>
        </p:nvPicPr>
        <p:blipFill rotWithShape="1">
          <a:blip r:embed="rId8">
            <a:alphaModFix/>
          </a:blip>
          <a:srcRect b="7125" l="0" r="0" t="8925"/>
          <a:stretch/>
        </p:blipFill>
        <p:spPr>
          <a:xfrm>
            <a:off x="8969188" y="3966016"/>
            <a:ext cx="1738347" cy="148095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7" name="Google Shape;497;p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4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9" name="Google Shape;499;p4"/>
          <p:cNvCxnSpPr/>
          <p:nvPr/>
        </p:nvCxnSpPr>
        <p:spPr>
          <a:xfrm>
            <a:off x="621605" y="726004"/>
            <a:ext cx="10825908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0" name="Google Shape;500;p4"/>
          <p:cNvSpPr/>
          <p:nvPr/>
        </p:nvSpPr>
        <p:spPr>
          <a:xfrm>
            <a:off x="622412" y="672729"/>
            <a:ext cx="102070" cy="102626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4"/>
          <p:cNvSpPr/>
          <p:nvPr/>
        </p:nvSpPr>
        <p:spPr>
          <a:xfrm>
            <a:off x="2631484" y="672729"/>
            <a:ext cx="102070" cy="102626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4"/>
          <p:cNvSpPr txBox="1"/>
          <p:nvPr/>
        </p:nvSpPr>
        <p:spPr>
          <a:xfrm>
            <a:off x="362902" y="214161"/>
            <a:ext cx="5376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석</a:t>
            </a:r>
            <a:endParaRPr/>
          </a:p>
        </p:txBody>
      </p:sp>
      <p:sp>
        <p:nvSpPr>
          <p:cNvPr id="503" name="Google Shape;503;p4"/>
          <p:cNvSpPr txBox="1"/>
          <p:nvPr/>
        </p:nvSpPr>
        <p:spPr>
          <a:xfrm>
            <a:off x="5982790" y="207837"/>
            <a:ext cx="57144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분석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4"/>
          <p:cNvSpPr/>
          <p:nvPr/>
        </p:nvSpPr>
        <p:spPr>
          <a:xfrm>
            <a:off x="4863382" y="672729"/>
            <a:ext cx="102070" cy="10262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4"/>
          <p:cNvSpPr/>
          <p:nvPr/>
        </p:nvSpPr>
        <p:spPr>
          <a:xfrm>
            <a:off x="7064473" y="674784"/>
            <a:ext cx="102070" cy="10262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4"/>
          <p:cNvSpPr/>
          <p:nvPr/>
        </p:nvSpPr>
        <p:spPr>
          <a:xfrm>
            <a:off x="9253960" y="675469"/>
            <a:ext cx="102070" cy="10262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4"/>
          <p:cNvSpPr/>
          <p:nvPr/>
        </p:nvSpPr>
        <p:spPr>
          <a:xfrm>
            <a:off x="11385618" y="670875"/>
            <a:ext cx="102070" cy="10262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4"/>
          <p:cNvSpPr txBox="1"/>
          <p:nvPr/>
        </p:nvSpPr>
        <p:spPr>
          <a:xfrm>
            <a:off x="1261256" y="2924710"/>
            <a:ext cx="1891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/>
          </a:p>
        </p:txBody>
      </p:sp>
      <p:sp>
        <p:nvSpPr>
          <p:cNvPr id="509" name="Google Shape;509;p4"/>
          <p:cNvSpPr txBox="1"/>
          <p:nvPr/>
        </p:nvSpPr>
        <p:spPr>
          <a:xfrm>
            <a:off x="5595977" y="3304362"/>
            <a:ext cx="7280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37e4f5af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9" name="Google Shape;109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d037e4f5af_0_14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24512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개요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08200" y="1293500"/>
            <a:ext cx="981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시스템의 필요성 : 코로나 19 확산으로 인해 다수의 집합 활동이 금지되면서 소규모 야외 활동이 증가하고 있다. 지난 3년간 캠핑 키워드 증가추이와 전용 캠핑장 이용객의 증가로 이를 확인할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 장소 선정, 가격 비교, 예약 등의 번거로움이 높아지는 캠핑 수요를 만족시키기에는 전용 플랫폼이 다양하지 못하다. 이러한 캠핑장 예약 전용 플랫폼의 부재로 인한 불편사항의 해결을 목표로 누구나 편하게 사용할 수 있는 캠핑장 예약 웹을 제작하는 프로젝트를 진행한다.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본 프로젝트는 사용자들이 맞춤형 정보를 쉽게 탐색 가능하게 하여 활용 효율을 높이고 리뷰를 통해 정보의 신뢰성을 주어 보다 성공적인 캠핑을 할 수 있도록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d037e4f5a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63" y="3123088"/>
            <a:ext cx="48672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037e4f5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488" y="4170850"/>
            <a:ext cx="4810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037e4f5af_0_14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37e4f5af_0_3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8" name="Google Shape;128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30" name="Google Shape;130;gd037e4f5af_0_322"/>
          <p:cNvSpPr txBox="1"/>
          <p:nvPr/>
        </p:nvSpPr>
        <p:spPr>
          <a:xfrm>
            <a:off x="362902" y="214161"/>
            <a:ext cx="53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정의&amp; 다이어그램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gd037e4f5af_0_32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d037e4f5af_0_32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d037e4f5af_0_32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d037e4f5af_0_32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d037e4f5af_0_32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gd037e4f5af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675" y="1294349"/>
            <a:ext cx="4191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d037e4f5af_0_322"/>
          <p:cNvSpPr txBox="1"/>
          <p:nvPr/>
        </p:nvSpPr>
        <p:spPr>
          <a:xfrm>
            <a:off x="6816500" y="1057275"/>
            <a:ext cx="488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사용자 : 캠핑장 예약 프로그램을 사용하는 최상위 사용자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캠핑장 관리자:</a:t>
            </a:r>
            <a:r>
              <a:rPr lang="ko-KR">
                <a:solidFill>
                  <a:schemeClr val="dk1"/>
                </a:solidFill>
              </a:rPr>
              <a:t>캠핑장 업로드 및 예약승인을 하는 사람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고객:</a:t>
            </a:r>
            <a:r>
              <a:rPr lang="ko-KR">
                <a:solidFill>
                  <a:schemeClr val="dk1"/>
                </a:solidFill>
              </a:rPr>
              <a:t>캠핑장 예약, 예약수정 및 취소를 하는 사람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회원:</a:t>
            </a:r>
            <a:r>
              <a:rPr lang="ko-KR">
                <a:solidFill>
                  <a:schemeClr val="dk1"/>
                </a:solidFill>
              </a:rPr>
              <a:t>로그인을 한 고객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비회원:</a:t>
            </a:r>
            <a:r>
              <a:rPr lang="ko-KR">
                <a:solidFill>
                  <a:schemeClr val="dk1"/>
                </a:solidFill>
              </a:rPr>
              <a:t>로그인을 하지 않은 고객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37e4f5af_6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gd037e4f5af_6_17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48" name="Google Shape;148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b="1" sz="1200"/>
          </a:p>
        </p:txBody>
      </p:sp>
      <p:cxnSp>
        <p:nvCxnSpPr>
          <p:cNvPr id="149" name="Google Shape;149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gd037e4f5af_6_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d037e4f5af_6_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037e4f5af_6_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037e4f5af_6_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d037e4f5af_6_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d037e4f5af_6_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명함이(가) 표시된 사진&#10;&#10;자동 생성된 설명" id="157" name="Google Shape;157;gd037e4f5af_6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4099" y="1427451"/>
            <a:ext cx="2929796" cy="170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037e4f5af_6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773" y="3783696"/>
            <a:ext cx="1772831" cy="1772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gd037e4f5af_6_17"/>
          <p:cNvGrpSpPr/>
          <p:nvPr/>
        </p:nvGrpSpPr>
        <p:grpSpPr>
          <a:xfrm>
            <a:off x="5169218" y="3725208"/>
            <a:ext cx="1853565" cy="1853565"/>
            <a:chOff x="5333025" y="3481361"/>
            <a:chExt cx="1853565" cy="1853565"/>
          </a:xfrm>
        </p:grpSpPr>
        <p:pic>
          <p:nvPicPr>
            <p:cNvPr descr="장면, 도박장, 방이(가) 표시된 사진&#10;&#10;자동 생성된 설명" id="160" name="Google Shape;160;gd037e4f5af_6_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33025" y="3481361"/>
              <a:ext cx="1853565" cy="1853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gd037e4f5af_6_17"/>
            <p:cNvSpPr/>
            <p:nvPr/>
          </p:nvSpPr>
          <p:spPr>
            <a:xfrm rot="-4347954">
              <a:off x="6199466" y="4368278"/>
              <a:ext cx="808568" cy="809426"/>
            </a:xfrm>
            <a:custGeom>
              <a:rect b="b" l="l" r="r" t="t"/>
              <a:pathLst>
                <a:path extrusionOk="0" h="120000" w="120000">
                  <a:moveTo>
                    <a:pt x="99523" y="86607"/>
                  </a:moveTo>
                  <a:cubicBezTo>
                    <a:pt x="87959" y="103793"/>
                    <a:pt x="66620" y="111538"/>
                    <a:pt x="46730" y="105767"/>
                  </a:cubicBezTo>
                  <a:cubicBezTo>
                    <a:pt x="26839" y="99997"/>
                    <a:pt x="12954" y="82033"/>
                    <a:pt x="12378" y="61325"/>
                  </a:cubicBezTo>
                  <a:cubicBezTo>
                    <a:pt x="11802" y="40617"/>
                    <a:pt x="24667" y="21909"/>
                    <a:pt x="44206" y="15042"/>
                  </a:cubicBezTo>
                  <a:cubicBezTo>
                    <a:pt x="63745" y="8174"/>
                    <a:pt x="85482" y="14720"/>
                    <a:pt x="97983" y="31236"/>
                  </a:cubicBezTo>
                  <a:lnTo>
                    <a:pt x="109023" y="28160"/>
                  </a:lnTo>
                  <a:lnTo>
                    <a:pt x="96885" y="49722"/>
                  </a:lnTo>
                  <a:lnTo>
                    <a:pt x="67196" y="39815"/>
                  </a:lnTo>
                  <a:lnTo>
                    <a:pt x="77515" y="36940"/>
                  </a:lnTo>
                  <a:cubicBezTo>
                    <a:pt x="68076" y="29755"/>
                    <a:pt x="55215" y="29061"/>
                    <a:pt x="45060" y="35190"/>
                  </a:cubicBezTo>
                  <a:cubicBezTo>
                    <a:pt x="34906" y="41319"/>
                    <a:pt x="29513" y="53029"/>
                    <a:pt x="31453" y="64740"/>
                  </a:cubicBezTo>
                  <a:cubicBezTo>
                    <a:pt x="33393" y="76450"/>
                    <a:pt x="42273" y="85791"/>
                    <a:pt x="53860" y="88310"/>
                  </a:cubicBezTo>
                  <a:cubicBezTo>
                    <a:pt x="65447" y="90829"/>
                    <a:pt x="77396" y="86016"/>
                    <a:pt x="84013" y="761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2" name="Google Shape;162;gd037e4f5af_6_17"/>
          <p:cNvSpPr txBox="1"/>
          <p:nvPr/>
        </p:nvSpPr>
        <p:spPr>
          <a:xfrm>
            <a:off x="1261256" y="29247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회원가입/탈퇴</a:t>
            </a:r>
            <a:endParaRPr/>
          </a:p>
        </p:txBody>
      </p:sp>
      <p:sp>
        <p:nvSpPr>
          <p:cNvPr id="163" name="Google Shape;163;gd037e4f5af_6_17"/>
          <p:cNvSpPr txBox="1"/>
          <p:nvPr/>
        </p:nvSpPr>
        <p:spPr>
          <a:xfrm>
            <a:off x="4910171" y="33043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/>
          </a:p>
        </p:txBody>
      </p:sp>
      <p:pic>
        <p:nvPicPr>
          <p:cNvPr id="164" name="Google Shape;164;gd037e4f5af_6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200" y="10039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d037e4f5af_6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3256" y="927729"/>
            <a:ext cx="2224233" cy="2224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d037e4f5af_6_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76024" y="3783925"/>
            <a:ext cx="2612350" cy="16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d037e4f5af_6_17"/>
          <p:cNvSpPr txBox="1"/>
          <p:nvPr/>
        </p:nvSpPr>
        <p:spPr>
          <a:xfrm>
            <a:off x="8870096" y="5556525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37e4f5af_6_6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3" name="Google Shape;173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d037e4f5af_6_688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75" name="Google Shape;175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b="1" sz="1200"/>
          </a:p>
        </p:txBody>
      </p:sp>
      <p:cxnSp>
        <p:nvCxnSpPr>
          <p:cNvPr id="176" name="Google Shape;176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gd037e4f5af_6_688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688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688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d037e4f5af_6_688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d037e4f5af_6_688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d037e4f5af_6_688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d037e4f5af_6_688"/>
          <p:cNvSpPr txBox="1"/>
          <p:nvPr/>
        </p:nvSpPr>
        <p:spPr>
          <a:xfrm>
            <a:off x="1261256" y="29247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/>
          </a:p>
        </p:txBody>
      </p:sp>
      <p:sp>
        <p:nvSpPr>
          <p:cNvPr id="185" name="Google Shape;185;gd037e4f5af_6_688"/>
          <p:cNvSpPr txBox="1"/>
          <p:nvPr/>
        </p:nvSpPr>
        <p:spPr>
          <a:xfrm>
            <a:off x="5519771" y="30757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/>
          </a:p>
        </p:txBody>
      </p:sp>
      <p:pic>
        <p:nvPicPr>
          <p:cNvPr id="186" name="Google Shape;186;gd037e4f5af_6_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863" y="9277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d037e4f5af_6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56" y="927729"/>
            <a:ext cx="3535645" cy="222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d037e4f5af_6_6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5900" y="876424"/>
            <a:ext cx="1994225" cy="19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d037e4f5af_6_688"/>
          <p:cNvSpPr txBox="1"/>
          <p:nvPr/>
        </p:nvSpPr>
        <p:spPr>
          <a:xfrm>
            <a:off x="9558371" y="29995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037e4f5af_6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5" name="Google Shape;195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d037e4f5af_6_32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97" name="Google Shape;197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8" name="Google Shape;198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gd037e4f5af_6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50" y="857928"/>
            <a:ext cx="10237884" cy="510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037e4f5af_6_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2" name="Google Shape;212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d037e4f5af_6_47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214" name="Google Shape;214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  <p:cxnSp>
        <p:nvCxnSpPr>
          <p:cNvPr id="215" name="Google Shape;215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gd037e4f5af_6_4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d037e4f5af_6_4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d037e4f5af_6_4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037e4f5af_6_4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d037e4f5af_6_4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d037e4f5af_6_4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gd037e4f5af_6_47"/>
          <p:cNvGraphicFramePr/>
          <p:nvPr/>
        </p:nvGraphicFramePr>
        <p:xfrm>
          <a:off x="657496" y="1899816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769000"/>
                <a:gridCol w="659750"/>
                <a:gridCol w="32811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설명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비회원은 ID, PW와 개인정보를 입력하여 새로운 계정을 생성한다.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관련 액터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비회원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사전 조건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사후 조건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기본 흐름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B01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비회원은 회원가입 버튼을 클릭한다. 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60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비회원은 개인정보 입력한다.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B03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비회원은 회원가입 하기 버튼을 클릭한다.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B04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시스템은 입력 받은 ID, PW 및 개인정보를 시스템에 보낸다.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B05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시스템은 회원가입이 완료되었다는 메세지를 표시한다.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대안 흐름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예외 흐름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E01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B02에서 입력한 ID가 이미 시스템에 존재하는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시스템은 ID가 등록되어 있어서 사용할 수 없다는 메시지 표시한다.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E02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B02에서 입력한 개인정보에 비어 있는 항목이 있을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시스템은 빈 항목이 있다는 메시지를 표시한다.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시나리오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SN01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B01→B02→B03→B04→B05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SN02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B01→B02→B03→E01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SN03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</a:rPr>
                        <a:t>B01→B02→B03→E02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24" name="Google Shape;224;gd037e4f5af_6_47"/>
          <p:cNvSpPr txBox="1"/>
          <p:nvPr/>
        </p:nvSpPr>
        <p:spPr>
          <a:xfrm>
            <a:off x="657500" y="1331200"/>
            <a:ext cx="483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UC001 : 회원가입을 한다. 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중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225" name="Google Shape;225;gd037e4f5af_6_47"/>
          <p:cNvSpPr txBox="1"/>
          <p:nvPr/>
        </p:nvSpPr>
        <p:spPr>
          <a:xfrm>
            <a:off x="5739500" y="1331200"/>
            <a:ext cx="655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UC002 : 캠핑장 관리자로 로그인을 한다. 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상)</a:t>
            </a:r>
            <a:endParaRPr b="0" i="0" sz="1800" u="none" cap="none" strike="noStrike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226" name="Google Shape;226;gd037e4f5af_6_47"/>
          <p:cNvGraphicFramePr/>
          <p:nvPr/>
        </p:nvGraphicFramePr>
        <p:xfrm>
          <a:off x="6096000" y="199790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97525"/>
                <a:gridCol w="38366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ID, PW를 입력하여 시스템에 로그인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회원가입을 통해 시스템에 등록되어 있어야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로그인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관리자 여부에 체크를 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캠핑장 관리자는 ID와 PW를 입력하고 로그인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로그인 된 메인 페이지를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B03에서 입력한 ID나 PW가 시스템에 등록되지 않은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ID또는 PW가 틀렸다는 메시지를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B03에서 ID나 PW를 입력하지 않은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ID 또는 PW가 입력되지 않았다는 메시지를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B01→B02→B03→E02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037e4f5af_6_3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2" name="Google Shape;232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d037e4f5af_6_306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cxnSp>
        <p:nvCxnSpPr>
          <p:cNvPr id="234" name="Google Shape;234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gd037e4f5af_6_306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d037e4f5af_6_30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d037e4f5af_6_30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d037e4f5af_6_30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d037e4f5af_6_30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d037e4f5af_6_30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d037e4f5af_6_306"/>
          <p:cNvSpPr txBox="1"/>
          <p:nvPr/>
        </p:nvSpPr>
        <p:spPr>
          <a:xfrm>
            <a:off x="277427" y="1176576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UC003 : 회원으로 로그인을 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상)</a:t>
            </a:r>
            <a:endParaRPr b="0" i="0" sz="1800" u="none" cap="none" strike="noStrike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243" name="Google Shape;243;gd037e4f5af_6_306"/>
          <p:cNvGraphicFramePr/>
          <p:nvPr/>
        </p:nvGraphicFramePr>
        <p:xfrm>
          <a:off x="324035" y="1880587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484825"/>
                <a:gridCol w="3836675"/>
              </a:tblGrid>
              <a:tr h="17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ID, PW를 입력하여 시스템에 로그인한다.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회원가입을 통해 시스템에 등록되어 있어야 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76325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로그인 버튼을 클릭한다.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6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관리자 여부에 체크를 한다. 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76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회원은 ID와 PW를 입력하고 로그인 버튼을 클릭한다.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6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로그인 된 메인 페이지를 표시한다.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352425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526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B03에서 입력한 ID나 PW가 시스템에 등록되지 않은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ID또는 PW가 틀렸다는 메시지를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528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E02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B03에서 ID나 PW를 입력하지 않은 경우</a:t>
                      </a:r>
                      <a:endParaRPr/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atang"/>
                        <a:buChar char="-"/>
                      </a:pPr>
                      <a:r>
                        <a:rPr lang="ko-KR" sz="1000" u="none" cap="none" strike="noStrike"/>
                        <a:t>시스템은 ID 또는 PW가 입력되지 않았다는 메시지를 표시한다.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63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B01→B02→B03→B04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6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B01→B02→B03→E01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  <a:tr h="176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SN03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B01→B02→B03→E02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44" name="Google Shape;244;gd037e4f5af_6_306"/>
          <p:cNvSpPr txBox="1"/>
          <p:nvPr/>
        </p:nvSpPr>
        <p:spPr>
          <a:xfrm>
            <a:off x="6234344" y="1176576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유스케이스 UC004 : 로그아웃을 한다.(</a:t>
            </a:r>
            <a:r>
              <a:rPr b="1" lang="ko-KR" sz="1800">
                <a:latin typeface="Batang"/>
                <a:ea typeface="Batang"/>
                <a:cs typeface="Batang"/>
                <a:sym typeface="Batang"/>
              </a:rPr>
              <a:t>하)</a:t>
            </a:r>
            <a:endParaRPr b="0" i="0" sz="1800" u="none" cap="none" strike="noStrike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graphicFrame>
        <p:nvGraphicFramePr>
          <p:cNvPr id="245" name="Google Shape;245;gd037e4f5af_6_306"/>
          <p:cNvGraphicFramePr/>
          <p:nvPr/>
        </p:nvGraphicFramePr>
        <p:xfrm>
          <a:off x="6096000" y="198236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{2B32CF65-824F-482F-A792-99DE080A248A}</a:tableStyleId>
              </a:tblPr>
              <a:tblGrid>
                <a:gridCol w="984250"/>
                <a:gridCol w="851850"/>
                <a:gridCol w="38366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설명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회원 및 캠핑장 관리자는 로그인 되어 있는 시스템에서 로그아웃 버튼을 누른다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관련 액터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로그인을 한다. 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사후 조건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기본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사용자는 로그아웃 버튼을 누른다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대안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B02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시스템은 로그아웃 된 메인페이지를 표시한다.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예외 흐름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352425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 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/>
                </a:tc>
              </a:tr>
              <a:tr h="3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시나리오</a:t>
                      </a:r>
                      <a:endParaRPr b="1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SN01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B01→B02</a:t>
                      </a:r>
                      <a:endParaRPr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46" name="Google Shape;246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2021-03-07T23:47:11Z</dcterms:created>
  <dc:creator>지섭 김</dc:creator>
</cp:coreProperties>
</file>