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70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1"/>
    <p:restoredTop sz="94640"/>
  </p:normalViewPr>
  <p:slideViewPr>
    <p:cSldViewPr snapToGrid="0" snapToObjects="1">
      <p:cViewPr>
        <p:scale>
          <a:sx n="65" d="100"/>
          <a:sy n="65" d="100"/>
        </p:scale>
        <p:origin x="1992" y="3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4ABAB-1F3F-C141-8647-A5A2AE857671}" type="datetimeFigureOut">
              <a:rPr kumimoji="1" lang="ko-Kore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ECBC-7A98-D441-B0F3-79468E3DFF8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167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기본</a:t>
            </a:r>
            <a:r>
              <a:rPr kumimoji="1" lang="ko-KR" altLang="en-US" dirty="0"/>
              <a:t> 정보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대학생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Word, Power point Excel</a:t>
            </a:r>
            <a:r>
              <a:rPr kumimoji="1" lang="ko-KR" altLang="en-US" dirty="0"/>
              <a:t>의 기본적인 지석은 알고 있다고 가정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3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63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엑셀</a:t>
            </a:r>
            <a:r>
              <a:rPr kumimoji="1" lang="ko-KR" altLang="en-US" dirty="0"/>
              <a:t> 표에 대한 기본적인 지식은 갖고 있다고 가정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만드는 방법을 제외한 다른 추가 설명 제외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757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슬라이서에</a:t>
            </a:r>
            <a:r>
              <a:rPr kumimoji="1" lang="ko-KR" altLang="en-US" dirty="0"/>
              <a:t> 대한 지식이 없다고 가정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추가적으로 궁금증이 생길 수 있는 부분에 대한 내용 추가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7CECBC-7A98-D441-B0F3-79468E3DFF8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8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D7C2-6D57-B74D-BE6C-C69B3FE57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7039-610F-D34B-B1A9-F9054B0FC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E57BD-B0B2-ED4E-A931-CA8771B1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81DE-BF23-6B49-AB51-FB0F9951FBA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3C765-AA7D-B64D-BF88-51616CA55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0C7F6-4451-EE4A-AB34-E6EE6759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8D4E6-DDF4-E841-8B5F-80DDF7B9585C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22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D7045-2AFF-5F4B-8466-7089B132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0DCCF7-301D-124C-B9C0-FC0E06C7B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A4C78-A891-304E-8DEF-335F12E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9E77A-4A74-CD46-A74A-0C613D5D453D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6FF47-8311-FA41-AE5D-A816926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55B99-2497-CC45-8BE4-9C2BBFF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190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1D84BC-93FF-5940-9A23-4E4CF9BAC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8C27DF-FDEC-B643-9EC6-71600D684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92405-4E43-654D-9882-D4100EE5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6013-B14F-0945-A6AA-B0CC3A524783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BD76C-AC52-E343-ABFE-C685F286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7D536-F9D4-5F48-AAF1-5596A77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27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AFE0796-1B4F-9D40-AF25-F8AB86DEDD09}"/>
              </a:ext>
            </a:extLst>
          </p:cNvPr>
          <p:cNvCxnSpPr>
            <a:cxnSpLocks/>
          </p:cNvCxnSpPr>
          <p:nvPr userDrawn="1"/>
        </p:nvCxnSpPr>
        <p:spPr>
          <a:xfrm>
            <a:off x="8692587" y="1030147"/>
            <a:ext cx="266121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885080E-28C9-CF48-8A0F-39F778A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3922-5DC2-DC47-ADEF-7DF46E94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F2B27-A973-4E4E-9F20-AED9337B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0E20-5298-8648-9C21-DF4145F3BB30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7EC33-E868-F745-BB29-68CCE2BF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753F0-7C34-FF47-A26A-C3479A80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r>
              <a:rPr kumimoji="1" lang="en-US" altLang="ko-Kore-KR" dirty="0"/>
              <a:t>/</a:t>
            </a:r>
            <a:r>
              <a:rPr kumimoji="1" lang="en-US" altLang="ko-KR" dirty="0"/>
              <a:t>10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4DD7014-9482-F649-86F7-02F0FAC8CEB7}"/>
              </a:ext>
            </a:extLst>
          </p:cNvPr>
          <p:cNvCxnSpPr>
            <a:cxnSpLocks/>
          </p:cNvCxnSpPr>
          <p:nvPr userDrawn="1"/>
        </p:nvCxnSpPr>
        <p:spPr>
          <a:xfrm>
            <a:off x="925010" y="1018572"/>
            <a:ext cx="7964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9DA1B8-F3BF-EB4F-8EA3-9342A990386A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69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E1B3B-6521-1649-908C-AA611A4D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5E9C5-2F15-494A-BE3C-6F68D8A1A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83042-1FD8-CE47-9465-95743D18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3C88-FBFF-A943-B802-8D4EFF56D8F6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A3667-F1AB-8F4D-881D-8675F616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BA22C-5AC8-814E-BC5A-496E2D86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ED45B-C478-8746-87EB-AF2262726331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12734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5B10-E313-6640-9863-D2019E3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839E9-CD79-7241-92BC-53234016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5AC15B-A950-9A43-8E65-0C1EFB9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EF059-04D3-FD49-95BC-734D5F3C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D4BC-CA3B-DF43-8979-C6984C533EC5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E1FDCC-D22B-4A40-90F2-B6C9FDC0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139774-EDBE-DD48-B4C7-5D4B8967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344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86364-4360-0143-8A22-48920C7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DAED5-4119-DF40-81C4-14C82DD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92C9A8-912A-C24D-A7E5-EB15607C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32825C-500D-6B43-A34F-0ED89621E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53838C-1831-3546-8F30-239D9E0B7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379C-FC77-2046-8E4E-68301ADF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77162-A6E0-CA4D-87DD-0D05F2DEC56C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9E9421-C9A1-7E47-A909-BDFB270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C3127-0F81-584F-9A2A-CC9BF6AB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44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0B6D7-039A-4142-86E2-443BB1C1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0B524-F723-9540-8C66-96EBF0F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E806-5CF4-6B4A-84E0-6C155FDB619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AA6B0-E3B2-A24A-942A-8E90ADD6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90BA2-4B94-5245-9070-4987FE8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7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AD86D9-C810-2340-815F-3937390E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AA89-B97E-5944-9DAC-857E6AC17A1A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D86D1-283A-FD44-8473-C7E160F7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D0084-37F9-AB48-84EC-A70F2374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249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AC5F6-18F0-C047-8F4B-7D394587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4B67D-2480-B148-9E59-1422EB18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A2EF4-347B-7441-AE4C-E82C6E2B5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EEC3C-DCE8-BF47-A70E-7F0B6579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F51C-F943-8A48-85E0-7466E0D07958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12A53-84BA-9241-ACAD-E15D89E3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10FB4-A29C-3C4B-A3C8-689FED44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96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B4D44-0CCD-7B4E-88CF-D70784B6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A658A7-71DF-0C47-97FC-8F15CED8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3C0F4-AF9C-3644-B1EE-9D5DEC47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1492C-0338-9946-BAE7-251E20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A9A-E695-0146-ACF0-9F8DB845FA3F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89D0-5341-4047-9A2A-6F1A1787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DD7E-BB2B-2B42-9724-6C4A9C8D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04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A9F7A9-75C7-3642-9100-678ED57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11AD1-43DC-A44F-BF0A-C3E3FF20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D105F-689B-5F4D-A521-3E389715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3BFC3-1857-BA4C-9FA0-FE06D24A6D92}" type="datetime1">
              <a:rPr kumimoji="1" lang="ko-KR" altLang="en-US" smtClean="0"/>
              <a:t>2021. 9. 25.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09069-EF0C-CA40-B8B2-73C43A04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FC465-E093-AF4B-A128-9DBB837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FAFF-66A5-6A46-988E-8DD6CD37C92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42EA22-FED2-724B-8C2D-B7DF2E019E6F}"/>
              </a:ext>
            </a:extLst>
          </p:cNvPr>
          <p:cNvSpPr/>
          <p:nvPr userDrawn="1"/>
        </p:nvSpPr>
        <p:spPr>
          <a:xfrm>
            <a:off x="10093569" y="67328"/>
            <a:ext cx="2012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>
                <a:latin typeface="+mn-ea"/>
              </a:rPr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5767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1395DD-03CA-FF40-B229-0934FB320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811763"/>
            <a:ext cx="10506455" cy="252052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ore-KR" sz="6600" b="1" dirty="0">
                <a:latin typeface="+mj-ea"/>
              </a:rPr>
              <a:t>Excel </a:t>
            </a:r>
            <a:r>
              <a:rPr kumimoji="1" lang="ko-KR" altLang="en-US" sz="6600" b="1" dirty="0" err="1">
                <a:latin typeface="+mj-ea"/>
              </a:rPr>
              <a:t>슬라이서</a:t>
            </a:r>
            <a:r>
              <a:rPr kumimoji="1" lang="ko-KR" altLang="en-US" sz="6600" b="1" dirty="0">
                <a:latin typeface="+mj-ea"/>
              </a:rPr>
              <a:t> </a:t>
            </a:r>
            <a:endParaRPr kumimoji="1" lang="ko-Kore-KR" altLang="en-US" sz="6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09D072-43C7-9043-8691-630EB327C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2000" dirty="0">
                <a:latin typeface="+mn-ea"/>
              </a:rPr>
              <a:t>2</a:t>
            </a:r>
            <a:r>
              <a:rPr kumimoji="1" lang="en-US" altLang="ko-KR" sz="2000" dirty="0">
                <a:latin typeface="+mn-ea"/>
              </a:rPr>
              <a:t>01710912</a:t>
            </a:r>
            <a:r>
              <a:rPr kumimoji="1" lang="ko-KR" altLang="en-US" sz="2000" dirty="0">
                <a:latin typeface="+mn-ea"/>
              </a:rPr>
              <a:t> </a:t>
            </a:r>
            <a:endParaRPr kumimoji="1" lang="en-US" altLang="ko-KR" sz="2000" dirty="0">
              <a:latin typeface="+mn-ea"/>
            </a:endParaRPr>
          </a:p>
          <a:p>
            <a:pPr algn="r"/>
            <a:r>
              <a:rPr kumimoji="1" lang="ko-KR" altLang="en-US" sz="2000" dirty="0">
                <a:latin typeface="+mn-ea"/>
              </a:rPr>
              <a:t>김지섭</a:t>
            </a:r>
            <a:endParaRPr kumimoji="1" lang="ko-Kore-KR" altLang="en-US" sz="2000" dirty="0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B1D004A-F61E-5245-84D4-B176216531D5}"/>
              </a:ext>
            </a:extLst>
          </p:cNvPr>
          <p:cNvCxnSpPr/>
          <p:nvPr/>
        </p:nvCxnSpPr>
        <p:spPr>
          <a:xfrm>
            <a:off x="7400924" y="4317946"/>
            <a:ext cx="39437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5BF13B4-B25A-5F4B-8A7B-1E00813EA7A2}"/>
              </a:ext>
            </a:extLst>
          </p:cNvPr>
          <p:cNvSpPr txBox="1">
            <a:spLocks/>
          </p:cNvSpPr>
          <p:nvPr/>
        </p:nvSpPr>
        <p:spPr>
          <a:xfrm>
            <a:off x="838198" y="3350470"/>
            <a:ext cx="10506455" cy="6973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800" b="1" dirty="0">
                <a:latin typeface="+mn-ea"/>
                <a:ea typeface="+mn-ea"/>
              </a:rPr>
              <a:t>-User Manual-</a:t>
            </a:r>
            <a:endParaRPr kumimoji="1" lang="ko-Kore-KR" altLang="en-US" sz="4400" b="1" dirty="0">
              <a:latin typeface="+mn-ea"/>
              <a:ea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37E98B-9761-4C4B-B796-AC5CB1C35457}"/>
              </a:ext>
            </a:extLst>
          </p:cNvPr>
          <p:cNvSpPr/>
          <p:nvPr/>
        </p:nvSpPr>
        <p:spPr>
          <a:xfrm>
            <a:off x="10234633" y="67328"/>
            <a:ext cx="18710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ko-Kore-KR" sz="1600" dirty="0"/>
              <a:t>2021-2 HCI </a:t>
            </a:r>
            <a:r>
              <a:rPr kumimoji="1" lang="ko-KR" altLang="en-US" sz="1600" dirty="0">
                <a:latin typeface="+mn-ea"/>
              </a:rPr>
              <a:t>과제 </a:t>
            </a:r>
            <a:r>
              <a:rPr kumimoji="1" lang="en-US" altLang="ko-KR" sz="1600" dirty="0">
                <a:latin typeface="+mn-ea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32372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FA261AAD-08D4-2E49-B824-E80DAFD60A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113"/>
          <a:stretch/>
        </p:blipFill>
        <p:spPr>
          <a:xfrm>
            <a:off x="1340949" y="1843634"/>
            <a:ext cx="4162624" cy="301641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항목을 선택해서 필요한 정보만 </a:t>
              </a:r>
              <a:r>
                <a:rPr kumimoji="1" lang="ko-KR" altLang="en-US" sz="1600" dirty="0" err="1"/>
                <a:t>필터링</a:t>
              </a:r>
              <a:r>
                <a:rPr kumimoji="1" lang="ko-KR" altLang="en-US" sz="1600" dirty="0"/>
                <a:t> 할 수 있다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필터 지우기를 클릭하면 한번에 설정된 필터 항목들을 초기화 할 수 있다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c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필요 항목 선택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4834663" y="2937607"/>
            <a:ext cx="719254" cy="10956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2765635" y="2115153"/>
            <a:ext cx="3663182" cy="2675745"/>
            <a:chOff x="2885922" y="1948605"/>
            <a:chExt cx="3663182" cy="267574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2885922" y="2696332"/>
              <a:ext cx="1935596" cy="19280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2885922" y="1948605"/>
              <a:ext cx="36631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c-1:</a:t>
              </a:r>
              <a:r>
                <a:rPr kumimoji="1" lang="ko-KR" altLang="en-US" sz="1200" b="1" dirty="0">
                  <a:latin typeface="+mn-ea"/>
                </a:rPr>
                <a:t> 항목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, Shift</a:t>
              </a:r>
              <a:r>
                <a:rPr kumimoji="1" lang="ko-KR" altLang="en-US" sz="1200" b="1" dirty="0">
                  <a:latin typeface="+mn-ea"/>
                </a:rPr>
                <a:t>로 여러 항목 선택 가능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B38DFDB-1EB7-9742-AC80-D8077AA74722}"/>
              </a:ext>
            </a:extLst>
          </p:cNvPr>
          <p:cNvSpPr txBox="1"/>
          <p:nvPr/>
        </p:nvSpPr>
        <p:spPr>
          <a:xfrm>
            <a:off x="6273524" y="1283610"/>
            <a:ext cx="1523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d. </a:t>
            </a:r>
            <a:r>
              <a:rPr kumimoji="1" lang="ko-KR" altLang="en-US" sz="1600" b="1" dirty="0">
                <a:latin typeface="+mn-ea"/>
              </a:rPr>
              <a:t>필터 지우기</a:t>
            </a:r>
            <a:endParaRPr kumimoji="1" lang="en-US" altLang="ko-Kore-KR" sz="1600" b="1" dirty="0">
              <a:latin typeface="+mn-ea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2765635" y="2402878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3DF61-F787-434C-973A-BACC0BF384E7}"/>
              </a:ext>
            </a:extLst>
          </p:cNvPr>
          <p:cNvSpPr/>
          <p:nvPr/>
        </p:nvSpPr>
        <p:spPr>
          <a:xfrm>
            <a:off x="3930040" y="2437991"/>
            <a:ext cx="2409634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ore-KR" sz="800" b="1" dirty="0">
                <a:latin typeface="+mn-ea"/>
              </a:rPr>
              <a:t>A,</a:t>
            </a:r>
            <a:r>
              <a:rPr kumimoji="1" lang="ko-KR" altLang="en-US" sz="800" b="1" dirty="0">
                <a:latin typeface="+mn-ea"/>
              </a:rPr>
              <a:t> </a:t>
            </a:r>
            <a:r>
              <a:rPr kumimoji="1" lang="en-US" altLang="ko-Kore-KR" sz="800" b="1" dirty="0">
                <a:latin typeface="+mn-ea"/>
              </a:rPr>
              <a:t>A+ </a:t>
            </a:r>
            <a:r>
              <a:rPr kumimoji="1" lang="ko-KR" altLang="en-US" sz="800" b="1" dirty="0">
                <a:latin typeface="+mn-ea"/>
              </a:rPr>
              <a:t>학점만 </a:t>
            </a:r>
            <a:r>
              <a:rPr kumimoji="1" lang="ko-KR" altLang="en-US" sz="800" b="1" dirty="0" err="1">
                <a:latin typeface="+mn-ea"/>
              </a:rPr>
              <a:t>필터링</a:t>
            </a:r>
            <a:r>
              <a:rPr kumimoji="1" lang="ko-KR" altLang="en-US" sz="800" b="1" dirty="0">
                <a:latin typeface="+mn-ea"/>
              </a:rPr>
              <a:t> 된 것을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B6E191-22D2-F54E-B633-B7AB42DD85C1}"/>
              </a:ext>
            </a:extLst>
          </p:cNvPr>
          <p:cNvSpPr/>
          <p:nvPr/>
        </p:nvSpPr>
        <p:spPr>
          <a:xfrm>
            <a:off x="1218683" y="2970747"/>
            <a:ext cx="376203" cy="1174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8CFA7D0-9658-4048-9530-CDCDA3847CD6}"/>
              </a:ext>
            </a:extLst>
          </p:cNvPr>
          <p:cNvSpPr/>
          <p:nvPr/>
        </p:nvSpPr>
        <p:spPr>
          <a:xfrm>
            <a:off x="975444" y="4194846"/>
            <a:ext cx="1313180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en-US" altLang="ko-KR" sz="800" b="1" dirty="0">
                <a:latin typeface="+mn-ea"/>
              </a:rPr>
              <a:t>Data</a:t>
            </a:r>
            <a:r>
              <a:rPr kumimoji="1" lang="ko-KR" altLang="en-US" sz="800" b="1" dirty="0">
                <a:latin typeface="+mn-ea"/>
              </a:rPr>
              <a:t>의 열 확인 가능</a:t>
            </a:r>
            <a:endParaRPr kumimoji="1" lang="ko-Kore-KR" altLang="en-US" sz="8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5EEA9C63-657B-0243-941B-746F23AB35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62"/>
          <a:stretch/>
        </p:blipFill>
        <p:spPr>
          <a:xfrm>
            <a:off x="6513166" y="1843633"/>
            <a:ext cx="4538338" cy="3016800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C7E1B873-053C-5F48-8E07-C866A1F1E9A6}"/>
              </a:ext>
            </a:extLst>
          </p:cNvPr>
          <p:cNvSpPr/>
          <p:nvPr/>
        </p:nvSpPr>
        <p:spPr>
          <a:xfrm>
            <a:off x="8863966" y="3258799"/>
            <a:ext cx="202454" cy="1822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BB49278-BA0A-CA44-91E6-A5B98BE6B368}"/>
              </a:ext>
            </a:extLst>
          </p:cNvPr>
          <p:cNvCxnSpPr>
            <a:cxnSpLocks/>
          </p:cNvCxnSpPr>
          <p:nvPr/>
        </p:nvCxnSpPr>
        <p:spPr>
          <a:xfrm flipV="1">
            <a:off x="8982877" y="2970747"/>
            <a:ext cx="167892" cy="288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FC83C7F-DCED-F642-BE5B-C49106135668}"/>
              </a:ext>
            </a:extLst>
          </p:cNvPr>
          <p:cNvSpPr txBox="1"/>
          <p:nvPr/>
        </p:nvSpPr>
        <p:spPr>
          <a:xfrm>
            <a:off x="9019460" y="2650015"/>
            <a:ext cx="17155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latin typeface="+mn-ea"/>
              </a:rPr>
              <a:t>d-1:</a:t>
            </a:r>
            <a:r>
              <a:rPr kumimoji="1" lang="ko-KR" altLang="en-US" sz="1200" b="1" dirty="0">
                <a:latin typeface="+mn-ea"/>
              </a:rPr>
              <a:t> 필터 지우기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C66D4-4F93-D94F-92BE-6F0F069FF703}"/>
              </a:ext>
            </a:extLst>
          </p:cNvPr>
          <p:cNvSpPr/>
          <p:nvPr/>
        </p:nvSpPr>
        <p:spPr>
          <a:xfrm>
            <a:off x="9198971" y="2980540"/>
            <a:ext cx="2855269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71450" indent="-171450">
              <a:buFont typeface="시스템 서체 일반체"/>
              <a:buChar char="※"/>
            </a:pPr>
            <a:r>
              <a:rPr kumimoji="1" lang="ko-KR" altLang="en-US" sz="800" b="1" dirty="0">
                <a:latin typeface="+mn-ea"/>
              </a:rPr>
              <a:t>모든 항목이 선택되고</a:t>
            </a:r>
            <a:r>
              <a:rPr kumimoji="1" lang="en-US" altLang="ko-KR" sz="800" b="1" dirty="0">
                <a:latin typeface="+mn-ea"/>
              </a:rPr>
              <a:t>,</a:t>
            </a:r>
            <a:r>
              <a:rPr kumimoji="1" lang="ko-KR" altLang="en-US" sz="800" b="1" dirty="0">
                <a:latin typeface="+mn-ea"/>
              </a:rPr>
              <a:t> 모든 데이터를 확인 가능하다</a:t>
            </a:r>
            <a:r>
              <a:rPr kumimoji="1" lang="en-US" altLang="ko-KR" sz="800" b="1" dirty="0">
                <a:latin typeface="+mn-ea"/>
              </a:rPr>
              <a:t>.</a:t>
            </a:r>
            <a:endParaRPr kumimoji="1" lang="ko-Kore-KR" altLang="en-US" sz="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184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D8603515-AECC-5841-9838-40910684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03" y="1720224"/>
            <a:ext cx="3726325" cy="30378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다른 </a:t>
              </a:r>
              <a:r>
                <a:rPr kumimoji="1" lang="ko-KR" altLang="en-US" sz="1600" dirty="0" err="1"/>
                <a:t>슬라이서에</a:t>
              </a:r>
              <a:r>
                <a:rPr kumimoji="1" lang="ko-KR" altLang="en-US" sz="1600" dirty="0"/>
                <a:t> 의해서 </a:t>
              </a:r>
              <a:r>
                <a:rPr kumimoji="1" lang="ko-KR" altLang="en-US" sz="1600" dirty="0" err="1"/>
                <a:t>필터링된</a:t>
              </a:r>
              <a:r>
                <a:rPr kumimoji="1" lang="ko-KR" altLang="en-US" sz="1600" dirty="0"/>
                <a:t> 표에 존재하지 않는 항목은 색상이 흐려진다</a:t>
              </a:r>
              <a:r>
                <a:rPr kumimoji="1" lang="en-US" altLang="ko-KR" sz="16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 err="1"/>
                <a:t>슬라이서의</a:t>
              </a:r>
              <a:r>
                <a:rPr kumimoji="1" lang="ko-KR" altLang="en-US" sz="1600" dirty="0"/>
                <a:t> 색상 및 디자인 등 변경 가능한 옵션이 존재한다</a:t>
              </a:r>
              <a:r>
                <a:rPr kumimoji="1" lang="en-US" altLang="ko-KR" sz="1600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공통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:</a:t>
            </a:r>
            <a:r>
              <a:rPr kumimoji="1" lang="ko-KR" altLang="en-US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필터링</a:t>
            </a:r>
            <a:r>
              <a:rPr kumimoji="1" lang="ko-KR" altLang="en-US" sz="1600" b="1" dirty="0">
                <a:latin typeface="+mn-ea"/>
              </a:rPr>
              <a:t> 후 존재하지 않는 항목 확인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76D110-AB9A-5149-B3D4-670A595446B4}"/>
              </a:ext>
            </a:extLst>
          </p:cNvPr>
          <p:cNvSpPr/>
          <p:nvPr/>
        </p:nvSpPr>
        <p:spPr>
          <a:xfrm>
            <a:off x="3644072" y="3869662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2B15F0-99CB-B843-806C-E340FAA13682}"/>
              </a:ext>
            </a:extLst>
          </p:cNvPr>
          <p:cNvSpPr txBox="1"/>
          <p:nvPr/>
        </p:nvSpPr>
        <p:spPr>
          <a:xfrm>
            <a:off x="3859650" y="2584608"/>
            <a:ext cx="1678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불필요한 항목 </a:t>
            </a:r>
            <a:r>
              <a:rPr kumimoji="1" lang="ko-KR" altLang="en-US" sz="1200" b="1" dirty="0" err="1">
                <a:latin typeface="+mn-ea"/>
              </a:rPr>
              <a:t>필터링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8DFDB-1EB7-9742-AC80-D8077AA74722}"/>
              </a:ext>
            </a:extLst>
          </p:cNvPr>
          <p:cNvSpPr txBox="1"/>
          <p:nvPr/>
        </p:nvSpPr>
        <p:spPr>
          <a:xfrm>
            <a:off x="6273524" y="1283610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>
                <a:latin typeface="+mn-ea"/>
              </a:rPr>
              <a:t>추가</a:t>
            </a:r>
            <a:r>
              <a:rPr kumimoji="1" lang="en-US" altLang="ko-KR" sz="1600" b="1" dirty="0">
                <a:latin typeface="+mn-ea"/>
              </a:rPr>
              <a:t>:</a:t>
            </a:r>
            <a:r>
              <a:rPr kumimoji="1" lang="en-US" altLang="ko-Kore-KR" sz="1600" b="1" dirty="0">
                <a:latin typeface="+mn-ea"/>
              </a:rPr>
              <a:t>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옵션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F7C2F8-28B7-E040-8F08-463F8028DDE5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0C3902-E11D-3643-AF29-C2607A375148}"/>
              </a:ext>
            </a:extLst>
          </p:cNvPr>
          <p:cNvSpPr/>
          <p:nvPr/>
        </p:nvSpPr>
        <p:spPr>
          <a:xfrm>
            <a:off x="2633173" y="3280140"/>
            <a:ext cx="1003084" cy="2072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3CD6EFC-9212-B141-AAEE-FD668B2B45DF}"/>
              </a:ext>
            </a:extLst>
          </p:cNvPr>
          <p:cNvCxnSpPr>
            <a:cxnSpLocks/>
          </p:cNvCxnSpPr>
          <p:nvPr/>
        </p:nvCxnSpPr>
        <p:spPr>
          <a:xfrm flipV="1">
            <a:off x="3509009" y="2820943"/>
            <a:ext cx="335784" cy="4591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B3167C-4497-0B4A-9CC3-F0A409D12940}"/>
              </a:ext>
            </a:extLst>
          </p:cNvPr>
          <p:cNvSpPr txBox="1"/>
          <p:nvPr/>
        </p:nvSpPr>
        <p:spPr>
          <a:xfrm>
            <a:off x="1538438" y="4171558"/>
            <a:ext cx="493115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+mn-ea"/>
              </a:rPr>
              <a:t>다른 </a:t>
            </a:r>
            <a:r>
              <a:rPr kumimoji="1" lang="ko-KR" altLang="en-US" sz="1400" b="1" dirty="0" err="1">
                <a:latin typeface="+mn-ea"/>
              </a:rPr>
              <a:t>슬라이서의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ko-KR" altLang="en-US" sz="1400" b="1" dirty="0" err="1">
                <a:latin typeface="+mn-ea"/>
              </a:rPr>
              <a:t>필터링에</a:t>
            </a:r>
            <a:r>
              <a:rPr kumimoji="1" lang="ko-KR" altLang="en-US" sz="1400" b="1" dirty="0">
                <a:latin typeface="+mn-ea"/>
              </a:rPr>
              <a:t> 의해 </a:t>
            </a:r>
            <a:endParaRPr kumimoji="1" lang="en-US" altLang="ko-KR" sz="1400" b="1" dirty="0">
              <a:latin typeface="+mn-ea"/>
            </a:endParaRPr>
          </a:p>
          <a:p>
            <a:r>
              <a:rPr kumimoji="1" lang="ko-KR" altLang="en-US" sz="1400" b="1" dirty="0">
                <a:latin typeface="+mn-ea"/>
              </a:rPr>
              <a:t>      </a:t>
            </a:r>
            <a:r>
              <a:rPr kumimoji="1" lang="ko-KR" altLang="en-US" sz="1400" b="1" dirty="0" err="1">
                <a:latin typeface="+mn-ea"/>
              </a:rPr>
              <a:t>필터링된</a:t>
            </a:r>
            <a:r>
              <a:rPr kumimoji="1" lang="ko-KR" altLang="en-US" sz="1400" b="1" dirty="0">
                <a:latin typeface="+mn-ea"/>
              </a:rPr>
              <a:t> 표에 존재하지 않는 항목은 색상이 흐려진다</a:t>
            </a:r>
            <a:r>
              <a:rPr kumimoji="1" lang="en-US" altLang="ko-KR" sz="1400" b="1" dirty="0">
                <a:latin typeface="+mn-ea"/>
              </a:rPr>
              <a:t>.</a:t>
            </a:r>
            <a:endParaRPr kumimoji="1" lang="ko-Kore-KR" altLang="en-US" sz="1050" b="1" dirty="0">
              <a:latin typeface="+mn-ea"/>
            </a:endParaRPr>
          </a:p>
        </p:txBody>
      </p:sp>
      <p:pic>
        <p:nvPicPr>
          <p:cNvPr id="34" name="그림 33" descr="테이블이(가) 표시된 사진&#10;&#10;자동 생성된 설명">
            <a:extLst>
              <a:ext uri="{FF2B5EF4-FFF2-40B4-BE49-F238E27FC236}">
                <a16:creationId xmlns:a16="http://schemas.microsoft.com/office/drawing/2014/main" id="{948B7F68-FD39-9843-825E-A24530107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166" y="1843634"/>
            <a:ext cx="4538338" cy="28460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B32C3BC-9D14-F245-BBE0-07EB02E6CB33}"/>
              </a:ext>
            </a:extLst>
          </p:cNvPr>
          <p:cNvSpPr txBox="1"/>
          <p:nvPr/>
        </p:nvSpPr>
        <p:spPr>
          <a:xfrm>
            <a:off x="8474149" y="1552814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latin typeface="+mn-ea"/>
              </a:rPr>
              <a:t>슬라이서</a:t>
            </a:r>
            <a:r>
              <a:rPr kumimoji="1" lang="ko-KR" altLang="en-US" sz="1200" b="1" dirty="0">
                <a:latin typeface="+mn-ea"/>
              </a:rPr>
              <a:t> 클릭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DAB078-6B00-4541-BF43-9E58A1B2FBE5}"/>
              </a:ext>
            </a:extLst>
          </p:cNvPr>
          <p:cNvSpPr/>
          <p:nvPr/>
        </p:nvSpPr>
        <p:spPr>
          <a:xfrm>
            <a:off x="8059117" y="1829813"/>
            <a:ext cx="271492" cy="1389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0728239-60A0-FC43-9029-95326BEEDC74}"/>
              </a:ext>
            </a:extLst>
          </p:cNvPr>
          <p:cNvCxnSpPr>
            <a:cxnSpLocks/>
          </p:cNvCxnSpPr>
          <p:nvPr/>
        </p:nvCxnSpPr>
        <p:spPr>
          <a:xfrm flipV="1">
            <a:off x="8284011" y="1774484"/>
            <a:ext cx="195454" cy="57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84E524-C03F-C740-980E-3F22CD926BD2}"/>
              </a:ext>
            </a:extLst>
          </p:cNvPr>
          <p:cNvSpPr/>
          <p:nvPr/>
        </p:nvSpPr>
        <p:spPr>
          <a:xfrm>
            <a:off x="6513166" y="1968770"/>
            <a:ext cx="4581908" cy="2999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E6FD3F-D784-2146-AB33-35A40F458533}"/>
              </a:ext>
            </a:extLst>
          </p:cNvPr>
          <p:cNvCxnSpPr>
            <a:cxnSpLocks/>
          </p:cNvCxnSpPr>
          <p:nvPr/>
        </p:nvCxnSpPr>
        <p:spPr>
          <a:xfrm>
            <a:off x="8191703" y="2268752"/>
            <a:ext cx="240905" cy="1251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08E2FBC-1A94-6940-85C5-D4F613129A0D}"/>
              </a:ext>
            </a:extLst>
          </p:cNvPr>
          <p:cNvSpPr txBox="1"/>
          <p:nvPr/>
        </p:nvSpPr>
        <p:spPr>
          <a:xfrm>
            <a:off x="8492786" y="2331091"/>
            <a:ext cx="3316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latin typeface="+mn-ea"/>
              </a:rPr>
              <a:t>디자인 및 </a:t>
            </a:r>
            <a:r>
              <a:rPr kumimoji="1" lang="ko-KR" altLang="en-US" sz="1200" b="1" dirty="0" err="1">
                <a:latin typeface="+mn-ea"/>
              </a:rPr>
              <a:t>생상</a:t>
            </a:r>
            <a:r>
              <a:rPr kumimoji="1" lang="ko-KR" altLang="en-US" sz="1200" b="1" dirty="0">
                <a:latin typeface="+mn-ea"/>
              </a:rPr>
              <a:t> 변경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위치</a:t>
            </a:r>
            <a:r>
              <a:rPr kumimoji="1" lang="en-US" altLang="ko-KR" sz="1200" b="1" dirty="0">
                <a:latin typeface="+mn-ea"/>
              </a:rPr>
              <a:t>,</a:t>
            </a:r>
            <a:r>
              <a:rPr kumimoji="1" lang="ko-KR" altLang="en-US" sz="1200" b="1" dirty="0">
                <a:latin typeface="+mn-ea"/>
              </a:rPr>
              <a:t> 크기 등 설정 가능</a:t>
            </a:r>
            <a:endParaRPr kumimoji="1" lang="ko-Kore-KR" altLang="en-US" b="1" dirty="0">
              <a:latin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66543AD-EE63-724E-81D3-B47A1B65A7D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125544" y="3973293"/>
            <a:ext cx="518528" cy="1982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4: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응용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42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4: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 응용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25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6CEC-920C-AD48-B8AC-DA6E0D7C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 fontScale="90000"/>
          </a:bodyPr>
          <a:lstStyle/>
          <a:p>
            <a:r>
              <a:rPr kumimoji="1" lang="en-US" altLang="ko-KR" b="1" dirty="0">
                <a:latin typeface="+mn-lt"/>
              </a:rPr>
              <a:t>Contents</a:t>
            </a:r>
            <a:endParaRPr kumimoji="1" lang="ko-Kore-KR" altLang="en-US" b="1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427B-039C-EF48-8845-82A00E52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54" y="1555994"/>
            <a:ext cx="7532077" cy="46689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에 대한 기본 개념</a:t>
            </a:r>
            <a:r>
              <a:rPr kumimoji="1" lang="en-US" altLang="ko-KR" sz="2400" b="1" dirty="0">
                <a:latin typeface="+mj-ea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용도</a:t>
            </a:r>
            <a:endParaRPr kumimoji="1" lang="en-US" altLang="ko-KR" sz="2400" b="1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의 사용방법</a:t>
            </a:r>
            <a:r>
              <a:rPr kumimoji="1" lang="en-US" altLang="ko-KR" sz="2400" b="1" dirty="0">
                <a:latin typeface="+mj-ea"/>
              </a:rPr>
              <a:t>(</a:t>
            </a:r>
            <a:r>
              <a:rPr kumimoji="1" lang="ko-KR" altLang="en-US" sz="2000" b="1" dirty="0">
                <a:latin typeface="+mj-ea"/>
              </a:rPr>
              <a:t>피벗 테이블</a:t>
            </a:r>
            <a:r>
              <a:rPr kumimoji="1" lang="en-US" altLang="ko-KR" sz="2400" b="1" dirty="0">
                <a:latin typeface="+mj-ea"/>
              </a:rPr>
              <a:t>/</a:t>
            </a:r>
            <a:r>
              <a:rPr kumimoji="1" lang="ko-KR" altLang="en-US" sz="2000" b="1" dirty="0">
                <a:latin typeface="+mj-ea"/>
              </a:rPr>
              <a:t>표</a:t>
            </a:r>
            <a:r>
              <a:rPr kumimoji="1" lang="en-US" altLang="ko-KR" sz="2400" b="1" dirty="0">
                <a:latin typeface="+mj-ea"/>
              </a:rPr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sz="1600" dirty="0" err="1">
                <a:latin typeface="+mj-ea"/>
              </a:rPr>
              <a:t>슬라이서</a:t>
            </a:r>
            <a:r>
              <a:rPr kumimoji="1" lang="ko-KR" altLang="en-US" sz="1600" dirty="0">
                <a:latin typeface="+mj-ea"/>
              </a:rPr>
              <a:t> 적용</a:t>
            </a:r>
            <a:r>
              <a:rPr kumimoji="1" lang="en-US" altLang="ko-KR" sz="1600" dirty="0">
                <a:latin typeface="+mj-ea"/>
              </a:rPr>
              <a:t>(</a:t>
            </a:r>
            <a:r>
              <a:rPr kumimoji="1" lang="ko-KR" altLang="en-US" sz="1600" dirty="0">
                <a:latin typeface="+mj-ea"/>
              </a:rPr>
              <a:t>피벗 테이블</a:t>
            </a:r>
            <a:r>
              <a:rPr kumimoji="1" lang="en-US" altLang="ko-KR" sz="1600" dirty="0">
                <a:latin typeface="+mj-ea"/>
              </a:rPr>
              <a:t>/</a:t>
            </a:r>
            <a:r>
              <a:rPr kumimoji="1" lang="ko-KR" altLang="en-US" sz="1600" dirty="0">
                <a:latin typeface="+mj-ea"/>
              </a:rPr>
              <a:t>표</a:t>
            </a:r>
            <a:r>
              <a:rPr kumimoji="1" lang="en-US" altLang="ko-KR" sz="1600" dirty="0">
                <a:latin typeface="+mj-ea"/>
              </a:rPr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sz="1600" dirty="0" err="1">
                <a:latin typeface="+mj-ea"/>
              </a:rPr>
              <a:t>슬라이서</a:t>
            </a:r>
            <a:r>
              <a:rPr kumimoji="1" lang="ko-KR" altLang="en-US" sz="1600" dirty="0">
                <a:latin typeface="+mj-ea"/>
              </a:rPr>
              <a:t> 사용</a:t>
            </a:r>
            <a:endParaRPr kumimoji="1" lang="en-US" altLang="ko-KR" sz="1600" dirty="0">
              <a:latin typeface="+mj-ea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arenR"/>
            </a:pPr>
            <a:r>
              <a:rPr kumimoji="1" lang="ko-KR" altLang="en-US" sz="1600" dirty="0">
                <a:latin typeface="+mj-ea"/>
              </a:rPr>
              <a:t>추가 사항</a:t>
            </a:r>
            <a:endParaRPr kumimoji="1" lang="en-US" altLang="ko-KR" sz="1600" dirty="0">
              <a:latin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ko-KR" altLang="en-US" sz="2400" b="1" dirty="0" err="1">
                <a:latin typeface="+mj-ea"/>
              </a:rPr>
              <a:t>슬라이서</a:t>
            </a:r>
            <a:r>
              <a:rPr kumimoji="1" lang="en-US" altLang="ko-KR" sz="2400" b="1" dirty="0">
                <a:latin typeface="+mj-ea"/>
              </a:rPr>
              <a:t>(Slicer)</a:t>
            </a:r>
            <a:r>
              <a:rPr kumimoji="1" lang="ko-KR" altLang="en-US" sz="2400" b="1" dirty="0">
                <a:latin typeface="+mj-ea"/>
              </a:rPr>
              <a:t> 응용</a:t>
            </a:r>
            <a:endParaRPr kumimoji="1" lang="en-US" altLang="ko-KR" sz="2400" b="1" dirty="0"/>
          </a:p>
          <a:p>
            <a:endParaRPr kumimoji="1"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710D4-58F1-2C49-86F6-3536E81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AAD93-BE3E-F347-BF22-0831672E526D}"/>
              </a:ext>
            </a:extLst>
          </p:cNvPr>
          <p:cNvSpPr txBox="1"/>
          <p:nvPr/>
        </p:nvSpPr>
        <p:spPr>
          <a:xfrm>
            <a:off x="8024042" y="5982875"/>
            <a:ext cx="3329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n-ea"/>
              </a:rPr>
              <a:t>* </a:t>
            </a: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77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ko-Kore-KR" sz="1600" dirty="0"/>
                <a:t>-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엑셀 표와 피벗 테이블에서 </a:t>
              </a:r>
              <a:r>
                <a:rPr kumimoji="1" lang="ko-KR" altLang="en-US" sz="1600" dirty="0" err="1"/>
                <a:t>필터링을</a:t>
              </a:r>
              <a:r>
                <a:rPr kumimoji="1" lang="ko-KR" altLang="en-US" sz="1600" dirty="0"/>
                <a:t> 빠르게 사용할 수 있게 해주는 기능이다</a:t>
              </a:r>
              <a:r>
                <a:rPr kumimoji="1" lang="en-US" altLang="ko-KR" sz="1600" dirty="0"/>
                <a:t>.</a:t>
              </a:r>
              <a:endParaRPr kumimoji="1" lang="en-US" altLang="ko-Kore-KR" sz="1600" dirty="0"/>
            </a:p>
            <a:p>
              <a:r>
                <a:rPr kumimoji="1" lang="en-US" altLang="ko-Kore-KR" sz="1600" dirty="0"/>
                <a:t>- </a:t>
              </a:r>
              <a:r>
                <a:rPr kumimoji="1" lang="ko-KR" altLang="en-US" sz="1600" dirty="0" err="1"/>
                <a:t>슬라이서는</a:t>
              </a:r>
              <a:r>
                <a:rPr kumimoji="1" lang="ko-KR" altLang="en-US" sz="1600" dirty="0"/>
                <a:t> 피벗 테이블과 엑셀 표에서 사용가능하다</a:t>
              </a:r>
              <a:r>
                <a:rPr kumimoji="1" lang="en-US" altLang="ko-KR" sz="1600" dirty="0"/>
                <a:t>.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1: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에 대한 기본 개념</a:t>
            </a:r>
            <a:r>
              <a:rPr kumimoji="1" lang="en-US" altLang="ko-KR" sz="2800" b="1" dirty="0">
                <a:latin typeface="+mj-ea"/>
              </a:rPr>
              <a:t> </a:t>
            </a:r>
            <a:endParaRPr kumimoji="1" lang="ko-Kore-KR" altLang="en-US" b="1" dirty="0">
              <a:latin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F8C5B9-B0ED-9347-AF9F-D21E1DC0CD03}"/>
              </a:ext>
            </a:extLst>
          </p:cNvPr>
          <p:cNvGrpSpPr/>
          <p:nvPr/>
        </p:nvGrpSpPr>
        <p:grpSpPr>
          <a:xfrm>
            <a:off x="1148080" y="4521493"/>
            <a:ext cx="8812044" cy="523220"/>
            <a:chOff x="701032" y="4277875"/>
            <a:chExt cx="8812044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70EE54-F639-0E44-85C0-AE2013039D65}"/>
                </a:ext>
              </a:extLst>
            </p:cNvPr>
            <p:cNvSpPr txBox="1"/>
            <p:nvPr/>
          </p:nvSpPr>
          <p:spPr>
            <a:xfrm>
              <a:off x="1546664" y="4277875"/>
              <a:ext cx="796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+mn-ea"/>
                </a:rPr>
                <a:t>Excel 2010</a:t>
              </a:r>
              <a:r>
                <a:rPr kumimoji="1" lang="ko-KR" altLang="en-US" sz="1400" dirty="0">
                  <a:latin typeface="+mn-ea"/>
                </a:rPr>
                <a:t>에서 처음 추가된 기능으로 </a:t>
              </a:r>
              <a:r>
                <a:rPr kumimoji="1" lang="en-US" altLang="ko-KR" sz="1400" dirty="0">
                  <a:latin typeface="+mn-ea"/>
                </a:rPr>
                <a:t>2010</a:t>
              </a:r>
              <a:r>
                <a:rPr kumimoji="1" lang="ko-KR" altLang="en-US" sz="1400" dirty="0">
                  <a:latin typeface="+mn-ea"/>
                </a:rPr>
                <a:t>에서는 피벗 테이블</a:t>
              </a:r>
              <a:r>
                <a:rPr kumimoji="1" lang="en-US" altLang="ko-KR" sz="1400" dirty="0">
                  <a:latin typeface="+mn-ea"/>
                </a:rPr>
                <a:t>(Pivot Table)</a:t>
              </a:r>
              <a:r>
                <a:rPr kumimoji="1" lang="ko-KR" altLang="en-US" sz="1400" dirty="0">
                  <a:latin typeface="+mn-ea"/>
                </a:rPr>
                <a:t>에서 사용 가능했지만</a:t>
              </a:r>
              <a:r>
                <a:rPr kumimoji="1" lang="en-US" altLang="ko-KR" sz="1400" dirty="0">
                  <a:latin typeface="+mn-ea"/>
                </a:rPr>
                <a:t>,</a:t>
              </a:r>
            </a:p>
            <a:p>
              <a:r>
                <a:rPr kumimoji="1" lang="en-US" altLang="ko-Kore-KR" sz="1400" dirty="0">
                  <a:latin typeface="+mn-ea"/>
                </a:rPr>
                <a:t>Excel</a:t>
              </a:r>
              <a:r>
                <a:rPr kumimoji="1" lang="en-US" altLang="ko-KR" sz="1400" dirty="0">
                  <a:latin typeface="+mn-ea"/>
                </a:rPr>
                <a:t>2013</a:t>
              </a:r>
              <a:r>
                <a:rPr kumimoji="1" lang="ko-KR" altLang="en-US" sz="1400" dirty="0">
                  <a:latin typeface="+mn-ea"/>
                </a:rPr>
                <a:t>이후 일반적인 엑셀 표에서도 사용 가능하게 되었다</a:t>
              </a:r>
              <a:r>
                <a:rPr kumimoji="1" lang="en-US" altLang="ko-KR" sz="1400" dirty="0">
                  <a:latin typeface="+mn-ea"/>
                </a:rPr>
                <a:t>.</a:t>
              </a:r>
              <a:endParaRPr kumimoji="1" lang="ko-Kore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9C1438-BC7B-8443-A769-B77FF9267A73}"/>
                </a:ext>
              </a:extLst>
            </p:cNvPr>
            <p:cNvSpPr/>
            <p:nvPr/>
          </p:nvSpPr>
          <p:spPr>
            <a:xfrm>
              <a:off x="701032" y="4277875"/>
              <a:ext cx="1031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ko-Kore-KR" altLang="en-US" sz="1400" dirty="0"/>
                <a:t>추가사항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:</a:t>
              </a:r>
              <a:r>
                <a:rPr kumimoji="1" lang="ko-KR" altLang="en-US" sz="1400" dirty="0"/>
                <a:t> </a:t>
              </a:r>
              <a:endParaRPr lang="ko-Kore-KR" altLang="en-US" sz="14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F088BD-9DAC-D747-BD3C-6C6A37C73F1C}"/>
              </a:ext>
            </a:extLst>
          </p:cNvPr>
          <p:cNvGrpSpPr/>
          <p:nvPr/>
        </p:nvGrpSpPr>
        <p:grpSpPr>
          <a:xfrm>
            <a:off x="1148080" y="1283610"/>
            <a:ext cx="6629258" cy="1182689"/>
            <a:chOff x="1148080" y="1283610"/>
            <a:chExt cx="6629258" cy="11826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278942-4937-8646-854B-F5C03DEF0767}"/>
                </a:ext>
              </a:extLst>
            </p:cNvPr>
            <p:cNvSpPr txBox="1"/>
            <p:nvPr/>
          </p:nvSpPr>
          <p:spPr>
            <a:xfrm>
              <a:off x="1148080" y="1283610"/>
              <a:ext cx="1901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600" b="1" dirty="0">
                  <a:latin typeface="+mn-ea"/>
                </a:rPr>
                <a:t>슬라이서</a:t>
              </a:r>
              <a:r>
                <a:rPr kumimoji="1" lang="en-US" altLang="ko-Kore-KR" sz="1600" b="1" dirty="0">
                  <a:latin typeface="+mn-ea"/>
                </a:rPr>
                <a:t>(Slicer) :</a:t>
              </a:r>
              <a:r>
                <a:rPr kumimoji="1" lang="ko-KR" altLang="en-US" sz="1600" b="1" dirty="0">
                  <a:latin typeface="+mn-ea"/>
                </a:rPr>
                <a:t> </a:t>
              </a:r>
              <a:endParaRPr kumimoji="1" lang="en-US" altLang="ko-Kore-KR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635CBA-2EF8-9D49-98B8-373706820F72}"/>
                </a:ext>
              </a:extLst>
            </p:cNvPr>
            <p:cNvSpPr txBox="1"/>
            <p:nvPr/>
          </p:nvSpPr>
          <p:spPr>
            <a:xfrm>
              <a:off x="1347373" y="1635302"/>
              <a:ext cx="64299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특정 행 영역에서 원하는 데이터만을 필터링해서 보여줄 수 있다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피벗 테이블과 표에서 사용 가능한 기능이다</a:t>
              </a:r>
              <a:r>
                <a:rPr kumimoji="1" lang="en-US" altLang="ko-KR" sz="1600" dirty="0">
                  <a:latin typeface="+mn-ea"/>
                </a:rPr>
                <a:t>.</a:t>
              </a:r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>
                  <a:latin typeface="+mn-ea"/>
                </a:rPr>
                <a:t>일반적인 자동 필터 보다 더 직관적으로 빠르게 사용가능하다</a:t>
              </a:r>
              <a:r>
                <a:rPr kumimoji="1" lang="en-US" altLang="ko-KR" sz="1600" dirty="0">
                  <a:latin typeface="+mn-ea"/>
                </a:rPr>
                <a:t>.</a:t>
              </a:r>
              <a:endParaRPr kumimoji="1" lang="en-US" altLang="ko-Kore-KR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81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2: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용도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0B2083-5408-9343-9074-95A6E41DEFE9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3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14B413-6501-F944-97AA-48FA1325C759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9CF49-8B31-D741-ABD4-8A42E874DC9A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979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69A92-CA3A-C844-B0B6-C40672590552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2C1283-D7C8-974E-AB59-5025E6CADBEF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79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D5AFC-5CE9-7946-95B5-001D4108C07E}"/>
              </a:ext>
            </a:extLst>
          </p:cNvPr>
          <p:cNvSpPr txBox="1"/>
          <p:nvPr/>
        </p:nvSpPr>
        <p:spPr>
          <a:xfrm>
            <a:off x="1148080" y="1283610"/>
            <a:ext cx="1901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b="1" dirty="0">
                <a:latin typeface="+mn-ea"/>
              </a:rPr>
              <a:t>슬라이서</a:t>
            </a:r>
            <a:r>
              <a:rPr kumimoji="1" lang="en-US" altLang="ko-Kore-KR" sz="1600" b="1" dirty="0">
                <a:latin typeface="+mn-ea"/>
              </a:rPr>
              <a:t>(Slicer) :</a:t>
            </a:r>
            <a:r>
              <a:rPr kumimoji="1" lang="ko-KR" altLang="en-US" sz="1600" b="1" dirty="0">
                <a:latin typeface="+mn-ea"/>
              </a:rPr>
              <a:t> 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0F7E8A-283B-934B-9E7E-020557D8018B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45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데이터를 피벗 테이블로 전환하는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피벗 테이블의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선택하는 방법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피벗 테이블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3852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a. </a:t>
            </a:r>
            <a:r>
              <a:rPr kumimoji="1" lang="ko-KR" altLang="en-US" sz="1600" b="1" dirty="0">
                <a:latin typeface="+mn-ea"/>
              </a:rPr>
              <a:t>입력된 데이터를 피벗 테이블로 전환 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38DFDB-1EB7-9742-AC80-D8077AA74722}"/>
              </a:ext>
            </a:extLst>
          </p:cNvPr>
          <p:cNvSpPr txBox="1"/>
          <p:nvPr/>
        </p:nvSpPr>
        <p:spPr>
          <a:xfrm>
            <a:off x="6273524" y="1283610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endParaRPr kumimoji="1" lang="en-US" altLang="ko-Kore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05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림 92">
            <a:extLst>
              <a:ext uri="{FF2B5EF4-FFF2-40B4-BE49-F238E27FC236}">
                <a16:creationId xmlns:a16="http://schemas.microsoft.com/office/drawing/2014/main" id="{3A716F04-7E79-FE43-A9D4-7BDB33C5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66" y="1843634"/>
            <a:ext cx="4537757" cy="307965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3E78FC-2F1B-424E-931E-4E768AF216E1}"/>
              </a:ext>
            </a:extLst>
          </p:cNvPr>
          <p:cNvGrpSpPr/>
          <p:nvPr/>
        </p:nvGrpSpPr>
        <p:grpSpPr>
          <a:xfrm>
            <a:off x="609600" y="5012367"/>
            <a:ext cx="10972800" cy="1191663"/>
            <a:chOff x="520861" y="5012367"/>
            <a:chExt cx="10972800" cy="1191663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B1C03F83-2F69-6041-8882-29861343D470}"/>
                </a:ext>
              </a:extLst>
            </p:cNvPr>
            <p:cNvSpPr/>
            <p:nvPr/>
          </p:nvSpPr>
          <p:spPr>
            <a:xfrm>
              <a:off x="520861" y="5197033"/>
              <a:ext cx="10972800" cy="1006997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데이터를 표로 전환하는 방법</a:t>
              </a:r>
              <a:endParaRPr kumimoji="1" lang="en-US" altLang="ko-KR" sz="1600" dirty="0"/>
            </a:p>
            <a:p>
              <a:pPr marL="285750" indent="-285750">
                <a:buFontTx/>
                <a:buChar char="-"/>
              </a:pPr>
              <a:r>
                <a:rPr kumimoji="1" lang="ko-KR" altLang="en-US" sz="1600" dirty="0"/>
                <a:t>표의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사용하기 위해 </a:t>
              </a:r>
              <a:r>
                <a:rPr kumimoji="1" lang="ko-KR" altLang="en-US" sz="1600" dirty="0" err="1"/>
                <a:t>슬라이서를</a:t>
              </a:r>
              <a:r>
                <a:rPr kumimoji="1" lang="ko-KR" altLang="en-US" sz="1600" dirty="0"/>
                <a:t> 선택하는 방법</a:t>
              </a:r>
              <a:endParaRPr kumimoji="1" lang="ko-Kore-KR" altLang="en-US" sz="16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1E0C15B-E20F-E641-86BD-495CDBDB63AC}"/>
                </a:ext>
              </a:extLst>
            </p:cNvPr>
            <p:cNvSpPr/>
            <p:nvPr/>
          </p:nvSpPr>
          <p:spPr>
            <a:xfrm>
              <a:off x="701032" y="5012367"/>
              <a:ext cx="30698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dirty="0"/>
                <a:t>[User Mental model evolution</a:t>
              </a:r>
              <a:r>
                <a:rPr kumimoji="1" lang="en-US" altLang="ko-KR" dirty="0"/>
                <a:t>]</a:t>
              </a:r>
              <a:endParaRPr kumimoji="1" lang="ko-Kore-KR" altLang="en-US" dirty="0"/>
            </a:p>
          </p:txBody>
        </p:sp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332A-A71A-354A-B61E-6515E445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FAFF-66A5-6A46-988E-8DD6CD37C92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D1883B4-0931-8544-8890-5BD86A6A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59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+mj-ea"/>
              </a:rPr>
              <a:t>Level 3: </a:t>
            </a:r>
            <a:r>
              <a:rPr kumimoji="1" lang="ko-KR" altLang="en-US" sz="2800" b="1" dirty="0" err="1">
                <a:latin typeface="+mj-ea"/>
              </a:rPr>
              <a:t>슬라이서</a:t>
            </a:r>
            <a:r>
              <a:rPr kumimoji="1" lang="en-US" altLang="ko-KR" sz="2800" b="1" dirty="0">
                <a:latin typeface="+mj-ea"/>
              </a:rPr>
              <a:t>(Slicer)</a:t>
            </a:r>
            <a:r>
              <a:rPr kumimoji="1" lang="ko-KR" altLang="en-US" sz="2800" b="1" dirty="0">
                <a:latin typeface="+mj-ea"/>
              </a:rPr>
              <a:t>의 사용방법</a:t>
            </a:r>
            <a:r>
              <a:rPr kumimoji="1" lang="en-US" altLang="ko-KR" sz="2800" b="1" dirty="0">
                <a:latin typeface="+mj-ea"/>
              </a:rPr>
              <a:t>(</a:t>
            </a:r>
            <a:r>
              <a:rPr kumimoji="1" lang="ko-KR" altLang="en-US" sz="2400" b="1" dirty="0">
                <a:latin typeface="+mj-ea"/>
              </a:rPr>
              <a:t>표</a:t>
            </a:r>
            <a:r>
              <a:rPr kumimoji="1" lang="en-US" altLang="ko-KR" sz="2800" b="1" dirty="0">
                <a:latin typeface="+mj-ea"/>
              </a:rPr>
              <a:t>)</a:t>
            </a:r>
            <a:endParaRPr kumimoji="1" lang="ko-Kore-KR" altLang="en-US" b="1" dirty="0"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278942-4937-8646-854B-F5C03DEF0767}"/>
              </a:ext>
            </a:extLst>
          </p:cNvPr>
          <p:cNvSpPr txBox="1"/>
          <p:nvPr/>
        </p:nvSpPr>
        <p:spPr>
          <a:xfrm>
            <a:off x="1148080" y="1283610"/>
            <a:ext cx="316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latin typeface="+mn-ea"/>
              </a:rPr>
              <a:t>a2</a:t>
            </a:r>
            <a:r>
              <a:rPr kumimoji="1" lang="en-US" altLang="ko-Kore-KR" sz="1600" b="1" dirty="0">
                <a:latin typeface="+mn-ea"/>
              </a:rPr>
              <a:t>. </a:t>
            </a:r>
            <a:r>
              <a:rPr kumimoji="1" lang="ko-KR" altLang="en-US" sz="1600" b="1" dirty="0">
                <a:latin typeface="+mn-ea"/>
              </a:rPr>
              <a:t>입력된 데이터를 표로 전환 </a:t>
            </a:r>
            <a:endParaRPr kumimoji="1" lang="en-US" altLang="ko-Kore-KR" sz="1600" b="1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C509E4-3513-D34F-BBB8-CD358E70A23C}"/>
              </a:ext>
            </a:extLst>
          </p:cNvPr>
          <p:cNvSpPr txBox="1"/>
          <p:nvPr/>
        </p:nvSpPr>
        <p:spPr>
          <a:xfrm>
            <a:off x="7976812" y="493441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시스템 서체 일반체"/>
              <a:buChar char="※"/>
            </a:pPr>
            <a:r>
              <a:rPr kumimoji="1" lang="ko-KR" altLang="en-US" sz="1400" dirty="0">
                <a:latin typeface="+mn-ea"/>
              </a:rPr>
              <a:t>단축키는 </a:t>
            </a:r>
            <a:r>
              <a:rPr kumimoji="1" lang="en-US" altLang="ko-KR" sz="1400" dirty="0">
                <a:latin typeface="+mn-ea"/>
              </a:rPr>
              <a:t>Mac</a:t>
            </a:r>
            <a:r>
              <a:rPr kumimoji="1" lang="ko-KR" altLang="en-US" sz="1400" dirty="0">
                <a:latin typeface="+mn-ea"/>
              </a:rPr>
              <a:t> </a:t>
            </a:r>
            <a:r>
              <a:rPr kumimoji="1" lang="en-US" altLang="ko-KR" sz="1400" dirty="0">
                <a:latin typeface="+mn-ea"/>
              </a:rPr>
              <a:t>OS</a:t>
            </a:r>
            <a:r>
              <a:rPr kumimoji="1" lang="ko-KR" altLang="en-US" sz="1400" dirty="0" err="1">
                <a:latin typeface="+mn-ea"/>
              </a:rPr>
              <a:t>를</a:t>
            </a:r>
            <a:r>
              <a:rPr kumimoji="1" lang="ko-KR" altLang="en-US" sz="1400" dirty="0">
                <a:latin typeface="+mn-ea"/>
              </a:rPr>
              <a:t> 기준으로 합니다</a:t>
            </a:r>
            <a:r>
              <a:rPr kumimoji="1" lang="en-US" altLang="ko-KR" sz="1400" dirty="0">
                <a:latin typeface="+mn-ea"/>
              </a:rPr>
              <a:t>.</a:t>
            </a:r>
            <a:endParaRPr kumimoji="1" lang="ko-Kore-KR" altLang="en-US" sz="14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E7E61CD-F600-BF49-AAB4-D7FE4FDEE5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6" b="18808"/>
          <a:stretch/>
        </p:blipFill>
        <p:spPr>
          <a:xfrm>
            <a:off x="1340948" y="1843634"/>
            <a:ext cx="4238525" cy="3041996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721355-0289-4748-8A45-EF2CCE90A088}"/>
              </a:ext>
            </a:extLst>
          </p:cNvPr>
          <p:cNvGrpSpPr/>
          <p:nvPr/>
        </p:nvGrpSpPr>
        <p:grpSpPr>
          <a:xfrm>
            <a:off x="1593731" y="1580262"/>
            <a:ext cx="3699645" cy="952291"/>
            <a:chOff x="1714018" y="1603718"/>
            <a:chExt cx="3699645" cy="9522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E6A54-B565-934B-914B-DF942DDF5444}"/>
                </a:ext>
              </a:extLst>
            </p:cNvPr>
            <p:cNvSpPr txBox="1"/>
            <p:nvPr/>
          </p:nvSpPr>
          <p:spPr>
            <a:xfrm>
              <a:off x="2785205" y="1603718"/>
              <a:ext cx="26284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a2-1: [‘</a:t>
              </a:r>
              <a:r>
                <a:rPr kumimoji="1" lang="ko-KR" altLang="en-US" sz="1200" b="1" dirty="0">
                  <a:latin typeface="+mn-ea"/>
                </a:rPr>
                <a:t>삽입</a:t>
              </a:r>
              <a:r>
                <a:rPr kumimoji="1" lang="en-US" altLang="ko-KR" sz="1200" b="1" dirty="0">
                  <a:latin typeface="+mn-ea"/>
                </a:rPr>
                <a:t>’–‘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r>
                <a:rPr kumimoji="1" lang="ko-KR" altLang="en-US" sz="1200" b="1" dirty="0">
                  <a:latin typeface="+mn-ea"/>
                </a:rPr>
                <a:t> </a:t>
              </a:r>
              <a:r>
                <a:rPr kumimoji="1" lang="en-US" altLang="ko-KR" sz="1200" b="1" dirty="0">
                  <a:latin typeface="+mn-ea"/>
                </a:rPr>
                <a:t>or [</a:t>
              </a:r>
              <a:r>
                <a:rPr kumimoji="1" lang="en-US" altLang="ko-KR" sz="1200" b="1" dirty="0" err="1">
                  <a:latin typeface="+mn-ea"/>
                </a:rPr>
                <a:t>Cmd</a:t>
              </a:r>
              <a:r>
                <a:rPr kumimoji="1" lang="en-US" altLang="ko-KR" sz="1200" b="1" dirty="0">
                  <a:latin typeface="+mn-ea"/>
                </a:rPr>
                <a:t> + T]</a:t>
              </a:r>
              <a:endParaRPr kumimoji="1" lang="ko-Kore-KR" altLang="en-US" b="1" dirty="0">
                <a:latin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8C85718-E146-1E4E-8FDE-A8F94566F102}"/>
                </a:ext>
              </a:extLst>
            </p:cNvPr>
            <p:cNvGrpSpPr/>
            <p:nvPr/>
          </p:nvGrpSpPr>
          <p:grpSpPr>
            <a:xfrm>
              <a:off x="1714018" y="1855894"/>
              <a:ext cx="1047899" cy="700115"/>
              <a:chOff x="1714018" y="2081143"/>
              <a:chExt cx="1047899" cy="7001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638815D-24EE-D947-89D8-024C4219CEE4}"/>
                  </a:ext>
                </a:extLst>
              </p:cNvPr>
              <p:cNvGrpSpPr/>
              <p:nvPr/>
            </p:nvGrpSpPr>
            <p:grpSpPr>
              <a:xfrm>
                <a:off x="2030083" y="2081143"/>
                <a:ext cx="731834" cy="700115"/>
                <a:chOff x="2030083" y="1795794"/>
                <a:chExt cx="731834" cy="700115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D76D110-AB9A-5149-B3D4-670A595446B4}"/>
                    </a:ext>
                  </a:extLst>
                </p:cNvPr>
                <p:cNvSpPr/>
                <p:nvPr/>
              </p:nvSpPr>
              <p:spPr>
                <a:xfrm>
                  <a:off x="2030083" y="2001329"/>
                  <a:ext cx="362309" cy="494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/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AB2EE8B7-6D41-CD4E-84EE-D25344503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92392" y="1795794"/>
                  <a:ext cx="369525" cy="21073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68AE4ED-D044-3A45-B11F-E099685B664F}"/>
                  </a:ext>
                </a:extLst>
              </p:cNvPr>
              <p:cNvSpPr/>
              <p:nvPr/>
            </p:nvSpPr>
            <p:spPr>
              <a:xfrm>
                <a:off x="1714018" y="2102270"/>
                <a:ext cx="236702" cy="20294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FE9C87C-54DF-6E41-A573-ECD060FA1CD2}"/>
              </a:ext>
            </a:extLst>
          </p:cNvPr>
          <p:cNvGrpSpPr/>
          <p:nvPr/>
        </p:nvGrpSpPr>
        <p:grpSpPr>
          <a:xfrm>
            <a:off x="1830433" y="2510552"/>
            <a:ext cx="4497119" cy="2305659"/>
            <a:chOff x="1950720" y="2534008"/>
            <a:chExt cx="4497119" cy="23056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795BAE-AA8A-6D45-8FF7-5381FD42CE5C}"/>
                </a:ext>
              </a:extLst>
            </p:cNvPr>
            <p:cNvSpPr/>
            <p:nvPr/>
          </p:nvSpPr>
          <p:spPr>
            <a:xfrm>
              <a:off x="1950720" y="3553718"/>
              <a:ext cx="1757680" cy="12859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4E18B36-BADD-DC46-800C-9CB65E4BA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680" y="2781165"/>
              <a:ext cx="401126" cy="7725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2B15F0-99CB-B843-806C-E340FAA13682}"/>
                </a:ext>
              </a:extLst>
            </p:cNvPr>
            <p:cNvSpPr txBox="1"/>
            <p:nvPr/>
          </p:nvSpPr>
          <p:spPr>
            <a:xfrm>
              <a:off x="2515352" y="2534008"/>
              <a:ext cx="393248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a2-2:</a:t>
              </a:r>
              <a:r>
                <a:rPr kumimoji="1" lang="ko-KR" altLang="en-US" sz="1200" b="1" dirty="0">
                  <a:latin typeface="+mn-ea"/>
                </a:rPr>
                <a:t> 표에 들어갈 영역을 선택</a:t>
              </a:r>
              <a:r>
                <a:rPr kumimoji="1" lang="en-US" altLang="ko-KR" sz="1200" b="1" dirty="0">
                  <a:latin typeface="+mn-ea"/>
                </a:rPr>
                <a:t>(</a:t>
              </a:r>
              <a:r>
                <a:rPr kumimoji="1" lang="ko-KR" altLang="en-US" sz="1200" b="1" dirty="0">
                  <a:latin typeface="+mn-ea"/>
                </a:rPr>
                <a:t>마우스 드래그 </a:t>
              </a:r>
              <a:r>
                <a:rPr kumimoji="1" lang="en-US" altLang="ko-KR" sz="1200" b="1" dirty="0">
                  <a:latin typeface="+mn-ea"/>
                </a:rPr>
                <a:t>or </a:t>
              </a:r>
              <a:r>
                <a:rPr kumimoji="1" lang="ko-KR" altLang="en-US" sz="1200" b="1" dirty="0">
                  <a:latin typeface="+mn-ea"/>
                </a:rPr>
                <a:t>서식</a:t>
              </a:r>
              <a:r>
                <a:rPr kumimoji="1" lang="en-US" altLang="ko-KR" sz="1200" b="1" dirty="0">
                  <a:latin typeface="+mn-ea"/>
                </a:rPr>
                <a:t>)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4C0EE4-5C7D-5F41-8B5E-57346B0296DD}"/>
                </a:ext>
              </a:extLst>
            </p:cNvPr>
            <p:cNvSpPr txBox="1"/>
            <p:nvPr/>
          </p:nvSpPr>
          <p:spPr>
            <a:xfrm>
              <a:off x="2681686" y="2926438"/>
              <a:ext cx="318709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a2-3:</a:t>
              </a:r>
              <a:r>
                <a:rPr kumimoji="1" lang="ko-KR" altLang="en-US" sz="1200" b="1" dirty="0">
                  <a:latin typeface="+mn-ea"/>
                </a:rPr>
                <a:t> 데이터에 따라 머리글 포함 여부 체크</a:t>
              </a:r>
              <a:endParaRPr kumimoji="1" lang="ko-Kore-KR" altLang="en-US" b="1" dirty="0">
                <a:latin typeface="+mn-ea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B38DFDB-1EB7-9742-AC80-D8077AA74722}"/>
              </a:ext>
            </a:extLst>
          </p:cNvPr>
          <p:cNvSpPr txBox="1"/>
          <p:nvPr/>
        </p:nvSpPr>
        <p:spPr>
          <a:xfrm>
            <a:off x="6273524" y="1283610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latin typeface="+mn-ea"/>
              </a:rPr>
              <a:t>b2. </a:t>
            </a:r>
            <a:r>
              <a:rPr kumimoji="1" lang="ko-KR" altLang="en-US" sz="1600" b="1" dirty="0" err="1">
                <a:latin typeface="+mn-ea"/>
              </a:rPr>
              <a:t>슬라이서</a:t>
            </a:r>
            <a:r>
              <a:rPr kumimoji="1" lang="ko-KR" altLang="en-US" sz="1600" b="1" dirty="0">
                <a:latin typeface="+mn-ea"/>
              </a:rPr>
              <a:t> 삽입</a:t>
            </a:r>
            <a:endParaRPr kumimoji="1" lang="en-US" altLang="ko-Kore-KR" sz="1600" b="1" dirty="0">
              <a:latin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E578131-E33D-0E41-BC53-7B464A74A1FE}"/>
              </a:ext>
            </a:extLst>
          </p:cNvPr>
          <p:cNvGrpSpPr/>
          <p:nvPr/>
        </p:nvGrpSpPr>
        <p:grpSpPr>
          <a:xfrm>
            <a:off x="8818315" y="2786294"/>
            <a:ext cx="3174490" cy="2056691"/>
            <a:chOff x="3703998" y="2930492"/>
            <a:chExt cx="3174490" cy="2056691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16AFB9-DE1E-2C4B-848E-69D7C22B0E02}"/>
                </a:ext>
              </a:extLst>
            </p:cNvPr>
            <p:cNvSpPr/>
            <p:nvPr/>
          </p:nvSpPr>
          <p:spPr>
            <a:xfrm>
              <a:off x="3703998" y="3543769"/>
              <a:ext cx="2206553" cy="14434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06C9299-34A3-AB4B-A76F-3227E37BC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648" y="3185679"/>
              <a:ext cx="501081" cy="3580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2B230B-4A82-584D-9984-EFAF3E5F2CF4}"/>
                </a:ext>
              </a:extLst>
            </p:cNvPr>
            <p:cNvSpPr txBox="1"/>
            <p:nvPr/>
          </p:nvSpPr>
          <p:spPr>
            <a:xfrm>
              <a:off x="5073186" y="2930492"/>
              <a:ext cx="180530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b2-2:</a:t>
              </a:r>
              <a:r>
                <a:rPr kumimoji="1" lang="ko-KR" altLang="en-US" sz="1200" b="1" dirty="0">
                  <a:latin typeface="+mn-ea"/>
                </a:rPr>
                <a:t> 필터링할 행 선택</a:t>
              </a:r>
              <a:endParaRPr kumimoji="1" lang="ko-Kore-KR" altLang="en-US" b="1" dirty="0">
                <a:latin typeface="+mn-ea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73E15C-EC38-1345-B381-15529C0B9CBE}"/>
              </a:ext>
            </a:extLst>
          </p:cNvPr>
          <p:cNvCxnSpPr>
            <a:cxnSpLocks/>
          </p:cNvCxnSpPr>
          <p:nvPr/>
        </p:nvCxnSpPr>
        <p:spPr>
          <a:xfrm flipV="1">
            <a:off x="2498068" y="3166647"/>
            <a:ext cx="177462" cy="3280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A790B52-8D3F-C44F-B278-096F98995568}"/>
              </a:ext>
            </a:extLst>
          </p:cNvPr>
          <p:cNvGrpSpPr/>
          <p:nvPr/>
        </p:nvGrpSpPr>
        <p:grpSpPr>
          <a:xfrm>
            <a:off x="8248291" y="1504781"/>
            <a:ext cx="3776479" cy="968904"/>
            <a:chOff x="8248291" y="1504781"/>
            <a:chExt cx="3776479" cy="96890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1D7E95-2FB3-274F-BEF8-0B88800CA641}"/>
                </a:ext>
              </a:extLst>
            </p:cNvPr>
            <p:cNvSpPr txBox="1"/>
            <p:nvPr/>
          </p:nvSpPr>
          <p:spPr>
            <a:xfrm>
              <a:off x="9687696" y="1504781"/>
              <a:ext cx="233707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latin typeface="+mn-ea"/>
                </a:rPr>
                <a:t>b2-1: [‘</a:t>
              </a:r>
              <a:r>
                <a:rPr kumimoji="1" lang="ko-KR" altLang="en-US" sz="1200" b="1" dirty="0">
                  <a:latin typeface="+mn-ea"/>
                </a:rPr>
                <a:t>표</a:t>
              </a:r>
              <a:r>
                <a:rPr kumimoji="1" lang="en-US" altLang="ko-KR" sz="1200" b="1" dirty="0">
                  <a:latin typeface="+mn-ea"/>
                </a:rPr>
                <a:t>’-’</a:t>
              </a:r>
              <a:r>
                <a:rPr kumimoji="1" lang="ko-KR" altLang="en-US" sz="1200" b="1" dirty="0" err="1">
                  <a:latin typeface="+mn-ea"/>
                </a:rPr>
                <a:t>슬라이서</a:t>
              </a:r>
              <a:r>
                <a:rPr kumimoji="1" lang="ko-KR" altLang="en-US" sz="1200" b="1" dirty="0">
                  <a:latin typeface="+mn-ea"/>
                </a:rPr>
                <a:t> 삽입</a:t>
              </a:r>
              <a:r>
                <a:rPr kumimoji="1" lang="en-US" altLang="ko-KR" sz="1200" b="1" dirty="0">
                  <a:latin typeface="+mn-ea"/>
                </a:rPr>
                <a:t>’]</a:t>
              </a:r>
              <a:endParaRPr kumimoji="1" lang="ko-Kore-KR" altLang="en-US" b="1" dirty="0">
                <a:latin typeface="+mn-ea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35868C-5EE7-CE4C-97D8-804A5E4D809F}"/>
                </a:ext>
              </a:extLst>
            </p:cNvPr>
            <p:cNvSpPr/>
            <p:nvPr/>
          </p:nvSpPr>
          <p:spPr>
            <a:xfrm>
              <a:off x="8248291" y="1979105"/>
              <a:ext cx="362309" cy="4945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3809EFD1-540C-0349-B2C4-6A4A3FF69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849" y="1697425"/>
              <a:ext cx="188847" cy="13390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64FDBB-FA3C-DD4C-8209-1FAAFB93CCA0}"/>
                </a:ext>
              </a:extLst>
            </p:cNvPr>
            <p:cNvSpPr/>
            <p:nvPr/>
          </p:nvSpPr>
          <p:spPr>
            <a:xfrm>
              <a:off x="9334711" y="1777186"/>
              <a:ext cx="170108" cy="2029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3AD0E990-2328-1D4A-AE49-E107C69A0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2740" y="1628962"/>
              <a:ext cx="1077096" cy="346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3B49B09-F4C0-4F4B-BB8F-E8EC6341D519}"/>
              </a:ext>
            </a:extLst>
          </p:cNvPr>
          <p:cNvCxnSpPr>
            <a:cxnSpLocks/>
          </p:cNvCxnSpPr>
          <p:nvPr/>
        </p:nvCxnSpPr>
        <p:spPr>
          <a:xfrm flipV="1">
            <a:off x="1824766" y="1752254"/>
            <a:ext cx="816864" cy="108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7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724</Words>
  <Application>Microsoft Macintosh PowerPoint</Application>
  <PresentationFormat>와이드스크린</PresentationFormat>
  <Paragraphs>113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시스템 서체 일반체</vt:lpstr>
      <vt:lpstr>맑은 고딕</vt:lpstr>
      <vt:lpstr>Arial</vt:lpstr>
      <vt:lpstr>Calibri</vt:lpstr>
      <vt:lpstr>Calibri Light</vt:lpstr>
      <vt:lpstr>Office 테마</vt:lpstr>
      <vt:lpstr>Excel 슬라이서 </vt:lpstr>
      <vt:lpstr>Contents</vt:lpstr>
      <vt:lpstr>Level 1: 슬라이서(Slicer)에 대한 기본 개념 </vt:lpstr>
      <vt:lpstr>Level 2: 슬라이서(Slicer)의 용도</vt:lpstr>
      <vt:lpstr>Level 3: 슬라이서(Slicer)의 사용방법(피벗 테이블)</vt:lpstr>
      <vt:lpstr>Level 3: 슬라이서(Slicer)의 사용방법(피벗 테이블)</vt:lpstr>
      <vt:lpstr>Level 3: 슬라이서(Slicer)의 사용방법(피벗 테이블)</vt:lpstr>
      <vt:lpstr>Level 3: 슬라이서(Slicer)의 사용방법(피벗 테이블)</vt:lpstr>
      <vt:lpstr>Level 3: 슬라이서(Slicer)의 사용방법(표)</vt:lpstr>
      <vt:lpstr>Level 3: 슬라이서(Slicer)의 사용방법(공통)</vt:lpstr>
      <vt:lpstr>Level 3: 슬라이서(Slicer)의 사용방법(공통)</vt:lpstr>
      <vt:lpstr>Level 4: 슬라이서(Slicer) 응용</vt:lpstr>
      <vt:lpstr>Level 4: 슬라이서(Slicer)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김지섭</dc:creator>
  <cp:lastModifiedBy>김지섭</cp:lastModifiedBy>
  <cp:revision>4</cp:revision>
  <dcterms:created xsi:type="dcterms:W3CDTF">2021-09-24T22:54:21Z</dcterms:created>
  <dcterms:modified xsi:type="dcterms:W3CDTF">2021-09-25T12:24:17Z</dcterms:modified>
</cp:coreProperties>
</file>