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maranth" panose="02000503050000020004" pitchFamily="2" charset="77"/>
      <p:regular r:id="rId12"/>
    </p:embeddedFont>
    <p:embeddedFont>
      <p:font typeface="Glass Antiqua" panose="02000506000000020004"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630" autoAdjust="0"/>
  </p:normalViewPr>
  <p:slideViewPr>
    <p:cSldViewPr>
      <p:cViewPr varScale="1">
        <p:scale>
          <a:sx n="78" d="100"/>
          <a:sy n="78" d="100"/>
        </p:scale>
        <p:origin x="6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3684062" y="-1985636"/>
            <a:ext cx="9425525" cy="8979955"/>
          </a:xfrm>
          <a:custGeom>
            <a:avLst/>
            <a:gdLst/>
            <a:ahLst/>
            <a:cxnLst/>
            <a:rect l="l" t="t" r="r" b="b"/>
            <a:pathLst>
              <a:path w="9425525" h="8979955">
                <a:moveTo>
                  <a:pt x="0" y="0"/>
                </a:moveTo>
                <a:lnTo>
                  <a:pt x="9425524" y="0"/>
                </a:lnTo>
                <a:lnTo>
                  <a:pt x="9425524" y="8979954"/>
                </a:lnTo>
                <a:lnTo>
                  <a:pt x="0" y="89799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2715648" y="-292253"/>
            <a:ext cx="6796216" cy="4114800"/>
          </a:xfrm>
          <a:custGeom>
            <a:avLst/>
            <a:gdLst/>
            <a:ahLst/>
            <a:cxnLst/>
            <a:rect l="l" t="t" r="r" b="b"/>
            <a:pathLst>
              <a:path w="6796216" h="4114800">
                <a:moveTo>
                  <a:pt x="0" y="0"/>
                </a:moveTo>
                <a:lnTo>
                  <a:pt x="6796216" y="0"/>
                </a:lnTo>
                <a:lnTo>
                  <a:pt x="679621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3362269" y="8557519"/>
            <a:ext cx="5502974" cy="2621417"/>
          </a:xfrm>
          <a:custGeom>
            <a:avLst/>
            <a:gdLst/>
            <a:ahLst/>
            <a:cxnLst/>
            <a:rect l="l" t="t" r="r" b="b"/>
            <a:pathLst>
              <a:path w="5502974" h="2621417">
                <a:moveTo>
                  <a:pt x="0" y="0"/>
                </a:moveTo>
                <a:lnTo>
                  <a:pt x="5502974" y="0"/>
                </a:lnTo>
                <a:lnTo>
                  <a:pt x="5502974" y="2621417"/>
                </a:lnTo>
                <a:lnTo>
                  <a:pt x="0" y="26214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TextBox 6"/>
          <p:cNvSpPr txBox="1"/>
          <p:nvPr/>
        </p:nvSpPr>
        <p:spPr>
          <a:xfrm>
            <a:off x="1512977" y="4192185"/>
            <a:ext cx="15262046" cy="2125454"/>
          </a:xfrm>
          <a:prstGeom prst="rect">
            <a:avLst/>
          </a:prstGeom>
        </p:spPr>
        <p:txBody>
          <a:bodyPr lIns="0" tIns="0" rIns="0" bIns="0" rtlCol="0" anchor="t">
            <a:spAutoFit/>
          </a:bodyPr>
          <a:lstStyle/>
          <a:p>
            <a:pPr marL="0" lvl="0" indent="0" algn="ctr">
              <a:lnSpc>
                <a:spcPts val="16618"/>
              </a:lnSpc>
              <a:spcBef>
                <a:spcPct val="0"/>
              </a:spcBef>
            </a:pPr>
            <a:r>
              <a:rPr lang="en-US" sz="13848" spc="138" dirty="0">
                <a:solidFill>
                  <a:srgbClr val="000000"/>
                </a:solidFill>
                <a:latin typeface="Glass Antiqua"/>
                <a:ea typeface="Glass Antiqua"/>
                <a:cs typeface="Glass Antiqua"/>
                <a:sym typeface="Glass Antiqua"/>
              </a:rPr>
              <a:t>NEXT MOVIE</a:t>
            </a:r>
          </a:p>
        </p:txBody>
      </p:sp>
      <p:sp>
        <p:nvSpPr>
          <p:cNvPr id="7" name="TextBox 7"/>
          <p:cNvSpPr txBox="1"/>
          <p:nvPr/>
        </p:nvSpPr>
        <p:spPr>
          <a:xfrm>
            <a:off x="4419124" y="2494816"/>
            <a:ext cx="9722970" cy="1809750"/>
          </a:xfrm>
          <a:prstGeom prst="rect">
            <a:avLst/>
          </a:prstGeom>
        </p:spPr>
        <p:txBody>
          <a:bodyPr lIns="0" tIns="0" rIns="0" bIns="0" rtlCol="0" anchor="t">
            <a:spAutoFit/>
          </a:bodyPr>
          <a:lstStyle/>
          <a:p>
            <a:pPr marL="0" lvl="0" indent="0" algn="ctr">
              <a:lnSpc>
                <a:spcPts val="14178"/>
              </a:lnSpc>
              <a:spcBef>
                <a:spcPct val="0"/>
              </a:spcBef>
            </a:pPr>
            <a:r>
              <a:rPr lang="en-US" sz="11815" spc="354">
                <a:solidFill>
                  <a:srgbClr val="000000"/>
                </a:solidFill>
                <a:latin typeface="Glass Antiqua"/>
                <a:ea typeface="Glass Antiqua"/>
                <a:cs typeface="Glass Antiqua"/>
                <a:sym typeface="Glass Antiqua"/>
              </a:rPr>
              <a:t>PROJECT </a:t>
            </a:r>
          </a:p>
        </p:txBody>
      </p:sp>
      <p:sp>
        <p:nvSpPr>
          <p:cNvPr id="8" name="TextBox 8"/>
          <p:cNvSpPr txBox="1"/>
          <p:nvPr/>
        </p:nvSpPr>
        <p:spPr>
          <a:xfrm>
            <a:off x="5013428" y="7008096"/>
            <a:ext cx="8261144" cy="632994"/>
          </a:xfrm>
          <a:prstGeom prst="rect">
            <a:avLst/>
          </a:prstGeom>
        </p:spPr>
        <p:txBody>
          <a:bodyPr lIns="0" tIns="0" rIns="0" bIns="0" rtlCol="0" anchor="t">
            <a:spAutoFit/>
          </a:bodyPr>
          <a:lstStyle/>
          <a:p>
            <a:pPr marL="0" lvl="0" indent="0" algn="ctr">
              <a:lnSpc>
                <a:spcPts val="5482"/>
              </a:lnSpc>
              <a:spcBef>
                <a:spcPct val="0"/>
              </a:spcBef>
            </a:pPr>
            <a:r>
              <a:rPr lang="en-US" sz="3654" spc="109">
                <a:solidFill>
                  <a:srgbClr val="3F3E3A"/>
                </a:solidFill>
                <a:latin typeface="Amaranth"/>
                <a:ea typeface="Amaranth"/>
                <a:cs typeface="Amaranth"/>
                <a:sym typeface="Amaranth"/>
              </a:rPr>
              <a:t>Flatiron</a:t>
            </a:r>
            <a:endParaRPr lang="en-US" sz="3654" spc="109" dirty="0">
              <a:solidFill>
                <a:srgbClr val="3F3E3A"/>
              </a:solidFill>
              <a:latin typeface="Amaranth"/>
              <a:ea typeface="Amaranth"/>
              <a:cs typeface="Amaranth"/>
              <a:sym typeface="Amarant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455939" y="6872771"/>
            <a:ext cx="7376121" cy="522707"/>
          </a:xfrm>
          <a:prstGeom prst="rect">
            <a:avLst/>
          </a:prstGeom>
        </p:spPr>
        <p:txBody>
          <a:bodyPr lIns="0" tIns="0" rIns="0" bIns="0" rtlCol="0" anchor="t">
            <a:spAutoFit/>
          </a:bodyPr>
          <a:lstStyle/>
          <a:p>
            <a:pPr marL="0" lvl="0" indent="0" algn="ctr">
              <a:lnSpc>
                <a:spcPts val="4500"/>
              </a:lnSpc>
              <a:spcBef>
                <a:spcPct val="0"/>
              </a:spcBef>
            </a:pPr>
            <a:r>
              <a:rPr lang="en-US" sz="3000" spc="89" dirty="0">
                <a:solidFill>
                  <a:srgbClr val="000000"/>
                </a:solidFill>
                <a:latin typeface="Amaranth"/>
                <a:ea typeface="Amaranth"/>
                <a:cs typeface="Amaranth"/>
                <a:sym typeface="Amaranth"/>
              </a:rPr>
              <a:t>Presented by: Jee Soo Jhun</a:t>
            </a:r>
          </a:p>
        </p:txBody>
      </p:sp>
      <p:sp>
        <p:nvSpPr>
          <p:cNvPr id="4" name="TextBox 4"/>
          <p:cNvSpPr txBox="1"/>
          <p:nvPr/>
        </p:nvSpPr>
        <p:spPr>
          <a:xfrm>
            <a:off x="4799896" y="3338069"/>
            <a:ext cx="8688208" cy="3611442"/>
          </a:xfrm>
          <a:prstGeom prst="rect">
            <a:avLst/>
          </a:prstGeom>
        </p:spPr>
        <p:txBody>
          <a:bodyPr lIns="0" tIns="0" rIns="0" bIns="0" rtlCol="0" anchor="t">
            <a:spAutoFit/>
          </a:bodyPr>
          <a:lstStyle/>
          <a:p>
            <a:pPr marL="0" lvl="0" indent="0" algn="ctr">
              <a:lnSpc>
                <a:spcPts val="13373"/>
              </a:lnSpc>
            </a:pPr>
            <a:r>
              <a:rPr lang="en-US" sz="16716" spc="501">
                <a:solidFill>
                  <a:srgbClr val="000000"/>
                </a:solidFill>
                <a:latin typeface="Glass Antiqua"/>
                <a:ea typeface="Glass Antiqua"/>
                <a:cs typeface="Glass Antiqua"/>
                <a:sym typeface="Glass Antiqua"/>
              </a:rPr>
              <a:t>THANK YOU</a:t>
            </a:r>
          </a:p>
        </p:txBody>
      </p:sp>
      <p:sp>
        <p:nvSpPr>
          <p:cNvPr id="5" name="Freeform 5"/>
          <p:cNvSpPr/>
          <p:nvPr/>
        </p:nvSpPr>
        <p:spPr>
          <a:xfrm>
            <a:off x="-3684062" y="-1985636"/>
            <a:ext cx="9425525" cy="8979955"/>
          </a:xfrm>
          <a:custGeom>
            <a:avLst/>
            <a:gdLst/>
            <a:ahLst/>
            <a:cxnLst/>
            <a:rect l="l" t="t" r="r" b="b"/>
            <a:pathLst>
              <a:path w="9425525" h="8979955">
                <a:moveTo>
                  <a:pt x="0" y="0"/>
                </a:moveTo>
                <a:lnTo>
                  <a:pt x="9425524" y="0"/>
                </a:lnTo>
                <a:lnTo>
                  <a:pt x="9425524" y="8979954"/>
                </a:lnTo>
                <a:lnTo>
                  <a:pt x="0" y="89799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2715648" y="-292253"/>
            <a:ext cx="6796216" cy="4114800"/>
          </a:xfrm>
          <a:custGeom>
            <a:avLst/>
            <a:gdLst/>
            <a:ahLst/>
            <a:cxnLst/>
            <a:rect l="l" t="t" r="r" b="b"/>
            <a:pathLst>
              <a:path w="6796216" h="4114800">
                <a:moveTo>
                  <a:pt x="0" y="0"/>
                </a:moveTo>
                <a:lnTo>
                  <a:pt x="6796216" y="0"/>
                </a:lnTo>
                <a:lnTo>
                  <a:pt x="679621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3362269" y="8557519"/>
            <a:ext cx="5502974" cy="2621417"/>
          </a:xfrm>
          <a:custGeom>
            <a:avLst/>
            <a:gdLst/>
            <a:ahLst/>
            <a:cxnLst/>
            <a:rect l="l" t="t" r="r" b="b"/>
            <a:pathLst>
              <a:path w="5502974" h="2621417">
                <a:moveTo>
                  <a:pt x="0" y="0"/>
                </a:moveTo>
                <a:lnTo>
                  <a:pt x="5502974" y="0"/>
                </a:lnTo>
                <a:lnTo>
                  <a:pt x="5502974" y="2621417"/>
                </a:lnTo>
                <a:lnTo>
                  <a:pt x="0" y="26214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TextBox 3">
            <a:extLst>
              <a:ext uri="{FF2B5EF4-FFF2-40B4-BE49-F238E27FC236}">
                <a16:creationId xmlns:a16="http://schemas.microsoft.com/office/drawing/2014/main" id="{250F7B35-A621-4BFD-55E1-E64080F1870F}"/>
              </a:ext>
            </a:extLst>
          </p:cNvPr>
          <p:cNvSpPr txBox="1"/>
          <p:nvPr/>
        </p:nvSpPr>
        <p:spPr>
          <a:xfrm>
            <a:off x="5455938" y="7426377"/>
            <a:ext cx="7376121" cy="522707"/>
          </a:xfrm>
          <a:prstGeom prst="rect">
            <a:avLst/>
          </a:prstGeom>
        </p:spPr>
        <p:txBody>
          <a:bodyPr lIns="0" tIns="0" rIns="0" bIns="0" rtlCol="0" anchor="t">
            <a:spAutoFit/>
          </a:bodyPr>
          <a:lstStyle/>
          <a:p>
            <a:pPr marL="0" lvl="0" indent="0" algn="ctr">
              <a:lnSpc>
                <a:spcPts val="4500"/>
              </a:lnSpc>
              <a:spcBef>
                <a:spcPct val="0"/>
              </a:spcBef>
            </a:pPr>
            <a:r>
              <a:rPr lang="en-US" sz="3000" spc="89" dirty="0" err="1">
                <a:solidFill>
                  <a:srgbClr val="000000"/>
                </a:solidFill>
                <a:latin typeface="Amaranth"/>
                <a:ea typeface="Amaranth"/>
                <a:cs typeface="Amaranth"/>
                <a:sym typeface="Amaranth"/>
              </a:rPr>
              <a:t>jeesoo@flatiron.com</a:t>
            </a:r>
            <a:endParaRPr lang="en-US" sz="3000" spc="89" dirty="0">
              <a:solidFill>
                <a:srgbClr val="000000"/>
              </a:solidFill>
              <a:latin typeface="Amaranth"/>
              <a:ea typeface="Amaranth"/>
              <a:cs typeface="Amaranth"/>
              <a:sym typeface="Amaran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BFD12-62A6-588A-F362-6D56B6ABF24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91E40A8-EEAF-6588-3BEB-2EA75FA4C60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a:extLst>
              <a:ext uri="{FF2B5EF4-FFF2-40B4-BE49-F238E27FC236}">
                <a16:creationId xmlns:a16="http://schemas.microsoft.com/office/drawing/2014/main" id="{1DA2A9A0-E0D6-8D1E-F0CB-6F1BB84F66DA}"/>
              </a:ext>
            </a:extLst>
          </p:cNvPr>
          <p:cNvSpPr txBox="1"/>
          <p:nvPr/>
        </p:nvSpPr>
        <p:spPr>
          <a:xfrm>
            <a:off x="3597962" y="3768720"/>
            <a:ext cx="11092077" cy="3683001"/>
          </a:xfrm>
          <a:prstGeom prst="rect">
            <a:avLst/>
          </a:prstGeom>
        </p:spPr>
        <p:txBody>
          <a:bodyPr lIns="0" tIns="0" rIns="0" bIns="0" rtlCol="0" anchor="t">
            <a:spAutoFit/>
          </a:bodyPr>
          <a:lstStyle/>
          <a:p>
            <a:pPr algn="just">
              <a:lnSpc>
                <a:spcPts val="4899"/>
              </a:lnSpc>
            </a:pPr>
            <a:r>
              <a:rPr lang="en-US" sz="3499">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id="4" name="TextBox 4">
            <a:extLst>
              <a:ext uri="{FF2B5EF4-FFF2-40B4-BE49-F238E27FC236}">
                <a16:creationId xmlns:a16="http://schemas.microsoft.com/office/drawing/2014/main" id="{8B118C76-9C26-5214-3C83-9DCC2A23CDFC}"/>
              </a:ext>
            </a:extLst>
          </p:cNvPr>
          <p:cNvSpPr txBox="1"/>
          <p:nvPr/>
        </p:nvSpPr>
        <p:spPr>
          <a:xfrm>
            <a:off x="4924696" y="2088233"/>
            <a:ext cx="8438608" cy="780332"/>
          </a:xfrm>
          <a:prstGeom prst="rect">
            <a:avLst/>
          </a:prstGeom>
        </p:spPr>
        <p:txBody>
          <a:bodyPr lIns="0" tIns="0" rIns="0" bIns="0" rtlCol="0" anchor="t">
            <a:spAutoFit/>
          </a:bodyPr>
          <a:lstStyle/>
          <a:p>
            <a:pPr algn="ctr">
              <a:lnSpc>
                <a:spcPts val="5521"/>
              </a:lnSpc>
            </a:pPr>
            <a:r>
              <a:rPr lang="en-US" sz="6346" spc="63">
                <a:solidFill>
                  <a:srgbClr val="000000"/>
                </a:solidFill>
                <a:latin typeface="Glass Antiqua"/>
                <a:ea typeface="Glass Antiqua"/>
                <a:cs typeface="Glass Antiqua"/>
                <a:sym typeface="Glass Antiqua"/>
              </a:rPr>
              <a:t>INTRODUCTION</a:t>
            </a:r>
          </a:p>
        </p:txBody>
      </p:sp>
    </p:spTree>
    <p:extLst>
      <p:ext uri="{BB962C8B-B14F-4D97-AF65-F5344CB8AC3E}">
        <p14:creationId xmlns:p14="http://schemas.microsoft.com/office/powerpoint/2010/main" val="197434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597962" y="3768720"/>
            <a:ext cx="11092077" cy="3683001"/>
          </a:xfrm>
          <a:prstGeom prst="rect">
            <a:avLst/>
          </a:prstGeom>
        </p:spPr>
        <p:txBody>
          <a:bodyPr lIns="0" tIns="0" rIns="0" bIns="0" rtlCol="0" anchor="t">
            <a:spAutoFit/>
          </a:bodyPr>
          <a:lstStyle/>
          <a:p>
            <a:pPr algn="just">
              <a:lnSpc>
                <a:spcPts val="4899"/>
              </a:lnSpc>
            </a:pPr>
            <a:r>
              <a:rPr lang="en-US" sz="3499">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id="4" name="TextBox 4"/>
          <p:cNvSpPr txBox="1"/>
          <p:nvPr/>
        </p:nvSpPr>
        <p:spPr>
          <a:xfrm>
            <a:off x="4924696" y="2088233"/>
            <a:ext cx="8438608" cy="780332"/>
          </a:xfrm>
          <a:prstGeom prst="rect">
            <a:avLst/>
          </a:prstGeom>
        </p:spPr>
        <p:txBody>
          <a:bodyPr lIns="0" tIns="0" rIns="0" bIns="0" rtlCol="0" anchor="t">
            <a:spAutoFit/>
          </a:bodyPr>
          <a:lstStyle/>
          <a:p>
            <a:pPr algn="ctr">
              <a:lnSpc>
                <a:spcPts val="5521"/>
              </a:lnSpc>
            </a:pPr>
            <a:r>
              <a:rPr lang="en-US" sz="6346" spc="63">
                <a:solidFill>
                  <a:srgbClr val="000000"/>
                </a:solidFill>
                <a:latin typeface="Glass Antiqua"/>
                <a:ea typeface="Glass Antiqua"/>
                <a:cs typeface="Glass Antiqua"/>
                <a:sym typeface="Glass Antiqua"/>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944461" y="1874136"/>
            <a:ext cx="10399079" cy="921592"/>
          </a:xfrm>
          <a:prstGeom prst="rect">
            <a:avLst/>
          </a:prstGeom>
        </p:spPr>
        <p:txBody>
          <a:bodyPr lIns="0" tIns="0" rIns="0" bIns="0" rtlCol="0" anchor="t">
            <a:spAutoFit/>
          </a:bodyPr>
          <a:lstStyle/>
          <a:p>
            <a:pPr marL="0" lvl="0" indent="0" algn="ctr">
              <a:lnSpc>
                <a:spcPts val="6694"/>
              </a:lnSpc>
              <a:spcBef>
                <a:spcPct val="0"/>
              </a:spcBef>
            </a:pPr>
            <a:r>
              <a:rPr lang="en-US" sz="7438" u="none" strike="noStrike">
                <a:solidFill>
                  <a:srgbClr val="000000"/>
                </a:solidFill>
                <a:latin typeface="Glass Antiqua"/>
                <a:ea typeface="Glass Antiqua"/>
                <a:cs typeface="Glass Antiqua"/>
                <a:sym typeface="Glass Antiqua"/>
              </a:rPr>
              <a:t>PROJECT GOALS</a:t>
            </a:r>
          </a:p>
        </p:txBody>
      </p:sp>
      <p:sp>
        <p:nvSpPr>
          <p:cNvPr id="4" name="TextBox 4"/>
          <p:cNvSpPr txBox="1"/>
          <p:nvPr/>
        </p:nvSpPr>
        <p:spPr>
          <a:xfrm>
            <a:off x="3676708" y="3948044"/>
            <a:ext cx="4528546" cy="3724275"/>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id="5" name="TextBox 5"/>
          <p:cNvSpPr txBox="1"/>
          <p:nvPr/>
        </p:nvSpPr>
        <p:spPr>
          <a:xfrm>
            <a:off x="10004277" y="3948044"/>
            <a:ext cx="4528546" cy="3724275"/>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430272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8961724" y="307491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308671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AutoShape 6"/>
          <p:cNvSpPr/>
          <p:nvPr/>
        </p:nvSpPr>
        <p:spPr>
          <a:xfrm flipV="1">
            <a:off x="5201282" y="3522554"/>
            <a:ext cx="3760442" cy="1905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AutoShape 7"/>
          <p:cNvSpPr/>
          <p:nvPr/>
        </p:nvSpPr>
        <p:spPr>
          <a:xfrm>
            <a:off x="9860278" y="3524882"/>
            <a:ext cx="3226440" cy="16722"/>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6180962" y="1720805"/>
            <a:ext cx="5926076" cy="953168"/>
          </a:xfrm>
          <a:prstGeom prst="rect">
            <a:avLst/>
          </a:prstGeom>
        </p:spPr>
        <p:txBody>
          <a:bodyPr lIns="0" tIns="0" rIns="0" bIns="0" rtlCol="0" anchor="t">
            <a:spAutoFit/>
          </a:bodyPr>
          <a:lstStyle/>
          <a:p>
            <a:pPr marL="0" lvl="0" indent="0" algn="ctr">
              <a:lnSpc>
                <a:spcPts val="7437"/>
              </a:lnSpc>
              <a:spcBef>
                <a:spcPct val="0"/>
              </a:spcBef>
            </a:pPr>
            <a:r>
              <a:rPr lang="en-US" sz="6197" u="none">
                <a:solidFill>
                  <a:srgbClr val="000000"/>
                </a:solidFill>
                <a:latin typeface="Glass Antiqua"/>
                <a:ea typeface="Glass Antiqua"/>
                <a:cs typeface="Glass Antiqua"/>
                <a:sym typeface="Glass Antiqua"/>
              </a:rPr>
              <a:t>PROCESS</a:t>
            </a:r>
          </a:p>
        </p:txBody>
      </p:sp>
      <p:sp>
        <p:nvSpPr>
          <p:cNvPr id="9" name="TextBox 9"/>
          <p:cNvSpPr txBox="1"/>
          <p:nvPr/>
        </p:nvSpPr>
        <p:spPr>
          <a:xfrm>
            <a:off x="11840037" y="5129711"/>
            <a:ext cx="2782255" cy="2725420"/>
          </a:xfrm>
          <a:prstGeom prst="rect">
            <a:avLst/>
          </a:prstGeom>
        </p:spPr>
        <p:txBody>
          <a:bodyPr lIns="0" tIns="0" rIns="0" bIns="0" rtlCol="0" anchor="t">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id="10" name="TextBox 10"/>
          <p:cNvSpPr txBox="1"/>
          <p:nvPr/>
        </p:nvSpPr>
        <p:spPr>
          <a:xfrm>
            <a:off x="7752873" y="5129711"/>
            <a:ext cx="2782255" cy="2725420"/>
          </a:xfrm>
          <a:prstGeom prst="rect">
            <a:avLst/>
          </a:prstGeom>
        </p:spPr>
        <p:txBody>
          <a:bodyPr lIns="0" tIns="0" rIns="0" bIns="0" rtlCol="0" anchor="t">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id="11" name="TextBox 11"/>
          <p:cNvSpPr txBox="1"/>
          <p:nvPr/>
        </p:nvSpPr>
        <p:spPr>
          <a:xfrm>
            <a:off x="3665708" y="5129711"/>
            <a:ext cx="2782255" cy="2725420"/>
          </a:xfrm>
          <a:prstGeom prst="rect">
            <a:avLst/>
          </a:prstGeom>
        </p:spPr>
        <p:txBody>
          <a:bodyPr lIns="0" tIns="0" rIns="0" bIns="0" rtlCol="0" anchor="t">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880158" y="3901700"/>
            <a:ext cx="6969501" cy="4098290"/>
          </a:xfrm>
          <a:prstGeom prst="rect">
            <a:avLst/>
          </a:prstGeom>
        </p:spPr>
        <p:txBody>
          <a:bodyPr lIns="0" tIns="0" rIns="0" bIns="0" rtlCol="0" anchor="t">
            <a:spAutoFit/>
          </a:bodyPr>
          <a:lstStyle/>
          <a:p>
            <a:pPr algn="l">
              <a:lnSpc>
                <a:spcPts val="4060"/>
              </a:lnSpc>
            </a:pPr>
            <a:r>
              <a:rPr lang="en-US" sz="29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id="4" name="TextBox 4"/>
          <p:cNvSpPr txBox="1"/>
          <p:nvPr/>
        </p:nvSpPr>
        <p:spPr>
          <a:xfrm>
            <a:off x="4744200" y="2130705"/>
            <a:ext cx="8799600" cy="1000125"/>
          </a:xfrm>
          <a:prstGeom prst="rect">
            <a:avLst/>
          </a:prstGeom>
        </p:spPr>
        <p:txBody>
          <a:bodyPr lIns="0" tIns="0" rIns="0" bIns="0" rtlCol="0" anchor="t">
            <a:spAutoFit/>
          </a:bodyPr>
          <a:lstStyle/>
          <a:p>
            <a:pPr marL="0" lvl="0" indent="0" algn="ctr">
              <a:lnSpc>
                <a:spcPts val="7800"/>
              </a:lnSpc>
            </a:pPr>
            <a:r>
              <a:rPr lang="en-US" sz="6500">
                <a:solidFill>
                  <a:srgbClr val="000000"/>
                </a:solidFill>
                <a:latin typeface="Glass Antiqua"/>
                <a:ea typeface="Glass Antiqua"/>
                <a:cs typeface="Glass Antiqua"/>
                <a:sym typeface="Glass Antiqua"/>
              </a:rPr>
              <a:t>ANALYSIS</a:t>
            </a:r>
          </a:p>
        </p:txBody>
      </p:sp>
      <p:pic>
        <p:nvPicPr>
          <p:cNvPr id="5" name="Picture 5"/>
          <p:cNvPicPr>
            <a:picLocks noChangeAspect="1"/>
          </p:cNvPicPr>
          <p:nvPr/>
        </p:nvPicPr>
        <p:blipFill>
          <a:blip r:embed="rId3"/>
          <a:stretch>
            <a:fillRect/>
          </a:stretch>
        </p:blipFill>
        <p:spPr>
          <a:xfrm>
            <a:off x="2275444" y="2761131"/>
            <a:ext cx="4436386" cy="44363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pic>
        <p:nvPicPr>
          <p:cNvPr id="3" name="Picture 3"/>
          <p:cNvPicPr>
            <a:picLocks noChangeAspect="1"/>
          </p:cNvPicPr>
          <p:nvPr/>
        </p:nvPicPr>
        <p:blipFill>
          <a:blip r:embed="rId3"/>
          <a:stretch>
            <a:fillRect/>
          </a:stretch>
        </p:blipFill>
        <p:spPr>
          <a:xfrm>
            <a:off x="3000852" y="3260687"/>
            <a:ext cx="5772893" cy="5492110"/>
          </a:xfrm>
          <a:prstGeom prst="rect">
            <a:avLst/>
          </a:prstGeom>
        </p:spPr>
      </p:pic>
      <p:sp>
        <p:nvSpPr>
          <p:cNvPr id="4" name="TextBox 4"/>
          <p:cNvSpPr txBox="1"/>
          <p:nvPr/>
        </p:nvSpPr>
        <p:spPr>
          <a:xfrm>
            <a:off x="9280609" y="3684611"/>
            <a:ext cx="5681965" cy="4751070"/>
          </a:xfrm>
          <a:prstGeom prst="rect">
            <a:avLst/>
          </a:prstGeom>
        </p:spPr>
        <p:txBody>
          <a:bodyPr lIns="0" tIns="0" rIns="0" bIns="0" rtlCol="0" anchor="t">
            <a:spAutoFit/>
          </a:bodyPr>
          <a:lstStyle/>
          <a:p>
            <a:pPr algn="l">
              <a:lnSpc>
                <a:spcPts val="3780"/>
              </a:lnSpc>
            </a:pPr>
            <a:r>
              <a:rPr lang="en-US" sz="27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id="5" name="TextBox 5"/>
          <p:cNvSpPr txBox="1"/>
          <p:nvPr/>
        </p:nvSpPr>
        <p:spPr>
          <a:xfrm>
            <a:off x="4741883" y="1689913"/>
            <a:ext cx="8799600" cy="1000125"/>
          </a:xfrm>
          <a:prstGeom prst="rect">
            <a:avLst/>
          </a:prstGeom>
        </p:spPr>
        <p:txBody>
          <a:bodyPr lIns="0" tIns="0" rIns="0" bIns="0" rtlCol="0" anchor="t">
            <a:spAutoFit/>
          </a:bodyPr>
          <a:lstStyle/>
          <a:p>
            <a:pPr marL="0" lvl="0" indent="0" algn="ctr">
              <a:lnSpc>
                <a:spcPts val="7800"/>
              </a:lnSpc>
            </a:pPr>
            <a:r>
              <a:rPr lang="en-US" sz="6500">
                <a:solidFill>
                  <a:srgbClr val="000000"/>
                </a:solidFill>
                <a:latin typeface="Glass Antiqua"/>
                <a:ea typeface="Glass Antiqua"/>
                <a:cs typeface="Glass Antiqua"/>
                <a:sym typeface="Glass Antiqua"/>
              </a:rPr>
              <a:t>ANALYSIS</a:t>
            </a:r>
          </a:p>
        </p:txBody>
      </p:sp>
      <p:sp>
        <p:nvSpPr>
          <p:cNvPr id="6" name="Freeform 6"/>
          <p:cNvSpPr/>
          <p:nvPr/>
        </p:nvSpPr>
        <p:spPr>
          <a:xfrm>
            <a:off x="13362269" y="8557519"/>
            <a:ext cx="5502974" cy="2621417"/>
          </a:xfrm>
          <a:custGeom>
            <a:avLst/>
            <a:gdLst/>
            <a:ahLst/>
            <a:cxnLst/>
            <a:rect l="l" t="t" r="r" b="b"/>
            <a:pathLst>
              <a:path w="5502974" h="2621417">
                <a:moveTo>
                  <a:pt x="0" y="0"/>
                </a:moveTo>
                <a:lnTo>
                  <a:pt x="5502974" y="0"/>
                </a:lnTo>
                <a:lnTo>
                  <a:pt x="5502974" y="2621417"/>
                </a:lnTo>
                <a:lnTo>
                  <a:pt x="0" y="2621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709691" y="2166425"/>
            <a:ext cx="8868618" cy="856615"/>
          </a:xfrm>
          <a:prstGeom prst="rect">
            <a:avLst/>
          </a:prstGeom>
        </p:spPr>
        <p:txBody>
          <a:bodyPr lIns="0" tIns="0" rIns="0" bIns="0" rtlCol="0" anchor="t">
            <a:spAutoFit/>
          </a:bodyPr>
          <a:lstStyle/>
          <a:p>
            <a:pPr marL="0" lvl="0" indent="0" algn="ctr">
              <a:lnSpc>
                <a:spcPts val="6305"/>
              </a:lnSpc>
              <a:spcBef>
                <a:spcPct val="0"/>
              </a:spcBef>
            </a:pPr>
            <a:r>
              <a:rPr lang="en-US" sz="6500" u="none">
                <a:solidFill>
                  <a:srgbClr val="000000"/>
                </a:solidFill>
                <a:latin typeface="Glass Antiqua"/>
                <a:ea typeface="Glass Antiqua"/>
                <a:cs typeface="Glass Antiqua"/>
                <a:sym typeface="Glass Antiqua"/>
              </a:rPr>
              <a:t>RESULT</a:t>
            </a:r>
          </a:p>
        </p:txBody>
      </p:sp>
      <p:sp>
        <p:nvSpPr>
          <p:cNvPr id="4" name="TextBox 4"/>
          <p:cNvSpPr txBox="1"/>
          <p:nvPr/>
        </p:nvSpPr>
        <p:spPr>
          <a:xfrm>
            <a:off x="4224213" y="3517040"/>
            <a:ext cx="9839574" cy="1563615"/>
          </a:xfrm>
          <a:prstGeom prst="rect">
            <a:avLst/>
          </a:prstGeom>
        </p:spPr>
        <p:txBody>
          <a:bodyPr lIns="0" tIns="0" rIns="0" bIns="0" rtlCol="0" anchor="t">
            <a:spAutoFit/>
          </a:bodyPr>
          <a:lstStyle/>
          <a:p>
            <a:pPr marL="691044" lvl="1" indent="-345522" algn="l">
              <a:lnSpc>
                <a:spcPts val="4128"/>
              </a:lnSpc>
              <a:buFont typeface="Arial"/>
              <a:buChar char="•"/>
            </a:pPr>
            <a:r>
              <a:rPr lang="en-US" sz="3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id="5" name="TextBox 5"/>
          <p:cNvSpPr txBox="1"/>
          <p:nvPr/>
        </p:nvSpPr>
        <p:spPr>
          <a:xfrm>
            <a:off x="4224213" y="5575956"/>
            <a:ext cx="9839574" cy="1563615"/>
          </a:xfrm>
          <a:prstGeom prst="rect">
            <a:avLst/>
          </a:prstGeom>
        </p:spPr>
        <p:txBody>
          <a:bodyPr lIns="0" tIns="0" rIns="0" bIns="0" rtlCol="0" anchor="t">
            <a:spAutoFit/>
          </a:bodyPr>
          <a:lstStyle/>
          <a:p>
            <a:pPr marL="691044" lvl="1" indent="-345522" algn="l">
              <a:lnSpc>
                <a:spcPts val="4128"/>
              </a:lnSpc>
              <a:buFont typeface="Arial"/>
              <a:buChar char="•"/>
            </a:pPr>
            <a:r>
              <a:rPr lang="en-US" sz="3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id="6" name="Freeform 6"/>
          <p:cNvSpPr/>
          <p:nvPr/>
        </p:nvSpPr>
        <p:spPr>
          <a:xfrm>
            <a:off x="13362269" y="8557519"/>
            <a:ext cx="5502974" cy="2621417"/>
          </a:xfrm>
          <a:custGeom>
            <a:avLst/>
            <a:gdLst/>
            <a:ahLst/>
            <a:cxnLst/>
            <a:rect l="l" t="t" r="r" b="b"/>
            <a:pathLst>
              <a:path w="5502974" h="2621417">
                <a:moveTo>
                  <a:pt x="0" y="0"/>
                </a:moveTo>
                <a:lnTo>
                  <a:pt x="5502974" y="0"/>
                </a:lnTo>
                <a:lnTo>
                  <a:pt x="5502974" y="2621417"/>
                </a:lnTo>
                <a:lnTo>
                  <a:pt x="0" y="2621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907379" y="4234449"/>
            <a:ext cx="10746460" cy="3692525"/>
          </a:xfrm>
          <a:prstGeom prst="rect">
            <a:avLst/>
          </a:prstGeom>
        </p:spPr>
        <p:txBody>
          <a:bodyPr lIns="0" tIns="0" rIns="0" bIns="0" rtlCol="0" anchor="t">
            <a:spAutoFit/>
          </a:bodyPr>
          <a:lstStyle/>
          <a:p>
            <a:pPr algn="ctr">
              <a:lnSpc>
                <a:spcPts val="4900"/>
              </a:lnSpc>
            </a:pPr>
            <a:r>
              <a:rPr lang="en-US" sz="35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id="4" name="TextBox 4"/>
          <p:cNvSpPr txBox="1"/>
          <p:nvPr/>
        </p:nvSpPr>
        <p:spPr>
          <a:xfrm>
            <a:off x="5468828" y="2540574"/>
            <a:ext cx="7350343" cy="1000125"/>
          </a:xfrm>
          <a:prstGeom prst="rect">
            <a:avLst/>
          </a:prstGeom>
        </p:spPr>
        <p:txBody>
          <a:bodyPr lIns="0" tIns="0" rIns="0" bIns="0" rtlCol="0" anchor="t">
            <a:spAutoFit/>
          </a:bodyPr>
          <a:lstStyle/>
          <a:p>
            <a:pPr marL="0" lvl="0" indent="0" algn="ctr">
              <a:lnSpc>
                <a:spcPts val="7800"/>
              </a:lnSpc>
              <a:spcBef>
                <a:spcPct val="0"/>
              </a:spcBef>
            </a:pPr>
            <a:r>
              <a:rPr lang="en-US" sz="6500">
                <a:solidFill>
                  <a:srgbClr val="000000"/>
                </a:solidFill>
                <a:latin typeface="Glass Antiqua"/>
                <a:ea typeface="Glass Antiqua"/>
                <a:cs typeface="Glass Antiqua"/>
                <a:sym typeface="Glass Antiqua"/>
              </a:rPr>
              <a:t>CONCLUSION</a:t>
            </a:r>
          </a:p>
        </p:txBody>
      </p:sp>
      <p:sp>
        <p:nvSpPr>
          <p:cNvPr id="5" name="Freeform 5"/>
          <p:cNvSpPr/>
          <p:nvPr/>
        </p:nvSpPr>
        <p:spPr>
          <a:xfrm>
            <a:off x="13362269" y="8557519"/>
            <a:ext cx="5502974" cy="2621417"/>
          </a:xfrm>
          <a:custGeom>
            <a:avLst/>
            <a:gdLst/>
            <a:ahLst/>
            <a:cxnLst/>
            <a:rect l="l" t="t" r="r" b="b"/>
            <a:pathLst>
              <a:path w="5502974" h="2621417">
                <a:moveTo>
                  <a:pt x="0" y="0"/>
                </a:moveTo>
                <a:lnTo>
                  <a:pt x="5502974" y="0"/>
                </a:lnTo>
                <a:lnTo>
                  <a:pt x="5502974" y="2621417"/>
                </a:lnTo>
                <a:lnTo>
                  <a:pt x="0" y="2621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469</Words>
  <Application>Microsoft Macintosh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Amaranth</vt:lpstr>
      <vt:lpstr>Calibri</vt:lpstr>
      <vt:lpstr>Glass Antiqua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and Black Simple Nostalgia  Presentation</dc:title>
  <cp:lastModifiedBy>Jhun Jee Soo</cp:lastModifiedBy>
  <cp:revision>3</cp:revision>
  <dcterms:created xsi:type="dcterms:W3CDTF">2006-08-16T00:00:00Z</dcterms:created>
  <dcterms:modified xsi:type="dcterms:W3CDTF">2024-10-23T22:03:13Z</dcterms:modified>
  <dc:identifier>DAGT9FK6aKA</dc:identifier>
</cp:coreProperties>
</file>