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9144000" cy="5143500"/>
  <p:notesSz cx="6858000" cy="9144000"/>
  <p:embeddedFontLst>
    <p:embeddedFont>
      <p:font typeface="Maven Pro"/>
      <p:regular r:id="rId48"/>
    </p:embeddedFont>
    <p:embeddedFont>
      <p:font typeface="Nunito"/>
      <p:regular r:id="rId49"/>
    </p:embeddedFont>
    <p:embeddedFont>
      <p:font typeface="Roboto" panose="02000000000000000000"/>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font" Target="fonts/font3.fntdata"/><Relationship Id="rId5" Type="http://schemas.openxmlformats.org/officeDocument/2006/relationships/slide" Target="slides/slide2.xml"/><Relationship Id="rId49" Type="http://schemas.openxmlformats.org/officeDocument/2006/relationships/font" Target="fonts/font2.fntdata"/><Relationship Id="rId48" Type="http://schemas.openxmlformats.org/officeDocument/2006/relationships/font" Target="fonts/font1.fntdata"/><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7" name="Shape 337"/>
        <p:cNvGrpSpPr/>
        <p:nvPr/>
      </p:nvGrpSpPr>
      <p:grpSpPr>
        <a:xfrm>
          <a:off x="0" y="0"/>
          <a:ext cx="0" cy="0"/>
          <a:chOff x="0" y="0"/>
          <a:chExt cx="0" cy="0"/>
        </a:xfrm>
      </p:grpSpPr>
      <p:sp>
        <p:nvSpPr>
          <p:cNvPr id="338" name="Google Shape;338;g2637c820441_0_4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637c820441_0_4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4" name="Shape 344"/>
        <p:cNvGrpSpPr/>
        <p:nvPr/>
      </p:nvGrpSpPr>
      <p:grpSpPr>
        <a:xfrm>
          <a:off x="0" y="0"/>
          <a:ext cx="0" cy="0"/>
          <a:chOff x="0" y="0"/>
          <a:chExt cx="0" cy="0"/>
        </a:xfrm>
      </p:grpSpPr>
      <p:sp>
        <p:nvSpPr>
          <p:cNvPr id="345" name="Google Shape;345;g2637c820441_0_4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637c820441_0_4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0" name="Shape 350"/>
        <p:cNvGrpSpPr/>
        <p:nvPr/>
      </p:nvGrpSpPr>
      <p:grpSpPr>
        <a:xfrm>
          <a:off x="0" y="0"/>
          <a:ext cx="0" cy="0"/>
          <a:chOff x="0" y="0"/>
          <a:chExt cx="0" cy="0"/>
        </a:xfrm>
      </p:grpSpPr>
      <p:sp>
        <p:nvSpPr>
          <p:cNvPr id="351" name="Google Shape;351;g2637c820441_0_4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637c820441_0_4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7" name="Shape 357"/>
        <p:cNvGrpSpPr/>
        <p:nvPr/>
      </p:nvGrpSpPr>
      <p:grpSpPr>
        <a:xfrm>
          <a:off x="0" y="0"/>
          <a:ext cx="0" cy="0"/>
          <a:chOff x="0" y="0"/>
          <a:chExt cx="0" cy="0"/>
        </a:xfrm>
      </p:grpSpPr>
      <p:sp>
        <p:nvSpPr>
          <p:cNvPr id="358" name="Google Shape;358;g2637c820441_0_4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637c820441_0_4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3" name="Shape 363"/>
        <p:cNvGrpSpPr/>
        <p:nvPr/>
      </p:nvGrpSpPr>
      <p:grpSpPr>
        <a:xfrm>
          <a:off x="0" y="0"/>
          <a:ext cx="0" cy="0"/>
          <a:chOff x="0" y="0"/>
          <a:chExt cx="0" cy="0"/>
        </a:xfrm>
      </p:grpSpPr>
      <p:sp>
        <p:nvSpPr>
          <p:cNvPr id="364" name="Google Shape;364;g2637c820441_0_4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637c820441_0_4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 name="Shape 370"/>
        <p:cNvGrpSpPr/>
        <p:nvPr/>
      </p:nvGrpSpPr>
      <p:grpSpPr>
        <a:xfrm>
          <a:off x="0" y="0"/>
          <a:ext cx="0" cy="0"/>
          <a:chOff x="0" y="0"/>
          <a:chExt cx="0" cy="0"/>
        </a:xfrm>
      </p:grpSpPr>
      <p:sp>
        <p:nvSpPr>
          <p:cNvPr id="371" name="Google Shape;371;g2637c820441_0_4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637c820441_0_4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6" name="Shape 376"/>
        <p:cNvGrpSpPr/>
        <p:nvPr/>
      </p:nvGrpSpPr>
      <p:grpSpPr>
        <a:xfrm>
          <a:off x="0" y="0"/>
          <a:ext cx="0" cy="0"/>
          <a:chOff x="0" y="0"/>
          <a:chExt cx="0" cy="0"/>
        </a:xfrm>
      </p:grpSpPr>
      <p:sp>
        <p:nvSpPr>
          <p:cNvPr id="377" name="Google Shape;377;g2637c820441_0_4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637c820441_0_4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3" name="Shape 383"/>
        <p:cNvGrpSpPr/>
        <p:nvPr/>
      </p:nvGrpSpPr>
      <p:grpSpPr>
        <a:xfrm>
          <a:off x="0" y="0"/>
          <a:ext cx="0" cy="0"/>
          <a:chOff x="0" y="0"/>
          <a:chExt cx="0" cy="0"/>
        </a:xfrm>
      </p:grpSpPr>
      <p:sp>
        <p:nvSpPr>
          <p:cNvPr id="384" name="Google Shape;384;g2637c820441_0_47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637c820441_0_4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0" name="Shape 390"/>
        <p:cNvGrpSpPr/>
        <p:nvPr/>
      </p:nvGrpSpPr>
      <p:grpSpPr>
        <a:xfrm>
          <a:off x="0" y="0"/>
          <a:ext cx="0" cy="0"/>
          <a:chOff x="0" y="0"/>
          <a:chExt cx="0" cy="0"/>
        </a:xfrm>
      </p:grpSpPr>
      <p:sp>
        <p:nvSpPr>
          <p:cNvPr id="391" name="Google Shape;391;g2637c820441_0_4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637c820441_0_4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7" name="Shape 397"/>
        <p:cNvGrpSpPr/>
        <p:nvPr/>
      </p:nvGrpSpPr>
      <p:grpSpPr>
        <a:xfrm>
          <a:off x="0" y="0"/>
          <a:ext cx="0" cy="0"/>
          <a:chOff x="0" y="0"/>
          <a:chExt cx="0" cy="0"/>
        </a:xfrm>
      </p:grpSpPr>
      <p:sp>
        <p:nvSpPr>
          <p:cNvPr id="398" name="Google Shape;398;g2637c820441_0_4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637c820441_0_4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g2637c820441_0_2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637c820441_0_2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4" name="Shape 404"/>
        <p:cNvGrpSpPr/>
        <p:nvPr/>
      </p:nvGrpSpPr>
      <p:grpSpPr>
        <a:xfrm>
          <a:off x="0" y="0"/>
          <a:ext cx="0" cy="0"/>
          <a:chOff x="0" y="0"/>
          <a:chExt cx="0" cy="0"/>
        </a:xfrm>
      </p:grpSpPr>
      <p:sp>
        <p:nvSpPr>
          <p:cNvPr id="405" name="Google Shape;405;g2637c820441_0_5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2637c820441_0_5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1" name="Shape 411"/>
        <p:cNvGrpSpPr/>
        <p:nvPr/>
      </p:nvGrpSpPr>
      <p:grpSpPr>
        <a:xfrm>
          <a:off x="0" y="0"/>
          <a:ext cx="0" cy="0"/>
          <a:chOff x="0" y="0"/>
          <a:chExt cx="0" cy="0"/>
        </a:xfrm>
      </p:grpSpPr>
      <p:sp>
        <p:nvSpPr>
          <p:cNvPr id="412" name="Google Shape;412;g2637c820441_0_50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637c820441_0_5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8" name="Shape 418"/>
        <p:cNvGrpSpPr/>
        <p:nvPr/>
      </p:nvGrpSpPr>
      <p:grpSpPr>
        <a:xfrm>
          <a:off x="0" y="0"/>
          <a:ext cx="0" cy="0"/>
          <a:chOff x="0" y="0"/>
          <a:chExt cx="0" cy="0"/>
        </a:xfrm>
      </p:grpSpPr>
      <p:sp>
        <p:nvSpPr>
          <p:cNvPr id="419" name="Google Shape;419;g2637c820441_0_5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2637c820441_0_5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5" name="Shape 425"/>
        <p:cNvGrpSpPr/>
        <p:nvPr/>
      </p:nvGrpSpPr>
      <p:grpSpPr>
        <a:xfrm>
          <a:off x="0" y="0"/>
          <a:ext cx="0" cy="0"/>
          <a:chOff x="0" y="0"/>
          <a:chExt cx="0" cy="0"/>
        </a:xfrm>
      </p:grpSpPr>
      <p:sp>
        <p:nvSpPr>
          <p:cNvPr id="426" name="Google Shape;426;g2639ef659ef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2639ef659e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3" name="Shape 433"/>
        <p:cNvGrpSpPr/>
        <p:nvPr/>
      </p:nvGrpSpPr>
      <p:grpSpPr>
        <a:xfrm>
          <a:off x="0" y="0"/>
          <a:ext cx="0" cy="0"/>
          <a:chOff x="0" y="0"/>
          <a:chExt cx="0" cy="0"/>
        </a:xfrm>
      </p:grpSpPr>
      <p:sp>
        <p:nvSpPr>
          <p:cNvPr id="434" name="Google Shape;434;g2639ef659ef_0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639ef659ef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0" name="Shape 440"/>
        <p:cNvGrpSpPr/>
        <p:nvPr/>
      </p:nvGrpSpPr>
      <p:grpSpPr>
        <a:xfrm>
          <a:off x="0" y="0"/>
          <a:ext cx="0" cy="0"/>
          <a:chOff x="0" y="0"/>
          <a:chExt cx="0" cy="0"/>
        </a:xfrm>
      </p:grpSpPr>
      <p:sp>
        <p:nvSpPr>
          <p:cNvPr id="441" name="Google Shape;441;g2639ef659ef_0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639ef659ef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8" name="Shape 448"/>
        <p:cNvGrpSpPr/>
        <p:nvPr/>
      </p:nvGrpSpPr>
      <p:grpSpPr>
        <a:xfrm>
          <a:off x="0" y="0"/>
          <a:ext cx="0" cy="0"/>
          <a:chOff x="0" y="0"/>
          <a:chExt cx="0" cy="0"/>
        </a:xfrm>
      </p:grpSpPr>
      <p:sp>
        <p:nvSpPr>
          <p:cNvPr id="449" name="Google Shape;449;g2639ef659ef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2639ef659ef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5" name="Shape 455"/>
        <p:cNvGrpSpPr/>
        <p:nvPr/>
      </p:nvGrpSpPr>
      <p:grpSpPr>
        <a:xfrm>
          <a:off x="0" y="0"/>
          <a:ext cx="0" cy="0"/>
          <a:chOff x="0" y="0"/>
          <a:chExt cx="0" cy="0"/>
        </a:xfrm>
      </p:grpSpPr>
      <p:sp>
        <p:nvSpPr>
          <p:cNvPr id="456" name="Google Shape;456;g2639ef659ef_0_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639ef659ef_0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4" name="Shape 464"/>
        <p:cNvGrpSpPr/>
        <p:nvPr/>
      </p:nvGrpSpPr>
      <p:grpSpPr>
        <a:xfrm>
          <a:off x="0" y="0"/>
          <a:ext cx="0" cy="0"/>
          <a:chOff x="0" y="0"/>
          <a:chExt cx="0" cy="0"/>
        </a:xfrm>
      </p:grpSpPr>
      <p:sp>
        <p:nvSpPr>
          <p:cNvPr id="465" name="Google Shape;465;g2639ef659ef_0_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639ef659ef_0_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1" name="Shape 471"/>
        <p:cNvGrpSpPr/>
        <p:nvPr/>
      </p:nvGrpSpPr>
      <p:grpSpPr>
        <a:xfrm>
          <a:off x="0" y="0"/>
          <a:ext cx="0" cy="0"/>
          <a:chOff x="0" y="0"/>
          <a:chExt cx="0" cy="0"/>
        </a:xfrm>
      </p:grpSpPr>
      <p:sp>
        <p:nvSpPr>
          <p:cNvPr id="472" name="Google Shape;472;g2639ef659ef_0_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2639ef659ef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6" name="Shape 286"/>
        <p:cNvGrpSpPr/>
        <p:nvPr/>
      </p:nvGrpSpPr>
      <p:grpSpPr>
        <a:xfrm>
          <a:off x="0" y="0"/>
          <a:ext cx="0" cy="0"/>
          <a:chOff x="0" y="0"/>
          <a:chExt cx="0" cy="0"/>
        </a:xfrm>
      </p:grpSpPr>
      <p:sp>
        <p:nvSpPr>
          <p:cNvPr id="287" name="Google Shape;287;g2637c820441_0_27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637c820441_0_2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9" name="Shape 479"/>
        <p:cNvGrpSpPr/>
        <p:nvPr/>
      </p:nvGrpSpPr>
      <p:grpSpPr>
        <a:xfrm>
          <a:off x="0" y="0"/>
          <a:ext cx="0" cy="0"/>
          <a:chOff x="0" y="0"/>
          <a:chExt cx="0" cy="0"/>
        </a:xfrm>
      </p:grpSpPr>
      <p:sp>
        <p:nvSpPr>
          <p:cNvPr id="480" name="Google Shape;480;g2639ef659ef_0_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2639ef659ef_0_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6" name="Shape 486"/>
        <p:cNvGrpSpPr/>
        <p:nvPr/>
      </p:nvGrpSpPr>
      <p:grpSpPr>
        <a:xfrm>
          <a:off x="0" y="0"/>
          <a:ext cx="0" cy="0"/>
          <a:chOff x="0" y="0"/>
          <a:chExt cx="0" cy="0"/>
        </a:xfrm>
      </p:grpSpPr>
      <p:sp>
        <p:nvSpPr>
          <p:cNvPr id="487" name="Google Shape;487;g2637c820441_0_3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637c820441_0_3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3" name="Shape 493"/>
        <p:cNvGrpSpPr/>
        <p:nvPr/>
      </p:nvGrpSpPr>
      <p:grpSpPr>
        <a:xfrm>
          <a:off x="0" y="0"/>
          <a:ext cx="0" cy="0"/>
          <a:chOff x="0" y="0"/>
          <a:chExt cx="0" cy="0"/>
        </a:xfrm>
      </p:grpSpPr>
      <p:sp>
        <p:nvSpPr>
          <p:cNvPr id="494" name="Google Shape;494;g2637c820441_0_3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2637c820441_0_3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0" name="Shape 500"/>
        <p:cNvGrpSpPr/>
        <p:nvPr/>
      </p:nvGrpSpPr>
      <p:grpSpPr>
        <a:xfrm>
          <a:off x="0" y="0"/>
          <a:ext cx="0" cy="0"/>
          <a:chOff x="0" y="0"/>
          <a:chExt cx="0" cy="0"/>
        </a:xfrm>
      </p:grpSpPr>
      <p:sp>
        <p:nvSpPr>
          <p:cNvPr id="501" name="Google Shape;501;g2637c820441_0_3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637c820441_0_3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7" name="Shape 507"/>
        <p:cNvGrpSpPr/>
        <p:nvPr/>
      </p:nvGrpSpPr>
      <p:grpSpPr>
        <a:xfrm>
          <a:off x="0" y="0"/>
          <a:ext cx="0" cy="0"/>
          <a:chOff x="0" y="0"/>
          <a:chExt cx="0" cy="0"/>
        </a:xfrm>
      </p:grpSpPr>
      <p:sp>
        <p:nvSpPr>
          <p:cNvPr id="508" name="Google Shape;508;g2637c820441_0_4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637c820441_0_4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4" name="Shape 514"/>
        <p:cNvGrpSpPr/>
        <p:nvPr/>
      </p:nvGrpSpPr>
      <p:grpSpPr>
        <a:xfrm>
          <a:off x="0" y="0"/>
          <a:ext cx="0" cy="0"/>
          <a:chOff x="0" y="0"/>
          <a:chExt cx="0" cy="0"/>
        </a:xfrm>
      </p:grpSpPr>
      <p:sp>
        <p:nvSpPr>
          <p:cNvPr id="515" name="Google Shape;515;g2637c820441_0_4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637c820441_0_4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0" name="Shape 520"/>
        <p:cNvGrpSpPr/>
        <p:nvPr/>
      </p:nvGrpSpPr>
      <p:grpSpPr>
        <a:xfrm>
          <a:off x="0" y="0"/>
          <a:ext cx="0" cy="0"/>
          <a:chOff x="0" y="0"/>
          <a:chExt cx="0" cy="0"/>
        </a:xfrm>
      </p:grpSpPr>
      <p:sp>
        <p:nvSpPr>
          <p:cNvPr id="521" name="Google Shape;521;g2637c820441_0_3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2637c820441_0_3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8" name="Shape 528"/>
        <p:cNvGrpSpPr/>
        <p:nvPr/>
      </p:nvGrpSpPr>
      <p:grpSpPr>
        <a:xfrm>
          <a:off x="0" y="0"/>
          <a:ext cx="0" cy="0"/>
          <a:chOff x="0" y="0"/>
          <a:chExt cx="0" cy="0"/>
        </a:xfrm>
      </p:grpSpPr>
      <p:sp>
        <p:nvSpPr>
          <p:cNvPr id="529" name="Google Shape;529;g2639ef659ef_0_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2639ef659ef_0_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8" name="Shape 538"/>
        <p:cNvGrpSpPr/>
        <p:nvPr/>
      </p:nvGrpSpPr>
      <p:grpSpPr>
        <a:xfrm>
          <a:off x="0" y="0"/>
          <a:ext cx="0" cy="0"/>
          <a:chOff x="0" y="0"/>
          <a:chExt cx="0" cy="0"/>
        </a:xfrm>
      </p:grpSpPr>
      <p:sp>
        <p:nvSpPr>
          <p:cNvPr id="539" name="Google Shape;539;g2639ef659ef_0_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2639ef659ef_0_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9" name="Shape 549"/>
        <p:cNvGrpSpPr/>
        <p:nvPr/>
      </p:nvGrpSpPr>
      <p:grpSpPr>
        <a:xfrm>
          <a:off x="0" y="0"/>
          <a:ext cx="0" cy="0"/>
          <a:chOff x="0" y="0"/>
          <a:chExt cx="0" cy="0"/>
        </a:xfrm>
      </p:grpSpPr>
      <p:sp>
        <p:nvSpPr>
          <p:cNvPr id="550" name="Google Shape;550;g2639ef659ef_0_1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2639ef659ef_0_1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4" name="Shape 294"/>
        <p:cNvGrpSpPr/>
        <p:nvPr/>
      </p:nvGrpSpPr>
      <p:grpSpPr>
        <a:xfrm>
          <a:off x="0" y="0"/>
          <a:ext cx="0" cy="0"/>
          <a:chOff x="0" y="0"/>
          <a:chExt cx="0" cy="0"/>
        </a:xfrm>
      </p:grpSpPr>
      <p:sp>
        <p:nvSpPr>
          <p:cNvPr id="295" name="Google Shape;295;g2637c820441_0_2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637c820441_0_2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5" name="Shape 555"/>
        <p:cNvGrpSpPr/>
        <p:nvPr/>
      </p:nvGrpSpPr>
      <p:grpSpPr>
        <a:xfrm>
          <a:off x="0" y="0"/>
          <a:ext cx="0" cy="0"/>
          <a:chOff x="0" y="0"/>
          <a:chExt cx="0" cy="0"/>
        </a:xfrm>
      </p:grpSpPr>
      <p:sp>
        <p:nvSpPr>
          <p:cNvPr id="556" name="Google Shape;556;g2639ef659ef_0_1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2639ef659ef_0_1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1" name="Shape 561"/>
        <p:cNvGrpSpPr/>
        <p:nvPr/>
      </p:nvGrpSpPr>
      <p:grpSpPr>
        <a:xfrm>
          <a:off x="0" y="0"/>
          <a:ext cx="0" cy="0"/>
          <a:chOff x="0" y="0"/>
          <a:chExt cx="0" cy="0"/>
        </a:xfrm>
      </p:grpSpPr>
      <p:sp>
        <p:nvSpPr>
          <p:cNvPr id="562" name="Google Shape;562;g2639ef659ef_0_1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2639ef659ef_0_1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0" name="Shape 300"/>
        <p:cNvGrpSpPr/>
        <p:nvPr/>
      </p:nvGrpSpPr>
      <p:grpSpPr>
        <a:xfrm>
          <a:off x="0" y="0"/>
          <a:ext cx="0" cy="0"/>
          <a:chOff x="0" y="0"/>
          <a:chExt cx="0" cy="0"/>
        </a:xfrm>
      </p:grpSpPr>
      <p:sp>
        <p:nvSpPr>
          <p:cNvPr id="301" name="Google Shape;301;g2637c820441_0_3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637c820441_0_3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7" name="Shape 307"/>
        <p:cNvGrpSpPr/>
        <p:nvPr/>
      </p:nvGrpSpPr>
      <p:grpSpPr>
        <a:xfrm>
          <a:off x="0" y="0"/>
          <a:ext cx="0" cy="0"/>
          <a:chOff x="0" y="0"/>
          <a:chExt cx="0" cy="0"/>
        </a:xfrm>
      </p:grpSpPr>
      <p:sp>
        <p:nvSpPr>
          <p:cNvPr id="308" name="Google Shape;308;g2637c820441_0_3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637c820441_0_3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 name="Shape 315"/>
        <p:cNvGrpSpPr/>
        <p:nvPr/>
      </p:nvGrpSpPr>
      <p:grpSpPr>
        <a:xfrm>
          <a:off x="0" y="0"/>
          <a:ext cx="0" cy="0"/>
          <a:chOff x="0" y="0"/>
          <a:chExt cx="0" cy="0"/>
        </a:xfrm>
      </p:grpSpPr>
      <p:sp>
        <p:nvSpPr>
          <p:cNvPr id="316" name="Google Shape;316;g2637c820441_0_3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637c820441_0_3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g2637c820441_0_3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637c820441_0_3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2637c820441_0_3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637c820441_0_3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3"/>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 name="Google Shape;46;p2"/>
          <p:cNvSpPr txBox="1"/>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68" name="Google Shape;268;p11"/>
          <p:cNvSpPr txBox="1"/>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71" name="Shape 271"/>
        <p:cNvGrpSpPr/>
        <p:nvPr/>
      </p:nvGrpSpPr>
      <p:grpSpPr>
        <a:xfrm>
          <a:off x="0" y="0"/>
          <a:ext cx="0" cy="0"/>
          <a:chOff x="0" y="0"/>
          <a:chExt cx="0" cy="0"/>
        </a:xfrm>
      </p:grpSpPr>
      <p:sp>
        <p:nvSpPr>
          <p:cNvPr id="272" name="Google Shape;272;p12"/>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2" name="Google Shape;82;p3"/>
          <p:cNvSpPr txBox="1"/>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8" name="Google Shape;88;p4"/>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0" name="Google Shape;90;p4"/>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5"/>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7" name="Google Shape;97;p5"/>
          <p:cNvSpPr txBox="1"/>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5"/>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6"/>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 name="Google Shape;109;p7"/>
          <p:cNvSpPr txBox="1"/>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11" name="Google Shape;111;p7"/>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5" name="Google Shape;125;p8"/>
          <p:cNvSpPr txBox="1"/>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1" name="Google Shape;131;p9"/>
          <p:cNvSpPr txBox="1"/>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34" name="Google Shape;134;p9"/>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9" name="Google Shape;139;p10"/>
          <p:cNvSpPr txBox="1"/>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p:txBody>
      </p:sp>
      <p:sp>
        <p:nvSpPr>
          <p:cNvPr id="140" name="Google Shape;140;p10"/>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hyperlink" Target="mailto:jeet.n.trivedi05@gmail.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HR Attrition Analysis Report</a:t>
            </a:r>
            <a:endParaRPr lang="en-GB"/>
          </a:p>
        </p:txBody>
      </p:sp>
      <p:sp>
        <p:nvSpPr>
          <p:cNvPr id="278" name="Google Shape;278;p13"/>
          <p:cNvSpPr txBox="1"/>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Created By : Jeet N. Trivedi and Learnbay </a:t>
            </a:r>
            <a:endParaRPr lang="en-GB"/>
          </a:p>
        </p:txBody>
      </p:sp>
      <p:sp>
        <p:nvSpPr>
          <p:cNvPr id="279" name="Google Shape;279;p13"/>
          <p:cNvSpPr txBox="1"/>
          <p:nvPr/>
        </p:nvSpPr>
        <p:spPr>
          <a:xfrm>
            <a:off x="5772000" y="4758600"/>
            <a:ext cx="3372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u="sng">
                <a:solidFill>
                  <a:schemeClr val="lt1"/>
                </a:solidFill>
                <a:latin typeface="Nunito"/>
                <a:ea typeface="Nunito"/>
                <a:cs typeface="Nunito"/>
                <a:sym typeface="Nunito"/>
                <a:hlinkClick r:id="rId1"/>
              </a:rPr>
              <a:t>jeet.n.trivedi05@gmail.com</a:t>
            </a:r>
            <a:r>
              <a:rPr lang="en-GB" sz="1300">
                <a:solidFill>
                  <a:schemeClr val="lt1"/>
                </a:solidFill>
                <a:latin typeface="Nunito"/>
                <a:ea typeface="Nunito"/>
                <a:cs typeface="Nunito"/>
                <a:sym typeface="Nunito"/>
              </a:rPr>
              <a:t> | 9033 444 648</a:t>
            </a:r>
            <a:endParaRPr sz="13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D85C6"/>
                </a:solidFill>
              </a:rPr>
              <a:t>Work Life Balance and tenure analysis</a:t>
            </a:r>
            <a:r>
              <a:rPr lang="en-GB">
                <a:solidFill>
                  <a:srgbClr val="E06666"/>
                </a:solidFill>
              </a:rPr>
              <a:t>  </a:t>
            </a:r>
            <a:endParaRPr>
              <a:solidFill>
                <a:srgbClr val="E06666"/>
              </a:solidFill>
            </a:endParaRPr>
          </a:p>
        </p:txBody>
      </p:sp>
      <p:sp>
        <p:nvSpPr>
          <p:cNvPr id="342" name="Google Shape;342;p22"/>
          <p:cNvSpPr txBox="1"/>
          <p:nvPr>
            <p:ph type="body" idx="1"/>
          </p:nvPr>
        </p:nvSpPr>
        <p:spPr>
          <a:xfrm>
            <a:off x="1303800" y="1381125"/>
            <a:ext cx="7030500" cy="3563700"/>
          </a:xfrm>
          <a:prstGeom prst="rect">
            <a:avLst/>
          </a:prstGeom>
        </p:spPr>
        <p:txBody>
          <a:bodyPr spcFirstLastPara="1" wrap="square" lIns="91425" tIns="91425" rIns="91425" bIns="91425" anchor="t" anchorCtr="0">
            <a:norm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1</a:t>
            </a:r>
            <a:r>
              <a:rPr lang="en-GB" sz="1800" b="1" i="1">
                <a:solidFill>
                  <a:srgbClr val="000000"/>
                </a:solidFill>
                <a:latin typeface="Arial" panose="020B0604020202020204"/>
                <a:ea typeface="Arial" panose="020B0604020202020204"/>
                <a:cs typeface="Arial" panose="020B0604020202020204"/>
                <a:sym typeface="Arial" panose="020B0604020202020204"/>
              </a:rPr>
              <a:t>) Does work-life balance impact the number of years an employee stays with the company ?</a:t>
            </a:r>
            <a:endParaRPr sz="1800" b="1" i="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1400">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1400">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pic>
        <p:nvPicPr>
          <p:cNvPr id="343" name="Google Shape;343;p22"/>
          <p:cNvPicPr preferRelativeResize="0"/>
          <p:nvPr/>
        </p:nvPicPr>
        <p:blipFill>
          <a:blip r:embed="rId1"/>
          <a:stretch>
            <a:fillRect/>
          </a:stretch>
        </p:blipFill>
        <p:spPr>
          <a:xfrm>
            <a:off x="1412650" y="2107100"/>
            <a:ext cx="5369899" cy="2837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D85C6"/>
                </a:solidFill>
              </a:rPr>
              <a:t>Work Life Balance and tenure analysis</a:t>
            </a:r>
            <a:r>
              <a:rPr lang="en-GB">
                <a:solidFill>
                  <a:srgbClr val="E06666"/>
                </a:solidFill>
              </a:rPr>
              <a:t>  </a:t>
            </a:r>
            <a:endParaRPr>
              <a:solidFill>
                <a:srgbClr val="E06666"/>
              </a:solidFill>
            </a:endParaRPr>
          </a:p>
        </p:txBody>
      </p:sp>
      <p:sp>
        <p:nvSpPr>
          <p:cNvPr id="349" name="Google Shape;349;p23"/>
          <p:cNvSpPr txBox="1"/>
          <p:nvPr>
            <p:ph type="body" idx="1"/>
          </p:nvPr>
        </p:nvSpPr>
        <p:spPr>
          <a:xfrm>
            <a:off x="1303800" y="1381125"/>
            <a:ext cx="7030500" cy="3563700"/>
          </a:xfrm>
          <a:prstGeom prst="rect">
            <a:avLst/>
          </a:prstGeom>
        </p:spPr>
        <p:txBody>
          <a:bodyPr spcFirstLastPara="1" wrap="square" lIns="91425" tIns="91425" rIns="91425" bIns="91425" anchor="t" anchorCtr="0">
            <a:norm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1) Does work-life balance impact the number of years an employee stays with the company ?</a:t>
            </a:r>
            <a:endParaRPr sz="1400">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r>
              <a:rPr lang="en-GB" sz="1400">
                <a:solidFill>
                  <a:srgbClr val="434343"/>
                </a:solidFill>
                <a:highlight>
                  <a:schemeClr val="lt1"/>
                </a:highlight>
                <a:latin typeface="Roboto" panose="02000000000000000000"/>
                <a:ea typeface="Roboto" panose="02000000000000000000"/>
                <a:cs typeface="Roboto" panose="02000000000000000000"/>
                <a:sym typeface="Roboto" panose="02000000000000000000"/>
              </a:rPr>
              <a:t>The depicted plot illustrates the correlation between work-life balance scores and employee attrition. Notably, among the 83 employees with below-average work-life balance scores, 37 opted to resign within 0 to 2 years. This observation strongly indicates a tangible impact on the attrition rate, emphasizing the significance of addressing work-life balance concerns to enhance employee retention.</a:t>
            </a:r>
            <a:endParaRPr sz="1400">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D85C6"/>
                </a:solidFill>
              </a:rPr>
              <a:t>Work Life Balance and tenure analysis</a:t>
            </a:r>
            <a:r>
              <a:rPr lang="en-GB">
                <a:solidFill>
                  <a:srgbClr val="E06666"/>
                </a:solidFill>
              </a:rPr>
              <a:t>  </a:t>
            </a:r>
            <a:endParaRPr>
              <a:solidFill>
                <a:srgbClr val="E06666"/>
              </a:solidFill>
            </a:endParaRPr>
          </a:p>
        </p:txBody>
      </p:sp>
      <p:sp>
        <p:nvSpPr>
          <p:cNvPr id="355" name="Google Shape;355;p24"/>
          <p:cNvSpPr txBox="1"/>
          <p:nvPr>
            <p:ph type="body" idx="1"/>
          </p:nvPr>
        </p:nvSpPr>
        <p:spPr>
          <a:xfrm>
            <a:off x="1303800" y="1381125"/>
            <a:ext cx="7030500" cy="3563700"/>
          </a:xfrm>
          <a:prstGeom prst="rect">
            <a:avLst/>
          </a:prstGeom>
        </p:spPr>
        <p:txBody>
          <a:bodyPr spcFirstLastPara="1" wrap="square" lIns="91425" tIns="91425" rIns="91425" bIns="91425" anchor="t" anchorCtr="0">
            <a:norm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2</a:t>
            </a:r>
            <a:r>
              <a:rPr lang="en-GB" sz="1800" b="1" i="1">
                <a:solidFill>
                  <a:srgbClr val="000000"/>
                </a:solidFill>
                <a:latin typeface="Arial" panose="020B0604020202020204"/>
                <a:ea typeface="Arial" panose="020B0604020202020204"/>
                <a:cs typeface="Arial" panose="020B0604020202020204"/>
                <a:sym typeface="Arial" panose="020B0604020202020204"/>
              </a:rPr>
              <a:t>) Is there any correlation between the total working years and Attrition ?</a:t>
            </a:r>
            <a:endParaRPr sz="1400">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1400">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pic>
        <p:nvPicPr>
          <p:cNvPr id="356" name="Google Shape;356;p24"/>
          <p:cNvPicPr preferRelativeResize="0"/>
          <p:nvPr/>
        </p:nvPicPr>
        <p:blipFill>
          <a:blip r:embed="rId1"/>
          <a:stretch>
            <a:fillRect/>
          </a:stretch>
        </p:blipFill>
        <p:spPr>
          <a:xfrm>
            <a:off x="1367375" y="2173300"/>
            <a:ext cx="5062000" cy="2962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25"/>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D85C6"/>
                </a:solidFill>
              </a:rPr>
              <a:t>Work Life Balance and tenure analysis</a:t>
            </a:r>
            <a:r>
              <a:rPr lang="en-GB">
                <a:solidFill>
                  <a:srgbClr val="E06666"/>
                </a:solidFill>
              </a:rPr>
              <a:t>  </a:t>
            </a:r>
            <a:endParaRPr>
              <a:solidFill>
                <a:srgbClr val="E06666"/>
              </a:solidFill>
            </a:endParaRPr>
          </a:p>
        </p:txBody>
      </p:sp>
      <p:sp>
        <p:nvSpPr>
          <p:cNvPr id="362" name="Google Shape;362;p25"/>
          <p:cNvSpPr txBox="1"/>
          <p:nvPr>
            <p:ph type="body" idx="1"/>
          </p:nvPr>
        </p:nvSpPr>
        <p:spPr>
          <a:xfrm>
            <a:off x="1303800" y="1381125"/>
            <a:ext cx="7030500" cy="3563700"/>
          </a:xfrm>
          <a:prstGeom prst="rect">
            <a:avLst/>
          </a:prstGeom>
        </p:spPr>
        <p:txBody>
          <a:bodyPr spcFirstLastPara="1" wrap="square" lIns="91425" tIns="91425" rIns="91425" bIns="91425" anchor="t" anchorCtr="0">
            <a:norm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2) Is there any correlation between the total working years and Attrition ?</a:t>
            </a:r>
            <a:endParaRPr sz="1800" b="1" i="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r>
              <a:rPr lang="en-GB" sz="1400">
                <a:solidFill>
                  <a:srgbClr val="434343"/>
                </a:solidFill>
                <a:highlight>
                  <a:schemeClr val="lt1"/>
                </a:highlight>
                <a:latin typeface="Roboto" panose="02000000000000000000"/>
                <a:ea typeface="Roboto" panose="02000000000000000000"/>
                <a:cs typeface="Roboto" panose="02000000000000000000"/>
                <a:sym typeface="Roboto" panose="02000000000000000000"/>
              </a:rPr>
              <a:t>The plot suggests that employees with 8–10 years of experience are leaving, possibly due to better opportunities elsewhere or venturing into entrepreneurship after a decade in the industry. Conversely, those with 20+ years of experience are likely retiring, choosing a peaceful transition from work life.</a:t>
            </a:r>
            <a:endParaRPr sz="1600">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1400">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66" name="Shape 366"/>
        <p:cNvGrpSpPr/>
        <p:nvPr/>
      </p:nvGrpSpPr>
      <p:grpSpPr>
        <a:xfrm>
          <a:off x="0" y="0"/>
          <a:ext cx="0" cy="0"/>
          <a:chOff x="0" y="0"/>
          <a:chExt cx="0" cy="0"/>
        </a:xfrm>
      </p:grpSpPr>
      <p:sp>
        <p:nvSpPr>
          <p:cNvPr id="367" name="Google Shape;367;p26"/>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E06666"/>
                </a:solidFill>
              </a:rPr>
              <a:t>Promotion and Career Development</a:t>
            </a:r>
            <a:endParaRPr>
              <a:solidFill>
                <a:srgbClr val="E06666"/>
              </a:solidFill>
            </a:endParaRPr>
          </a:p>
        </p:txBody>
      </p:sp>
      <p:sp>
        <p:nvSpPr>
          <p:cNvPr id="368" name="Google Shape;368;p26"/>
          <p:cNvSpPr txBox="1"/>
          <p:nvPr>
            <p:ph type="body" idx="1"/>
          </p:nvPr>
        </p:nvSpPr>
        <p:spPr>
          <a:xfrm>
            <a:off x="1303800" y="1381125"/>
            <a:ext cx="7030500" cy="5907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1) </a:t>
            </a:r>
            <a:r>
              <a:rPr lang="en-GB" sz="1800" b="1">
                <a:solidFill>
                  <a:srgbClr val="000000"/>
                </a:solidFill>
                <a:latin typeface="Arial" panose="020B0604020202020204"/>
                <a:ea typeface="Arial" panose="020B0604020202020204"/>
                <a:cs typeface="Arial" panose="020B0604020202020204"/>
                <a:sym typeface="Arial" panose="020B0604020202020204"/>
              </a:rPr>
              <a:t>Are the employees who stay longer at company are more likely to get promoted ?</a:t>
            </a:r>
            <a:endParaRPr sz="1800">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pic>
        <p:nvPicPr>
          <p:cNvPr id="369" name="Google Shape;369;p26"/>
          <p:cNvPicPr preferRelativeResize="0"/>
          <p:nvPr/>
        </p:nvPicPr>
        <p:blipFill>
          <a:blip r:embed="rId1"/>
          <a:stretch>
            <a:fillRect/>
          </a:stretch>
        </p:blipFill>
        <p:spPr>
          <a:xfrm>
            <a:off x="1429200" y="2173175"/>
            <a:ext cx="6575825" cy="274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E06666"/>
                </a:solidFill>
              </a:rPr>
              <a:t>Promotion and Career Development</a:t>
            </a:r>
            <a:endParaRPr>
              <a:solidFill>
                <a:srgbClr val="E06666"/>
              </a:solidFill>
            </a:endParaRPr>
          </a:p>
        </p:txBody>
      </p:sp>
      <p:sp>
        <p:nvSpPr>
          <p:cNvPr id="375" name="Google Shape;375;p27"/>
          <p:cNvSpPr txBox="1"/>
          <p:nvPr>
            <p:ph type="body" idx="1"/>
          </p:nvPr>
        </p:nvSpPr>
        <p:spPr>
          <a:xfrm>
            <a:off x="1303800" y="1381125"/>
            <a:ext cx="7030500" cy="5907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1) </a:t>
            </a:r>
            <a:r>
              <a:rPr lang="en-GB" sz="1800" b="1">
                <a:solidFill>
                  <a:srgbClr val="000000"/>
                </a:solidFill>
                <a:latin typeface="Arial" panose="020B0604020202020204"/>
                <a:ea typeface="Arial" panose="020B0604020202020204"/>
                <a:cs typeface="Arial" panose="020B0604020202020204"/>
                <a:sym typeface="Arial" panose="020B0604020202020204"/>
              </a:rPr>
              <a:t>Are the employees who stay longer at company are more likely to get promoted ?</a:t>
            </a:r>
            <a:endParaRPr sz="1800" b="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r>
              <a:rPr lang="en-GB" sz="1400">
                <a:solidFill>
                  <a:srgbClr val="434343"/>
                </a:solidFill>
                <a:highlight>
                  <a:schemeClr val="lt1"/>
                </a:highlight>
                <a:latin typeface="Roboto" panose="02000000000000000000"/>
                <a:ea typeface="Roboto" panose="02000000000000000000"/>
                <a:cs typeface="Roboto" panose="02000000000000000000"/>
                <a:sym typeface="Roboto" panose="02000000000000000000"/>
              </a:rPr>
              <a:t>A noteworthy observation indicates that 242 out of 342 employees (70%) who joined the company within the last 2 years have received promotions. This implies a proactive focus on recognizing and rewarding the performance of new employees. The data suggests that those demonstrating commendable performance in their early tenure are being duly acknowledged and promoted within the organization.</a:t>
            </a:r>
            <a:endParaRPr sz="2000" b="1">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79" name="Shape 379"/>
        <p:cNvGrpSpPr/>
        <p:nvPr/>
      </p:nvGrpSpPr>
      <p:grpSpPr>
        <a:xfrm>
          <a:off x="0" y="0"/>
          <a:ext cx="0" cy="0"/>
          <a:chOff x="0" y="0"/>
          <a:chExt cx="0" cy="0"/>
        </a:xfrm>
      </p:grpSpPr>
      <p:sp>
        <p:nvSpPr>
          <p:cNvPr id="380" name="Google Shape;380;p28"/>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E06666"/>
                </a:solidFill>
              </a:rPr>
              <a:t>Promotion and Career Development</a:t>
            </a:r>
            <a:endParaRPr>
              <a:solidFill>
                <a:srgbClr val="E06666"/>
              </a:solidFill>
            </a:endParaRPr>
          </a:p>
        </p:txBody>
      </p:sp>
      <p:sp>
        <p:nvSpPr>
          <p:cNvPr id="381" name="Google Shape;381;p28"/>
          <p:cNvSpPr txBox="1"/>
          <p:nvPr>
            <p:ph type="body" idx="1"/>
          </p:nvPr>
        </p:nvSpPr>
        <p:spPr>
          <a:xfrm>
            <a:off x="1303800" y="1381125"/>
            <a:ext cx="7030500" cy="5907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2</a:t>
            </a:r>
            <a:r>
              <a:rPr lang="en-GB" sz="1800" b="1" i="1">
                <a:solidFill>
                  <a:srgbClr val="000000"/>
                </a:solidFill>
                <a:latin typeface="Arial" panose="020B0604020202020204"/>
                <a:ea typeface="Arial" panose="020B0604020202020204"/>
                <a:cs typeface="Arial" panose="020B0604020202020204"/>
                <a:sym typeface="Arial" panose="020B0604020202020204"/>
              </a:rPr>
              <a:t>) </a:t>
            </a:r>
            <a:r>
              <a:rPr lang="en-GB" sz="1800" b="1">
                <a:solidFill>
                  <a:srgbClr val="000000"/>
                </a:solidFill>
                <a:latin typeface="Arial" panose="020B0604020202020204"/>
                <a:ea typeface="Arial" panose="020B0604020202020204"/>
                <a:cs typeface="Arial" panose="020B0604020202020204"/>
                <a:sym typeface="Arial" panose="020B0604020202020204"/>
              </a:rPr>
              <a:t>Dose no. of years in current role affects attrition </a:t>
            </a:r>
            <a:r>
              <a:rPr lang="en-GB" sz="1800" b="1">
                <a:solidFill>
                  <a:srgbClr val="000000"/>
                </a:solidFill>
                <a:latin typeface="Arial" panose="020B0604020202020204"/>
                <a:ea typeface="Arial" panose="020B0604020202020204"/>
                <a:cs typeface="Arial" panose="020B0604020202020204"/>
                <a:sym typeface="Arial" panose="020B0604020202020204"/>
              </a:rPr>
              <a:t>?</a:t>
            </a:r>
            <a:endParaRPr sz="1800" b="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2000" b="1">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p:txBody>
      </p:sp>
      <p:pic>
        <p:nvPicPr>
          <p:cNvPr id="382" name="Google Shape;382;p28"/>
          <p:cNvPicPr preferRelativeResize="0"/>
          <p:nvPr/>
        </p:nvPicPr>
        <p:blipFill>
          <a:blip r:embed="rId1"/>
          <a:stretch>
            <a:fillRect/>
          </a:stretch>
        </p:blipFill>
        <p:spPr>
          <a:xfrm>
            <a:off x="1447050" y="1971825"/>
            <a:ext cx="5729075" cy="2866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86" name="Shape 386"/>
        <p:cNvGrpSpPr/>
        <p:nvPr/>
      </p:nvGrpSpPr>
      <p:grpSpPr>
        <a:xfrm>
          <a:off x="0" y="0"/>
          <a:ext cx="0" cy="0"/>
          <a:chOff x="0" y="0"/>
          <a:chExt cx="0" cy="0"/>
        </a:xfrm>
      </p:grpSpPr>
      <p:sp>
        <p:nvSpPr>
          <p:cNvPr id="387" name="Google Shape;387;p29"/>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E06666"/>
                </a:solidFill>
              </a:rPr>
              <a:t>Promotion and Career Development</a:t>
            </a:r>
            <a:endParaRPr>
              <a:solidFill>
                <a:srgbClr val="E06666"/>
              </a:solidFill>
            </a:endParaRPr>
          </a:p>
        </p:txBody>
      </p:sp>
      <p:sp>
        <p:nvSpPr>
          <p:cNvPr id="388" name="Google Shape;388;p29"/>
          <p:cNvSpPr txBox="1"/>
          <p:nvPr>
            <p:ph type="body" idx="1"/>
          </p:nvPr>
        </p:nvSpPr>
        <p:spPr>
          <a:xfrm>
            <a:off x="1303800" y="1381125"/>
            <a:ext cx="7030500" cy="5907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2</a:t>
            </a:r>
            <a:r>
              <a:rPr lang="en-GB" sz="1800" b="1" i="1">
                <a:solidFill>
                  <a:srgbClr val="000000"/>
                </a:solidFill>
                <a:latin typeface="Arial" panose="020B0604020202020204"/>
                <a:ea typeface="Arial" panose="020B0604020202020204"/>
                <a:cs typeface="Arial" panose="020B0604020202020204"/>
                <a:sym typeface="Arial" panose="020B0604020202020204"/>
              </a:rPr>
              <a:t>) </a:t>
            </a:r>
            <a:r>
              <a:rPr lang="en-GB" sz="1800" b="1">
                <a:solidFill>
                  <a:srgbClr val="000000"/>
                </a:solidFill>
                <a:latin typeface="Arial" panose="020B0604020202020204"/>
                <a:ea typeface="Arial" panose="020B0604020202020204"/>
                <a:cs typeface="Arial" panose="020B0604020202020204"/>
                <a:sym typeface="Arial" panose="020B0604020202020204"/>
              </a:rPr>
              <a:t>Dose no. of years in current role affects attrition ?</a:t>
            </a:r>
            <a:endParaRPr sz="1800" b="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2000" b="1">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p:txBody>
      </p:sp>
      <p:sp>
        <p:nvSpPr>
          <p:cNvPr id="389" name="Google Shape;389;p29"/>
          <p:cNvSpPr txBox="1"/>
          <p:nvPr/>
        </p:nvSpPr>
        <p:spPr>
          <a:xfrm>
            <a:off x="1488875" y="2136175"/>
            <a:ext cx="62514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The bar plot reveals distinct spikes at years 0, 2, and 7.5 in the number of years in the current role, indicating a trend of employees seeking new positions approximately every two years. Notably, employees who recently acquired a new role and subsequently left may not have found satisfaction in their updated job responsibilities. The observation at 7.5 years suggests that prolonged periods in the same role may contribute to attrition, aligning with expected career progression.</a:t>
            </a:r>
            <a:endParaRPr>
              <a:solidFill>
                <a:srgbClr val="434343"/>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93" name="Shape 393"/>
        <p:cNvGrpSpPr/>
        <p:nvPr/>
      </p:nvGrpSpPr>
      <p:grpSpPr>
        <a:xfrm>
          <a:off x="0" y="0"/>
          <a:ext cx="0" cy="0"/>
          <a:chOff x="0" y="0"/>
          <a:chExt cx="0" cy="0"/>
        </a:xfrm>
      </p:grpSpPr>
      <p:sp>
        <p:nvSpPr>
          <p:cNvPr id="394" name="Google Shape;394;p30"/>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D85C6"/>
                </a:solidFill>
              </a:rPr>
              <a:t>Department Analysis</a:t>
            </a:r>
            <a:endParaRPr>
              <a:solidFill>
                <a:srgbClr val="3D85C6"/>
              </a:solidFill>
            </a:endParaRPr>
          </a:p>
        </p:txBody>
      </p:sp>
      <p:sp>
        <p:nvSpPr>
          <p:cNvPr id="395" name="Google Shape;395;p30"/>
          <p:cNvSpPr txBox="1"/>
          <p:nvPr>
            <p:ph type="body" idx="1"/>
          </p:nvPr>
        </p:nvSpPr>
        <p:spPr>
          <a:xfrm>
            <a:off x="1303800" y="1381125"/>
            <a:ext cx="7030500" cy="5907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1) </a:t>
            </a:r>
            <a:r>
              <a:rPr lang="en-GB" sz="1800" b="1">
                <a:solidFill>
                  <a:srgbClr val="000000"/>
                </a:solidFill>
                <a:latin typeface="Arial" panose="020B0604020202020204"/>
                <a:ea typeface="Arial" panose="020B0604020202020204"/>
                <a:cs typeface="Arial" panose="020B0604020202020204"/>
                <a:sym typeface="Arial" panose="020B0604020202020204"/>
              </a:rPr>
              <a:t>Is there any department with higher and lower attrition rate</a:t>
            </a:r>
            <a:r>
              <a:rPr lang="en-GB" sz="1800" b="1">
                <a:solidFill>
                  <a:srgbClr val="000000"/>
                </a:solidFill>
                <a:latin typeface="Arial" panose="020B0604020202020204"/>
                <a:ea typeface="Arial" panose="020B0604020202020204"/>
                <a:cs typeface="Arial" panose="020B0604020202020204"/>
                <a:sym typeface="Arial" panose="020B0604020202020204"/>
              </a:rPr>
              <a:t>?</a:t>
            </a:r>
            <a:endParaRPr sz="1800" b="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2000" b="1">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p:txBody>
      </p:sp>
      <p:sp>
        <p:nvSpPr>
          <p:cNvPr id="396" name="Google Shape;396;p30"/>
          <p:cNvSpPr txBox="1"/>
          <p:nvPr/>
        </p:nvSpPr>
        <p:spPr>
          <a:xfrm>
            <a:off x="1488875" y="2136175"/>
            <a:ext cx="6251400" cy="177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a:solidFill>
                  <a:srgbClr val="434343"/>
                </a:solidFill>
                <a:latin typeface="Roboto" panose="02000000000000000000"/>
                <a:ea typeface="Roboto" panose="02000000000000000000"/>
                <a:cs typeface="Roboto" panose="02000000000000000000"/>
                <a:sym typeface="Roboto" panose="02000000000000000000"/>
              </a:rPr>
              <a:t>Attrition rates differ across departments :</a:t>
            </a:r>
            <a:endParaRPr>
              <a:solidFill>
                <a:srgbClr val="434343"/>
              </a:solidFill>
              <a:latin typeface="Roboto" panose="02000000000000000000"/>
              <a:ea typeface="Roboto" panose="02000000000000000000"/>
              <a:cs typeface="Roboto" panose="02000000000000000000"/>
              <a:sym typeface="Roboto" panose="02000000000000000000"/>
            </a:endParaRPr>
          </a:p>
          <a:p>
            <a:pPr marL="457200" lvl="0" indent="-317500" algn="l" rtl="0">
              <a:lnSpc>
                <a:spcPct val="115000"/>
              </a:lnSpc>
              <a:spcBef>
                <a:spcPts val="1500"/>
              </a:spcBef>
              <a:spcAft>
                <a:spcPts val="0"/>
              </a:spcAft>
              <a:buClr>
                <a:srgbClr val="434343"/>
              </a:buClr>
              <a:buSzPts val="1400"/>
              <a:buFont typeface="Roboto" panose="02000000000000000000"/>
              <a:buChar char="●"/>
            </a:pPr>
            <a:r>
              <a:rPr lang="en-GB">
                <a:solidFill>
                  <a:srgbClr val="434343"/>
                </a:solidFill>
                <a:latin typeface="Roboto" panose="02000000000000000000"/>
                <a:ea typeface="Roboto" panose="02000000000000000000"/>
                <a:cs typeface="Roboto" panose="02000000000000000000"/>
                <a:sym typeface="Roboto" panose="02000000000000000000"/>
              </a:rPr>
              <a:t>R&amp;D       </a:t>
            </a:r>
            <a:r>
              <a:rPr lang="en-GB" b="1">
                <a:solidFill>
                  <a:srgbClr val="FF0000"/>
                </a:solidFill>
                <a:latin typeface="Roboto" panose="02000000000000000000"/>
                <a:ea typeface="Roboto" panose="02000000000000000000"/>
                <a:cs typeface="Roboto" panose="02000000000000000000"/>
                <a:sym typeface="Roboto" panose="02000000000000000000"/>
              </a:rPr>
              <a:t>133</a:t>
            </a:r>
            <a:endParaRPr b="1">
              <a:solidFill>
                <a:srgbClr val="E06666"/>
              </a:solidFill>
              <a:latin typeface="Roboto" panose="02000000000000000000"/>
              <a:ea typeface="Roboto" panose="02000000000000000000"/>
              <a:cs typeface="Roboto" panose="02000000000000000000"/>
              <a:sym typeface="Roboto" panose="02000000000000000000"/>
            </a:endParaRPr>
          </a:p>
          <a:p>
            <a:pPr marL="457200" lvl="0" indent="-317500" algn="l" rtl="0">
              <a:lnSpc>
                <a:spcPct val="115000"/>
              </a:lnSpc>
              <a:spcBef>
                <a:spcPts val="0"/>
              </a:spcBef>
              <a:spcAft>
                <a:spcPts val="0"/>
              </a:spcAft>
              <a:buClr>
                <a:srgbClr val="434343"/>
              </a:buClr>
              <a:buSzPts val="1400"/>
              <a:buFont typeface="Roboto" panose="02000000000000000000"/>
              <a:buChar char="●"/>
            </a:pPr>
            <a:r>
              <a:rPr lang="en-GB">
                <a:solidFill>
                  <a:srgbClr val="434343"/>
                </a:solidFill>
                <a:latin typeface="Roboto" panose="02000000000000000000"/>
                <a:ea typeface="Roboto" panose="02000000000000000000"/>
                <a:cs typeface="Roboto" panose="02000000000000000000"/>
                <a:sym typeface="Roboto" panose="02000000000000000000"/>
              </a:rPr>
              <a:t>Sales     </a:t>
            </a:r>
            <a:r>
              <a:rPr lang="en-GB" b="1">
                <a:solidFill>
                  <a:srgbClr val="FF9900"/>
                </a:solidFill>
                <a:latin typeface="Roboto" panose="02000000000000000000"/>
                <a:ea typeface="Roboto" panose="02000000000000000000"/>
                <a:cs typeface="Roboto" panose="02000000000000000000"/>
                <a:sym typeface="Roboto" panose="02000000000000000000"/>
              </a:rPr>
              <a:t>92</a:t>
            </a:r>
            <a:endParaRPr b="1">
              <a:solidFill>
                <a:srgbClr val="F6B26B"/>
              </a:solidFill>
              <a:latin typeface="Roboto" panose="02000000000000000000"/>
              <a:ea typeface="Roboto" panose="02000000000000000000"/>
              <a:cs typeface="Roboto" panose="02000000000000000000"/>
              <a:sym typeface="Roboto" panose="02000000000000000000"/>
            </a:endParaRPr>
          </a:p>
          <a:p>
            <a:pPr marL="457200" lvl="0" indent="-317500" algn="l" rtl="0">
              <a:lnSpc>
                <a:spcPct val="115000"/>
              </a:lnSpc>
              <a:spcBef>
                <a:spcPts val="0"/>
              </a:spcBef>
              <a:spcAft>
                <a:spcPts val="0"/>
              </a:spcAft>
              <a:buClr>
                <a:srgbClr val="434343"/>
              </a:buClr>
              <a:buSzPts val="1400"/>
              <a:buFont typeface="Roboto" panose="02000000000000000000"/>
              <a:buChar char="●"/>
            </a:pPr>
            <a:r>
              <a:rPr lang="en-GB">
                <a:solidFill>
                  <a:srgbClr val="434343"/>
                </a:solidFill>
                <a:latin typeface="Roboto" panose="02000000000000000000"/>
                <a:ea typeface="Roboto" panose="02000000000000000000"/>
                <a:cs typeface="Roboto" panose="02000000000000000000"/>
                <a:sym typeface="Roboto" panose="02000000000000000000"/>
              </a:rPr>
              <a:t>HR         </a:t>
            </a:r>
            <a:r>
              <a:rPr lang="en-GB" b="1">
                <a:solidFill>
                  <a:srgbClr val="3C78D8"/>
                </a:solidFill>
                <a:latin typeface="Roboto" panose="02000000000000000000"/>
                <a:ea typeface="Roboto" panose="02000000000000000000"/>
                <a:cs typeface="Roboto" panose="02000000000000000000"/>
                <a:sym typeface="Roboto" panose="02000000000000000000"/>
              </a:rPr>
              <a:t>12</a:t>
            </a:r>
            <a:endParaRPr b="1">
              <a:solidFill>
                <a:srgbClr val="3C78D8"/>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None/>
            </a:pPr>
            <a:endParaRPr>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00" name="Shape 400"/>
        <p:cNvGrpSpPr/>
        <p:nvPr/>
      </p:nvGrpSpPr>
      <p:grpSpPr>
        <a:xfrm>
          <a:off x="0" y="0"/>
          <a:ext cx="0" cy="0"/>
          <a:chOff x="0" y="0"/>
          <a:chExt cx="0" cy="0"/>
        </a:xfrm>
      </p:grpSpPr>
      <p:sp>
        <p:nvSpPr>
          <p:cNvPr id="401" name="Google Shape;401;p31"/>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D85C6"/>
                </a:solidFill>
              </a:rPr>
              <a:t>Department Analysis</a:t>
            </a:r>
            <a:endParaRPr>
              <a:solidFill>
                <a:srgbClr val="3D85C6"/>
              </a:solidFill>
            </a:endParaRPr>
          </a:p>
        </p:txBody>
      </p:sp>
      <p:sp>
        <p:nvSpPr>
          <p:cNvPr id="402" name="Google Shape;402;p31"/>
          <p:cNvSpPr txBox="1"/>
          <p:nvPr>
            <p:ph type="body" idx="1"/>
          </p:nvPr>
        </p:nvSpPr>
        <p:spPr>
          <a:xfrm>
            <a:off x="1303800" y="1381125"/>
            <a:ext cx="7030500" cy="5907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2</a:t>
            </a:r>
            <a:r>
              <a:rPr lang="en-GB" sz="1800" b="1" i="1">
                <a:solidFill>
                  <a:srgbClr val="000000"/>
                </a:solidFill>
                <a:latin typeface="Arial" panose="020B0604020202020204"/>
                <a:ea typeface="Arial" panose="020B0604020202020204"/>
                <a:cs typeface="Arial" panose="020B0604020202020204"/>
                <a:sym typeface="Arial" panose="020B0604020202020204"/>
              </a:rPr>
              <a:t>) </a:t>
            </a:r>
            <a:r>
              <a:rPr lang="en-GB" sz="1800" b="1">
                <a:solidFill>
                  <a:srgbClr val="000000"/>
                </a:solidFill>
                <a:latin typeface="Arial" panose="020B0604020202020204"/>
                <a:ea typeface="Arial" panose="020B0604020202020204"/>
                <a:cs typeface="Arial" panose="020B0604020202020204"/>
                <a:sym typeface="Arial" panose="020B0604020202020204"/>
              </a:rPr>
              <a:t>are</a:t>
            </a:r>
            <a:r>
              <a:rPr lang="en-GB" sz="1800" b="1">
                <a:solidFill>
                  <a:srgbClr val="000000"/>
                </a:solidFill>
                <a:latin typeface="Arial" panose="020B0604020202020204"/>
                <a:ea typeface="Arial" panose="020B0604020202020204"/>
                <a:cs typeface="Arial" panose="020B0604020202020204"/>
                <a:sym typeface="Arial" panose="020B0604020202020204"/>
              </a:rPr>
              <a:t> there any trends between education level and department?</a:t>
            </a:r>
            <a:endParaRPr sz="1800" b="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2000" b="1">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p:txBody>
      </p:sp>
      <p:pic>
        <p:nvPicPr>
          <p:cNvPr id="403" name="Google Shape;403;p31"/>
          <p:cNvPicPr preferRelativeResize="0"/>
          <p:nvPr/>
        </p:nvPicPr>
        <p:blipFill>
          <a:blip r:embed="rId1"/>
          <a:stretch>
            <a:fillRect/>
          </a:stretch>
        </p:blipFill>
        <p:spPr>
          <a:xfrm>
            <a:off x="1437825" y="2151975"/>
            <a:ext cx="7310376" cy="2866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D85C6"/>
                </a:solidFill>
              </a:rPr>
              <a:t>Objective &amp; Business Problem</a:t>
            </a:r>
            <a:endParaRPr>
              <a:solidFill>
                <a:srgbClr val="3D85C6"/>
              </a:solidFill>
            </a:endParaRPr>
          </a:p>
        </p:txBody>
      </p:sp>
      <p:sp>
        <p:nvSpPr>
          <p:cNvPr id="285" name="Google Shape;285;p14"/>
          <p:cNvSpPr txBox="1"/>
          <p:nvPr>
            <p:ph type="body" idx="1"/>
          </p:nvPr>
        </p:nvSpPr>
        <p:spPr>
          <a:xfrm>
            <a:off x="1303800" y="166620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a:solidFill>
                  <a:srgbClr val="434343"/>
                </a:solidFill>
                <a:highlight>
                  <a:schemeClr val="lt1"/>
                </a:highlight>
                <a:latin typeface="Roboto" panose="02000000000000000000"/>
                <a:ea typeface="Roboto" panose="02000000000000000000"/>
                <a:cs typeface="Roboto" panose="02000000000000000000"/>
                <a:sym typeface="Roboto" panose="02000000000000000000"/>
              </a:rPr>
              <a:t>Subject: Analysis on Employee Attrition Data Analysis</a:t>
            </a:r>
            <a:endParaRPr sz="1800">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spcBef>
                <a:spcPts val="1200"/>
              </a:spcBef>
              <a:spcAft>
                <a:spcPts val="1200"/>
              </a:spcAft>
              <a:buNone/>
            </a:pPr>
            <a:r>
              <a:rPr lang="en-GB" sz="1400">
                <a:solidFill>
                  <a:srgbClr val="434343"/>
                </a:solidFill>
                <a:highlight>
                  <a:schemeClr val="lt1"/>
                </a:highlight>
                <a:latin typeface="Roboto" panose="02000000000000000000"/>
                <a:ea typeface="Roboto" panose="02000000000000000000"/>
                <a:cs typeface="Roboto" panose="02000000000000000000"/>
                <a:sym typeface="Roboto" panose="02000000000000000000"/>
              </a:rPr>
              <a:t>The organization is currently addressing the challenge of employee attrition, leading us to propose a data analysis project using a detailed dataset. The objective is to identify and understand key factors contributing to attrition, enabling strategic measures for effective mitigation. The forthcoming presentation will succinctly outline the business problem, emphasizing the project's goal to uncover insights that inform decision-making and the development of targeted retention strategies, contributing to the long-term success of the organization.</a:t>
            </a:r>
            <a:endParaRPr sz="2000">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07" name="Shape 407"/>
        <p:cNvGrpSpPr/>
        <p:nvPr/>
      </p:nvGrpSpPr>
      <p:grpSpPr>
        <a:xfrm>
          <a:off x="0" y="0"/>
          <a:ext cx="0" cy="0"/>
          <a:chOff x="0" y="0"/>
          <a:chExt cx="0" cy="0"/>
        </a:xfrm>
      </p:grpSpPr>
      <p:sp>
        <p:nvSpPr>
          <p:cNvPr id="408" name="Google Shape;408;p32"/>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D85C6"/>
                </a:solidFill>
              </a:rPr>
              <a:t>Department Analysis</a:t>
            </a:r>
            <a:endParaRPr>
              <a:solidFill>
                <a:srgbClr val="3D85C6"/>
              </a:solidFill>
            </a:endParaRPr>
          </a:p>
        </p:txBody>
      </p:sp>
      <p:sp>
        <p:nvSpPr>
          <p:cNvPr id="409" name="Google Shape;409;p32"/>
          <p:cNvSpPr txBox="1"/>
          <p:nvPr>
            <p:ph type="body" idx="1"/>
          </p:nvPr>
        </p:nvSpPr>
        <p:spPr>
          <a:xfrm>
            <a:off x="1303800" y="1381125"/>
            <a:ext cx="7030500" cy="5907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2</a:t>
            </a:r>
            <a:r>
              <a:rPr lang="en-GB" sz="1800" b="1" i="1">
                <a:solidFill>
                  <a:srgbClr val="000000"/>
                </a:solidFill>
                <a:latin typeface="Arial" panose="020B0604020202020204"/>
                <a:ea typeface="Arial" panose="020B0604020202020204"/>
                <a:cs typeface="Arial" panose="020B0604020202020204"/>
                <a:sym typeface="Arial" panose="020B0604020202020204"/>
              </a:rPr>
              <a:t>) </a:t>
            </a:r>
            <a:r>
              <a:rPr lang="en-GB" sz="1800" b="1">
                <a:solidFill>
                  <a:srgbClr val="000000"/>
                </a:solidFill>
                <a:latin typeface="Arial" panose="020B0604020202020204"/>
                <a:ea typeface="Arial" panose="020B0604020202020204"/>
                <a:cs typeface="Arial" panose="020B0604020202020204"/>
                <a:sym typeface="Arial" panose="020B0604020202020204"/>
              </a:rPr>
              <a:t>are there any trends between education level and department?</a:t>
            </a:r>
            <a:endParaRPr sz="1800" b="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2000" b="1">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p:txBody>
      </p:sp>
      <p:sp>
        <p:nvSpPr>
          <p:cNvPr id="410" name="Google Shape;410;p32"/>
          <p:cNvSpPr txBox="1"/>
          <p:nvPr/>
        </p:nvSpPr>
        <p:spPr>
          <a:xfrm>
            <a:off x="1387125" y="2210175"/>
            <a:ext cx="6741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The charts illustrate that a significant majority of employees within each department possess educational backgrounds that align closely with the respective requirements of their roles.</a:t>
            </a:r>
            <a:endParaRPr>
              <a:solidFill>
                <a:srgbClr val="434343"/>
              </a:solidFill>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14" name="Shape 414"/>
        <p:cNvGrpSpPr/>
        <p:nvPr/>
      </p:nvGrpSpPr>
      <p:grpSpPr>
        <a:xfrm>
          <a:off x="0" y="0"/>
          <a:ext cx="0" cy="0"/>
          <a:chOff x="0" y="0"/>
          <a:chExt cx="0" cy="0"/>
        </a:xfrm>
      </p:grpSpPr>
      <p:sp>
        <p:nvSpPr>
          <p:cNvPr id="415" name="Google Shape;415;p33"/>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D85C6"/>
                </a:solidFill>
              </a:rPr>
              <a:t>Department Analysis</a:t>
            </a:r>
            <a:endParaRPr>
              <a:solidFill>
                <a:srgbClr val="3D85C6"/>
              </a:solidFill>
            </a:endParaRPr>
          </a:p>
        </p:txBody>
      </p:sp>
      <p:sp>
        <p:nvSpPr>
          <p:cNvPr id="416" name="Google Shape;416;p33"/>
          <p:cNvSpPr txBox="1"/>
          <p:nvPr>
            <p:ph type="body" idx="1"/>
          </p:nvPr>
        </p:nvSpPr>
        <p:spPr>
          <a:xfrm>
            <a:off x="1303800" y="1381125"/>
            <a:ext cx="7030500" cy="5907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2</a:t>
            </a:r>
            <a:r>
              <a:rPr lang="en-GB" sz="1800" b="1" i="1">
                <a:solidFill>
                  <a:srgbClr val="000000"/>
                </a:solidFill>
                <a:latin typeface="Arial" panose="020B0604020202020204"/>
                <a:ea typeface="Arial" panose="020B0604020202020204"/>
                <a:cs typeface="Arial" panose="020B0604020202020204"/>
                <a:sym typeface="Arial" panose="020B0604020202020204"/>
              </a:rPr>
              <a:t>) </a:t>
            </a:r>
            <a:r>
              <a:rPr lang="en-GB" sz="1800" b="1">
                <a:solidFill>
                  <a:srgbClr val="000000"/>
                </a:solidFill>
                <a:latin typeface="Arial" panose="020B0604020202020204"/>
                <a:ea typeface="Arial" panose="020B0604020202020204"/>
                <a:cs typeface="Arial" panose="020B0604020202020204"/>
                <a:sym typeface="Arial" panose="020B0604020202020204"/>
              </a:rPr>
              <a:t>are there any trends between education level and department?</a:t>
            </a:r>
            <a:endParaRPr sz="1800" b="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2000" b="1">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p:txBody>
      </p:sp>
      <p:pic>
        <p:nvPicPr>
          <p:cNvPr id="417" name="Google Shape;417;p33"/>
          <p:cNvPicPr preferRelativeResize="0"/>
          <p:nvPr/>
        </p:nvPicPr>
        <p:blipFill>
          <a:blip r:embed="rId1"/>
          <a:stretch>
            <a:fillRect/>
          </a:stretch>
        </p:blipFill>
        <p:spPr>
          <a:xfrm>
            <a:off x="1384800" y="2161200"/>
            <a:ext cx="6949499" cy="2866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21" name="Shape 421"/>
        <p:cNvGrpSpPr/>
        <p:nvPr/>
      </p:nvGrpSpPr>
      <p:grpSpPr>
        <a:xfrm>
          <a:off x="0" y="0"/>
          <a:ext cx="0" cy="0"/>
          <a:chOff x="0" y="0"/>
          <a:chExt cx="0" cy="0"/>
        </a:xfrm>
      </p:grpSpPr>
      <p:sp>
        <p:nvSpPr>
          <p:cNvPr id="422" name="Google Shape;422;p34"/>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D85C6"/>
                </a:solidFill>
              </a:rPr>
              <a:t>Department Analysis</a:t>
            </a:r>
            <a:endParaRPr>
              <a:solidFill>
                <a:srgbClr val="3D85C6"/>
              </a:solidFill>
            </a:endParaRPr>
          </a:p>
        </p:txBody>
      </p:sp>
      <p:sp>
        <p:nvSpPr>
          <p:cNvPr id="423" name="Google Shape;423;p34"/>
          <p:cNvSpPr txBox="1"/>
          <p:nvPr>
            <p:ph type="body" idx="1"/>
          </p:nvPr>
        </p:nvSpPr>
        <p:spPr>
          <a:xfrm>
            <a:off x="1303800" y="1381125"/>
            <a:ext cx="7030500" cy="5907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2</a:t>
            </a:r>
            <a:r>
              <a:rPr lang="en-GB" sz="1800" b="1" i="1">
                <a:solidFill>
                  <a:srgbClr val="000000"/>
                </a:solidFill>
                <a:latin typeface="Arial" panose="020B0604020202020204"/>
                <a:ea typeface="Arial" panose="020B0604020202020204"/>
                <a:cs typeface="Arial" panose="020B0604020202020204"/>
                <a:sym typeface="Arial" panose="020B0604020202020204"/>
              </a:rPr>
              <a:t>) </a:t>
            </a:r>
            <a:r>
              <a:rPr lang="en-GB" sz="1800" b="1">
                <a:solidFill>
                  <a:srgbClr val="000000"/>
                </a:solidFill>
                <a:latin typeface="Arial" panose="020B0604020202020204"/>
                <a:ea typeface="Arial" panose="020B0604020202020204"/>
                <a:cs typeface="Arial" panose="020B0604020202020204"/>
                <a:sym typeface="Arial" panose="020B0604020202020204"/>
              </a:rPr>
              <a:t>are there any trends between education level and department?</a:t>
            </a:r>
            <a:endParaRPr sz="1800" b="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2000" b="1">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p:txBody>
      </p:sp>
      <p:sp>
        <p:nvSpPr>
          <p:cNvPr id="424" name="Google Shape;424;p34"/>
          <p:cNvSpPr txBox="1"/>
          <p:nvPr/>
        </p:nvSpPr>
        <p:spPr>
          <a:xfrm>
            <a:off x="1387125" y="2210175"/>
            <a:ext cx="6741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rgbClr val="434343"/>
                </a:solidFill>
                <a:highlight>
                  <a:schemeClr val="lt1"/>
                </a:highlight>
                <a:latin typeface="Roboto" panose="02000000000000000000"/>
                <a:ea typeface="Roboto" panose="02000000000000000000"/>
                <a:cs typeface="Roboto" panose="02000000000000000000"/>
                <a:sym typeface="Roboto" panose="02000000000000000000"/>
              </a:rPr>
              <a:t>In each department, the </a:t>
            </a:r>
            <a:r>
              <a:rPr lang="en-GB" sz="1300">
                <a:solidFill>
                  <a:srgbClr val="434343"/>
                </a:solidFill>
                <a:highlight>
                  <a:schemeClr val="lt1"/>
                </a:highlight>
                <a:latin typeface="Roboto" panose="02000000000000000000"/>
                <a:ea typeface="Roboto" panose="02000000000000000000"/>
                <a:cs typeface="Roboto" panose="02000000000000000000"/>
                <a:sym typeface="Roboto" panose="02000000000000000000"/>
              </a:rPr>
              <a:t>dominant </a:t>
            </a:r>
            <a:r>
              <a:rPr lang="en-GB" sz="1300">
                <a:solidFill>
                  <a:srgbClr val="434343"/>
                </a:solidFill>
                <a:highlight>
                  <a:schemeClr val="lt1"/>
                </a:highlight>
                <a:latin typeface="Roboto" panose="02000000000000000000"/>
                <a:ea typeface="Roboto" panose="02000000000000000000"/>
                <a:cs typeface="Roboto" panose="02000000000000000000"/>
                <a:sym typeface="Roboto" panose="02000000000000000000"/>
              </a:rPr>
              <a:t>educational qualification among employees is a bachelor's degree, closely followed by those with master's degrees.</a:t>
            </a:r>
            <a:endParaRPr sz="1500">
              <a:solidFill>
                <a:srgbClr val="434343"/>
              </a:solidFill>
              <a:highlight>
                <a:schemeClr val="lt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28" name="Shape 428"/>
        <p:cNvGrpSpPr/>
        <p:nvPr/>
      </p:nvGrpSpPr>
      <p:grpSpPr>
        <a:xfrm>
          <a:off x="0" y="0"/>
          <a:ext cx="0" cy="0"/>
          <a:chOff x="0" y="0"/>
          <a:chExt cx="0" cy="0"/>
        </a:xfrm>
      </p:grpSpPr>
      <p:sp>
        <p:nvSpPr>
          <p:cNvPr id="429" name="Google Shape;429;p35"/>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E06666"/>
                </a:solidFill>
              </a:rPr>
              <a:t>Work Environment and Job Satisfaction</a:t>
            </a:r>
            <a:endParaRPr>
              <a:solidFill>
                <a:srgbClr val="E06666"/>
              </a:solidFill>
            </a:endParaRPr>
          </a:p>
        </p:txBody>
      </p:sp>
      <p:sp>
        <p:nvSpPr>
          <p:cNvPr id="430" name="Google Shape;430;p35"/>
          <p:cNvSpPr txBox="1"/>
          <p:nvPr>
            <p:ph type="body" idx="1"/>
          </p:nvPr>
        </p:nvSpPr>
        <p:spPr>
          <a:xfrm>
            <a:off x="1303800" y="1381125"/>
            <a:ext cx="7030500" cy="5907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1) How does work environment affects job satisfaction and causes attritions ?</a:t>
            </a:r>
            <a:endParaRPr sz="2000" b="1">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p:txBody>
      </p:sp>
      <p:sp>
        <p:nvSpPr>
          <p:cNvPr id="431" name="Google Shape;431;p35"/>
          <p:cNvSpPr txBox="1"/>
          <p:nvPr/>
        </p:nvSpPr>
        <p:spPr>
          <a:xfrm>
            <a:off x="1387125" y="2133975"/>
            <a:ext cx="3366000" cy="198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Environment Satisfaction of employees </a:t>
            </a:r>
            <a:endParaRPr lang="en-GB"/>
          </a:p>
          <a:p>
            <a:pPr marL="0" lvl="0" indent="0" algn="l" rtl="0">
              <a:spcBef>
                <a:spcPts val="0"/>
              </a:spcBef>
              <a:spcAft>
                <a:spcPts val="0"/>
              </a:spcAft>
              <a:buNone/>
            </a:pPr>
            <a:r>
              <a:rPr lang="en-GB"/>
              <a:t>who have quit the company.</a:t>
            </a:r>
            <a:endParaRPr lang="en-GB"/>
          </a:p>
          <a:p>
            <a:pPr marL="50800" marR="50800" lvl="0" indent="0" algn="l" rtl="0">
              <a:lnSpc>
                <a:spcPct val="121000"/>
              </a:lnSpc>
              <a:spcBef>
                <a:spcPts val="0"/>
              </a:spcBef>
              <a:spcAft>
                <a:spcPts val="0"/>
              </a:spcAft>
              <a:buNone/>
            </a:pPr>
          </a:p>
          <a:p>
            <a:pPr marL="0" lvl="0" indent="0" algn="l" rtl="0">
              <a:spcBef>
                <a:spcPts val="0"/>
              </a:spcBef>
              <a:spcAft>
                <a:spcPts val="0"/>
              </a:spcAft>
              <a:buNone/>
            </a:pPr>
            <a:r>
              <a:rPr lang="en-GB"/>
              <a:t>1    </a:t>
            </a:r>
            <a:r>
              <a:rPr lang="en-GB" b="1">
                <a:solidFill>
                  <a:srgbClr val="CC0000"/>
                </a:solidFill>
              </a:rPr>
              <a:t>72</a:t>
            </a:r>
            <a:endParaRPr b="1">
              <a:solidFill>
                <a:srgbClr val="CC0000"/>
              </a:solidFill>
            </a:endParaRPr>
          </a:p>
          <a:p>
            <a:pPr marL="0" lvl="0" indent="0" algn="l" rtl="0">
              <a:spcBef>
                <a:spcPts val="0"/>
              </a:spcBef>
              <a:spcAft>
                <a:spcPts val="0"/>
              </a:spcAft>
              <a:buNone/>
            </a:pPr>
            <a:r>
              <a:rPr lang="en-GB"/>
              <a:t>3    </a:t>
            </a:r>
            <a:r>
              <a:rPr lang="en-GB" b="1">
                <a:solidFill>
                  <a:srgbClr val="FF9900"/>
                </a:solidFill>
              </a:rPr>
              <a:t>62</a:t>
            </a:r>
            <a:endParaRPr b="1">
              <a:solidFill>
                <a:srgbClr val="FF9900"/>
              </a:solidFill>
            </a:endParaRPr>
          </a:p>
          <a:p>
            <a:pPr marL="0" lvl="0" indent="0" algn="l" rtl="0">
              <a:spcBef>
                <a:spcPts val="0"/>
              </a:spcBef>
              <a:spcAft>
                <a:spcPts val="0"/>
              </a:spcAft>
              <a:buNone/>
            </a:pPr>
            <a:r>
              <a:rPr lang="en-GB"/>
              <a:t>4    </a:t>
            </a:r>
            <a:r>
              <a:rPr lang="en-GB" b="1">
                <a:solidFill>
                  <a:srgbClr val="F1C232"/>
                </a:solidFill>
              </a:rPr>
              <a:t>60</a:t>
            </a:r>
            <a:endParaRPr b="1">
              <a:solidFill>
                <a:srgbClr val="F1C232"/>
              </a:solidFill>
            </a:endParaRPr>
          </a:p>
          <a:p>
            <a:pPr marL="0" marR="50800" lvl="0" indent="0" algn="l" rtl="0">
              <a:lnSpc>
                <a:spcPct val="121000"/>
              </a:lnSpc>
              <a:spcBef>
                <a:spcPts val="0"/>
              </a:spcBef>
              <a:spcAft>
                <a:spcPts val="0"/>
              </a:spcAft>
              <a:buNone/>
            </a:pPr>
            <a:r>
              <a:rPr lang="en-GB"/>
              <a:t>2    </a:t>
            </a:r>
            <a:r>
              <a:rPr lang="en-GB" b="1">
                <a:solidFill>
                  <a:srgbClr val="4A86E8"/>
                </a:solidFill>
              </a:rPr>
              <a:t>43</a:t>
            </a:r>
            <a:endParaRPr b="1">
              <a:solidFill>
                <a:srgbClr val="4A86E8"/>
              </a:solidFill>
            </a:endParaRPr>
          </a:p>
          <a:p>
            <a:pPr marL="0" lvl="0" indent="0" algn="l" rtl="0">
              <a:spcBef>
                <a:spcPts val="0"/>
              </a:spcBef>
              <a:spcAft>
                <a:spcPts val="0"/>
              </a:spcAft>
              <a:buNone/>
            </a:pPr>
            <a:endParaRPr sz="1300">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sp>
        <p:nvSpPr>
          <p:cNvPr id="432" name="Google Shape;432;p35"/>
          <p:cNvSpPr txBox="1"/>
          <p:nvPr/>
        </p:nvSpPr>
        <p:spPr>
          <a:xfrm>
            <a:off x="5016150" y="2133975"/>
            <a:ext cx="3366000" cy="200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Job Satisfaction of employees who have quit the company</a:t>
            </a:r>
            <a:endParaRPr lang="en-GB"/>
          </a:p>
          <a:p>
            <a:pPr marL="50800" marR="50800" lvl="0" indent="0" algn="l" rtl="0">
              <a:lnSpc>
                <a:spcPct val="121000"/>
              </a:lnSpc>
              <a:spcBef>
                <a:spcPts val="0"/>
              </a:spcBef>
              <a:spcAft>
                <a:spcPts val="0"/>
              </a:spcAft>
              <a:buNone/>
            </a:pPr>
          </a:p>
          <a:p>
            <a:pPr marL="0" lvl="0" indent="0" algn="l" rtl="0">
              <a:spcBef>
                <a:spcPts val="0"/>
              </a:spcBef>
              <a:spcAft>
                <a:spcPts val="0"/>
              </a:spcAft>
              <a:buNone/>
            </a:pPr>
            <a:r>
              <a:rPr lang="en-GB"/>
              <a:t>3    </a:t>
            </a:r>
            <a:r>
              <a:rPr lang="en-GB" b="1">
                <a:solidFill>
                  <a:srgbClr val="FF0000"/>
                </a:solidFill>
              </a:rPr>
              <a:t>73</a:t>
            </a:r>
            <a:endParaRPr b="1">
              <a:solidFill>
                <a:srgbClr val="FF0000"/>
              </a:solidFill>
            </a:endParaRPr>
          </a:p>
          <a:p>
            <a:pPr marL="0" lvl="0" indent="0" algn="l" rtl="0">
              <a:spcBef>
                <a:spcPts val="0"/>
              </a:spcBef>
              <a:spcAft>
                <a:spcPts val="0"/>
              </a:spcAft>
              <a:buNone/>
            </a:pPr>
            <a:r>
              <a:rPr lang="en-GB"/>
              <a:t>1    </a:t>
            </a:r>
            <a:r>
              <a:rPr lang="en-GB" b="1">
                <a:solidFill>
                  <a:srgbClr val="FF9900"/>
                </a:solidFill>
              </a:rPr>
              <a:t>66</a:t>
            </a:r>
            <a:endParaRPr b="1">
              <a:solidFill>
                <a:srgbClr val="FF9900"/>
              </a:solidFill>
            </a:endParaRPr>
          </a:p>
          <a:p>
            <a:pPr marL="0" lvl="0" indent="0" algn="l" rtl="0">
              <a:spcBef>
                <a:spcPts val="0"/>
              </a:spcBef>
              <a:spcAft>
                <a:spcPts val="0"/>
              </a:spcAft>
              <a:buNone/>
            </a:pPr>
            <a:r>
              <a:rPr lang="en-GB"/>
              <a:t>4    </a:t>
            </a:r>
            <a:r>
              <a:rPr lang="en-GB" b="1">
                <a:solidFill>
                  <a:srgbClr val="F1C232"/>
                </a:solidFill>
              </a:rPr>
              <a:t>52</a:t>
            </a:r>
            <a:endParaRPr b="1">
              <a:solidFill>
                <a:srgbClr val="F1C232"/>
              </a:solidFill>
            </a:endParaRPr>
          </a:p>
          <a:p>
            <a:pPr marL="0" marR="50800" lvl="0" indent="0" algn="l" rtl="0">
              <a:lnSpc>
                <a:spcPct val="121000"/>
              </a:lnSpc>
              <a:spcBef>
                <a:spcPts val="0"/>
              </a:spcBef>
              <a:spcAft>
                <a:spcPts val="0"/>
              </a:spcAft>
              <a:buNone/>
            </a:pPr>
            <a:r>
              <a:rPr lang="en-GB"/>
              <a:t>2    </a:t>
            </a:r>
            <a:r>
              <a:rPr lang="en-GB" b="1">
                <a:solidFill>
                  <a:srgbClr val="4A86E8"/>
                </a:solidFill>
              </a:rPr>
              <a:t>46</a:t>
            </a:r>
            <a:endParaRPr b="1">
              <a:solidFill>
                <a:srgbClr val="4A86E8"/>
              </a:solidFill>
            </a:endParaRPr>
          </a:p>
          <a:p>
            <a:pPr marL="0" lvl="0" indent="0" algn="l" rtl="0">
              <a:spcBef>
                <a:spcPts val="0"/>
              </a:spcBef>
              <a:spcAft>
                <a:spcPts val="0"/>
              </a:spcAft>
              <a:buNone/>
            </a:p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36" name="Shape 436"/>
        <p:cNvGrpSpPr/>
        <p:nvPr/>
      </p:nvGrpSpPr>
      <p:grpSpPr>
        <a:xfrm>
          <a:off x="0" y="0"/>
          <a:ext cx="0" cy="0"/>
          <a:chOff x="0" y="0"/>
          <a:chExt cx="0" cy="0"/>
        </a:xfrm>
      </p:grpSpPr>
      <p:sp>
        <p:nvSpPr>
          <p:cNvPr id="437" name="Google Shape;437;p36"/>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E06666"/>
                </a:solidFill>
              </a:rPr>
              <a:t>Work Environment and Job Satisfaction</a:t>
            </a:r>
            <a:endParaRPr>
              <a:solidFill>
                <a:srgbClr val="E06666"/>
              </a:solidFill>
            </a:endParaRPr>
          </a:p>
        </p:txBody>
      </p:sp>
      <p:sp>
        <p:nvSpPr>
          <p:cNvPr id="438" name="Google Shape;438;p36"/>
          <p:cNvSpPr txBox="1"/>
          <p:nvPr>
            <p:ph type="body" idx="1"/>
          </p:nvPr>
        </p:nvSpPr>
        <p:spPr>
          <a:xfrm>
            <a:off x="1303800" y="1381125"/>
            <a:ext cx="7030500" cy="5907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1) How does work environment affects job satisfaction and causes attritions ?</a:t>
            </a:r>
            <a:endParaRPr sz="2000" b="1">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p:txBody>
      </p:sp>
      <p:sp>
        <p:nvSpPr>
          <p:cNvPr id="439" name="Google Shape;439;p36"/>
          <p:cNvSpPr txBox="1"/>
          <p:nvPr/>
        </p:nvSpPr>
        <p:spPr>
          <a:xfrm>
            <a:off x="1387125" y="2133975"/>
            <a:ext cx="6795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Upon closer examination, it has been observed that among the employees who have resigned from the company, </a:t>
            </a:r>
            <a:r>
              <a:rPr lang="en-GB" b="1">
                <a:solidFill>
                  <a:srgbClr val="FF0000"/>
                </a:solidFill>
                <a:highlight>
                  <a:schemeClr val="lt1"/>
                </a:highlight>
                <a:latin typeface="Roboto" panose="02000000000000000000"/>
                <a:ea typeface="Roboto" panose="02000000000000000000"/>
                <a:cs typeface="Roboto" panose="02000000000000000000"/>
                <a:sym typeface="Roboto" panose="02000000000000000000"/>
              </a:rPr>
              <a:t>72</a:t>
            </a: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 individuals reported an </a:t>
            </a:r>
            <a:r>
              <a:rPr lang="en-GB" b="1">
                <a:solidFill>
                  <a:srgbClr val="FF9900"/>
                </a:solidFill>
                <a:highlight>
                  <a:schemeClr val="lt1"/>
                </a:highlight>
                <a:latin typeface="Roboto" panose="02000000000000000000"/>
                <a:ea typeface="Roboto" panose="02000000000000000000"/>
                <a:cs typeface="Roboto" panose="02000000000000000000"/>
                <a:sym typeface="Roboto" panose="02000000000000000000"/>
              </a:rPr>
              <a:t>environment satisfaction </a:t>
            </a: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score of </a:t>
            </a:r>
            <a:r>
              <a:rPr lang="en-GB" b="1">
                <a:solidFill>
                  <a:srgbClr val="FF0000"/>
                </a:solidFill>
                <a:highlight>
                  <a:schemeClr val="lt1"/>
                </a:highlight>
                <a:latin typeface="Roboto" panose="02000000000000000000"/>
                <a:ea typeface="Roboto" panose="02000000000000000000"/>
                <a:cs typeface="Roboto" panose="02000000000000000000"/>
                <a:sym typeface="Roboto" panose="02000000000000000000"/>
              </a:rPr>
              <a:t>1</a:t>
            </a: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 while 66 employees expressed a </a:t>
            </a:r>
            <a:r>
              <a:rPr lang="en-GB" b="1">
                <a:solidFill>
                  <a:srgbClr val="E69138"/>
                </a:solidFill>
                <a:highlight>
                  <a:schemeClr val="lt1"/>
                </a:highlight>
                <a:latin typeface="Roboto" panose="02000000000000000000"/>
                <a:ea typeface="Roboto" panose="02000000000000000000"/>
                <a:cs typeface="Roboto" panose="02000000000000000000"/>
                <a:sym typeface="Roboto" panose="02000000000000000000"/>
              </a:rPr>
              <a:t>job satisfaction</a:t>
            </a: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 score of </a:t>
            </a:r>
            <a:r>
              <a:rPr lang="en-GB" b="1">
                <a:solidFill>
                  <a:srgbClr val="FF0000"/>
                </a:solidFill>
                <a:highlight>
                  <a:schemeClr val="lt1"/>
                </a:highlight>
                <a:latin typeface="Roboto" panose="02000000000000000000"/>
                <a:ea typeface="Roboto" panose="02000000000000000000"/>
                <a:cs typeface="Roboto" panose="02000000000000000000"/>
                <a:sym typeface="Roboto" panose="02000000000000000000"/>
              </a:rPr>
              <a:t>1</a:t>
            </a: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 point. Out of the total </a:t>
            </a:r>
            <a:r>
              <a:rPr lang="en-GB" b="1">
                <a:solidFill>
                  <a:srgbClr val="FF0000"/>
                </a:solidFill>
                <a:highlight>
                  <a:schemeClr val="lt1"/>
                </a:highlight>
                <a:latin typeface="Roboto" panose="02000000000000000000"/>
                <a:ea typeface="Roboto" panose="02000000000000000000"/>
                <a:cs typeface="Roboto" panose="02000000000000000000"/>
                <a:sym typeface="Roboto" panose="02000000000000000000"/>
              </a:rPr>
              <a:t>237</a:t>
            </a: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 employees who have left the company, </a:t>
            </a:r>
            <a:r>
              <a:rPr lang="en-GB" b="1">
                <a:solidFill>
                  <a:srgbClr val="FF0000"/>
                </a:solidFill>
                <a:highlight>
                  <a:schemeClr val="lt1"/>
                </a:highlight>
                <a:latin typeface="Roboto" panose="02000000000000000000"/>
                <a:ea typeface="Roboto" panose="02000000000000000000"/>
                <a:cs typeface="Roboto" panose="02000000000000000000"/>
                <a:sym typeface="Roboto" panose="02000000000000000000"/>
              </a:rPr>
              <a:t>58</a:t>
            </a: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 of them had both job and environment satisfaction ratings at or below </a:t>
            </a:r>
            <a:r>
              <a:rPr lang="en-GB" b="1">
                <a:solidFill>
                  <a:srgbClr val="FF0000"/>
                </a:solidFill>
                <a:highlight>
                  <a:schemeClr val="lt1"/>
                </a:highlight>
                <a:latin typeface="Roboto" panose="02000000000000000000"/>
                <a:ea typeface="Roboto" panose="02000000000000000000"/>
                <a:cs typeface="Roboto" panose="02000000000000000000"/>
                <a:sym typeface="Roboto" panose="02000000000000000000"/>
              </a:rPr>
              <a:t>2</a:t>
            </a: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 points.</a:t>
            </a:r>
            <a:endParaRPr>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43" name="Shape 443"/>
        <p:cNvGrpSpPr/>
        <p:nvPr/>
      </p:nvGrpSpPr>
      <p:grpSpPr>
        <a:xfrm>
          <a:off x="0" y="0"/>
          <a:ext cx="0" cy="0"/>
          <a:chOff x="0" y="0"/>
          <a:chExt cx="0" cy="0"/>
        </a:xfrm>
      </p:grpSpPr>
      <p:sp>
        <p:nvSpPr>
          <p:cNvPr id="444" name="Google Shape;444;p37"/>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E06666"/>
                </a:solidFill>
              </a:rPr>
              <a:t>Work Environment and Job Satisfaction</a:t>
            </a:r>
            <a:endParaRPr>
              <a:solidFill>
                <a:srgbClr val="E06666"/>
              </a:solidFill>
            </a:endParaRPr>
          </a:p>
        </p:txBody>
      </p:sp>
      <p:sp>
        <p:nvSpPr>
          <p:cNvPr id="445" name="Google Shape;445;p37"/>
          <p:cNvSpPr txBox="1"/>
          <p:nvPr>
            <p:ph type="body" idx="1"/>
          </p:nvPr>
        </p:nvSpPr>
        <p:spPr>
          <a:xfrm>
            <a:off x="1303800" y="1381125"/>
            <a:ext cx="7030500" cy="5907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2</a:t>
            </a:r>
            <a:r>
              <a:rPr lang="en-GB" sz="1800" b="1" i="1">
                <a:solidFill>
                  <a:srgbClr val="000000"/>
                </a:solidFill>
                <a:latin typeface="Arial" panose="020B0604020202020204"/>
                <a:ea typeface="Arial" panose="020B0604020202020204"/>
                <a:cs typeface="Arial" panose="020B0604020202020204"/>
                <a:sym typeface="Arial" panose="020B0604020202020204"/>
              </a:rPr>
              <a:t>) Is there any relationship between job involvement and attrition?</a:t>
            </a:r>
            <a:endParaRPr sz="2000" b="1">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p:txBody>
      </p:sp>
      <p:sp>
        <p:nvSpPr>
          <p:cNvPr id="446" name="Google Shape;446;p37"/>
          <p:cNvSpPr txBox="1"/>
          <p:nvPr/>
        </p:nvSpPr>
        <p:spPr>
          <a:xfrm>
            <a:off x="1387125" y="2286375"/>
            <a:ext cx="3366000" cy="1770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Job involvement of employees</a:t>
            </a:r>
            <a:endParaRPr lang="en-GB"/>
          </a:p>
          <a:p>
            <a:pPr marL="0" marR="50800" lvl="0" indent="0" algn="l" rtl="0">
              <a:lnSpc>
                <a:spcPct val="121000"/>
              </a:lnSpc>
              <a:spcBef>
                <a:spcPts val="0"/>
              </a:spcBef>
              <a:spcAft>
                <a:spcPts val="0"/>
              </a:spcAft>
              <a:buNone/>
            </a:pPr>
          </a:p>
          <a:p>
            <a:pPr marL="0" lvl="0" indent="0" algn="l" rtl="0">
              <a:spcBef>
                <a:spcPts val="0"/>
              </a:spcBef>
              <a:spcAft>
                <a:spcPts val="0"/>
              </a:spcAft>
              <a:buNone/>
            </a:pPr>
            <a:r>
              <a:rPr lang="en-GB"/>
              <a:t>3    </a:t>
            </a:r>
            <a:r>
              <a:rPr lang="en-GB" b="1">
                <a:solidFill>
                  <a:srgbClr val="CC0000"/>
                </a:solidFill>
              </a:rPr>
              <a:t>868</a:t>
            </a:r>
            <a:endParaRPr b="1">
              <a:solidFill>
                <a:srgbClr val="CC0000"/>
              </a:solidFill>
            </a:endParaRPr>
          </a:p>
          <a:p>
            <a:pPr marL="0" lvl="0" indent="0" algn="l" rtl="0">
              <a:spcBef>
                <a:spcPts val="0"/>
              </a:spcBef>
              <a:spcAft>
                <a:spcPts val="0"/>
              </a:spcAft>
              <a:buNone/>
            </a:pPr>
            <a:r>
              <a:rPr lang="en-GB"/>
              <a:t>2</a:t>
            </a:r>
            <a:r>
              <a:rPr lang="en-GB"/>
              <a:t>    </a:t>
            </a:r>
            <a:r>
              <a:rPr lang="en-GB" b="1">
                <a:solidFill>
                  <a:srgbClr val="FF9900"/>
                </a:solidFill>
              </a:rPr>
              <a:t>375</a:t>
            </a:r>
            <a:endParaRPr b="1">
              <a:solidFill>
                <a:srgbClr val="FF9900"/>
              </a:solidFill>
            </a:endParaRPr>
          </a:p>
          <a:p>
            <a:pPr marL="0" lvl="0" indent="0" algn="l" rtl="0">
              <a:spcBef>
                <a:spcPts val="0"/>
              </a:spcBef>
              <a:spcAft>
                <a:spcPts val="0"/>
              </a:spcAft>
              <a:buNone/>
            </a:pPr>
            <a:r>
              <a:rPr lang="en-GB"/>
              <a:t>4    </a:t>
            </a:r>
            <a:r>
              <a:rPr lang="en-GB" b="1">
                <a:solidFill>
                  <a:srgbClr val="F1C232"/>
                </a:solidFill>
              </a:rPr>
              <a:t>144</a:t>
            </a:r>
            <a:endParaRPr b="1">
              <a:solidFill>
                <a:srgbClr val="F1C232"/>
              </a:solidFill>
            </a:endParaRPr>
          </a:p>
          <a:p>
            <a:pPr marL="0" marR="50800" lvl="0" indent="0" algn="l" rtl="0">
              <a:lnSpc>
                <a:spcPct val="121000"/>
              </a:lnSpc>
              <a:spcBef>
                <a:spcPts val="0"/>
              </a:spcBef>
              <a:spcAft>
                <a:spcPts val="0"/>
              </a:spcAft>
              <a:buNone/>
            </a:pPr>
            <a:r>
              <a:rPr lang="en-GB"/>
              <a:t>1</a:t>
            </a:r>
            <a:r>
              <a:rPr lang="en-GB"/>
              <a:t>    </a:t>
            </a:r>
            <a:r>
              <a:rPr lang="en-GB" b="1">
                <a:solidFill>
                  <a:srgbClr val="4A86E8"/>
                </a:solidFill>
              </a:rPr>
              <a:t>83</a:t>
            </a:r>
            <a:endParaRPr b="1">
              <a:solidFill>
                <a:srgbClr val="4A86E8"/>
              </a:solidFill>
            </a:endParaRPr>
          </a:p>
          <a:p>
            <a:pPr marL="0" lvl="0" indent="0" algn="l" rtl="0">
              <a:spcBef>
                <a:spcPts val="0"/>
              </a:spcBef>
              <a:spcAft>
                <a:spcPts val="0"/>
              </a:spcAft>
              <a:buNone/>
            </a:pPr>
            <a:endParaRPr sz="1300">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sp>
        <p:nvSpPr>
          <p:cNvPr id="447" name="Google Shape;447;p37"/>
          <p:cNvSpPr txBox="1"/>
          <p:nvPr/>
        </p:nvSpPr>
        <p:spPr>
          <a:xfrm>
            <a:off x="5016150" y="2133975"/>
            <a:ext cx="3366000" cy="195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Job Involvement of employees who have quit their jobs.</a:t>
            </a:r>
            <a:endParaRPr lang="en-GB"/>
          </a:p>
          <a:p>
            <a:pPr marL="0" lvl="0" indent="0" algn="l" rtl="0">
              <a:spcBef>
                <a:spcPts val="0"/>
              </a:spcBef>
              <a:spcAft>
                <a:spcPts val="0"/>
              </a:spcAft>
              <a:buNone/>
            </a:pPr>
          </a:p>
          <a:p>
            <a:pPr marL="0" lvl="0" indent="0" algn="l" rtl="0">
              <a:spcBef>
                <a:spcPts val="0"/>
              </a:spcBef>
              <a:spcAft>
                <a:spcPts val="0"/>
              </a:spcAft>
              <a:buNone/>
            </a:pPr>
            <a:r>
              <a:rPr lang="en-GB"/>
              <a:t>3    </a:t>
            </a:r>
            <a:r>
              <a:rPr lang="en-GB" b="1">
                <a:solidFill>
                  <a:srgbClr val="FF0000"/>
                </a:solidFill>
              </a:rPr>
              <a:t>125</a:t>
            </a:r>
            <a:endParaRPr b="1">
              <a:solidFill>
                <a:srgbClr val="FF0000"/>
              </a:solidFill>
            </a:endParaRPr>
          </a:p>
          <a:p>
            <a:pPr marL="0" lvl="0" indent="0" algn="l" rtl="0">
              <a:spcBef>
                <a:spcPts val="0"/>
              </a:spcBef>
              <a:spcAft>
                <a:spcPts val="0"/>
              </a:spcAft>
              <a:buNone/>
            </a:pPr>
            <a:r>
              <a:rPr lang="en-GB"/>
              <a:t>2</a:t>
            </a:r>
            <a:r>
              <a:rPr lang="en-GB"/>
              <a:t>    </a:t>
            </a:r>
            <a:r>
              <a:rPr lang="en-GB" b="1">
                <a:solidFill>
                  <a:srgbClr val="FF9900"/>
                </a:solidFill>
              </a:rPr>
              <a:t>71</a:t>
            </a:r>
            <a:endParaRPr b="1">
              <a:solidFill>
                <a:srgbClr val="FF9900"/>
              </a:solidFill>
            </a:endParaRPr>
          </a:p>
          <a:p>
            <a:pPr marL="0" lvl="0" indent="0" algn="l" rtl="0">
              <a:spcBef>
                <a:spcPts val="0"/>
              </a:spcBef>
              <a:spcAft>
                <a:spcPts val="0"/>
              </a:spcAft>
              <a:buNone/>
            </a:pPr>
            <a:r>
              <a:rPr lang="en-GB"/>
              <a:t>4    </a:t>
            </a:r>
            <a:r>
              <a:rPr lang="en-GB" b="1">
                <a:solidFill>
                  <a:srgbClr val="F1C232"/>
                </a:solidFill>
              </a:rPr>
              <a:t>28</a:t>
            </a:r>
            <a:endParaRPr b="1">
              <a:solidFill>
                <a:srgbClr val="F1C232"/>
              </a:solidFill>
            </a:endParaRPr>
          </a:p>
          <a:p>
            <a:pPr marL="0" marR="50800" lvl="0" indent="0" algn="l" rtl="0">
              <a:lnSpc>
                <a:spcPct val="121000"/>
              </a:lnSpc>
              <a:spcBef>
                <a:spcPts val="0"/>
              </a:spcBef>
              <a:spcAft>
                <a:spcPts val="0"/>
              </a:spcAft>
              <a:buNone/>
            </a:pPr>
            <a:r>
              <a:rPr lang="en-GB"/>
              <a:t>1</a:t>
            </a:r>
            <a:r>
              <a:rPr lang="en-GB"/>
              <a:t>    </a:t>
            </a:r>
            <a:r>
              <a:rPr lang="en-GB" b="1">
                <a:solidFill>
                  <a:srgbClr val="4A86E8"/>
                </a:solidFill>
              </a:rPr>
              <a:t>13</a:t>
            </a:r>
            <a:endParaRPr b="1">
              <a:solidFill>
                <a:srgbClr val="4A86E8"/>
              </a:solidFill>
            </a:endParaRPr>
          </a:p>
          <a:p>
            <a:pPr marL="0" lvl="0" indent="0" algn="l" rtl="0">
              <a:spcBef>
                <a:spcPts val="0"/>
              </a:spcBef>
              <a:spcAft>
                <a:spcPts val="0"/>
              </a:spcAft>
              <a:buNone/>
            </a:p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51" name="Shape 451"/>
        <p:cNvGrpSpPr/>
        <p:nvPr/>
      </p:nvGrpSpPr>
      <p:grpSpPr>
        <a:xfrm>
          <a:off x="0" y="0"/>
          <a:ext cx="0" cy="0"/>
          <a:chOff x="0" y="0"/>
          <a:chExt cx="0" cy="0"/>
        </a:xfrm>
      </p:grpSpPr>
      <p:sp>
        <p:nvSpPr>
          <p:cNvPr id="452" name="Google Shape;452;p38"/>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E06666"/>
                </a:solidFill>
              </a:rPr>
              <a:t>Work Environment and Job Satisfaction</a:t>
            </a:r>
            <a:endParaRPr>
              <a:solidFill>
                <a:srgbClr val="E06666"/>
              </a:solidFill>
            </a:endParaRPr>
          </a:p>
        </p:txBody>
      </p:sp>
      <p:sp>
        <p:nvSpPr>
          <p:cNvPr id="453" name="Google Shape;453;p38"/>
          <p:cNvSpPr txBox="1"/>
          <p:nvPr>
            <p:ph type="body" idx="1"/>
          </p:nvPr>
        </p:nvSpPr>
        <p:spPr>
          <a:xfrm>
            <a:off x="1303800" y="1381125"/>
            <a:ext cx="7030500" cy="5907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2) Is there any relationship between job involvement and attrition?</a:t>
            </a:r>
            <a:endParaRPr sz="2000" b="1">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1800" b="1" i="1">
              <a:solidFill>
                <a:srgbClr val="000000"/>
              </a:solidFill>
              <a:latin typeface="Arial" panose="020B0604020202020204"/>
              <a:ea typeface="Arial" panose="020B0604020202020204"/>
              <a:cs typeface="Arial" panose="020B0604020202020204"/>
              <a:sym typeface="Arial" panose="020B0604020202020204"/>
            </a:endParaRPr>
          </a:p>
        </p:txBody>
      </p:sp>
      <p:sp>
        <p:nvSpPr>
          <p:cNvPr id="454" name="Google Shape;454;p38"/>
          <p:cNvSpPr txBox="1"/>
          <p:nvPr/>
        </p:nvSpPr>
        <p:spPr>
          <a:xfrm>
            <a:off x="1387125" y="2133975"/>
            <a:ext cx="6795000" cy="228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Job Involvement of </a:t>
            </a:r>
            <a:r>
              <a:rPr lang="en-GB" b="1">
                <a:solidFill>
                  <a:srgbClr val="4A86E8"/>
                </a:solidFill>
              </a:rPr>
              <a:t>4</a:t>
            </a:r>
            <a:r>
              <a:rPr lang="en-GB"/>
              <a:t> and % of employees who have quit their jobs : </a:t>
            </a:r>
            <a:r>
              <a:rPr lang="en-GB" b="1">
                <a:solidFill>
                  <a:srgbClr val="4A86E8"/>
                </a:solidFill>
                <a:highlight>
                  <a:schemeClr val="lt1"/>
                </a:highlight>
              </a:rPr>
              <a:t>9.027 %</a:t>
            </a:r>
            <a:endParaRPr b="1">
              <a:solidFill>
                <a:srgbClr val="4A86E8"/>
              </a:solidFill>
              <a:highlight>
                <a:schemeClr val="lt1"/>
              </a:highlight>
            </a:endParaRPr>
          </a:p>
          <a:p>
            <a:pPr marL="0" lvl="0" indent="0" algn="l" rtl="0">
              <a:spcBef>
                <a:spcPts val="0"/>
              </a:spcBef>
              <a:spcAft>
                <a:spcPts val="0"/>
              </a:spcAft>
              <a:buNone/>
            </a:pPr>
            <a:r>
              <a:rPr lang="en-GB"/>
              <a:t>Job Involvement of </a:t>
            </a:r>
            <a:r>
              <a:rPr lang="en-GB" b="1">
                <a:solidFill>
                  <a:srgbClr val="F1C232"/>
                </a:solidFill>
              </a:rPr>
              <a:t>3</a:t>
            </a:r>
            <a:r>
              <a:rPr lang="en-GB"/>
              <a:t> and % of employees who have quit their jobs : </a:t>
            </a:r>
            <a:r>
              <a:rPr lang="en-GB" b="1">
                <a:solidFill>
                  <a:srgbClr val="F1C232"/>
                </a:solidFill>
              </a:rPr>
              <a:t>14.40 %</a:t>
            </a:r>
            <a:endParaRPr b="1">
              <a:solidFill>
                <a:srgbClr val="F1C232"/>
              </a:solidFill>
            </a:endParaRPr>
          </a:p>
          <a:p>
            <a:pPr marL="0" lvl="0" indent="0" algn="l" rtl="0">
              <a:spcBef>
                <a:spcPts val="0"/>
              </a:spcBef>
              <a:spcAft>
                <a:spcPts val="0"/>
              </a:spcAft>
              <a:buNone/>
            </a:pPr>
            <a:r>
              <a:rPr lang="en-GB"/>
              <a:t>Job Involvement of </a:t>
            </a:r>
            <a:r>
              <a:rPr lang="en-GB" b="1">
                <a:solidFill>
                  <a:srgbClr val="FF9900"/>
                </a:solidFill>
              </a:rPr>
              <a:t>2</a:t>
            </a:r>
            <a:r>
              <a:rPr lang="en-GB"/>
              <a:t> and % of employees who have quit their jobs : </a:t>
            </a:r>
            <a:r>
              <a:rPr lang="en-GB" b="1">
                <a:solidFill>
                  <a:srgbClr val="FF9900"/>
                </a:solidFill>
              </a:rPr>
              <a:t>18.93 %</a:t>
            </a:r>
            <a:endParaRPr b="1">
              <a:solidFill>
                <a:srgbClr val="FF9900"/>
              </a:solidFill>
            </a:endParaRPr>
          </a:p>
          <a:p>
            <a:pPr marL="0" lvl="0" indent="0" algn="l" rtl="0">
              <a:lnSpc>
                <a:spcPct val="115000"/>
              </a:lnSpc>
              <a:spcBef>
                <a:spcPts val="0"/>
              </a:spcBef>
              <a:spcAft>
                <a:spcPts val="0"/>
              </a:spcAft>
              <a:buNone/>
            </a:pPr>
            <a:r>
              <a:rPr lang="en-GB"/>
              <a:t>Job Involvement of </a:t>
            </a:r>
            <a:r>
              <a:rPr lang="en-GB" b="1">
                <a:solidFill>
                  <a:srgbClr val="FF0000"/>
                </a:solidFill>
              </a:rPr>
              <a:t>1</a:t>
            </a:r>
            <a:r>
              <a:rPr lang="en-GB"/>
              <a:t> and % of employees who have quit their jobs : </a:t>
            </a:r>
            <a:r>
              <a:rPr lang="en-GB" b="1">
                <a:solidFill>
                  <a:srgbClr val="FF0000"/>
                </a:solidFill>
              </a:rPr>
              <a:t>33.73 %</a:t>
            </a:r>
            <a:endParaRPr b="1">
              <a:solidFill>
                <a:srgbClr val="FF0000"/>
              </a:solidFill>
            </a:endParaRPr>
          </a:p>
          <a:p>
            <a:pPr marL="0" lvl="0" indent="0" algn="l" rtl="0">
              <a:lnSpc>
                <a:spcPct val="115000"/>
              </a:lnSpc>
              <a:spcBef>
                <a:spcPts val="0"/>
              </a:spcBef>
              <a:spcAft>
                <a:spcPts val="0"/>
              </a:spcAft>
              <a:buNone/>
            </a:pPr>
            <a:endParaRPr b="1">
              <a:solidFill>
                <a:srgbClr val="FF0000"/>
              </a:solidFill>
            </a:endParaRPr>
          </a:p>
          <a:p>
            <a:pPr marL="0" lvl="0" indent="0" algn="l" rtl="0">
              <a:lnSpc>
                <a:spcPct val="115000"/>
              </a:lnSpc>
              <a:spcBef>
                <a:spcPts val="0"/>
              </a:spcBef>
              <a:spcAft>
                <a:spcPts val="0"/>
              </a:spcAft>
              <a:buNone/>
            </a:pP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The data indicates that employees with a job involvement rating below 3 are more prone to resign, with approximately 52% of those who have quit scoring below 3 in job involvement.</a:t>
            </a:r>
            <a:endParaRPr sz="1600" b="1">
              <a:solidFill>
                <a:srgbClr val="434343"/>
              </a:solidFill>
              <a:highlight>
                <a:schemeClr val="lt1"/>
              </a:highlight>
            </a:endParaRPr>
          </a:p>
          <a:p>
            <a:pPr marL="0" lvl="0" indent="0" algn="l" rtl="0">
              <a:spcBef>
                <a:spcPts val="0"/>
              </a:spcBef>
              <a:spcAft>
                <a:spcPts val="0"/>
              </a:spcAft>
              <a:buNone/>
            </a:pPr>
            <a:endParaRPr>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458" name="Shape 458"/>
        <p:cNvGrpSpPr/>
        <p:nvPr/>
      </p:nvGrpSpPr>
      <p:grpSpPr>
        <a:xfrm>
          <a:off x="0" y="0"/>
          <a:ext cx="0" cy="0"/>
          <a:chOff x="0" y="0"/>
          <a:chExt cx="0" cy="0"/>
        </a:xfrm>
      </p:grpSpPr>
      <p:sp>
        <p:nvSpPr>
          <p:cNvPr id="459" name="Google Shape;459;p39"/>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D85C6"/>
                </a:solidFill>
              </a:rPr>
              <a:t>Performance VS Education</a:t>
            </a:r>
            <a:r>
              <a:rPr lang="en-GB">
                <a:solidFill>
                  <a:srgbClr val="E06666"/>
                </a:solidFill>
              </a:rPr>
              <a:t> </a:t>
            </a:r>
            <a:endParaRPr>
              <a:solidFill>
                <a:srgbClr val="E06666"/>
              </a:solidFill>
            </a:endParaRPr>
          </a:p>
        </p:txBody>
      </p:sp>
      <p:sp>
        <p:nvSpPr>
          <p:cNvPr id="460" name="Google Shape;460;p39"/>
          <p:cNvSpPr txBox="1"/>
          <p:nvPr>
            <p:ph type="body" idx="1"/>
          </p:nvPr>
        </p:nvSpPr>
        <p:spPr>
          <a:xfrm>
            <a:off x="1303800" y="1381125"/>
            <a:ext cx="7030500" cy="5907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1</a:t>
            </a:r>
            <a:r>
              <a:rPr lang="en-GB" sz="1800" b="1" i="1">
                <a:solidFill>
                  <a:srgbClr val="000000"/>
                </a:solidFill>
                <a:latin typeface="Arial" panose="020B0604020202020204"/>
                <a:ea typeface="Arial" panose="020B0604020202020204"/>
                <a:cs typeface="Arial" panose="020B0604020202020204"/>
                <a:sym typeface="Arial" panose="020B0604020202020204"/>
              </a:rPr>
              <a:t>) Do employees with higher education perform higher and have higher job </a:t>
            </a:r>
            <a:r>
              <a:rPr lang="en-GB" sz="1800" b="1" i="1">
                <a:solidFill>
                  <a:srgbClr val="000000"/>
                </a:solidFill>
                <a:latin typeface="Arial" panose="020B0604020202020204"/>
                <a:ea typeface="Arial" panose="020B0604020202020204"/>
                <a:cs typeface="Arial" panose="020B0604020202020204"/>
                <a:sym typeface="Arial" panose="020B0604020202020204"/>
              </a:rPr>
              <a:t>satisfaction</a:t>
            </a:r>
            <a:r>
              <a:rPr lang="en-GB" sz="1800" b="1" i="1">
                <a:solidFill>
                  <a:srgbClr val="000000"/>
                </a:solidFill>
                <a:latin typeface="Arial" panose="020B0604020202020204"/>
                <a:ea typeface="Arial" panose="020B0604020202020204"/>
                <a:cs typeface="Arial" panose="020B0604020202020204"/>
                <a:sym typeface="Arial" panose="020B0604020202020204"/>
              </a:rPr>
              <a:t> </a:t>
            </a:r>
            <a:endParaRPr sz="2000" b="1">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 </a:t>
            </a:r>
            <a:endParaRPr sz="1800" b="1" i="1">
              <a:solidFill>
                <a:srgbClr val="000000"/>
              </a:solidFill>
              <a:latin typeface="Arial" panose="020B0604020202020204"/>
              <a:ea typeface="Arial" panose="020B0604020202020204"/>
              <a:cs typeface="Arial" panose="020B0604020202020204"/>
              <a:sym typeface="Arial" panose="020B0604020202020204"/>
            </a:endParaRPr>
          </a:p>
        </p:txBody>
      </p:sp>
      <p:pic>
        <p:nvPicPr>
          <p:cNvPr id="461" name="Google Shape;461;p39"/>
          <p:cNvPicPr preferRelativeResize="0"/>
          <p:nvPr/>
        </p:nvPicPr>
        <p:blipFill>
          <a:blip r:embed="rId1"/>
          <a:stretch>
            <a:fillRect/>
          </a:stretch>
        </p:blipFill>
        <p:spPr>
          <a:xfrm>
            <a:off x="1303800" y="2237700"/>
            <a:ext cx="7716375" cy="749000"/>
          </a:xfrm>
          <a:prstGeom prst="rect">
            <a:avLst/>
          </a:prstGeom>
          <a:noFill/>
          <a:ln>
            <a:noFill/>
          </a:ln>
        </p:spPr>
      </p:pic>
      <p:pic>
        <p:nvPicPr>
          <p:cNvPr id="462" name="Google Shape;462;p39"/>
          <p:cNvPicPr preferRelativeResize="0"/>
          <p:nvPr/>
        </p:nvPicPr>
        <p:blipFill>
          <a:blip r:embed="rId2"/>
          <a:stretch>
            <a:fillRect/>
          </a:stretch>
        </p:blipFill>
        <p:spPr>
          <a:xfrm>
            <a:off x="2828925" y="3048000"/>
            <a:ext cx="3209926" cy="2095500"/>
          </a:xfrm>
          <a:prstGeom prst="rect">
            <a:avLst/>
          </a:prstGeom>
          <a:noFill/>
          <a:ln>
            <a:noFill/>
          </a:ln>
        </p:spPr>
      </p:pic>
      <p:sp>
        <p:nvSpPr>
          <p:cNvPr id="463" name="Google Shape;463;p39"/>
          <p:cNvSpPr txBox="1"/>
          <p:nvPr/>
        </p:nvSpPr>
        <p:spPr>
          <a:xfrm>
            <a:off x="6191250" y="4086225"/>
            <a:ext cx="16668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t>4    </a:t>
            </a:r>
            <a:r>
              <a:rPr lang="en-GB" sz="1200" b="1">
                <a:solidFill>
                  <a:srgbClr val="FF0000"/>
                </a:solidFill>
              </a:rPr>
              <a:t>130</a:t>
            </a:r>
            <a:endParaRPr sz="1200" b="1">
              <a:solidFill>
                <a:srgbClr val="FF0000"/>
              </a:solidFill>
            </a:endParaRPr>
          </a:p>
          <a:p>
            <a:pPr marL="0" lvl="0" indent="0" algn="l" rtl="0">
              <a:spcBef>
                <a:spcPts val="0"/>
              </a:spcBef>
              <a:spcAft>
                <a:spcPts val="0"/>
              </a:spcAft>
              <a:buNone/>
            </a:pPr>
            <a:r>
              <a:rPr lang="en-GB" sz="1200"/>
              <a:t>3    </a:t>
            </a:r>
            <a:r>
              <a:rPr lang="en-GB" sz="1200" b="1">
                <a:solidFill>
                  <a:srgbClr val="FF9900"/>
                </a:solidFill>
              </a:rPr>
              <a:t>127</a:t>
            </a:r>
            <a:endParaRPr sz="1200" b="1">
              <a:solidFill>
                <a:srgbClr val="FF9900"/>
              </a:solidFill>
            </a:endParaRPr>
          </a:p>
          <a:p>
            <a:pPr marL="0" lvl="0" indent="0" algn="l" rtl="0">
              <a:spcBef>
                <a:spcPts val="0"/>
              </a:spcBef>
              <a:spcAft>
                <a:spcPts val="0"/>
              </a:spcAft>
              <a:buNone/>
            </a:pPr>
            <a:r>
              <a:rPr lang="en-GB" sz="1200"/>
              <a:t>1     </a:t>
            </a:r>
            <a:r>
              <a:rPr lang="en-GB" sz="1200" b="1">
                <a:solidFill>
                  <a:srgbClr val="F1C232"/>
                </a:solidFill>
              </a:rPr>
              <a:t>74</a:t>
            </a:r>
            <a:endParaRPr sz="1200" b="1">
              <a:solidFill>
                <a:srgbClr val="F1C232"/>
              </a:solidFill>
            </a:endParaRPr>
          </a:p>
          <a:p>
            <a:pPr marL="0" lvl="0" indent="0" algn="l" rtl="0">
              <a:lnSpc>
                <a:spcPct val="115000"/>
              </a:lnSpc>
              <a:spcBef>
                <a:spcPts val="0"/>
              </a:spcBef>
              <a:spcAft>
                <a:spcPts val="0"/>
              </a:spcAft>
              <a:buNone/>
            </a:pPr>
            <a:r>
              <a:rPr lang="en-GB" sz="1200"/>
              <a:t>2     </a:t>
            </a:r>
            <a:r>
              <a:rPr lang="en-GB" sz="1200" b="1">
                <a:solidFill>
                  <a:srgbClr val="4A86E8"/>
                </a:solidFill>
              </a:rPr>
              <a:t>67</a:t>
            </a:r>
            <a:endParaRPr sz="1200" b="1">
              <a:solidFill>
                <a:srgbClr val="4A86E8"/>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467" name="Shape 467"/>
        <p:cNvGrpSpPr/>
        <p:nvPr/>
      </p:nvGrpSpPr>
      <p:grpSpPr>
        <a:xfrm>
          <a:off x="0" y="0"/>
          <a:ext cx="0" cy="0"/>
          <a:chOff x="0" y="0"/>
          <a:chExt cx="0" cy="0"/>
        </a:xfrm>
      </p:grpSpPr>
      <p:sp>
        <p:nvSpPr>
          <p:cNvPr id="468" name="Google Shape;468;p40"/>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D85C6"/>
                </a:solidFill>
              </a:rPr>
              <a:t>Performance VS Education</a:t>
            </a:r>
            <a:r>
              <a:rPr lang="en-GB">
                <a:solidFill>
                  <a:srgbClr val="E06666"/>
                </a:solidFill>
              </a:rPr>
              <a:t> </a:t>
            </a:r>
            <a:endParaRPr>
              <a:solidFill>
                <a:srgbClr val="E06666"/>
              </a:solidFill>
            </a:endParaRPr>
          </a:p>
        </p:txBody>
      </p:sp>
      <p:sp>
        <p:nvSpPr>
          <p:cNvPr id="469" name="Google Shape;469;p40"/>
          <p:cNvSpPr txBox="1"/>
          <p:nvPr>
            <p:ph type="body" idx="1"/>
          </p:nvPr>
        </p:nvSpPr>
        <p:spPr>
          <a:xfrm>
            <a:off x="1303800" y="1381125"/>
            <a:ext cx="7030500" cy="5907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1) Do employees with higher education perform higher and have higher job satisfaction </a:t>
            </a:r>
            <a:endParaRPr sz="2000" b="1">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 </a:t>
            </a:r>
            <a:endParaRPr sz="1800" b="1" i="1">
              <a:solidFill>
                <a:srgbClr val="000000"/>
              </a:solidFill>
              <a:latin typeface="Arial" panose="020B0604020202020204"/>
              <a:ea typeface="Arial" panose="020B0604020202020204"/>
              <a:cs typeface="Arial" panose="020B0604020202020204"/>
              <a:sym typeface="Arial" panose="020B0604020202020204"/>
            </a:endParaRPr>
          </a:p>
        </p:txBody>
      </p:sp>
      <p:sp>
        <p:nvSpPr>
          <p:cNvPr id="470" name="Google Shape;470;p40"/>
          <p:cNvSpPr txBox="1"/>
          <p:nvPr/>
        </p:nvSpPr>
        <p:spPr>
          <a:xfrm>
            <a:off x="1400175" y="2257425"/>
            <a:ext cx="6458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Indeed, employees with advanced education degrees exhibit high job satisfaction, consistently assigning satisfaction points of 3 or 4.</a:t>
            </a:r>
            <a:endParaRPr>
              <a:solidFill>
                <a:srgbClr val="434343"/>
              </a:solidFill>
              <a:highlight>
                <a:schemeClr val="lt1"/>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474" name="Shape 474"/>
        <p:cNvGrpSpPr/>
        <p:nvPr/>
      </p:nvGrpSpPr>
      <p:grpSpPr>
        <a:xfrm>
          <a:off x="0" y="0"/>
          <a:ext cx="0" cy="0"/>
          <a:chOff x="0" y="0"/>
          <a:chExt cx="0" cy="0"/>
        </a:xfrm>
      </p:grpSpPr>
      <p:sp>
        <p:nvSpPr>
          <p:cNvPr id="475" name="Google Shape;475;p41"/>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D85C6"/>
                </a:solidFill>
              </a:rPr>
              <a:t>Performance VS Education</a:t>
            </a:r>
            <a:r>
              <a:rPr lang="en-GB">
                <a:solidFill>
                  <a:srgbClr val="E06666"/>
                </a:solidFill>
              </a:rPr>
              <a:t> </a:t>
            </a:r>
            <a:endParaRPr>
              <a:solidFill>
                <a:srgbClr val="E06666"/>
              </a:solidFill>
            </a:endParaRPr>
          </a:p>
        </p:txBody>
      </p:sp>
      <p:sp>
        <p:nvSpPr>
          <p:cNvPr id="476" name="Google Shape;476;p41"/>
          <p:cNvSpPr txBox="1"/>
          <p:nvPr>
            <p:ph type="body" idx="1"/>
          </p:nvPr>
        </p:nvSpPr>
        <p:spPr>
          <a:xfrm>
            <a:off x="1303800" y="1381125"/>
            <a:ext cx="7030500" cy="5907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2</a:t>
            </a:r>
            <a:r>
              <a:rPr lang="en-GB" sz="1800" b="1" i="1">
                <a:solidFill>
                  <a:srgbClr val="000000"/>
                </a:solidFill>
                <a:latin typeface="Arial" panose="020B0604020202020204"/>
                <a:ea typeface="Arial" panose="020B0604020202020204"/>
                <a:cs typeface="Arial" panose="020B0604020202020204"/>
                <a:sym typeface="Arial" panose="020B0604020202020204"/>
              </a:rPr>
              <a:t>) How education level affects no. of year employees work at company ? </a:t>
            </a:r>
            <a:endParaRPr sz="2000" b="1">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 </a:t>
            </a:r>
            <a:endParaRPr sz="1800" b="1" i="1">
              <a:solidFill>
                <a:srgbClr val="000000"/>
              </a:solidFill>
              <a:latin typeface="Arial" panose="020B0604020202020204"/>
              <a:ea typeface="Arial" panose="020B0604020202020204"/>
              <a:cs typeface="Arial" panose="020B0604020202020204"/>
              <a:sym typeface="Arial" panose="020B0604020202020204"/>
            </a:endParaRPr>
          </a:p>
        </p:txBody>
      </p:sp>
      <p:pic>
        <p:nvPicPr>
          <p:cNvPr id="477" name="Google Shape;477;p41"/>
          <p:cNvPicPr preferRelativeResize="0"/>
          <p:nvPr/>
        </p:nvPicPr>
        <p:blipFill>
          <a:blip r:embed="rId1"/>
          <a:stretch>
            <a:fillRect/>
          </a:stretch>
        </p:blipFill>
        <p:spPr>
          <a:xfrm>
            <a:off x="1428750" y="2105175"/>
            <a:ext cx="4505324" cy="2866876"/>
          </a:xfrm>
          <a:prstGeom prst="rect">
            <a:avLst/>
          </a:prstGeom>
          <a:noFill/>
          <a:ln>
            <a:noFill/>
          </a:ln>
        </p:spPr>
      </p:pic>
      <p:sp>
        <p:nvSpPr>
          <p:cNvPr id="478" name="Google Shape;478;p41"/>
          <p:cNvSpPr txBox="1"/>
          <p:nvPr/>
        </p:nvSpPr>
        <p:spPr>
          <a:xfrm>
            <a:off x="6086475" y="3343275"/>
            <a:ext cx="24003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t>Count of emp by education level</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Bachelor's Degree    572</a:t>
            </a:r>
            <a:endParaRPr sz="1200"/>
          </a:p>
          <a:p>
            <a:pPr marL="0" lvl="0" indent="0" algn="l" rtl="0">
              <a:spcBef>
                <a:spcPts val="0"/>
              </a:spcBef>
              <a:spcAft>
                <a:spcPts val="0"/>
              </a:spcAft>
              <a:buNone/>
            </a:pPr>
            <a:r>
              <a:rPr lang="en-GB" sz="1200"/>
              <a:t>Master's Degree      398</a:t>
            </a:r>
            <a:endParaRPr sz="1200"/>
          </a:p>
          <a:p>
            <a:pPr marL="0" lvl="0" indent="0" algn="l" rtl="0">
              <a:spcBef>
                <a:spcPts val="0"/>
              </a:spcBef>
              <a:spcAft>
                <a:spcPts val="0"/>
              </a:spcAft>
              <a:buNone/>
            </a:pPr>
            <a:r>
              <a:rPr lang="en-GB" sz="1200"/>
              <a:t>Associates Degree    282</a:t>
            </a:r>
            <a:endParaRPr sz="1200"/>
          </a:p>
          <a:p>
            <a:pPr marL="0" lvl="0" indent="0" algn="l" rtl="0">
              <a:spcBef>
                <a:spcPts val="0"/>
              </a:spcBef>
              <a:spcAft>
                <a:spcPts val="0"/>
              </a:spcAft>
              <a:buNone/>
            </a:pPr>
            <a:r>
              <a:rPr lang="en-GB" sz="1200"/>
              <a:t>High School          170</a:t>
            </a:r>
            <a:endParaRPr sz="1200"/>
          </a:p>
          <a:p>
            <a:pPr marL="0" lvl="0" indent="0" algn="l" rtl="0">
              <a:lnSpc>
                <a:spcPct val="115000"/>
              </a:lnSpc>
              <a:spcBef>
                <a:spcPts val="0"/>
              </a:spcBef>
              <a:spcAft>
                <a:spcPts val="0"/>
              </a:spcAft>
              <a:buNone/>
            </a:pPr>
            <a:r>
              <a:rPr lang="en-GB" sz="1200"/>
              <a:t>Doctoral Degree       48</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D85C6"/>
                </a:solidFill>
              </a:rPr>
              <a:t>Attrition Analysis</a:t>
            </a:r>
            <a:endParaRPr>
              <a:solidFill>
                <a:srgbClr val="3D85C6"/>
              </a:solidFill>
            </a:endParaRPr>
          </a:p>
        </p:txBody>
      </p:sp>
      <p:sp>
        <p:nvSpPr>
          <p:cNvPr id="291" name="Google Shape;291;p15"/>
          <p:cNvSpPr txBox="1"/>
          <p:nvPr>
            <p:ph type="body" idx="1"/>
          </p:nvPr>
        </p:nvSpPr>
        <p:spPr>
          <a:xfrm>
            <a:off x="1303800" y="1381125"/>
            <a:ext cx="7030500" cy="11907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1) </a:t>
            </a:r>
            <a:r>
              <a:rPr lang="en-GB" sz="1800" b="1" i="1">
                <a:solidFill>
                  <a:srgbClr val="000000"/>
                </a:solidFill>
                <a:latin typeface="Arial" panose="020B0604020202020204"/>
                <a:ea typeface="Arial" panose="020B0604020202020204"/>
                <a:cs typeface="Arial" panose="020B0604020202020204"/>
                <a:sym typeface="Arial" panose="020B0604020202020204"/>
              </a:rPr>
              <a:t>What is the overall attrition rate in the company?</a:t>
            </a:r>
            <a:endParaRPr sz="1800" b="1" i="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r>
              <a:rPr lang="en-GB" sz="1400">
                <a:solidFill>
                  <a:srgbClr val="666666"/>
                </a:solidFill>
                <a:highlight>
                  <a:schemeClr val="lt1"/>
                </a:highlight>
                <a:latin typeface="Roboto" panose="02000000000000000000"/>
                <a:ea typeface="Roboto" panose="02000000000000000000"/>
                <a:cs typeface="Roboto" panose="02000000000000000000"/>
                <a:sym typeface="Roboto" panose="02000000000000000000"/>
              </a:rPr>
              <a:t>The current attrition rate within the company stands at </a:t>
            </a:r>
            <a:r>
              <a:rPr lang="en-GB" sz="1400" b="1">
                <a:solidFill>
                  <a:srgbClr val="CC0000"/>
                </a:solidFill>
                <a:highlight>
                  <a:schemeClr val="lt1"/>
                </a:highlight>
                <a:latin typeface="Roboto" panose="02000000000000000000"/>
                <a:ea typeface="Roboto" panose="02000000000000000000"/>
                <a:cs typeface="Roboto" panose="02000000000000000000"/>
                <a:sym typeface="Roboto" panose="02000000000000000000"/>
              </a:rPr>
              <a:t>16.12%</a:t>
            </a:r>
            <a:r>
              <a:rPr lang="en-GB" sz="1400">
                <a:solidFill>
                  <a:srgbClr val="666666"/>
                </a:solidFill>
                <a:highlight>
                  <a:schemeClr val="lt1"/>
                </a:highlight>
                <a:latin typeface="Roboto" panose="02000000000000000000"/>
                <a:ea typeface="Roboto" panose="02000000000000000000"/>
                <a:cs typeface="Roboto" panose="02000000000000000000"/>
                <a:sym typeface="Roboto" panose="02000000000000000000"/>
              </a:rPr>
              <a:t>, with </a:t>
            </a:r>
            <a:r>
              <a:rPr lang="en-GB" sz="1400" b="1">
                <a:solidFill>
                  <a:srgbClr val="CC0000"/>
                </a:solidFill>
                <a:highlight>
                  <a:schemeClr val="lt1"/>
                </a:highlight>
                <a:latin typeface="Roboto" panose="02000000000000000000"/>
                <a:ea typeface="Roboto" panose="02000000000000000000"/>
                <a:cs typeface="Roboto" panose="02000000000000000000"/>
                <a:sym typeface="Roboto" panose="02000000000000000000"/>
              </a:rPr>
              <a:t>237</a:t>
            </a:r>
            <a:r>
              <a:rPr lang="en-GB" sz="1400">
                <a:solidFill>
                  <a:srgbClr val="666666"/>
                </a:solidFill>
                <a:highlight>
                  <a:schemeClr val="lt1"/>
                </a:highlight>
                <a:latin typeface="Roboto" panose="02000000000000000000"/>
                <a:ea typeface="Roboto" panose="02000000000000000000"/>
                <a:cs typeface="Roboto" panose="02000000000000000000"/>
                <a:sym typeface="Roboto" panose="02000000000000000000"/>
              </a:rPr>
              <a:t> employees out of a total workforce of </a:t>
            </a:r>
            <a:r>
              <a:rPr lang="en-GB" sz="1400" b="1">
                <a:solidFill>
                  <a:srgbClr val="3D85C6"/>
                </a:solidFill>
                <a:highlight>
                  <a:schemeClr val="lt1"/>
                </a:highlight>
                <a:latin typeface="Roboto" panose="02000000000000000000"/>
                <a:ea typeface="Roboto" panose="02000000000000000000"/>
                <a:cs typeface="Roboto" panose="02000000000000000000"/>
                <a:sym typeface="Roboto" panose="02000000000000000000"/>
              </a:rPr>
              <a:t>1470 </a:t>
            </a:r>
            <a:r>
              <a:rPr lang="en-GB" sz="1400">
                <a:solidFill>
                  <a:srgbClr val="666666"/>
                </a:solidFill>
                <a:highlight>
                  <a:schemeClr val="lt1"/>
                </a:highlight>
                <a:latin typeface="Roboto" panose="02000000000000000000"/>
                <a:ea typeface="Roboto" panose="02000000000000000000"/>
                <a:cs typeface="Roboto" panose="02000000000000000000"/>
                <a:sym typeface="Roboto" panose="02000000000000000000"/>
              </a:rPr>
              <a:t>having transitioned during the specified period.</a:t>
            </a:r>
            <a:endParaRPr sz="1550" b="1" i="1">
              <a:solidFill>
                <a:srgbClr val="666666"/>
              </a:solidFill>
              <a:highlight>
                <a:schemeClr val="lt1"/>
              </a:highligh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200"/>
              </a:spcAft>
              <a:buNone/>
            </a:pPr>
            <a:endParaRPr sz="1400"/>
          </a:p>
        </p:txBody>
      </p:sp>
      <p:sp>
        <p:nvSpPr>
          <p:cNvPr id="292" name="Google Shape;292;p15"/>
          <p:cNvSpPr/>
          <p:nvPr/>
        </p:nvSpPr>
        <p:spPr>
          <a:xfrm>
            <a:off x="3614625" y="2800350"/>
            <a:ext cx="1876500" cy="1876500"/>
          </a:xfrm>
          <a:prstGeom prst="ellipse">
            <a:avLst/>
          </a:prstGeom>
          <a:solidFill>
            <a:srgbClr val="EA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293" name="Google Shape;293;p15"/>
          <p:cNvSpPr/>
          <p:nvPr/>
        </p:nvSpPr>
        <p:spPr>
          <a:xfrm>
            <a:off x="3614625" y="2800350"/>
            <a:ext cx="1876500" cy="1905000"/>
          </a:xfrm>
          <a:prstGeom prst="pie">
            <a:avLst>
              <a:gd name="adj1" fmla="val 39479"/>
              <a:gd name="adj2" fmla="val 19869319"/>
            </a:avLst>
          </a:prstGeom>
          <a:solidFill>
            <a:srgbClr val="3D85C6"/>
          </a:solid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482" name="Shape 482"/>
        <p:cNvGrpSpPr/>
        <p:nvPr/>
      </p:nvGrpSpPr>
      <p:grpSpPr>
        <a:xfrm>
          <a:off x="0" y="0"/>
          <a:ext cx="0" cy="0"/>
          <a:chOff x="0" y="0"/>
          <a:chExt cx="0" cy="0"/>
        </a:xfrm>
      </p:grpSpPr>
      <p:sp>
        <p:nvSpPr>
          <p:cNvPr id="483" name="Google Shape;483;p42"/>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D85C6"/>
                </a:solidFill>
              </a:rPr>
              <a:t>Performance VS Education</a:t>
            </a:r>
            <a:r>
              <a:rPr lang="en-GB">
                <a:solidFill>
                  <a:srgbClr val="E06666"/>
                </a:solidFill>
              </a:rPr>
              <a:t> </a:t>
            </a:r>
            <a:endParaRPr>
              <a:solidFill>
                <a:srgbClr val="E06666"/>
              </a:solidFill>
            </a:endParaRPr>
          </a:p>
        </p:txBody>
      </p:sp>
      <p:sp>
        <p:nvSpPr>
          <p:cNvPr id="484" name="Google Shape;484;p42"/>
          <p:cNvSpPr txBox="1"/>
          <p:nvPr>
            <p:ph type="body" idx="1"/>
          </p:nvPr>
        </p:nvSpPr>
        <p:spPr>
          <a:xfrm>
            <a:off x="1303800" y="1381125"/>
            <a:ext cx="7030500" cy="5907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2) How education level affects no. of year employees work at company ? </a:t>
            </a:r>
            <a:endParaRPr sz="2000" b="1">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 </a:t>
            </a:r>
            <a:endParaRPr sz="1800" b="1" i="1">
              <a:solidFill>
                <a:srgbClr val="000000"/>
              </a:solidFill>
              <a:latin typeface="Arial" panose="020B0604020202020204"/>
              <a:ea typeface="Arial" panose="020B0604020202020204"/>
              <a:cs typeface="Arial" panose="020B0604020202020204"/>
              <a:sym typeface="Arial" panose="020B0604020202020204"/>
            </a:endParaRPr>
          </a:p>
        </p:txBody>
      </p:sp>
      <p:sp>
        <p:nvSpPr>
          <p:cNvPr id="485" name="Google Shape;485;p42"/>
          <p:cNvSpPr txBox="1"/>
          <p:nvPr/>
        </p:nvSpPr>
        <p:spPr>
          <a:xfrm>
            <a:off x="1361550" y="2219325"/>
            <a:ext cx="69150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Based on the findings, employees with lower education levels, such as those with high school qualifications, tend to stay longer, possibly due to limited expertise and ambition. Conversely, individuals with master's and bachelor's degrees are more inclined to switch companies, leveraging better job portals, connections, and a desire for continuous learning in their field of expertise.</a:t>
            </a:r>
            <a:endParaRPr>
              <a:solidFill>
                <a:srgbClr val="434343"/>
              </a:solidFill>
              <a:highlight>
                <a:schemeClr val="lt1"/>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489" name="Shape 489"/>
        <p:cNvGrpSpPr/>
        <p:nvPr/>
      </p:nvGrpSpPr>
      <p:grpSpPr>
        <a:xfrm>
          <a:off x="0" y="0"/>
          <a:ext cx="0" cy="0"/>
          <a:chOff x="0" y="0"/>
          <a:chExt cx="0" cy="0"/>
        </a:xfrm>
      </p:grpSpPr>
      <p:sp>
        <p:nvSpPr>
          <p:cNvPr id="490" name="Google Shape;490;p43"/>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E06666"/>
                </a:solidFill>
              </a:rPr>
              <a:t>Employee Performance &amp; </a:t>
            </a:r>
            <a:r>
              <a:rPr lang="en-GB">
                <a:solidFill>
                  <a:srgbClr val="E06666"/>
                </a:solidFill>
              </a:rPr>
              <a:t>Satisfaction</a:t>
            </a:r>
            <a:r>
              <a:rPr lang="en-GB">
                <a:solidFill>
                  <a:srgbClr val="E06666"/>
                </a:solidFill>
              </a:rPr>
              <a:t> </a:t>
            </a:r>
            <a:endParaRPr>
              <a:solidFill>
                <a:srgbClr val="E06666"/>
              </a:solidFill>
            </a:endParaRPr>
          </a:p>
        </p:txBody>
      </p:sp>
      <p:sp>
        <p:nvSpPr>
          <p:cNvPr id="491" name="Google Shape;491;p43"/>
          <p:cNvSpPr txBox="1"/>
          <p:nvPr>
            <p:ph type="body" idx="1"/>
          </p:nvPr>
        </p:nvSpPr>
        <p:spPr>
          <a:xfrm>
            <a:off x="1303800" y="1381125"/>
            <a:ext cx="7030500" cy="3563700"/>
          </a:xfrm>
          <a:prstGeom prst="rect">
            <a:avLst/>
          </a:prstGeom>
        </p:spPr>
        <p:txBody>
          <a:bodyPr spcFirstLastPara="1" wrap="square" lIns="91425" tIns="91425" rIns="91425" bIns="91425" anchor="t" anchorCtr="0">
            <a:norm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1</a:t>
            </a:r>
            <a:r>
              <a:rPr lang="en-GB" sz="1800" b="1" i="1">
                <a:solidFill>
                  <a:srgbClr val="000000"/>
                </a:solidFill>
                <a:latin typeface="Arial" panose="020B0604020202020204"/>
                <a:ea typeface="Arial" panose="020B0604020202020204"/>
                <a:cs typeface="Arial" panose="020B0604020202020204"/>
                <a:sym typeface="Arial" panose="020B0604020202020204"/>
              </a:rPr>
              <a:t>)</a:t>
            </a:r>
            <a:r>
              <a:rPr lang="en-GB" sz="1800" b="1" i="1">
                <a:solidFill>
                  <a:srgbClr val="000000"/>
                </a:solidFill>
                <a:latin typeface="Arial" panose="020B0604020202020204"/>
                <a:ea typeface="Arial" panose="020B0604020202020204"/>
                <a:cs typeface="Arial" panose="020B0604020202020204"/>
                <a:sym typeface="Arial" panose="020B0604020202020204"/>
              </a:rPr>
              <a:t> Is there any relation between performance and </a:t>
            </a:r>
            <a:r>
              <a:rPr lang="en-GB" sz="1800" b="1" i="1">
                <a:solidFill>
                  <a:srgbClr val="000000"/>
                </a:solidFill>
                <a:latin typeface="Arial" panose="020B0604020202020204"/>
                <a:ea typeface="Arial" panose="020B0604020202020204"/>
                <a:cs typeface="Arial" panose="020B0604020202020204"/>
                <a:sym typeface="Arial" panose="020B0604020202020204"/>
              </a:rPr>
              <a:t>attritions</a:t>
            </a:r>
            <a:r>
              <a:rPr lang="en-GB" sz="1800" b="1" i="1">
                <a:solidFill>
                  <a:srgbClr val="000000"/>
                </a:solidFill>
                <a:latin typeface="Arial" panose="020B0604020202020204"/>
                <a:ea typeface="Arial" panose="020B0604020202020204"/>
                <a:cs typeface="Arial" panose="020B0604020202020204"/>
                <a:sym typeface="Arial" panose="020B0604020202020204"/>
              </a:rPr>
              <a:t>?</a:t>
            </a:r>
            <a:endParaRPr sz="1800" b="1" i="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r>
              <a:rPr lang="en-GB" sz="1400">
                <a:solidFill>
                  <a:srgbClr val="434343"/>
                </a:solidFill>
                <a:highlight>
                  <a:schemeClr val="lt1"/>
                </a:highlight>
                <a:latin typeface="Roboto" panose="02000000000000000000"/>
                <a:ea typeface="Roboto" panose="02000000000000000000"/>
                <a:cs typeface="Roboto" panose="02000000000000000000"/>
                <a:sym typeface="Roboto" panose="02000000000000000000"/>
              </a:rPr>
              <a:t>Based on the observation, it appears that employees with a performance rating of 3 are more prone to resigning from their positions.</a:t>
            </a:r>
            <a:endParaRPr sz="1550" b="1">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a:p>
            <a:pPr marL="0" lvl="0" indent="0" algn="l" rtl="0">
              <a:spcBef>
                <a:spcPts val="1500"/>
              </a:spcBef>
              <a:spcAft>
                <a:spcPts val="0"/>
              </a:spcAft>
              <a:buNone/>
            </a:pPr>
            <a:endParaRPr sz="14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p:txBody>
      </p:sp>
      <p:pic>
        <p:nvPicPr>
          <p:cNvPr id="492" name="Google Shape;492;p43"/>
          <p:cNvPicPr preferRelativeResize="0"/>
          <p:nvPr/>
        </p:nvPicPr>
        <p:blipFill>
          <a:blip r:embed="rId1"/>
          <a:stretch>
            <a:fillRect/>
          </a:stretch>
        </p:blipFill>
        <p:spPr>
          <a:xfrm>
            <a:off x="1391725" y="2485550"/>
            <a:ext cx="3769901" cy="2459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496" name="Shape 496"/>
        <p:cNvGrpSpPr/>
        <p:nvPr/>
      </p:nvGrpSpPr>
      <p:grpSpPr>
        <a:xfrm>
          <a:off x="0" y="0"/>
          <a:ext cx="0" cy="0"/>
          <a:chOff x="0" y="0"/>
          <a:chExt cx="0" cy="0"/>
        </a:xfrm>
      </p:grpSpPr>
      <p:sp>
        <p:nvSpPr>
          <p:cNvPr id="497" name="Google Shape;497;p44"/>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E06666"/>
                </a:solidFill>
              </a:rPr>
              <a:t>Employee Performance &amp; Satisfaction </a:t>
            </a:r>
            <a:endParaRPr>
              <a:solidFill>
                <a:srgbClr val="E06666"/>
              </a:solidFill>
            </a:endParaRPr>
          </a:p>
        </p:txBody>
      </p:sp>
      <p:sp>
        <p:nvSpPr>
          <p:cNvPr id="498" name="Google Shape;498;p44"/>
          <p:cNvSpPr txBox="1"/>
          <p:nvPr>
            <p:ph type="body" idx="1"/>
          </p:nvPr>
        </p:nvSpPr>
        <p:spPr>
          <a:xfrm>
            <a:off x="1303800" y="1381125"/>
            <a:ext cx="7030500" cy="3563700"/>
          </a:xfrm>
          <a:prstGeom prst="rect">
            <a:avLst/>
          </a:prstGeom>
        </p:spPr>
        <p:txBody>
          <a:bodyPr spcFirstLastPara="1" wrap="square" lIns="91425" tIns="91425" rIns="91425" bIns="91425" anchor="t" anchorCtr="0">
            <a:normAutofit fontScale="92500" lnSpcReduction="20000"/>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2</a:t>
            </a:r>
            <a:r>
              <a:rPr lang="en-GB" sz="1800" b="1" i="1">
                <a:solidFill>
                  <a:srgbClr val="000000"/>
                </a:solidFill>
                <a:latin typeface="Arial" panose="020B0604020202020204"/>
                <a:ea typeface="Arial" panose="020B0604020202020204"/>
                <a:cs typeface="Arial" panose="020B0604020202020204"/>
                <a:sym typeface="Arial" panose="020B0604020202020204"/>
              </a:rPr>
              <a:t>) How does employee satisfaction impact </a:t>
            </a:r>
            <a:r>
              <a:rPr lang="en-GB" sz="1800" b="1" i="1">
                <a:solidFill>
                  <a:srgbClr val="000000"/>
                </a:solidFill>
                <a:latin typeface="Arial" panose="020B0604020202020204"/>
                <a:ea typeface="Arial" panose="020B0604020202020204"/>
                <a:cs typeface="Arial" panose="020B0604020202020204"/>
                <a:sym typeface="Arial" panose="020B0604020202020204"/>
              </a:rPr>
              <a:t>attrition</a:t>
            </a:r>
            <a:r>
              <a:rPr lang="en-GB" sz="1800" b="1" i="1">
                <a:solidFill>
                  <a:srgbClr val="000000"/>
                </a:solidFill>
                <a:latin typeface="Arial" panose="020B0604020202020204"/>
                <a:ea typeface="Arial" panose="020B0604020202020204"/>
                <a:cs typeface="Arial" panose="020B0604020202020204"/>
                <a:sym typeface="Arial" panose="020B0604020202020204"/>
              </a:rPr>
              <a:t> </a:t>
            </a:r>
            <a:r>
              <a:rPr lang="en-GB" sz="1800" b="1" i="1">
                <a:solidFill>
                  <a:srgbClr val="000000"/>
                </a:solidFill>
                <a:latin typeface="Arial" panose="020B0604020202020204"/>
                <a:ea typeface="Arial" panose="020B0604020202020204"/>
                <a:cs typeface="Arial" panose="020B0604020202020204"/>
                <a:sym typeface="Arial" panose="020B0604020202020204"/>
              </a:rPr>
              <a:t>?</a:t>
            </a:r>
            <a:endParaRPr sz="1800" b="1" i="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1550" b="1">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a:p>
            <a:pPr marL="0" lvl="0" indent="0" algn="l" rtl="0">
              <a:spcBef>
                <a:spcPts val="1500"/>
              </a:spcBef>
              <a:spcAft>
                <a:spcPts val="0"/>
              </a:spcAft>
              <a:buNone/>
            </a:pPr>
            <a:endParaRPr sz="14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r>
              <a:rPr lang="en-GB" sz="2000">
                <a:solidFill>
                  <a:srgbClr val="666666"/>
                </a:solidFill>
                <a:highlight>
                  <a:schemeClr val="lt1"/>
                </a:highlight>
                <a:latin typeface="Roboto" panose="02000000000000000000"/>
                <a:ea typeface="Roboto" panose="02000000000000000000"/>
                <a:cs typeface="Roboto" panose="02000000000000000000"/>
                <a:sym typeface="Roboto" panose="02000000000000000000"/>
              </a:rPr>
              <a:t>                                </a:t>
            </a:r>
            <a:r>
              <a:rPr lang="en-GB" sz="2000" b="1">
                <a:solidFill>
                  <a:srgbClr val="666666"/>
                </a:solidFill>
                <a:highlight>
                  <a:schemeClr val="lt1"/>
                </a:highlight>
                <a:latin typeface="Roboto" panose="02000000000000000000"/>
                <a:ea typeface="Roboto" panose="02000000000000000000"/>
                <a:cs typeface="Roboto" panose="02000000000000000000"/>
                <a:sym typeface="Roboto" panose="02000000000000000000"/>
              </a:rPr>
              <a:t> </a:t>
            </a:r>
            <a:r>
              <a:rPr lang="en-GB" sz="1285" b="1">
                <a:solidFill>
                  <a:srgbClr val="666666"/>
                </a:solidFill>
                <a:highlight>
                  <a:schemeClr val="lt1"/>
                </a:highlight>
                <a:latin typeface="Roboto" panose="02000000000000000000"/>
                <a:ea typeface="Roboto" panose="02000000000000000000"/>
                <a:cs typeface="Roboto" panose="02000000000000000000"/>
                <a:sym typeface="Roboto" panose="02000000000000000000"/>
              </a:rPr>
              <a:t>Environment Satisfaction </a:t>
            </a:r>
            <a:endParaRPr sz="1285" b="1">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p:txBody>
      </p:sp>
      <p:pic>
        <p:nvPicPr>
          <p:cNvPr id="499" name="Google Shape;499;p44"/>
          <p:cNvPicPr preferRelativeResize="0"/>
          <p:nvPr/>
        </p:nvPicPr>
        <p:blipFill>
          <a:blip r:embed="rId1"/>
          <a:stretch>
            <a:fillRect/>
          </a:stretch>
        </p:blipFill>
        <p:spPr>
          <a:xfrm>
            <a:off x="1457927" y="1944225"/>
            <a:ext cx="5188775" cy="2643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503" name="Shape 503"/>
        <p:cNvGrpSpPr/>
        <p:nvPr/>
      </p:nvGrpSpPr>
      <p:grpSpPr>
        <a:xfrm>
          <a:off x="0" y="0"/>
          <a:ext cx="0" cy="0"/>
          <a:chOff x="0" y="0"/>
          <a:chExt cx="0" cy="0"/>
        </a:xfrm>
      </p:grpSpPr>
      <p:sp>
        <p:nvSpPr>
          <p:cNvPr id="504" name="Google Shape;504;p45"/>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E06666"/>
                </a:solidFill>
              </a:rPr>
              <a:t>Employee Performance &amp; Satisfaction </a:t>
            </a:r>
            <a:endParaRPr>
              <a:solidFill>
                <a:srgbClr val="E06666"/>
              </a:solidFill>
            </a:endParaRPr>
          </a:p>
        </p:txBody>
      </p:sp>
      <p:sp>
        <p:nvSpPr>
          <p:cNvPr id="505" name="Google Shape;505;p45"/>
          <p:cNvSpPr txBox="1"/>
          <p:nvPr>
            <p:ph type="body" idx="1"/>
          </p:nvPr>
        </p:nvSpPr>
        <p:spPr>
          <a:xfrm>
            <a:off x="1303800" y="1381125"/>
            <a:ext cx="7030500" cy="3563700"/>
          </a:xfrm>
          <a:prstGeom prst="rect">
            <a:avLst/>
          </a:prstGeom>
        </p:spPr>
        <p:txBody>
          <a:bodyPr spcFirstLastPara="1" wrap="square" lIns="91425" tIns="91425" rIns="91425" bIns="91425" anchor="t" anchorCtr="0">
            <a:normAutofit fontScale="92500" lnSpcReduction="20000"/>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2) How does employee satisfaction impact attrition ?</a:t>
            </a:r>
            <a:endParaRPr sz="1800" b="1" i="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1550" b="1">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a:p>
            <a:pPr marL="0" lvl="0" indent="0" algn="l" rtl="0">
              <a:spcBef>
                <a:spcPts val="1500"/>
              </a:spcBef>
              <a:spcAft>
                <a:spcPts val="0"/>
              </a:spcAft>
              <a:buNone/>
            </a:pPr>
            <a:endParaRPr sz="14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r>
              <a:rPr lang="en-GB" sz="2000">
                <a:solidFill>
                  <a:srgbClr val="666666"/>
                </a:solidFill>
                <a:highlight>
                  <a:schemeClr val="lt1"/>
                </a:highlight>
                <a:latin typeface="Roboto" panose="02000000000000000000"/>
                <a:ea typeface="Roboto" panose="02000000000000000000"/>
                <a:cs typeface="Roboto" panose="02000000000000000000"/>
                <a:sym typeface="Roboto" panose="02000000000000000000"/>
              </a:rPr>
              <a:t>                                </a:t>
            </a:r>
            <a:r>
              <a:rPr lang="en-GB" sz="2000" b="1">
                <a:solidFill>
                  <a:srgbClr val="666666"/>
                </a:solidFill>
                <a:highlight>
                  <a:schemeClr val="lt1"/>
                </a:highlight>
                <a:latin typeface="Roboto" panose="02000000000000000000"/>
                <a:ea typeface="Roboto" panose="02000000000000000000"/>
                <a:cs typeface="Roboto" panose="02000000000000000000"/>
                <a:sym typeface="Roboto" panose="02000000000000000000"/>
              </a:rPr>
              <a:t> </a:t>
            </a:r>
            <a:r>
              <a:rPr lang="en-GB" sz="1285" b="1">
                <a:solidFill>
                  <a:srgbClr val="666666"/>
                </a:solidFill>
                <a:highlight>
                  <a:schemeClr val="lt1"/>
                </a:highlight>
                <a:latin typeface="Roboto" panose="02000000000000000000"/>
                <a:ea typeface="Roboto" panose="02000000000000000000"/>
                <a:cs typeface="Roboto" panose="02000000000000000000"/>
                <a:sym typeface="Roboto" panose="02000000000000000000"/>
              </a:rPr>
              <a:t>Job</a:t>
            </a:r>
            <a:r>
              <a:rPr lang="en-GB" sz="1285" b="1">
                <a:solidFill>
                  <a:srgbClr val="666666"/>
                </a:solidFill>
                <a:highlight>
                  <a:schemeClr val="lt1"/>
                </a:highlight>
                <a:latin typeface="Roboto" panose="02000000000000000000"/>
                <a:ea typeface="Roboto" panose="02000000000000000000"/>
                <a:cs typeface="Roboto" panose="02000000000000000000"/>
                <a:sym typeface="Roboto" panose="02000000000000000000"/>
              </a:rPr>
              <a:t> Satisfaction </a:t>
            </a:r>
            <a:endParaRPr sz="1285" b="1">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p:txBody>
      </p:sp>
      <p:pic>
        <p:nvPicPr>
          <p:cNvPr id="506" name="Google Shape;506;p45"/>
          <p:cNvPicPr preferRelativeResize="0"/>
          <p:nvPr/>
        </p:nvPicPr>
        <p:blipFill>
          <a:blip r:embed="rId1"/>
          <a:stretch>
            <a:fillRect/>
          </a:stretch>
        </p:blipFill>
        <p:spPr>
          <a:xfrm>
            <a:off x="1466275" y="1944225"/>
            <a:ext cx="5188775" cy="26439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510" name="Shape 510"/>
        <p:cNvGrpSpPr/>
        <p:nvPr/>
      </p:nvGrpSpPr>
      <p:grpSpPr>
        <a:xfrm>
          <a:off x="0" y="0"/>
          <a:ext cx="0" cy="0"/>
          <a:chOff x="0" y="0"/>
          <a:chExt cx="0" cy="0"/>
        </a:xfrm>
      </p:grpSpPr>
      <p:sp>
        <p:nvSpPr>
          <p:cNvPr id="511" name="Google Shape;511;p46"/>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E06666"/>
                </a:solidFill>
              </a:rPr>
              <a:t>Employee Performance &amp; Satisfaction </a:t>
            </a:r>
            <a:endParaRPr>
              <a:solidFill>
                <a:srgbClr val="E06666"/>
              </a:solidFill>
            </a:endParaRPr>
          </a:p>
        </p:txBody>
      </p:sp>
      <p:sp>
        <p:nvSpPr>
          <p:cNvPr id="512" name="Google Shape;512;p46"/>
          <p:cNvSpPr txBox="1"/>
          <p:nvPr>
            <p:ph type="body" idx="1"/>
          </p:nvPr>
        </p:nvSpPr>
        <p:spPr>
          <a:xfrm>
            <a:off x="1303800" y="1381125"/>
            <a:ext cx="7030500" cy="3563700"/>
          </a:xfrm>
          <a:prstGeom prst="rect">
            <a:avLst/>
          </a:prstGeom>
        </p:spPr>
        <p:txBody>
          <a:bodyPr spcFirstLastPara="1" wrap="square" lIns="91425" tIns="91425" rIns="91425" bIns="91425" anchor="t" anchorCtr="0">
            <a:normAutofit fontScale="92500" lnSpcReduction="20000"/>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2) How does employee satisfaction impact attrition ?</a:t>
            </a:r>
            <a:endParaRPr sz="1800" b="1" i="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1550" b="1">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a:p>
            <a:pPr marL="0" lvl="0" indent="0" algn="l" rtl="0">
              <a:spcBef>
                <a:spcPts val="1500"/>
              </a:spcBef>
              <a:spcAft>
                <a:spcPts val="0"/>
              </a:spcAft>
              <a:buNone/>
            </a:pPr>
            <a:endParaRPr sz="14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r>
              <a:rPr lang="en-GB" sz="2000">
                <a:solidFill>
                  <a:srgbClr val="666666"/>
                </a:solidFill>
                <a:highlight>
                  <a:schemeClr val="lt1"/>
                </a:highlight>
                <a:latin typeface="Roboto" panose="02000000000000000000"/>
                <a:ea typeface="Roboto" panose="02000000000000000000"/>
                <a:cs typeface="Roboto" panose="02000000000000000000"/>
                <a:sym typeface="Roboto" panose="02000000000000000000"/>
              </a:rPr>
              <a:t>                                </a:t>
            </a:r>
            <a:r>
              <a:rPr lang="en-GB" sz="2000" b="1">
                <a:solidFill>
                  <a:srgbClr val="666666"/>
                </a:solidFill>
                <a:highlight>
                  <a:schemeClr val="lt1"/>
                </a:highlight>
                <a:latin typeface="Roboto" panose="02000000000000000000"/>
                <a:ea typeface="Roboto" panose="02000000000000000000"/>
                <a:cs typeface="Roboto" panose="02000000000000000000"/>
                <a:sym typeface="Roboto" panose="02000000000000000000"/>
              </a:rPr>
              <a:t> </a:t>
            </a:r>
            <a:r>
              <a:rPr lang="en-GB" sz="1285" b="1">
                <a:solidFill>
                  <a:srgbClr val="666666"/>
                </a:solidFill>
                <a:highlight>
                  <a:schemeClr val="lt1"/>
                </a:highlight>
                <a:latin typeface="Roboto" panose="02000000000000000000"/>
                <a:ea typeface="Roboto" panose="02000000000000000000"/>
                <a:cs typeface="Roboto" panose="02000000000000000000"/>
                <a:sym typeface="Roboto" panose="02000000000000000000"/>
              </a:rPr>
              <a:t>Relationship</a:t>
            </a:r>
            <a:r>
              <a:rPr lang="en-GB" sz="1285" b="1">
                <a:solidFill>
                  <a:srgbClr val="666666"/>
                </a:solidFill>
                <a:highlight>
                  <a:schemeClr val="lt1"/>
                </a:highlight>
                <a:latin typeface="Roboto" panose="02000000000000000000"/>
                <a:ea typeface="Roboto" panose="02000000000000000000"/>
                <a:cs typeface="Roboto" panose="02000000000000000000"/>
                <a:sym typeface="Roboto" panose="02000000000000000000"/>
              </a:rPr>
              <a:t> Satisfaction </a:t>
            </a:r>
            <a:endParaRPr sz="1285" b="1">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p:txBody>
      </p:sp>
      <p:pic>
        <p:nvPicPr>
          <p:cNvPr id="513" name="Google Shape;513;p46"/>
          <p:cNvPicPr preferRelativeResize="0"/>
          <p:nvPr/>
        </p:nvPicPr>
        <p:blipFill rotWithShape="1">
          <a:blip r:embed="rId1"/>
          <a:srcRect t="16092" b="16092"/>
          <a:stretch>
            <a:fillRect/>
          </a:stretch>
        </p:blipFill>
        <p:spPr>
          <a:xfrm>
            <a:off x="1466275" y="1944225"/>
            <a:ext cx="5188775" cy="2502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517" name="Shape 517"/>
        <p:cNvGrpSpPr/>
        <p:nvPr/>
      </p:nvGrpSpPr>
      <p:grpSpPr>
        <a:xfrm>
          <a:off x="0" y="0"/>
          <a:ext cx="0" cy="0"/>
          <a:chOff x="0" y="0"/>
          <a:chExt cx="0" cy="0"/>
        </a:xfrm>
      </p:grpSpPr>
      <p:sp>
        <p:nvSpPr>
          <p:cNvPr id="518" name="Google Shape;518;p47"/>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E06666"/>
                </a:solidFill>
              </a:rPr>
              <a:t>Employee Performance &amp; Satisfaction </a:t>
            </a:r>
            <a:endParaRPr>
              <a:solidFill>
                <a:srgbClr val="E06666"/>
              </a:solidFill>
            </a:endParaRPr>
          </a:p>
        </p:txBody>
      </p:sp>
      <p:sp>
        <p:nvSpPr>
          <p:cNvPr id="519" name="Google Shape;519;p47"/>
          <p:cNvSpPr txBox="1"/>
          <p:nvPr>
            <p:ph type="body" idx="1"/>
          </p:nvPr>
        </p:nvSpPr>
        <p:spPr>
          <a:xfrm>
            <a:off x="1303800" y="1381125"/>
            <a:ext cx="7030500" cy="35637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2) How does employee satisfaction impact attrition ?</a:t>
            </a:r>
            <a:endParaRPr sz="1550" b="1">
              <a:solidFill>
                <a:srgbClr val="434343"/>
              </a:solidFill>
              <a:highlight>
                <a:schemeClr val="lt1"/>
              </a:highlight>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r>
              <a:rPr lang="en-GB" sz="1400">
                <a:solidFill>
                  <a:srgbClr val="434343"/>
                </a:solidFill>
                <a:highlight>
                  <a:schemeClr val="lt1"/>
                </a:highlight>
                <a:latin typeface="Roboto" panose="02000000000000000000"/>
                <a:ea typeface="Roboto" panose="02000000000000000000"/>
                <a:cs typeface="Roboto" panose="02000000000000000000"/>
                <a:sym typeface="Roboto" panose="02000000000000000000"/>
              </a:rPr>
              <a:t>Based on each observation, it is evident that employees with a satisfaction level of 3 are more inclined to consider resigning from their roles within the company.</a:t>
            </a:r>
            <a:endParaRPr sz="2200">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r>
              <a:rPr lang="en-GB" sz="2000">
                <a:solidFill>
                  <a:srgbClr val="666666"/>
                </a:solidFill>
                <a:highlight>
                  <a:schemeClr val="lt1"/>
                </a:highlight>
                <a:latin typeface="Roboto" panose="02000000000000000000"/>
                <a:ea typeface="Roboto" panose="02000000000000000000"/>
                <a:cs typeface="Roboto" panose="02000000000000000000"/>
                <a:sym typeface="Roboto" panose="02000000000000000000"/>
              </a:rPr>
              <a:t>                                </a:t>
            </a:r>
            <a:r>
              <a:rPr lang="en-GB" sz="2000" b="1">
                <a:solidFill>
                  <a:srgbClr val="666666"/>
                </a:solidFill>
                <a:highlight>
                  <a:schemeClr val="lt1"/>
                </a:highlight>
                <a:latin typeface="Roboto" panose="02000000000000000000"/>
                <a:ea typeface="Roboto" panose="02000000000000000000"/>
                <a:cs typeface="Roboto" panose="02000000000000000000"/>
                <a:sym typeface="Roboto" panose="02000000000000000000"/>
              </a:rPr>
              <a:t> </a:t>
            </a:r>
            <a:endParaRPr sz="1285" b="1">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523" name="Shape 523"/>
        <p:cNvGrpSpPr/>
        <p:nvPr/>
      </p:nvGrpSpPr>
      <p:grpSpPr>
        <a:xfrm>
          <a:off x="0" y="0"/>
          <a:ext cx="0" cy="0"/>
          <a:chOff x="0" y="0"/>
          <a:chExt cx="0" cy="0"/>
        </a:xfrm>
      </p:grpSpPr>
      <p:sp>
        <p:nvSpPr>
          <p:cNvPr id="524" name="Google Shape;524;p48"/>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D85C6"/>
                </a:solidFill>
              </a:rPr>
              <a:t>Job Role Analysis </a:t>
            </a:r>
            <a:endParaRPr>
              <a:solidFill>
                <a:srgbClr val="3D85C6"/>
              </a:solidFill>
            </a:endParaRPr>
          </a:p>
        </p:txBody>
      </p:sp>
      <p:sp>
        <p:nvSpPr>
          <p:cNvPr id="525" name="Google Shape;525;p48"/>
          <p:cNvSpPr txBox="1"/>
          <p:nvPr>
            <p:ph type="body" idx="1"/>
          </p:nvPr>
        </p:nvSpPr>
        <p:spPr>
          <a:xfrm>
            <a:off x="1303800" y="1381125"/>
            <a:ext cx="7030500" cy="590700"/>
          </a:xfrm>
          <a:prstGeom prst="rect">
            <a:avLst/>
          </a:prstGeom>
        </p:spPr>
        <p:txBody>
          <a:bodyPr spcFirstLastPara="1" wrap="square" lIns="91425" tIns="91425" rIns="91425" bIns="91425" anchor="t" anchorCtr="0">
            <a:norm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1</a:t>
            </a:r>
            <a:r>
              <a:rPr lang="en-GB" sz="1800" b="1" i="1">
                <a:solidFill>
                  <a:srgbClr val="000000"/>
                </a:solidFill>
                <a:latin typeface="Arial" panose="020B0604020202020204"/>
                <a:ea typeface="Arial" panose="020B0604020202020204"/>
                <a:cs typeface="Arial" panose="020B0604020202020204"/>
                <a:sym typeface="Arial" panose="020B0604020202020204"/>
              </a:rPr>
              <a:t>) </a:t>
            </a:r>
            <a:r>
              <a:rPr lang="en-GB" sz="1975" b="1">
                <a:solidFill>
                  <a:srgbClr val="000000"/>
                </a:solidFill>
                <a:latin typeface="Arial" panose="020B0604020202020204"/>
                <a:ea typeface="Arial" panose="020B0604020202020204"/>
                <a:cs typeface="Arial" panose="020B0604020202020204"/>
                <a:sym typeface="Arial" panose="020B0604020202020204"/>
              </a:rPr>
              <a:t>Which job roles has highest and lowest attrition rates ?</a:t>
            </a:r>
            <a:endParaRPr sz="2200">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sp>
        <p:nvSpPr>
          <p:cNvPr id="526" name="Google Shape;526;p48"/>
          <p:cNvSpPr txBox="1"/>
          <p:nvPr/>
        </p:nvSpPr>
        <p:spPr>
          <a:xfrm>
            <a:off x="6115050" y="1916925"/>
            <a:ext cx="2276400" cy="3090900"/>
          </a:xfrm>
          <a:prstGeom prst="rect">
            <a:avLst/>
          </a:prstGeom>
          <a:noFill/>
          <a:ln>
            <a:noFill/>
          </a:ln>
        </p:spPr>
        <p:txBody>
          <a:bodyPr spcFirstLastPara="1" wrap="square" lIns="91425" tIns="91425" rIns="91425" bIns="91425" anchor="t" anchorCtr="0">
            <a:spAutoFit/>
          </a:bodyPr>
          <a:lstStyle/>
          <a:p>
            <a:pPr marL="0" lvl="0" indent="0" algn="l" rtl="0">
              <a:spcBef>
                <a:spcPts val="1000"/>
              </a:spcBef>
              <a:spcAft>
                <a:spcPts val="0"/>
              </a:spcAft>
              <a:buNone/>
            </a:pPr>
            <a:r>
              <a:rPr lang="en-GB" sz="1050"/>
              <a:t>Laboratory Technician           </a:t>
            </a:r>
            <a:r>
              <a:rPr lang="en-GB" sz="1050" b="1">
                <a:solidFill>
                  <a:srgbClr val="FF0000"/>
                </a:solidFill>
              </a:rPr>
              <a:t>62</a:t>
            </a:r>
            <a:endParaRPr sz="1050" b="1">
              <a:solidFill>
                <a:srgbClr val="FF0000"/>
              </a:solidFill>
            </a:endParaRPr>
          </a:p>
          <a:p>
            <a:pPr marL="0" lvl="0" indent="0" algn="l" rtl="0">
              <a:spcBef>
                <a:spcPts val="1000"/>
              </a:spcBef>
              <a:spcAft>
                <a:spcPts val="0"/>
              </a:spcAft>
              <a:buNone/>
            </a:pPr>
            <a:r>
              <a:rPr lang="en-GB" sz="1050"/>
              <a:t>Sales Executive                     </a:t>
            </a:r>
            <a:r>
              <a:rPr lang="en-GB" sz="1050" b="1">
                <a:solidFill>
                  <a:srgbClr val="E69138"/>
                </a:solidFill>
              </a:rPr>
              <a:t>57</a:t>
            </a:r>
            <a:endParaRPr sz="1050" b="1">
              <a:solidFill>
                <a:srgbClr val="E69138"/>
              </a:solidFill>
            </a:endParaRPr>
          </a:p>
          <a:p>
            <a:pPr marL="0" lvl="0" indent="0" algn="l" rtl="0">
              <a:spcBef>
                <a:spcPts val="1000"/>
              </a:spcBef>
              <a:spcAft>
                <a:spcPts val="0"/>
              </a:spcAft>
              <a:buNone/>
            </a:pPr>
            <a:r>
              <a:rPr lang="en-GB" sz="1050"/>
              <a:t>Research Scientist                 </a:t>
            </a:r>
            <a:r>
              <a:rPr lang="en-GB" sz="1050" b="1">
                <a:solidFill>
                  <a:srgbClr val="E69138"/>
                </a:solidFill>
              </a:rPr>
              <a:t>47</a:t>
            </a:r>
            <a:endParaRPr sz="1050" b="1">
              <a:solidFill>
                <a:srgbClr val="E69138"/>
              </a:solidFill>
            </a:endParaRPr>
          </a:p>
          <a:p>
            <a:pPr marL="0" lvl="0" indent="0" algn="l" rtl="0">
              <a:spcBef>
                <a:spcPts val="1000"/>
              </a:spcBef>
              <a:spcAft>
                <a:spcPts val="0"/>
              </a:spcAft>
              <a:buNone/>
            </a:pPr>
            <a:r>
              <a:rPr lang="en-GB" sz="1050"/>
              <a:t>Sales Representative             </a:t>
            </a:r>
            <a:r>
              <a:rPr lang="en-GB" sz="1050" b="1">
                <a:solidFill>
                  <a:srgbClr val="E69138"/>
                </a:solidFill>
              </a:rPr>
              <a:t>33</a:t>
            </a:r>
            <a:endParaRPr sz="1050" b="1">
              <a:solidFill>
                <a:srgbClr val="E69138"/>
              </a:solidFill>
            </a:endParaRPr>
          </a:p>
          <a:p>
            <a:pPr marL="0" lvl="0" indent="0" algn="l" rtl="0">
              <a:spcBef>
                <a:spcPts val="1000"/>
              </a:spcBef>
              <a:spcAft>
                <a:spcPts val="0"/>
              </a:spcAft>
              <a:buNone/>
            </a:pPr>
            <a:r>
              <a:rPr lang="en-GB" sz="1050"/>
              <a:t>Human Resources                 </a:t>
            </a:r>
            <a:r>
              <a:rPr lang="en-GB" sz="1050" b="1">
                <a:solidFill>
                  <a:srgbClr val="F1C232"/>
                </a:solidFill>
              </a:rPr>
              <a:t>12</a:t>
            </a:r>
            <a:endParaRPr sz="1050" b="1">
              <a:solidFill>
                <a:srgbClr val="F1C232"/>
              </a:solidFill>
            </a:endParaRPr>
          </a:p>
          <a:p>
            <a:pPr marL="0" lvl="0" indent="0" algn="l" rtl="0">
              <a:spcBef>
                <a:spcPts val="1000"/>
              </a:spcBef>
              <a:spcAft>
                <a:spcPts val="0"/>
              </a:spcAft>
              <a:buNone/>
            </a:pPr>
            <a:r>
              <a:rPr lang="en-GB" sz="1050"/>
              <a:t>Manufacturing Director           </a:t>
            </a:r>
            <a:r>
              <a:rPr lang="en-GB" sz="1050" b="1">
                <a:solidFill>
                  <a:srgbClr val="F1C232"/>
                </a:solidFill>
              </a:rPr>
              <a:t>10</a:t>
            </a:r>
            <a:endParaRPr sz="1050" b="1">
              <a:solidFill>
                <a:srgbClr val="F1C232"/>
              </a:solidFill>
            </a:endParaRPr>
          </a:p>
          <a:p>
            <a:pPr marL="0" lvl="0" indent="0" algn="l" rtl="0">
              <a:spcBef>
                <a:spcPts val="1000"/>
              </a:spcBef>
              <a:spcAft>
                <a:spcPts val="0"/>
              </a:spcAft>
              <a:buNone/>
            </a:pPr>
            <a:r>
              <a:rPr lang="en-GB" sz="1050"/>
              <a:t>Healthcare Representative      </a:t>
            </a:r>
            <a:r>
              <a:rPr lang="en-GB" sz="1050" b="1">
                <a:solidFill>
                  <a:srgbClr val="F1C232"/>
                </a:solidFill>
              </a:rPr>
              <a:t>9</a:t>
            </a:r>
            <a:endParaRPr sz="1050" b="1">
              <a:solidFill>
                <a:srgbClr val="F1C232"/>
              </a:solidFill>
            </a:endParaRPr>
          </a:p>
          <a:p>
            <a:pPr marL="0" lvl="0" indent="0" algn="l" rtl="0">
              <a:spcBef>
                <a:spcPts val="1000"/>
              </a:spcBef>
              <a:spcAft>
                <a:spcPts val="0"/>
              </a:spcAft>
              <a:buNone/>
            </a:pPr>
            <a:r>
              <a:rPr lang="en-GB" sz="1050"/>
              <a:t>Manager                                  </a:t>
            </a:r>
            <a:r>
              <a:rPr lang="en-GB" sz="1050" b="1">
                <a:solidFill>
                  <a:srgbClr val="3C78D8"/>
                </a:solidFill>
              </a:rPr>
              <a:t>5</a:t>
            </a:r>
            <a:endParaRPr sz="1050" b="1">
              <a:solidFill>
                <a:srgbClr val="3C78D8"/>
              </a:solidFill>
            </a:endParaRPr>
          </a:p>
          <a:p>
            <a:pPr marL="0" lvl="0" indent="0" algn="l" rtl="0">
              <a:lnSpc>
                <a:spcPct val="115000"/>
              </a:lnSpc>
              <a:spcBef>
                <a:spcPts val="0"/>
              </a:spcBef>
              <a:spcAft>
                <a:spcPts val="0"/>
              </a:spcAft>
              <a:buNone/>
            </a:pPr>
            <a:r>
              <a:rPr lang="en-GB" sz="1050"/>
              <a:t>Research Director                    </a:t>
            </a:r>
            <a:r>
              <a:rPr lang="en-GB" sz="1050" b="1">
                <a:solidFill>
                  <a:srgbClr val="3D85C6"/>
                </a:solidFill>
              </a:rPr>
              <a:t>2</a:t>
            </a:r>
            <a:endParaRPr sz="1050" b="1">
              <a:solidFill>
                <a:srgbClr val="3D85C6"/>
              </a:solidFill>
            </a:endParaRPr>
          </a:p>
          <a:p>
            <a:pPr marL="0" lvl="0" indent="0" algn="l" rtl="0">
              <a:lnSpc>
                <a:spcPct val="115000"/>
              </a:lnSpc>
              <a:spcBef>
                <a:spcPts val="0"/>
              </a:spcBef>
              <a:spcAft>
                <a:spcPts val="0"/>
              </a:spcAft>
              <a:buNone/>
            </a:pPr>
            <a:endParaRPr sz="1050"/>
          </a:p>
          <a:p>
            <a:pPr marL="0" lvl="0" indent="0" algn="l" rtl="0">
              <a:spcBef>
                <a:spcPts val="1000"/>
              </a:spcBef>
              <a:spcAft>
                <a:spcPts val="0"/>
              </a:spcAft>
              <a:buNone/>
            </a:pPr>
            <a:endParaRPr>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sp>
        <p:nvSpPr>
          <p:cNvPr id="527" name="Google Shape;527;p48"/>
          <p:cNvSpPr txBox="1"/>
          <p:nvPr/>
        </p:nvSpPr>
        <p:spPr>
          <a:xfrm>
            <a:off x="1381125" y="1939575"/>
            <a:ext cx="3495600" cy="25551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Among the various job roles, Laboratory Technicians exhibit the highest attrition rate, with 62 individuals leaving their positions. On the positive side, the Research Director role boasts the lowest attrition rate, with only 2 departures. This data underscores the notable discrepancy in attrition rates across different job roles, emphasizing the need for targeted retention efforts, particularly in roles with higher turnover.</a:t>
            </a:r>
            <a:endParaRPr sz="2200">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531" name="Shape 531"/>
        <p:cNvGrpSpPr/>
        <p:nvPr/>
      </p:nvGrpSpPr>
      <p:grpSpPr>
        <a:xfrm>
          <a:off x="0" y="0"/>
          <a:ext cx="0" cy="0"/>
          <a:chOff x="0" y="0"/>
          <a:chExt cx="0" cy="0"/>
        </a:xfrm>
      </p:grpSpPr>
      <p:sp>
        <p:nvSpPr>
          <p:cNvPr id="532" name="Google Shape;532;p49"/>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E06666"/>
                </a:solidFill>
              </a:rPr>
              <a:t>Income Analysis</a:t>
            </a:r>
            <a:r>
              <a:rPr lang="en-GB">
                <a:solidFill>
                  <a:srgbClr val="3D85C6"/>
                </a:solidFill>
              </a:rPr>
              <a:t> </a:t>
            </a:r>
            <a:endParaRPr>
              <a:solidFill>
                <a:srgbClr val="3D85C6"/>
              </a:solidFill>
            </a:endParaRPr>
          </a:p>
        </p:txBody>
      </p:sp>
      <p:sp>
        <p:nvSpPr>
          <p:cNvPr id="533" name="Google Shape;533;p49"/>
          <p:cNvSpPr txBox="1"/>
          <p:nvPr>
            <p:ph type="body" idx="1"/>
          </p:nvPr>
        </p:nvSpPr>
        <p:spPr>
          <a:xfrm>
            <a:off x="1303800" y="1381125"/>
            <a:ext cx="7030500" cy="590700"/>
          </a:xfrm>
          <a:prstGeom prst="rect">
            <a:avLst/>
          </a:prstGeom>
        </p:spPr>
        <p:txBody>
          <a:bodyPr spcFirstLastPara="1" wrap="square" lIns="91425" tIns="91425" rIns="91425" bIns="91425" anchor="t" anchorCtr="0">
            <a:normAutofit fontScale="92500"/>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1) </a:t>
            </a:r>
            <a:r>
              <a:rPr lang="en-GB" sz="1975" b="1">
                <a:solidFill>
                  <a:srgbClr val="000000"/>
                </a:solidFill>
                <a:latin typeface="Arial" panose="020B0604020202020204"/>
                <a:ea typeface="Arial" panose="020B0604020202020204"/>
                <a:cs typeface="Arial" panose="020B0604020202020204"/>
                <a:sym typeface="Arial" panose="020B0604020202020204"/>
              </a:rPr>
              <a:t>How does monthly income and hikes influence attrition ?</a:t>
            </a:r>
            <a:endParaRPr sz="2200">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sp>
        <p:nvSpPr>
          <p:cNvPr id="534" name="Google Shape;534;p49"/>
          <p:cNvSpPr txBox="1"/>
          <p:nvPr/>
        </p:nvSpPr>
        <p:spPr>
          <a:xfrm>
            <a:off x="1381125" y="1939575"/>
            <a:ext cx="6553200" cy="10467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The average monthly income for current employees in the company stands at </a:t>
            </a:r>
            <a:r>
              <a:rPr lang="en-GB" b="1">
                <a:solidFill>
                  <a:srgbClr val="4A86E8"/>
                </a:solidFill>
                <a:highlight>
                  <a:schemeClr val="lt1"/>
                </a:highlight>
                <a:latin typeface="Roboto" panose="02000000000000000000"/>
                <a:ea typeface="Roboto" panose="02000000000000000000"/>
                <a:cs typeface="Roboto" panose="02000000000000000000"/>
                <a:sym typeface="Roboto" panose="02000000000000000000"/>
              </a:rPr>
              <a:t>$6832.7</a:t>
            </a: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 In contrast, those who have resigned received an average salary of </a:t>
            </a:r>
            <a:r>
              <a:rPr lang="en-GB" b="1">
                <a:solidFill>
                  <a:srgbClr val="FF9900"/>
                </a:solidFill>
                <a:highlight>
                  <a:schemeClr val="lt1"/>
                </a:highlight>
                <a:latin typeface="Roboto" panose="02000000000000000000"/>
                <a:ea typeface="Roboto" panose="02000000000000000000"/>
                <a:cs typeface="Roboto" panose="02000000000000000000"/>
                <a:sym typeface="Roboto" panose="02000000000000000000"/>
              </a:rPr>
              <a:t>$4787.0</a:t>
            </a: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 This notable discrepancy in average salaries can provide valuable insights for the company.</a:t>
            </a:r>
            <a:endParaRPr>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sp>
        <p:nvSpPr>
          <p:cNvPr id="535" name="Google Shape;535;p49"/>
          <p:cNvSpPr/>
          <p:nvPr/>
        </p:nvSpPr>
        <p:spPr>
          <a:xfrm>
            <a:off x="1495425" y="3114675"/>
            <a:ext cx="5496000" cy="371400"/>
          </a:xfrm>
          <a:prstGeom prst="rect">
            <a:avLst/>
          </a:prstGeom>
          <a:solidFill>
            <a:srgbClr val="4A86E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Nunito"/>
                <a:ea typeface="Nunito"/>
                <a:cs typeface="Nunito"/>
                <a:sym typeface="Nunito"/>
              </a:rPr>
              <a:t>6832.7</a:t>
            </a:r>
            <a:endParaRPr>
              <a:latin typeface="Nunito"/>
              <a:ea typeface="Nunito"/>
              <a:cs typeface="Nunito"/>
              <a:sym typeface="Nunito"/>
            </a:endParaRPr>
          </a:p>
        </p:txBody>
      </p:sp>
      <p:sp>
        <p:nvSpPr>
          <p:cNvPr id="536" name="Google Shape;536;p49"/>
          <p:cNvSpPr/>
          <p:nvPr/>
        </p:nvSpPr>
        <p:spPr>
          <a:xfrm>
            <a:off x="1495425" y="3790950"/>
            <a:ext cx="3714600" cy="371400"/>
          </a:xfrm>
          <a:prstGeom prst="rect">
            <a:avLst/>
          </a:prstGeom>
          <a:solidFill>
            <a:srgbClr val="FF990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Nunito"/>
                <a:ea typeface="Nunito"/>
                <a:cs typeface="Nunito"/>
                <a:sym typeface="Nunito"/>
              </a:rPr>
              <a:t>4787.0</a:t>
            </a:r>
            <a:endParaRPr>
              <a:latin typeface="Nunito"/>
              <a:ea typeface="Nunito"/>
              <a:cs typeface="Nunito"/>
              <a:sym typeface="Nunito"/>
            </a:endParaRPr>
          </a:p>
        </p:txBody>
      </p:sp>
      <p:sp>
        <p:nvSpPr>
          <p:cNvPr id="537" name="Google Shape;537;p49"/>
          <p:cNvSpPr/>
          <p:nvPr/>
        </p:nvSpPr>
        <p:spPr>
          <a:xfrm>
            <a:off x="1495425" y="3114675"/>
            <a:ext cx="57300" cy="1657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541" name="Shape 541"/>
        <p:cNvGrpSpPr/>
        <p:nvPr/>
      </p:nvGrpSpPr>
      <p:grpSpPr>
        <a:xfrm>
          <a:off x="0" y="0"/>
          <a:ext cx="0" cy="0"/>
          <a:chOff x="0" y="0"/>
          <a:chExt cx="0" cy="0"/>
        </a:xfrm>
      </p:grpSpPr>
      <p:sp>
        <p:nvSpPr>
          <p:cNvPr id="542" name="Google Shape;542;p50"/>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E06666"/>
                </a:solidFill>
              </a:rPr>
              <a:t>Income Analysis </a:t>
            </a:r>
            <a:endParaRPr>
              <a:solidFill>
                <a:srgbClr val="E06666"/>
              </a:solidFill>
            </a:endParaRPr>
          </a:p>
        </p:txBody>
      </p:sp>
      <p:sp>
        <p:nvSpPr>
          <p:cNvPr id="543" name="Google Shape;543;p50"/>
          <p:cNvSpPr txBox="1"/>
          <p:nvPr>
            <p:ph type="body" idx="1"/>
          </p:nvPr>
        </p:nvSpPr>
        <p:spPr>
          <a:xfrm>
            <a:off x="1303800" y="1381125"/>
            <a:ext cx="7030500" cy="590700"/>
          </a:xfrm>
          <a:prstGeom prst="rect">
            <a:avLst/>
          </a:prstGeom>
        </p:spPr>
        <p:txBody>
          <a:bodyPr spcFirstLastPara="1" wrap="square" lIns="91425" tIns="91425" rIns="91425" bIns="91425" anchor="t" anchorCtr="0">
            <a:normAutofit fontScale="92500"/>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1) </a:t>
            </a:r>
            <a:r>
              <a:rPr lang="en-GB" sz="1975" b="1">
                <a:solidFill>
                  <a:srgbClr val="000000"/>
                </a:solidFill>
                <a:latin typeface="Arial" panose="020B0604020202020204"/>
                <a:ea typeface="Arial" panose="020B0604020202020204"/>
                <a:cs typeface="Arial" panose="020B0604020202020204"/>
                <a:sym typeface="Arial" panose="020B0604020202020204"/>
              </a:rPr>
              <a:t>How does monthly income and hikes influence attrition ?</a:t>
            </a:r>
            <a:endParaRPr sz="2200">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sp>
        <p:nvSpPr>
          <p:cNvPr id="544" name="Google Shape;544;p50"/>
          <p:cNvSpPr txBox="1"/>
          <p:nvPr/>
        </p:nvSpPr>
        <p:spPr>
          <a:xfrm>
            <a:off x="1381125" y="1939575"/>
            <a:ext cx="6553200" cy="4002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endParaRPr>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pic>
        <p:nvPicPr>
          <p:cNvPr id="545" name="Google Shape;545;p50"/>
          <p:cNvPicPr preferRelativeResize="0"/>
          <p:nvPr/>
        </p:nvPicPr>
        <p:blipFill>
          <a:blip r:embed="rId1"/>
          <a:stretch>
            <a:fillRect/>
          </a:stretch>
        </p:blipFill>
        <p:spPr>
          <a:xfrm>
            <a:off x="1381125" y="1971825"/>
            <a:ext cx="3307929" cy="2498925"/>
          </a:xfrm>
          <a:prstGeom prst="rect">
            <a:avLst/>
          </a:prstGeom>
          <a:noFill/>
          <a:ln>
            <a:noFill/>
          </a:ln>
        </p:spPr>
      </p:pic>
      <p:pic>
        <p:nvPicPr>
          <p:cNvPr id="546" name="Google Shape;546;p50"/>
          <p:cNvPicPr preferRelativeResize="0"/>
          <p:nvPr/>
        </p:nvPicPr>
        <p:blipFill>
          <a:blip r:embed="rId2"/>
          <a:stretch>
            <a:fillRect/>
          </a:stretch>
        </p:blipFill>
        <p:spPr>
          <a:xfrm>
            <a:off x="4831925" y="1971825"/>
            <a:ext cx="3253999" cy="2543026"/>
          </a:xfrm>
          <a:prstGeom prst="rect">
            <a:avLst/>
          </a:prstGeom>
          <a:noFill/>
          <a:ln>
            <a:noFill/>
          </a:ln>
        </p:spPr>
      </p:pic>
      <p:sp>
        <p:nvSpPr>
          <p:cNvPr id="547" name="Google Shape;547;p50"/>
          <p:cNvSpPr txBox="1"/>
          <p:nvPr/>
        </p:nvSpPr>
        <p:spPr>
          <a:xfrm>
            <a:off x="2457450" y="4581525"/>
            <a:ext cx="1381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dk2"/>
                </a:solidFill>
                <a:latin typeface="Nunito"/>
                <a:ea typeface="Nunito"/>
                <a:cs typeface="Nunito"/>
                <a:sym typeface="Nunito"/>
              </a:rPr>
              <a:t>Attrition</a:t>
            </a:r>
            <a:r>
              <a:rPr lang="en-GB" sz="1300">
                <a:solidFill>
                  <a:schemeClr val="dk2"/>
                </a:solidFill>
                <a:latin typeface="Nunito"/>
                <a:ea typeface="Nunito"/>
                <a:cs typeface="Nunito"/>
                <a:sym typeface="Nunito"/>
              </a:rPr>
              <a:t> = No</a:t>
            </a:r>
            <a:endParaRPr sz="1300">
              <a:solidFill>
                <a:schemeClr val="dk2"/>
              </a:solidFill>
              <a:latin typeface="Nunito"/>
              <a:ea typeface="Nunito"/>
              <a:cs typeface="Nunito"/>
              <a:sym typeface="Nunito"/>
            </a:endParaRPr>
          </a:p>
        </p:txBody>
      </p:sp>
      <p:sp>
        <p:nvSpPr>
          <p:cNvPr id="548" name="Google Shape;548;p50"/>
          <p:cNvSpPr txBox="1"/>
          <p:nvPr/>
        </p:nvSpPr>
        <p:spPr>
          <a:xfrm>
            <a:off x="5920725" y="4552950"/>
            <a:ext cx="1381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dk2"/>
                </a:solidFill>
                <a:latin typeface="Nunito"/>
                <a:ea typeface="Nunito"/>
                <a:cs typeface="Nunito"/>
                <a:sym typeface="Nunito"/>
              </a:rPr>
              <a:t>Attrition = Yes</a:t>
            </a:r>
            <a:endParaRPr sz="1300">
              <a:solidFill>
                <a:schemeClr val="dk2"/>
              </a:solidFill>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552" name="Shape 552"/>
        <p:cNvGrpSpPr/>
        <p:nvPr/>
      </p:nvGrpSpPr>
      <p:grpSpPr>
        <a:xfrm>
          <a:off x="0" y="0"/>
          <a:ext cx="0" cy="0"/>
          <a:chOff x="0" y="0"/>
          <a:chExt cx="0" cy="0"/>
        </a:xfrm>
      </p:grpSpPr>
      <p:sp>
        <p:nvSpPr>
          <p:cNvPr id="553" name="Google Shape;553;p51"/>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D85C6"/>
                </a:solidFill>
              </a:rPr>
              <a:t>Suggestions</a:t>
            </a:r>
            <a:endParaRPr>
              <a:solidFill>
                <a:srgbClr val="3D85C6"/>
              </a:solidFill>
            </a:endParaRPr>
          </a:p>
        </p:txBody>
      </p:sp>
      <p:sp>
        <p:nvSpPr>
          <p:cNvPr id="554" name="Google Shape;554;p51"/>
          <p:cNvSpPr txBox="1"/>
          <p:nvPr>
            <p:ph type="body" idx="1"/>
          </p:nvPr>
        </p:nvSpPr>
        <p:spPr>
          <a:xfrm>
            <a:off x="1303800" y="1276350"/>
            <a:ext cx="7030500" cy="37815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None/>
            </a:pPr>
            <a:r>
              <a:rPr lang="en-GB" b="1">
                <a:solidFill>
                  <a:srgbClr val="434343"/>
                </a:solidFill>
                <a:highlight>
                  <a:schemeClr val="lt1"/>
                </a:highlight>
                <a:latin typeface="Roboto" panose="02000000000000000000"/>
                <a:ea typeface="Roboto" panose="02000000000000000000"/>
                <a:cs typeface="Roboto" panose="02000000000000000000"/>
                <a:sym typeface="Roboto" panose="02000000000000000000"/>
              </a:rPr>
              <a:t>Role-Specific Focus:</a:t>
            </a: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 Address high attrition rates in roles like life science and medical staff.</a:t>
            </a:r>
            <a:endParaRPr>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spcBef>
                <a:spcPts val="1500"/>
              </a:spcBef>
              <a:spcAft>
                <a:spcPts val="0"/>
              </a:spcAft>
              <a:buNone/>
            </a:pPr>
            <a:r>
              <a:rPr lang="en-GB" b="1">
                <a:solidFill>
                  <a:srgbClr val="434343"/>
                </a:solidFill>
                <a:highlight>
                  <a:schemeClr val="lt1"/>
                </a:highlight>
                <a:latin typeface="Roboto" panose="02000000000000000000"/>
                <a:ea typeface="Roboto" panose="02000000000000000000"/>
                <a:cs typeface="Roboto" panose="02000000000000000000"/>
                <a:sym typeface="Roboto" panose="02000000000000000000"/>
              </a:rPr>
              <a:t>Work-Life Balance:</a:t>
            </a: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 Enhance work-life balance and reduce overtime rates across the organization.</a:t>
            </a:r>
            <a:endParaRPr>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spcBef>
                <a:spcPts val="1500"/>
              </a:spcBef>
              <a:spcAft>
                <a:spcPts val="0"/>
              </a:spcAft>
              <a:buNone/>
            </a:pPr>
            <a:r>
              <a:rPr lang="en-GB" b="1">
                <a:solidFill>
                  <a:srgbClr val="434343"/>
                </a:solidFill>
                <a:highlight>
                  <a:schemeClr val="lt1"/>
                </a:highlight>
                <a:latin typeface="Roboto" panose="02000000000000000000"/>
                <a:ea typeface="Roboto" panose="02000000000000000000"/>
                <a:cs typeface="Roboto" panose="02000000000000000000"/>
                <a:sym typeface="Roboto" panose="02000000000000000000"/>
              </a:rPr>
              <a:t>Job Involvement Workshops:</a:t>
            </a: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 Implement workshops to boost job involvement among employees.</a:t>
            </a:r>
            <a:endParaRPr>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spcBef>
                <a:spcPts val="1500"/>
              </a:spcBef>
              <a:spcAft>
                <a:spcPts val="0"/>
              </a:spcAft>
              <a:buNone/>
            </a:pPr>
            <a:r>
              <a:rPr lang="en-GB" b="1">
                <a:solidFill>
                  <a:srgbClr val="434343"/>
                </a:solidFill>
                <a:highlight>
                  <a:schemeClr val="lt1"/>
                </a:highlight>
                <a:latin typeface="Roboto" panose="02000000000000000000"/>
                <a:ea typeface="Roboto" panose="02000000000000000000"/>
                <a:cs typeface="Roboto" panose="02000000000000000000"/>
                <a:sym typeface="Roboto" panose="02000000000000000000"/>
              </a:rPr>
              <a:t>Open-Ended Meetings:</a:t>
            </a: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 Conduct open-ended meetings, particularly in departments with higher attrition like sales and R&amp;D, to gather employee opinions.</a:t>
            </a:r>
            <a:endParaRPr>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spcBef>
                <a:spcPts val="1500"/>
              </a:spcBef>
              <a:spcAft>
                <a:spcPts val="0"/>
              </a:spcAft>
              <a:buNone/>
            </a:pPr>
            <a:r>
              <a:rPr lang="en-GB" b="1">
                <a:solidFill>
                  <a:srgbClr val="434343"/>
                </a:solidFill>
                <a:highlight>
                  <a:schemeClr val="lt1"/>
                </a:highlight>
                <a:latin typeface="Roboto" panose="02000000000000000000"/>
                <a:ea typeface="Roboto" panose="02000000000000000000"/>
                <a:cs typeface="Roboto" panose="02000000000000000000"/>
                <a:sym typeface="Roboto" panose="02000000000000000000"/>
              </a:rPr>
              <a:t>Enhance Work Environment and Salaries:</a:t>
            </a: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 Make incremental improvements to the work environment and consider adjustments to monthly income.</a:t>
            </a:r>
            <a:endParaRPr>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spcBef>
                <a:spcPts val="1500"/>
              </a:spcBef>
              <a:spcAft>
                <a:spcPts val="0"/>
              </a:spcAft>
              <a:buNone/>
            </a:pPr>
            <a:r>
              <a:rPr lang="en-GB" b="1">
                <a:solidFill>
                  <a:srgbClr val="434343"/>
                </a:solidFill>
                <a:highlight>
                  <a:schemeClr val="lt1"/>
                </a:highlight>
                <a:latin typeface="Roboto" panose="02000000000000000000"/>
                <a:ea typeface="Roboto" panose="02000000000000000000"/>
                <a:cs typeface="Roboto" panose="02000000000000000000"/>
                <a:sym typeface="Roboto" panose="02000000000000000000"/>
              </a:rPr>
              <a:t>Follow-Up Surveys:</a:t>
            </a: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 Plan periodic employee surveys to track progress and gather ongoing</a:t>
            </a: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 </a:t>
            </a: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feedback for continuous improvement.</a:t>
            </a:r>
            <a:endParaRPr>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1200"/>
              </a:spcAft>
              <a:buNone/>
            </a:pPr>
            <a:endParaRPr sz="1900">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D85C6"/>
                </a:solidFill>
              </a:rPr>
              <a:t>Attrition Analysis</a:t>
            </a:r>
            <a:endParaRPr>
              <a:solidFill>
                <a:srgbClr val="3D85C6"/>
              </a:solidFill>
            </a:endParaRPr>
          </a:p>
        </p:txBody>
      </p:sp>
      <p:sp>
        <p:nvSpPr>
          <p:cNvPr id="299" name="Google Shape;299;p16"/>
          <p:cNvSpPr txBox="1"/>
          <p:nvPr>
            <p:ph type="body" idx="1"/>
          </p:nvPr>
        </p:nvSpPr>
        <p:spPr>
          <a:xfrm>
            <a:off x="1303800" y="1381125"/>
            <a:ext cx="7030500" cy="3563700"/>
          </a:xfrm>
          <a:prstGeom prst="rect">
            <a:avLst/>
          </a:prstGeom>
        </p:spPr>
        <p:txBody>
          <a:bodyPr spcFirstLastPara="1" wrap="square" lIns="91425" tIns="91425" rIns="91425" bIns="91425" anchor="t" anchorCtr="0">
            <a:normAutofit lnSpcReduction="20000"/>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2</a:t>
            </a:r>
            <a:r>
              <a:rPr lang="en-GB" sz="1800" b="1" i="1">
                <a:solidFill>
                  <a:srgbClr val="000000"/>
                </a:solidFill>
                <a:latin typeface="Arial" panose="020B0604020202020204"/>
                <a:ea typeface="Arial" panose="020B0604020202020204"/>
                <a:cs typeface="Arial" panose="020B0604020202020204"/>
                <a:sym typeface="Arial" panose="020B0604020202020204"/>
              </a:rPr>
              <a:t>) </a:t>
            </a:r>
            <a:r>
              <a:rPr lang="en-GB" sz="1800" b="1" i="1">
                <a:solidFill>
                  <a:srgbClr val="000000"/>
                </a:solidFill>
                <a:latin typeface="Arial" panose="020B0604020202020204"/>
                <a:ea typeface="Arial" panose="020B0604020202020204"/>
                <a:cs typeface="Arial" panose="020B0604020202020204"/>
                <a:sym typeface="Arial" panose="020B0604020202020204"/>
              </a:rPr>
              <a:t>Is there a significant difference in attrition rates between different age bands or departments?</a:t>
            </a:r>
            <a:endParaRPr sz="1800" b="1" i="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1800" b="1" i="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GB" sz="1400">
                <a:solidFill>
                  <a:srgbClr val="434343"/>
                </a:solidFill>
                <a:latin typeface="Roboto" panose="02000000000000000000"/>
                <a:ea typeface="Roboto" panose="02000000000000000000"/>
                <a:cs typeface="Roboto" panose="02000000000000000000"/>
                <a:sym typeface="Roboto" panose="02000000000000000000"/>
              </a:rPr>
              <a:t>Attrition rates differ across age groups:</a:t>
            </a:r>
            <a:endParaRPr sz="1400">
              <a:solidFill>
                <a:srgbClr val="434343"/>
              </a:solidFill>
              <a:latin typeface="Roboto" panose="02000000000000000000"/>
              <a:ea typeface="Roboto" panose="02000000000000000000"/>
              <a:cs typeface="Roboto" panose="02000000000000000000"/>
              <a:sym typeface="Roboto" panose="02000000000000000000"/>
            </a:endParaRPr>
          </a:p>
          <a:p>
            <a:pPr marL="457200" lvl="0" indent="-317500" algn="l" rtl="0">
              <a:spcBef>
                <a:spcPts val="1500"/>
              </a:spcBef>
              <a:spcAft>
                <a:spcPts val="0"/>
              </a:spcAft>
              <a:buClr>
                <a:srgbClr val="434343"/>
              </a:buClr>
              <a:buSzPts val="1400"/>
              <a:buFont typeface="Roboto" panose="02000000000000000000"/>
              <a:buChar char="●"/>
            </a:pPr>
            <a:r>
              <a:rPr lang="en-GB" sz="1400">
                <a:solidFill>
                  <a:srgbClr val="434343"/>
                </a:solidFill>
                <a:latin typeface="Roboto" panose="02000000000000000000"/>
                <a:ea typeface="Roboto" panose="02000000000000000000"/>
                <a:cs typeface="Roboto" panose="02000000000000000000"/>
                <a:sym typeface="Roboto" panose="02000000000000000000"/>
              </a:rPr>
              <a:t>25 - 34        </a:t>
            </a:r>
            <a:r>
              <a:rPr lang="en-GB" sz="1400" b="1">
                <a:solidFill>
                  <a:srgbClr val="FF0000"/>
                </a:solidFill>
                <a:latin typeface="Roboto" panose="02000000000000000000"/>
                <a:ea typeface="Roboto" panose="02000000000000000000"/>
                <a:cs typeface="Roboto" panose="02000000000000000000"/>
                <a:sym typeface="Roboto" panose="02000000000000000000"/>
              </a:rPr>
              <a:t>112</a:t>
            </a:r>
            <a:endParaRPr sz="1400" b="1">
              <a:solidFill>
                <a:srgbClr val="FF0000"/>
              </a:solidFill>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Clr>
                <a:srgbClr val="434343"/>
              </a:buClr>
              <a:buSzPts val="1400"/>
              <a:buFont typeface="Roboto" panose="02000000000000000000"/>
              <a:buChar char="●"/>
            </a:pPr>
            <a:r>
              <a:rPr lang="en-GB" sz="1400">
                <a:solidFill>
                  <a:srgbClr val="434343"/>
                </a:solidFill>
                <a:latin typeface="Roboto" panose="02000000000000000000"/>
                <a:ea typeface="Roboto" panose="02000000000000000000"/>
                <a:cs typeface="Roboto" panose="02000000000000000000"/>
                <a:sym typeface="Roboto" panose="02000000000000000000"/>
              </a:rPr>
              <a:t>35 - 44           </a:t>
            </a:r>
            <a:r>
              <a:rPr lang="en-GB" sz="1400" b="1">
                <a:solidFill>
                  <a:srgbClr val="E06666"/>
                </a:solidFill>
                <a:latin typeface="Roboto" panose="02000000000000000000"/>
                <a:ea typeface="Roboto" panose="02000000000000000000"/>
                <a:cs typeface="Roboto" panose="02000000000000000000"/>
                <a:sym typeface="Roboto" panose="02000000000000000000"/>
              </a:rPr>
              <a:t>51</a:t>
            </a:r>
            <a:endParaRPr sz="1400" b="1">
              <a:solidFill>
                <a:srgbClr val="E06666"/>
              </a:solidFill>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Clr>
                <a:srgbClr val="434343"/>
              </a:buClr>
              <a:buSzPts val="1400"/>
              <a:buFont typeface="Roboto" panose="02000000000000000000"/>
              <a:buChar char="●"/>
            </a:pPr>
            <a:r>
              <a:rPr lang="en-GB" sz="1400">
                <a:solidFill>
                  <a:srgbClr val="434343"/>
                </a:solidFill>
                <a:latin typeface="Roboto" panose="02000000000000000000"/>
                <a:ea typeface="Roboto" panose="02000000000000000000"/>
                <a:cs typeface="Roboto" panose="02000000000000000000"/>
                <a:sym typeface="Roboto" panose="02000000000000000000"/>
              </a:rPr>
              <a:t>Under 25       </a:t>
            </a:r>
            <a:r>
              <a:rPr lang="en-GB" sz="1400" b="1">
                <a:solidFill>
                  <a:srgbClr val="FF9900"/>
                </a:solidFill>
                <a:latin typeface="Roboto" panose="02000000000000000000"/>
                <a:ea typeface="Roboto" panose="02000000000000000000"/>
                <a:cs typeface="Roboto" panose="02000000000000000000"/>
                <a:sym typeface="Roboto" panose="02000000000000000000"/>
              </a:rPr>
              <a:t>38</a:t>
            </a:r>
            <a:endParaRPr sz="1400" b="1">
              <a:solidFill>
                <a:srgbClr val="FF9900"/>
              </a:solidFill>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Clr>
                <a:srgbClr val="434343"/>
              </a:buClr>
              <a:buSzPts val="1400"/>
              <a:buFont typeface="Roboto" panose="02000000000000000000"/>
              <a:buChar char="●"/>
            </a:pPr>
            <a:r>
              <a:rPr lang="en-GB" sz="1400">
                <a:solidFill>
                  <a:srgbClr val="434343"/>
                </a:solidFill>
                <a:latin typeface="Roboto" panose="02000000000000000000"/>
                <a:ea typeface="Roboto" panose="02000000000000000000"/>
                <a:cs typeface="Roboto" panose="02000000000000000000"/>
                <a:sym typeface="Roboto" panose="02000000000000000000"/>
              </a:rPr>
              <a:t>45 - 54           </a:t>
            </a:r>
            <a:r>
              <a:rPr lang="en-GB" sz="1400" b="1">
                <a:solidFill>
                  <a:srgbClr val="F6B26B"/>
                </a:solidFill>
                <a:latin typeface="Roboto" panose="02000000000000000000"/>
                <a:ea typeface="Roboto" panose="02000000000000000000"/>
                <a:cs typeface="Roboto" panose="02000000000000000000"/>
                <a:sym typeface="Roboto" panose="02000000000000000000"/>
              </a:rPr>
              <a:t>25</a:t>
            </a:r>
            <a:endParaRPr sz="1400" b="1">
              <a:solidFill>
                <a:srgbClr val="F6B26B"/>
              </a:solidFill>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Clr>
                <a:srgbClr val="434343"/>
              </a:buClr>
              <a:buSzPts val="1400"/>
              <a:buFont typeface="Roboto" panose="02000000000000000000"/>
              <a:buChar char="●"/>
            </a:pPr>
            <a:r>
              <a:rPr lang="en-GB" sz="1400">
                <a:solidFill>
                  <a:srgbClr val="434343"/>
                </a:solidFill>
                <a:latin typeface="Roboto" panose="02000000000000000000"/>
                <a:ea typeface="Roboto" panose="02000000000000000000"/>
                <a:cs typeface="Roboto" panose="02000000000000000000"/>
                <a:sym typeface="Roboto" panose="02000000000000000000"/>
              </a:rPr>
              <a:t>Over 55          </a:t>
            </a:r>
            <a:r>
              <a:rPr lang="en-GB" sz="1400" b="1">
                <a:solidFill>
                  <a:srgbClr val="3C78D8"/>
                </a:solidFill>
                <a:latin typeface="Roboto" panose="02000000000000000000"/>
                <a:ea typeface="Roboto" panose="02000000000000000000"/>
                <a:cs typeface="Roboto" panose="02000000000000000000"/>
                <a:sym typeface="Roboto" panose="02000000000000000000"/>
              </a:rPr>
              <a:t>11</a:t>
            </a:r>
            <a:endParaRPr sz="1400" b="1">
              <a:solidFill>
                <a:srgbClr val="3C78D8"/>
              </a:solidFill>
              <a:latin typeface="Roboto" panose="02000000000000000000"/>
              <a:ea typeface="Roboto" panose="02000000000000000000"/>
              <a:cs typeface="Roboto" panose="02000000000000000000"/>
              <a:sym typeface="Roboto" panose="02000000000000000000"/>
            </a:endParaRPr>
          </a:p>
          <a:p>
            <a:pPr marL="0" lvl="0" indent="0" algn="l" rtl="0">
              <a:spcBef>
                <a:spcPts val="1500"/>
              </a:spcBef>
              <a:spcAft>
                <a:spcPts val="0"/>
              </a:spcAft>
              <a:buNone/>
            </a:pPr>
            <a:r>
              <a:rPr lang="en-GB" sz="1400">
                <a:solidFill>
                  <a:srgbClr val="434343"/>
                </a:solidFill>
                <a:latin typeface="Roboto" panose="02000000000000000000"/>
                <a:ea typeface="Roboto" panose="02000000000000000000"/>
                <a:cs typeface="Roboto" panose="02000000000000000000"/>
                <a:sym typeface="Roboto" panose="02000000000000000000"/>
              </a:rPr>
              <a:t>This breakdown highlights age-related trends in attrition, offering valuable insights for further analysis.</a:t>
            </a:r>
            <a:endParaRPr sz="140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558" name="Shape 558"/>
        <p:cNvGrpSpPr/>
        <p:nvPr/>
      </p:nvGrpSpPr>
      <p:grpSpPr>
        <a:xfrm>
          <a:off x="0" y="0"/>
          <a:ext cx="0" cy="0"/>
          <a:chOff x="0" y="0"/>
          <a:chExt cx="0" cy="0"/>
        </a:xfrm>
      </p:grpSpPr>
      <p:sp>
        <p:nvSpPr>
          <p:cNvPr id="559" name="Google Shape;559;p52"/>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D85C6"/>
                </a:solidFill>
              </a:rPr>
              <a:t>Suggestions</a:t>
            </a:r>
            <a:endParaRPr>
              <a:solidFill>
                <a:srgbClr val="3D85C6"/>
              </a:solidFill>
            </a:endParaRPr>
          </a:p>
        </p:txBody>
      </p:sp>
      <p:sp>
        <p:nvSpPr>
          <p:cNvPr id="560" name="Google Shape;560;p52"/>
          <p:cNvSpPr txBox="1"/>
          <p:nvPr>
            <p:ph type="body" idx="1"/>
          </p:nvPr>
        </p:nvSpPr>
        <p:spPr>
          <a:xfrm>
            <a:off x="1303800" y="1276350"/>
            <a:ext cx="7030500" cy="37815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None/>
            </a:pPr>
            <a:r>
              <a:rPr lang="en-GB" b="1">
                <a:solidFill>
                  <a:srgbClr val="434343"/>
                </a:solidFill>
                <a:highlight>
                  <a:schemeClr val="lt1"/>
                </a:highlight>
                <a:latin typeface="Roboto" panose="02000000000000000000"/>
                <a:ea typeface="Roboto" panose="02000000000000000000"/>
                <a:cs typeface="Roboto" panose="02000000000000000000"/>
                <a:sym typeface="Roboto" panose="02000000000000000000"/>
              </a:rPr>
              <a:t>Role Change Follow-Ups:</a:t>
            </a: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 Initiate follow-ups after role changes, recognizing the impact of tenure in current roles on attrition. Address any dissatisfaction promptly.</a:t>
            </a:r>
            <a:endParaRPr>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spcBef>
                <a:spcPts val="1500"/>
              </a:spcBef>
              <a:spcAft>
                <a:spcPts val="0"/>
              </a:spcAft>
              <a:buNone/>
            </a:pPr>
            <a:r>
              <a:rPr lang="en-GB" b="1">
                <a:solidFill>
                  <a:srgbClr val="434343"/>
                </a:solidFill>
                <a:highlight>
                  <a:schemeClr val="lt1"/>
                </a:highlight>
                <a:latin typeface="Roboto" panose="02000000000000000000"/>
                <a:ea typeface="Roboto" panose="02000000000000000000"/>
                <a:cs typeface="Roboto" panose="02000000000000000000"/>
                <a:sym typeface="Roboto" panose="02000000000000000000"/>
              </a:rPr>
              <a:t>Exit Interviews for Insights:</a:t>
            </a: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 Conduct exit interviews to analyze specific reasons cited by departing employees. Understand their expectations and identify areas where the company fell short, informing future retention strategies</a:t>
            </a: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a:t>
            </a:r>
            <a:endParaRPr>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1200"/>
              </a:spcAft>
              <a:buNone/>
            </a:pPr>
            <a:endParaRPr b="1">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564" name="Shape 564"/>
        <p:cNvGrpSpPr/>
        <p:nvPr/>
      </p:nvGrpSpPr>
      <p:grpSpPr>
        <a:xfrm>
          <a:off x="0" y="0"/>
          <a:ext cx="0" cy="0"/>
          <a:chOff x="0" y="0"/>
          <a:chExt cx="0" cy="0"/>
        </a:xfrm>
      </p:grpSpPr>
      <p:sp>
        <p:nvSpPr>
          <p:cNvPr id="565" name="Google Shape;565;p53"/>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Thank you very much. </a:t>
            </a:r>
            <a:endParaRPr lang="en-GB"/>
          </a:p>
        </p:txBody>
      </p:sp>
      <p:sp>
        <p:nvSpPr>
          <p:cNvPr id="566" name="Google Shape;566;p53"/>
          <p:cNvSpPr txBox="1"/>
          <p:nvPr>
            <p:ph type="body" idx="1"/>
          </p:nvPr>
        </p:nvSpPr>
        <p:spPr>
          <a:xfrm>
            <a:off x="1303800" y="10756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Your Questions or Feedback ?</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D85C6"/>
                </a:solidFill>
              </a:rPr>
              <a:t>Attrition Analysis</a:t>
            </a:r>
            <a:endParaRPr>
              <a:solidFill>
                <a:srgbClr val="3D85C6"/>
              </a:solidFill>
            </a:endParaRPr>
          </a:p>
        </p:txBody>
      </p:sp>
      <p:sp>
        <p:nvSpPr>
          <p:cNvPr id="305" name="Google Shape;305;p17"/>
          <p:cNvSpPr txBox="1"/>
          <p:nvPr>
            <p:ph type="body" idx="1"/>
          </p:nvPr>
        </p:nvSpPr>
        <p:spPr>
          <a:xfrm>
            <a:off x="1303800" y="1307150"/>
            <a:ext cx="7030500" cy="1216200"/>
          </a:xfrm>
          <a:prstGeom prst="rect">
            <a:avLst/>
          </a:prstGeom>
        </p:spPr>
        <p:txBody>
          <a:bodyPr spcFirstLastPara="1" wrap="square" lIns="91425" tIns="91425" rIns="91425" bIns="91425" anchor="t" anchorCtr="0">
            <a:norm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2) Is there a significant difference in attrition rates between different age bands or departments?</a:t>
            </a: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p:txBody>
      </p:sp>
      <p:pic>
        <p:nvPicPr>
          <p:cNvPr id="306" name="Google Shape;306;p17"/>
          <p:cNvPicPr preferRelativeResize="0"/>
          <p:nvPr/>
        </p:nvPicPr>
        <p:blipFill>
          <a:blip r:embed="rId1"/>
          <a:stretch>
            <a:fillRect/>
          </a:stretch>
        </p:blipFill>
        <p:spPr>
          <a:xfrm>
            <a:off x="1357825" y="2061850"/>
            <a:ext cx="5218476" cy="305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3D85C6"/>
                </a:solidFill>
              </a:rPr>
              <a:t>Attrition Analysis</a:t>
            </a:r>
            <a:endParaRPr>
              <a:solidFill>
                <a:srgbClr val="3D85C6"/>
              </a:solidFill>
            </a:endParaRPr>
          </a:p>
        </p:txBody>
      </p:sp>
      <p:sp>
        <p:nvSpPr>
          <p:cNvPr id="312" name="Google Shape;312;p18"/>
          <p:cNvSpPr txBox="1"/>
          <p:nvPr>
            <p:ph type="body" idx="1"/>
          </p:nvPr>
        </p:nvSpPr>
        <p:spPr>
          <a:xfrm>
            <a:off x="1303800" y="1381125"/>
            <a:ext cx="7030500" cy="11907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3) </a:t>
            </a:r>
            <a:r>
              <a:rPr lang="en-GB" sz="1975" b="1">
                <a:solidFill>
                  <a:srgbClr val="000000"/>
                </a:solidFill>
                <a:latin typeface="Arial" panose="020B0604020202020204"/>
                <a:ea typeface="Arial" panose="020B0604020202020204"/>
                <a:cs typeface="Arial" panose="020B0604020202020204"/>
                <a:sym typeface="Arial" panose="020B0604020202020204"/>
              </a:rPr>
              <a:t>Does the presence of overtime have any correlation with attrition?</a:t>
            </a:r>
            <a:endParaRPr sz="1800" b="1" i="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p:txBody>
      </p:sp>
      <p:sp>
        <p:nvSpPr>
          <p:cNvPr id="313" name="Google Shape;313;p18"/>
          <p:cNvSpPr txBox="1"/>
          <p:nvPr/>
        </p:nvSpPr>
        <p:spPr>
          <a:xfrm>
            <a:off x="1390650" y="2253813"/>
            <a:ext cx="3000000" cy="3099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GB">
                <a:solidFill>
                  <a:srgbClr val="434343"/>
                </a:solidFill>
                <a:latin typeface="Roboto" panose="02000000000000000000"/>
                <a:ea typeface="Roboto" panose="02000000000000000000"/>
                <a:cs typeface="Roboto" panose="02000000000000000000"/>
                <a:sym typeface="Roboto" panose="02000000000000000000"/>
              </a:rPr>
              <a:t>The data plot underscores a noteworthy trend: 54.27% of departing employees had been assigned overtime duties. This observation suggests a potential association between attrition and overtime responsibilities, prompting a closer examination of the impact of such assignments on employee retention.</a:t>
            </a:r>
            <a:endParaRPr sz="160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p:txBody>
      </p:sp>
      <p:pic>
        <p:nvPicPr>
          <p:cNvPr id="314" name="Google Shape;314;p18"/>
          <p:cNvPicPr preferRelativeResize="0"/>
          <p:nvPr/>
        </p:nvPicPr>
        <p:blipFill>
          <a:blip r:embed="rId1"/>
          <a:stretch>
            <a:fillRect/>
          </a:stretch>
        </p:blipFill>
        <p:spPr>
          <a:xfrm>
            <a:off x="4667250" y="2266950"/>
            <a:ext cx="3771900" cy="2628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E06666"/>
                </a:solidFill>
              </a:rPr>
              <a:t>Employee</a:t>
            </a:r>
            <a:r>
              <a:rPr lang="en-GB">
                <a:solidFill>
                  <a:srgbClr val="E06666"/>
                </a:solidFill>
              </a:rPr>
              <a:t> Demographic Analysis</a:t>
            </a:r>
            <a:endParaRPr>
              <a:solidFill>
                <a:srgbClr val="E06666"/>
              </a:solidFill>
            </a:endParaRPr>
          </a:p>
        </p:txBody>
      </p:sp>
      <p:sp>
        <p:nvSpPr>
          <p:cNvPr id="320" name="Google Shape;320;p19"/>
          <p:cNvSpPr txBox="1"/>
          <p:nvPr>
            <p:ph type="body" idx="1"/>
          </p:nvPr>
        </p:nvSpPr>
        <p:spPr>
          <a:xfrm>
            <a:off x="1303800" y="1381125"/>
            <a:ext cx="7030500" cy="1190700"/>
          </a:xfrm>
          <a:prstGeom prst="rect">
            <a:avLst/>
          </a:prstGeom>
        </p:spPr>
        <p:txBody>
          <a:bodyPr spcFirstLastPara="1" wrap="square" lIns="91425" tIns="91425" rIns="91425" bIns="91425" anchor="t" anchorCtr="0">
            <a:norm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1</a:t>
            </a:r>
            <a:r>
              <a:rPr lang="en-GB" sz="1800" b="1" i="1">
                <a:solidFill>
                  <a:srgbClr val="000000"/>
                </a:solidFill>
                <a:latin typeface="Arial" panose="020B0604020202020204"/>
                <a:ea typeface="Arial" panose="020B0604020202020204"/>
                <a:cs typeface="Arial" panose="020B0604020202020204"/>
                <a:sym typeface="Arial" panose="020B0604020202020204"/>
              </a:rPr>
              <a:t>) </a:t>
            </a:r>
            <a:r>
              <a:rPr lang="en-GB" sz="1975" b="1">
                <a:solidFill>
                  <a:srgbClr val="000000"/>
                </a:solidFill>
                <a:latin typeface="Arial" panose="020B0604020202020204"/>
                <a:ea typeface="Arial" panose="020B0604020202020204"/>
                <a:cs typeface="Arial" panose="020B0604020202020204"/>
                <a:sym typeface="Arial" panose="020B0604020202020204"/>
              </a:rPr>
              <a:t>What is the gender distribution among employees ?</a:t>
            </a:r>
            <a:endParaRPr sz="1800" b="1" i="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p:txBody>
      </p:sp>
      <p:sp>
        <p:nvSpPr>
          <p:cNvPr id="321" name="Google Shape;321;p19"/>
          <p:cNvSpPr txBox="1"/>
          <p:nvPr/>
        </p:nvSpPr>
        <p:spPr>
          <a:xfrm>
            <a:off x="1390650" y="2044275"/>
            <a:ext cx="6477000" cy="2765400"/>
          </a:xfrm>
          <a:prstGeom prst="rect">
            <a:avLst/>
          </a:prstGeom>
          <a:noFill/>
          <a:ln>
            <a:noFill/>
          </a:ln>
        </p:spPr>
        <p:txBody>
          <a:bodyPr spcFirstLastPara="1" wrap="square" lIns="91425" tIns="91425" rIns="91425" bIns="91425" anchor="t" anchorCtr="0">
            <a:spAutoFit/>
          </a:bodyPr>
          <a:lstStyle/>
          <a:p>
            <a:pPr marL="0" lvl="0" indent="0" algn="l" rtl="0">
              <a:spcBef>
                <a:spcPts val="1000"/>
              </a:spcBef>
              <a:spcAft>
                <a:spcPts val="0"/>
              </a:spcAft>
              <a:buNone/>
            </a:pPr>
            <a:r>
              <a:rPr lang="en-GB">
                <a:solidFill>
                  <a:srgbClr val="434343"/>
                </a:solidFill>
                <a:latin typeface="Roboto" panose="02000000000000000000"/>
                <a:ea typeface="Roboto" panose="02000000000000000000"/>
                <a:cs typeface="Roboto" panose="02000000000000000000"/>
                <a:sym typeface="Roboto" panose="02000000000000000000"/>
              </a:rPr>
              <a:t>                    Yes       No       Total </a:t>
            </a:r>
            <a:endParaRPr>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spcBef>
                <a:spcPts val="1000"/>
              </a:spcBef>
              <a:spcAft>
                <a:spcPts val="0"/>
              </a:spcAft>
              <a:buNone/>
            </a:pPr>
            <a:r>
              <a:rPr lang="en-GB">
                <a:solidFill>
                  <a:srgbClr val="434343"/>
                </a:solidFill>
                <a:latin typeface="Roboto" panose="02000000000000000000"/>
                <a:ea typeface="Roboto" panose="02000000000000000000"/>
                <a:cs typeface="Roboto" panose="02000000000000000000"/>
                <a:sym typeface="Roboto" panose="02000000000000000000"/>
              </a:rPr>
              <a:t>Male          </a:t>
            </a:r>
            <a:r>
              <a:rPr lang="en-GB" b="1">
                <a:solidFill>
                  <a:srgbClr val="CC0000"/>
                </a:solidFill>
                <a:latin typeface="Roboto" panose="02000000000000000000"/>
                <a:ea typeface="Roboto" panose="02000000000000000000"/>
                <a:cs typeface="Roboto" panose="02000000000000000000"/>
                <a:sym typeface="Roboto" panose="02000000000000000000"/>
              </a:rPr>
              <a:t>150</a:t>
            </a:r>
            <a:r>
              <a:rPr lang="en-GB">
                <a:solidFill>
                  <a:srgbClr val="434343"/>
                </a:solidFill>
                <a:latin typeface="Roboto" panose="02000000000000000000"/>
                <a:ea typeface="Roboto" panose="02000000000000000000"/>
                <a:cs typeface="Roboto" panose="02000000000000000000"/>
                <a:sym typeface="Roboto" panose="02000000000000000000"/>
              </a:rPr>
              <a:t>       </a:t>
            </a:r>
            <a:r>
              <a:rPr lang="en-GB" b="1">
                <a:solidFill>
                  <a:srgbClr val="3C78D8"/>
                </a:solidFill>
                <a:latin typeface="Roboto" panose="02000000000000000000"/>
                <a:ea typeface="Roboto" panose="02000000000000000000"/>
                <a:cs typeface="Roboto" panose="02000000000000000000"/>
                <a:sym typeface="Roboto" panose="02000000000000000000"/>
              </a:rPr>
              <a:t>732</a:t>
            </a:r>
            <a:r>
              <a:rPr lang="en-GB">
                <a:solidFill>
                  <a:srgbClr val="434343"/>
                </a:solidFill>
                <a:latin typeface="Roboto" panose="02000000000000000000"/>
                <a:ea typeface="Roboto" panose="02000000000000000000"/>
                <a:cs typeface="Roboto" panose="02000000000000000000"/>
                <a:sym typeface="Roboto" panose="02000000000000000000"/>
              </a:rPr>
              <a:t>       </a:t>
            </a:r>
            <a:r>
              <a:rPr lang="en-GB" b="1">
                <a:solidFill>
                  <a:srgbClr val="6AA84F"/>
                </a:solidFill>
                <a:latin typeface="Roboto" panose="02000000000000000000"/>
                <a:ea typeface="Roboto" panose="02000000000000000000"/>
                <a:cs typeface="Roboto" panose="02000000000000000000"/>
                <a:sym typeface="Roboto" panose="02000000000000000000"/>
              </a:rPr>
              <a:t>882</a:t>
            </a:r>
            <a:endParaRPr b="1">
              <a:solidFill>
                <a:srgbClr val="6AA84F"/>
              </a:solidFill>
              <a:latin typeface="Roboto" panose="02000000000000000000"/>
              <a:ea typeface="Roboto" panose="02000000000000000000"/>
              <a:cs typeface="Roboto" panose="02000000000000000000"/>
              <a:sym typeface="Roboto" panose="02000000000000000000"/>
            </a:endParaRPr>
          </a:p>
          <a:p>
            <a:pPr marL="0" lvl="0" indent="0" algn="l" rtl="0">
              <a:spcBef>
                <a:spcPts val="1000"/>
              </a:spcBef>
              <a:spcAft>
                <a:spcPts val="0"/>
              </a:spcAft>
              <a:buNone/>
            </a:pPr>
            <a:r>
              <a:rPr lang="en-GB">
                <a:solidFill>
                  <a:srgbClr val="434343"/>
                </a:solidFill>
                <a:latin typeface="Roboto" panose="02000000000000000000"/>
                <a:ea typeface="Roboto" panose="02000000000000000000"/>
                <a:cs typeface="Roboto" panose="02000000000000000000"/>
                <a:sym typeface="Roboto" panose="02000000000000000000"/>
              </a:rPr>
              <a:t>Female       </a:t>
            </a:r>
            <a:r>
              <a:rPr lang="en-GB" b="1">
                <a:solidFill>
                  <a:srgbClr val="CC0000"/>
                </a:solidFill>
                <a:latin typeface="Roboto" panose="02000000000000000000"/>
                <a:ea typeface="Roboto" panose="02000000000000000000"/>
                <a:cs typeface="Roboto" panose="02000000000000000000"/>
                <a:sym typeface="Roboto" panose="02000000000000000000"/>
              </a:rPr>
              <a:t>87</a:t>
            </a:r>
            <a:r>
              <a:rPr lang="en-GB">
                <a:solidFill>
                  <a:srgbClr val="434343"/>
                </a:solidFill>
                <a:latin typeface="Roboto" panose="02000000000000000000"/>
                <a:ea typeface="Roboto" panose="02000000000000000000"/>
                <a:cs typeface="Roboto" panose="02000000000000000000"/>
                <a:sym typeface="Roboto" panose="02000000000000000000"/>
              </a:rPr>
              <a:t>        </a:t>
            </a:r>
            <a:r>
              <a:rPr lang="en-GB" b="1">
                <a:solidFill>
                  <a:srgbClr val="3C78D8"/>
                </a:solidFill>
                <a:latin typeface="Roboto" panose="02000000000000000000"/>
                <a:ea typeface="Roboto" panose="02000000000000000000"/>
                <a:cs typeface="Roboto" panose="02000000000000000000"/>
                <a:sym typeface="Roboto" panose="02000000000000000000"/>
              </a:rPr>
              <a:t>501       </a:t>
            </a:r>
            <a:r>
              <a:rPr lang="en-GB" b="1">
                <a:solidFill>
                  <a:srgbClr val="6AA84F"/>
                </a:solidFill>
                <a:latin typeface="Roboto" panose="02000000000000000000"/>
                <a:ea typeface="Roboto" panose="02000000000000000000"/>
                <a:cs typeface="Roboto" panose="02000000000000000000"/>
                <a:sym typeface="Roboto" panose="02000000000000000000"/>
              </a:rPr>
              <a:t>588</a:t>
            </a:r>
            <a:endParaRPr b="1">
              <a:solidFill>
                <a:srgbClr val="6AA84F"/>
              </a:solidFill>
              <a:latin typeface="Roboto" panose="02000000000000000000"/>
              <a:ea typeface="Roboto" panose="02000000000000000000"/>
              <a:cs typeface="Roboto" panose="02000000000000000000"/>
              <a:sym typeface="Roboto" panose="02000000000000000000"/>
            </a:endParaRPr>
          </a:p>
          <a:p>
            <a:pPr marL="0" lvl="0" indent="0" algn="l" rtl="0">
              <a:spcBef>
                <a:spcPts val="1000"/>
              </a:spcBef>
              <a:spcAft>
                <a:spcPts val="0"/>
              </a:spcAft>
              <a:buNone/>
            </a:pPr>
            <a:r>
              <a:rPr lang="en-GB">
                <a:solidFill>
                  <a:srgbClr val="434343"/>
                </a:solidFill>
                <a:latin typeface="Roboto" panose="02000000000000000000"/>
                <a:ea typeface="Roboto" panose="02000000000000000000"/>
                <a:cs typeface="Roboto" panose="02000000000000000000"/>
                <a:sym typeface="Roboto" panose="02000000000000000000"/>
              </a:rPr>
              <a:t>Total</a:t>
            </a:r>
            <a:r>
              <a:rPr lang="en-GB" b="1">
                <a:solidFill>
                  <a:srgbClr val="6AA84F"/>
                </a:solidFill>
                <a:latin typeface="Roboto" panose="02000000000000000000"/>
                <a:ea typeface="Roboto" panose="02000000000000000000"/>
                <a:cs typeface="Roboto" panose="02000000000000000000"/>
                <a:sym typeface="Roboto" panose="02000000000000000000"/>
              </a:rPr>
              <a:t>         </a:t>
            </a:r>
            <a:r>
              <a:rPr lang="en-GB" b="1">
                <a:solidFill>
                  <a:srgbClr val="CC0000"/>
                </a:solidFill>
                <a:latin typeface="Roboto" panose="02000000000000000000"/>
                <a:ea typeface="Roboto" panose="02000000000000000000"/>
                <a:cs typeface="Roboto" panose="02000000000000000000"/>
                <a:sym typeface="Roboto" panose="02000000000000000000"/>
              </a:rPr>
              <a:t> 237</a:t>
            </a:r>
            <a:r>
              <a:rPr lang="en-GB" b="1">
                <a:solidFill>
                  <a:srgbClr val="6AA84F"/>
                </a:solidFill>
                <a:latin typeface="Roboto" panose="02000000000000000000"/>
                <a:ea typeface="Roboto" panose="02000000000000000000"/>
                <a:cs typeface="Roboto" panose="02000000000000000000"/>
                <a:sym typeface="Roboto" panose="02000000000000000000"/>
              </a:rPr>
              <a:t>      </a:t>
            </a:r>
            <a:r>
              <a:rPr lang="en-GB" b="1">
                <a:solidFill>
                  <a:srgbClr val="3C78D8"/>
                </a:solidFill>
                <a:latin typeface="Roboto" panose="02000000000000000000"/>
                <a:ea typeface="Roboto" panose="02000000000000000000"/>
                <a:cs typeface="Roboto" panose="02000000000000000000"/>
                <a:sym typeface="Roboto" panose="02000000000000000000"/>
              </a:rPr>
              <a:t>1233 </a:t>
            </a:r>
            <a:r>
              <a:rPr lang="en-GB" b="1">
                <a:solidFill>
                  <a:srgbClr val="6AA84F"/>
                </a:solidFill>
                <a:latin typeface="Roboto" panose="02000000000000000000"/>
                <a:ea typeface="Roboto" panose="02000000000000000000"/>
                <a:cs typeface="Roboto" panose="02000000000000000000"/>
                <a:sym typeface="Roboto" panose="02000000000000000000"/>
              </a:rPr>
              <a:t>   1470</a:t>
            </a:r>
            <a:endParaRPr b="1">
              <a:solidFill>
                <a:srgbClr val="6AA84F"/>
              </a:solidFill>
              <a:latin typeface="Roboto" panose="02000000000000000000"/>
              <a:ea typeface="Roboto" panose="02000000000000000000"/>
              <a:cs typeface="Roboto" panose="02000000000000000000"/>
              <a:sym typeface="Roboto" panose="02000000000000000000"/>
            </a:endParaRPr>
          </a:p>
          <a:p>
            <a:pPr marL="0" lvl="0" indent="0" algn="l" rtl="0">
              <a:spcBef>
                <a:spcPts val="1000"/>
              </a:spcBef>
              <a:spcAft>
                <a:spcPts val="0"/>
              </a:spcAft>
              <a:buNone/>
            </a:pPr>
            <a:endParaRPr b="1">
              <a:solidFill>
                <a:srgbClr val="6AA84F"/>
              </a:solidFill>
              <a:latin typeface="Roboto" panose="02000000000000000000"/>
              <a:ea typeface="Roboto" panose="02000000000000000000"/>
              <a:cs typeface="Roboto" panose="02000000000000000000"/>
              <a:sym typeface="Roboto" panose="02000000000000000000"/>
            </a:endParaRPr>
          </a:p>
          <a:p>
            <a:pPr marL="0" lvl="0" indent="0" algn="l" rtl="0">
              <a:spcBef>
                <a:spcPts val="1000"/>
              </a:spcBef>
              <a:spcAft>
                <a:spcPts val="0"/>
              </a:spcAft>
              <a:buNone/>
            </a:pP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The attrition rate for male employees stands at 17.00%, while female employees exhibit a slightly lower attrition rate of 14.79%. This data provides insights into gender-specific patterns in employee turnover within the organization.</a:t>
            </a:r>
            <a:endParaRPr sz="1600">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6462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E06666"/>
                </a:solidFill>
              </a:rPr>
              <a:t>Employee Demographic Analysis</a:t>
            </a:r>
            <a:endParaRPr>
              <a:solidFill>
                <a:srgbClr val="E06666"/>
              </a:solidFill>
            </a:endParaRPr>
          </a:p>
        </p:txBody>
      </p:sp>
      <p:sp>
        <p:nvSpPr>
          <p:cNvPr id="327" name="Google Shape;327;p20"/>
          <p:cNvSpPr txBox="1"/>
          <p:nvPr>
            <p:ph type="body" idx="1"/>
          </p:nvPr>
        </p:nvSpPr>
        <p:spPr>
          <a:xfrm>
            <a:off x="1303800" y="1495425"/>
            <a:ext cx="7030500" cy="1190700"/>
          </a:xfrm>
          <a:prstGeom prst="rect">
            <a:avLst/>
          </a:prstGeom>
        </p:spPr>
        <p:txBody>
          <a:bodyPr spcFirstLastPara="1" wrap="square" lIns="91425" tIns="91425" rIns="91425" bIns="91425" anchor="t" anchorCtr="0">
            <a:normAutofit fontScale="55000" lnSpcReduction="20000"/>
          </a:bodyPr>
          <a:lstStyle/>
          <a:p>
            <a:pPr marL="0" lvl="0" indent="0" algn="l" rtl="0">
              <a:lnSpc>
                <a:spcPct val="100000"/>
              </a:lnSpc>
              <a:spcBef>
                <a:spcPts val="1000"/>
              </a:spcBef>
              <a:spcAft>
                <a:spcPts val="0"/>
              </a:spcAft>
              <a:buNone/>
            </a:pPr>
            <a:r>
              <a:rPr lang="en-GB" sz="3330" b="1" i="1">
                <a:solidFill>
                  <a:srgbClr val="000000"/>
                </a:solidFill>
                <a:latin typeface="Arial" panose="020B0604020202020204"/>
                <a:ea typeface="Arial" panose="020B0604020202020204"/>
                <a:cs typeface="Arial" panose="020B0604020202020204"/>
                <a:sym typeface="Arial" panose="020B0604020202020204"/>
              </a:rPr>
              <a:t>2</a:t>
            </a:r>
            <a:r>
              <a:rPr lang="en-GB" sz="3330" b="1" i="1">
                <a:solidFill>
                  <a:srgbClr val="000000"/>
                </a:solidFill>
                <a:latin typeface="Arial" panose="020B0604020202020204"/>
                <a:ea typeface="Arial" panose="020B0604020202020204"/>
                <a:cs typeface="Arial" panose="020B0604020202020204"/>
                <a:sym typeface="Arial" panose="020B0604020202020204"/>
              </a:rPr>
              <a:t>) </a:t>
            </a:r>
            <a:r>
              <a:rPr lang="en-GB" sz="3330" b="1">
                <a:solidFill>
                  <a:srgbClr val="000000"/>
                </a:solidFill>
                <a:latin typeface="Arial" panose="020B0604020202020204"/>
                <a:ea typeface="Arial" panose="020B0604020202020204"/>
                <a:cs typeface="Arial" panose="020B0604020202020204"/>
                <a:sym typeface="Arial" panose="020B0604020202020204"/>
              </a:rPr>
              <a:t>Are there any differences in attrition rates based on education fields or levels?</a:t>
            </a:r>
            <a:endParaRPr sz="3330" b="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1975" b="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20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p:txBody>
      </p:sp>
      <p:sp>
        <p:nvSpPr>
          <p:cNvPr id="328" name="Google Shape;328;p20"/>
          <p:cNvSpPr txBox="1"/>
          <p:nvPr/>
        </p:nvSpPr>
        <p:spPr>
          <a:xfrm>
            <a:off x="1390650" y="2112300"/>
            <a:ext cx="6981900" cy="31923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500"/>
              </a:spcBef>
              <a:spcAft>
                <a:spcPts val="0"/>
              </a:spcAft>
              <a:buClr>
                <a:srgbClr val="434343"/>
              </a:buClr>
              <a:buSzPts val="1400"/>
              <a:buFont typeface="Roboto" panose="02000000000000000000"/>
              <a:buChar char="●"/>
            </a:pP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Life Sciences</a:t>
            </a:r>
            <a:r>
              <a:rPr lang="en-GB" b="1">
                <a:solidFill>
                  <a:srgbClr val="CC0000"/>
                </a:solidFill>
                <a:highlight>
                  <a:schemeClr val="lt1"/>
                </a:highlight>
                <a:latin typeface="Roboto" panose="02000000000000000000"/>
                <a:ea typeface="Roboto" panose="02000000000000000000"/>
                <a:cs typeface="Roboto" panose="02000000000000000000"/>
                <a:sym typeface="Roboto" panose="02000000000000000000"/>
              </a:rPr>
              <a:t> 89</a:t>
            </a:r>
            <a:endParaRPr b="1">
              <a:solidFill>
                <a:srgbClr val="CC0000"/>
              </a:solidFill>
              <a:highlight>
                <a:schemeClr val="lt1"/>
              </a:highlight>
              <a:latin typeface="Roboto" panose="02000000000000000000"/>
              <a:ea typeface="Roboto" panose="02000000000000000000"/>
              <a:cs typeface="Roboto" panose="02000000000000000000"/>
              <a:sym typeface="Roboto" panose="02000000000000000000"/>
            </a:endParaRPr>
          </a:p>
          <a:p>
            <a:pPr marL="457200" lvl="0" indent="-317500" algn="l" rtl="0">
              <a:lnSpc>
                <a:spcPct val="115000"/>
              </a:lnSpc>
              <a:spcBef>
                <a:spcPts val="0"/>
              </a:spcBef>
              <a:spcAft>
                <a:spcPts val="0"/>
              </a:spcAft>
              <a:buClr>
                <a:srgbClr val="434343"/>
              </a:buClr>
              <a:buSzPts val="1400"/>
              <a:buFont typeface="Roboto" panose="02000000000000000000"/>
              <a:buChar char="●"/>
            </a:pP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Medical </a:t>
            </a:r>
            <a:r>
              <a:rPr lang="en-GB" b="1">
                <a:solidFill>
                  <a:srgbClr val="FF9900"/>
                </a:solidFill>
                <a:highlight>
                  <a:schemeClr val="lt1"/>
                </a:highlight>
                <a:latin typeface="Roboto" panose="02000000000000000000"/>
                <a:ea typeface="Roboto" panose="02000000000000000000"/>
                <a:cs typeface="Roboto" panose="02000000000000000000"/>
                <a:sym typeface="Roboto" panose="02000000000000000000"/>
              </a:rPr>
              <a:t> 63</a:t>
            </a:r>
            <a:endParaRPr b="1">
              <a:solidFill>
                <a:srgbClr val="FF9900"/>
              </a:solidFill>
              <a:highlight>
                <a:schemeClr val="lt1"/>
              </a:highlight>
              <a:latin typeface="Roboto" panose="02000000000000000000"/>
              <a:ea typeface="Roboto" panose="02000000000000000000"/>
              <a:cs typeface="Roboto" panose="02000000000000000000"/>
              <a:sym typeface="Roboto" panose="02000000000000000000"/>
            </a:endParaRPr>
          </a:p>
          <a:p>
            <a:pPr marL="457200" lvl="0" indent="-317500" algn="l" rtl="0">
              <a:lnSpc>
                <a:spcPct val="115000"/>
              </a:lnSpc>
              <a:spcBef>
                <a:spcPts val="0"/>
              </a:spcBef>
              <a:spcAft>
                <a:spcPts val="0"/>
              </a:spcAft>
              <a:buClr>
                <a:srgbClr val="434343"/>
              </a:buClr>
              <a:buSzPts val="1400"/>
              <a:buFont typeface="Roboto" panose="02000000000000000000"/>
              <a:buChar char="●"/>
            </a:pP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Marketing: </a:t>
            </a:r>
            <a:r>
              <a:rPr lang="en-GB" b="1">
                <a:solidFill>
                  <a:srgbClr val="E69138"/>
                </a:solidFill>
                <a:highlight>
                  <a:schemeClr val="lt1"/>
                </a:highlight>
                <a:latin typeface="Roboto" panose="02000000000000000000"/>
                <a:ea typeface="Roboto" panose="02000000000000000000"/>
                <a:cs typeface="Roboto" panose="02000000000000000000"/>
                <a:sym typeface="Roboto" panose="02000000000000000000"/>
              </a:rPr>
              <a:t>35</a:t>
            </a:r>
            <a:endParaRPr b="1">
              <a:solidFill>
                <a:srgbClr val="E69138"/>
              </a:solidFill>
              <a:highlight>
                <a:schemeClr val="lt1"/>
              </a:highlight>
              <a:latin typeface="Roboto" panose="02000000000000000000"/>
              <a:ea typeface="Roboto" panose="02000000000000000000"/>
              <a:cs typeface="Roboto" panose="02000000000000000000"/>
              <a:sym typeface="Roboto" panose="02000000000000000000"/>
            </a:endParaRPr>
          </a:p>
          <a:p>
            <a:pPr marL="457200" lvl="0" indent="-317500" algn="l" rtl="0">
              <a:lnSpc>
                <a:spcPct val="115000"/>
              </a:lnSpc>
              <a:spcBef>
                <a:spcPts val="0"/>
              </a:spcBef>
              <a:spcAft>
                <a:spcPts val="0"/>
              </a:spcAft>
              <a:buClr>
                <a:srgbClr val="434343"/>
              </a:buClr>
              <a:buSzPts val="1400"/>
              <a:buFont typeface="Roboto" panose="02000000000000000000"/>
              <a:buChar char="●"/>
            </a:pP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Technical Degree: </a:t>
            </a:r>
            <a:r>
              <a:rPr lang="en-GB" b="1">
                <a:solidFill>
                  <a:srgbClr val="F6B26B"/>
                </a:solidFill>
                <a:highlight>
                  <a:schemeClr val="lt1"/>
                </a:highlight>
                <a:latin typeface="Roboto" panose="02000000000000000000"/>
                <a:ea typeface="Roboto" panose="02000000000000000000"/>
                <a:cs typeface="Roboto" panose="02000000000000000000"/>
                <a:sym typeface="Roboto" panose="02000000000000000000"/>
              </a:rPr>
              <a:t>32</a:t>
            </a:r>
            <a:endParaRPr b="1">
              <a:solidFill>
                <a:srgbClr val="F6B26B"/>
              </a:solidFill>
              <a:highlight>
                <a:schemeClr val="lt1"/>
              </a:highlight>
              <a:latin typeface="Roboto" panose="02000000000000000000"/>
              <a:ea typeface="Roboto" panose="02000000000000000000"/>
              <a:cs typeface="Roboto" panose="02000000000000000000"/>
              <a:sym typeface="Roboto" panose="02000000000000000000"/>
            </a:endParaRPr>
          </a:p>
          <a:p>
            <a:pPr marL="457200" lvl="0" indent="-317500" algn="l" rtl="0">
              <a:lnSpc>
                <a:spcPct val="115000"/>
              </a:lnSpc>
              <a:spcBef>
                <a:spcPts val="0"/>
              </a:spcBef>
              <a:spcAft>
                <a:spcPts val="0"/>
              </a:spcAft>
              <a:buClr>
                <a:srgbClr val="434343"/>
              </a:buClr>
              <a:buSzPts val="1400"/>
              <a:buFont typeface="Roboto" panose="02000000000000000000"/>
              <a:buChar char="●"/>
            </a:pP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Other: </a:t>
            </a:r>
            <a:r>
              <a:rPr lang="en-GB" b="1">
                <a:solidFill>
                  <a:srgbClr val="F1C232"/>
                </a:solidFill>
                <a:highlight>
                  <a:schemeClr val="lt1"/>
                </a:highlight>
                <a:latin typeface="Roboto" panose="02000000000000000000"/>
                <a:ea typeface="Roboto" panose="02000000000000000000"/>
                <a:cs typeface="Roboto" panose="02000000000000000000"/>
                <a:sym typeface="Roboto" panose="02000000000000000000"/>
              </a:rPr>
              <a:t>11</a:t>
            </a:r>
            <a:endParaRPr b="1">
              <a:solidFill>
                <a:srgbClr val="F1C232"/>
              </a:solidFill>
              <a:highlight>
                <a:schemeClr val="lt1"/>
              </a:highlight>
              <a:latin typeface="Roboto" panose="02000000000000000000"/>
              <a:ea typeface="Roboto" panose="02000000000000000000"/>
              <a:cs typeface="Roboto" panose="02000000000000000000"/>
              <a:sym typeface="Roboto" panose="02000000000000000000"/>
            </a:endParaRPr>
          </a:p>
          <a:p>
            <a:pPr marL="457200" lvl="0" indent="-317500" algn="l" rtl="0">
              <a:lnSpc>
                <a:spcPct val="115000"/>
              </a:lnSpc>
              <a:spcBef>
                <a:spcPts val="0"/>
              </a:spcBef>
              <a:spcAft>
                <a:spcPts val="0"/>
              </a:spcAft>
              <a:buClr>
                <a:srgbClr val="434343"/>
              </a:buClr>
              <a:buSzPts val="1400"/>
              <a:buFont typeface="Roboto" panose="02000000000000000000"/>
              <a:buChar char="●"/>
            </a:pPr>
            <a:r>
              <a:rPr lang="en-GB">
                <a:solidFill>
                  <a:srgbClr val="434343"/>
                </a:solidFill>
                <a:highlight>
                  <a:schemeClr val="lt1"/>
                </a:highlight>
                <a:latin typeface="Roboto" panose="02000000000000000000"/>
                <a:ea typeface="Roboto" panose="02000000000000000000"/>
                <a:cs typeface="Roboto" panose="02000000000000000000"/>
                <a:sym typeface="Roboto" panose="02000000000000000000"/>
              </a:rPr>
              <a:t>Human Resources: </a:t>
            </a:r>
            <a:r>
              <a:rPr lang="en-GB" b="1">
                <a:solidFill>
                  <a:srgbClr val="3C78D8"/>
                </a:solidFill>
                <a:highlight>
                  <a:schemeClr val="lt1"/>
                </a:highlight>
                <a:latin typeface="Roboto" panose="02000000000000000000"/>
                <a:ea typeface="Roboto" panose="02000000000000000000"/>
                <a:cs typeface="Roboto" panose="02000000000000000000"/>
                <a:sym typeface="Roboto" panose="02000000000000000000"/>
              </a:rPr>
              <a:t>7</a:t>
            </a:r>
            <a:endParaRPr b="1">
              <a:solidFill>
                <a:srgbClr val="3C78D8"/>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None/>
            </a:pPr>
            <a:r>
              <a:rPr lang="en-GB" sz="1300">
                <a:solidFill>
                  <a:srgbClr val="434343"/>
                </a:solidFill>
                <a:highlight>
                  <a:schemeClr val="lt1"/>
                </a:highlight>
                <a:latin typeface="Roboto" panose="02000000000000000000"/>
                <a:ea typeface="Roboto" panose="02000000000000000000"/>
                <a:cs typeface="Roboto" panose="02000000000000000000"/>
                <a:sym typeface="Roboto" panose="02000000000000000000"/>
              </a:rPr>
              <a:t>Notably, </a:t>
            </a:r>
            <a:r>
              <a:rPr lang="en-GB" sz="1300">
                <a:solidFill>
                  <a:srgbClr val="434343"/>
                </a:solidFill>
                <a:highlight>
                  <a:schemeClr val="lt1"/>
                </a:highlight>
                <a:latin typeface="Roboto" panose="02000000000000000000"/>
                <a:ea typeface="Roboto" panose="02000000000000000000"/>
                <a:cs typeface="Roboto" panose="02000000000000000000"/>
                <a:sym typeface="Roboto" panose="02000000000000000000"/>
              </a:rPr>
              <a:t>Life Sciences and Medical fields exhibit higher attrition rates, contributing over 50% collectively. A pie chart further illustrates these disparities, emphasizing the significant impact of these specific fields on the overall attrition rate. This insight suggests the need for targeted retention strategies tailored to the unique dynamics of Life Sciences and Medical roles.</a:t>
            </a:r>
            <a:endParaRPr sz="1300">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spcBef>
                <a:spcPts val="1500"/>
              </a:spcBef>
              <a:spcAft>
                <a:spcPts val="0"/>
              </a:spcAft>
              <a:buNone/>
            </a:pPr>
            <a:endParaRPr>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E06666"/>
                </a:solidFill>
              </a:rPr>
              <a:t>Employee Demographic Analysis</a:t>
            </a:r>
            <a:endParaRPr>
              <a:solidFill>
                <a:srgbClr val="E06666"/>
              </a:solidFill>
            </a:endParaRPr>
          </a:p>
        </p:txBody>
      </p:sp>
      <p:sp>
        <p:nvSpPr>
          <p:cNvPr id="334" name="Google Shape;334;p21"/>
          <p:cNvSpPr txBox="1"/>
          <p:nvPr>
            <p:ph type="body" idx="1"/>
          </p:nvPr>
        </p:nvSpPr>
        <p:spPr>
          <a:xfrm>
            <a:off x="1303800" y="1381125"/>
            <a:ext cx="7030500" cy="11907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GB" sz="1800" b="1" i="1">
                <a:solidFill>
                  <a:srgbClr val="000000"/>
                </a:solidFill>
                <a:latin typeface="Arial" panose="020B0604020202020204"/>
                <a:ea typeface="Arial" panose="020B0604020202020204"/>
                <a:cs typeface="Arial" panose="020B0604020202020204"/>
                <a:sym typeface="Arial" panose="020B0604020202020204"/>
              </a:rPr>
              <a:t>2) </a:t>
            </a:r>
            <a:r>
              <a:rPr lang="en-GB" sz="1800" b="1">
                <a:solidFill>
                  <a:srgbClr val="000000"/>
                </a:solidFill>
                <a:latin typeface="Arial" panose="020B0604020202020204"/>
                <a:ea typeface="Arial" panose="020B0604020202020204"/>
                <a:cs typeface="Arial" panose="020B0604020202020204"/>
                <a:sym typeface="Arial" panose="020B0604020202020204"/>
              </a:rPr>
              <a:t>Are there any differences in attrition rates based on education fields or levels?</a:t>
            </a:r>
            <a:endParaRPr sz="1800" b="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1800" b="1">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None/>
            </a:pPr>
            <a:endParaRPr sz="1800">
              <a:solidFill>
                <a:srgbClr val="666666"/>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1000"/>
              </a:spcBef>
              <a:spcAft>
                <a:spcPts val="0"/>
              </a:spcAft>
              <a:buNone/>
            </a:pPr>
            <a:endParaRPr sz="1800" b="1" i="1">
              <a:solidFill>
                <a:srgbClr val="000000"/>
              </a:solidFill>
              <a:latin typeface="Arial" panose="020B0604020202020204"/>
              <a:ea typeface="Arial" panose="020B0604020202020204"/>
              <a:cs typeface="Arial" panose="020B0604020202020204"/>
              <a:sym typeface="Arial" panose="020B0604020202020204"/>
            </a:endParaRPr>
          </a:p>
        </p:txBody>
      </p:sp>
      <p:sp>
        <p:nvSpPr>
          <p:cNvPr id="335" name="Google Shape;335;p21"/>
          <p:cNvSpPr txBox="1"/>
          <p:nvPr/>
        </p:nvSpPr>
        <p:spPr>
          <a:xfrm>
            <a:off x="1390650" y="2044275"/>
            <a:ext cx="6477000" cy="431100"/>
          </a:xfrm>
          <a:prstGeom prst="rect">
            <a:avLst/>
          </a:prstGeom>
          <a:noFill/>
          <a:ln>
            <a:noFill/>
          </a:ln>
        </p:spPr>
        <p:txBody>
          <a:bodyPr spcFirstLastPara="1" wrap="square" lIns="91425" tIns="91425" rIns="91425" bIns="91425" anchor="t" anchorCtr="0">
            <a:spAutoFit/>
          </a:bodyPr>
          <a:lstStyle/>
          <a:p>
            <a:pPr marL="0" lvl="0" indent="0" algn="l" rtl="0">
              <a:spcBef>
                <a:spcPts val="1000"/>
              </a:spcBef>
              <a:spcAft>
                <a:spcPts val="0"/>
              </a:spcAft>
              <a:buNone/>
            </a:pPr>
            <a:endParaRPr sz="1600">
              <a:solidFill>
                <a:srgbClr val="434343"/>
              </a:solidFill>
              <a:highlight>
                <a:schemeClr val="lt1"/>
              </a:highlight>
              <a:latin typeface="Roboto" panose="02000000000000000000"/>
              <a:ea typeface="Roboto" panose="02000000000000000000"/>
              <a:cs typeface="Roboto" panose="02000000000000000000"/>
              <a:sym typeface="Roboto" panose="02000000000000000000"/>
            </a:endParaRPr>
          </a:p>
        </p:txBody>
      </p:sp>
      <p:pic>
        <p:nvPicPr>
          <p:cNvPr id="336" name="Google Shape;336;p21"/>
          <p:cNvPicPr preferRelativeResize="0"/>
          <p:nvPr/>
        </p:nvPicPr>
        <p:blipFill>
          <a:blip r:embed="rId1"/>
          <a:stretch>
            <a:fillRect/>
          </a:stretch>
        </p:blipFill>
        <p:spPr>
          <a:xfrm>
            <a:off x="1390650" y="2181225"/>
            <a:ext cx="4371974" cy="280987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12379</Words>
  <Application>WPS Presentation</Application>
  <PresentationFormat/>
  <Paragraphs>364</Paragraphs>
  <Slides>41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Arial</vt:lpstr>
      <vt:lpstr>SimSun</vt:lpstr>
      <vt:lpstr>Wingdings</vt:lpstr>
      <vt:lpstr>Arial</vt:lpstr>
      <vt:lpstr>Maven Pro</vt:lpstr>
      <vt:lpstr>Nunito</vt:lpstr>
      <vt:lpstr>Roboto</vt:lpstr>
      <vt:lpstr>Microsoft YaHei</vt:lpstr>
      <vt:lpstr>汉仪旗黑</vt:lpstr>
      <vt:lpstr>Arial Unicode MS</vt:lpstr>
      <vt:lpstr>Momentum</vt:lpstr>
      <vt:lpstr>HR Attrition Analysis Report</vt:lpstr>
      <vt:lpstr>Objective &amp; Business Problem</vt:lpstr>
      <vt:lpstr>Attrition Analysis</vt:lpstr>
      <vt:lpstr>Attrition Analysis</vt:lpstr>
      <vt:lpstr>Attrition Analysis</vt:lpstr>
      <vt:lpstr>Attrition Analysis</vt:lpstr>
      <vt:lpstr>Employee Demographic Analysis</vt:lpstr>
      <vt:lpstr>Employee Demographic Analysis</vt:lpstr>
      <vt:lpstr>Employee Demographic Analysis</vt:lpstr>
      <vt:lpstr>Work Life Balance and tenure analysis  </vt:lpstr>
      <vt:lpstr>Work Life Balance and tenure analysis  </vt:lpstr>
      <vt:lpstr>Work Life Balance and tenure analysis  </vt:lpstr>
      <vt:lpstr>Work Life Balance and tenure analysis  </vt:lpstr>
      <vt:lpstr>Promotion and Career Development</vt:lpstr>
      <vt:lpstr>Promotion and Career Development</vt:lpstr>
      <vt:lpstr>Promotion and Career Development</vt:lpstr>
      <vt:lpstr>Promotion and Career Development</vt:lpstr>
      <vt:lpstr>Department Analysis</vt:lpstr>
      <vt:lpstr>Department Analysis</vt:lpstr>
      <vt:lpstr>Department Analysis</vt:lpstr>
      <vt:lpstr>Department Analysis</vt:lpstr>
      <vt:lpstr>Department Analysis</vt:lpstr>
      <vt:lpstr>Work Environment and Job Satisfaction</vt:lpstr>
      <vt:lpstr>Work Environment and Job Satisfaction</vt:lpstr>
      <vt:lpstr>Work Environment and Job Satisfaction</vt:lpstr>
      <vt:lpstr>Work Environment and Job Satisfaction</vt:lpstr>
      <vt:lpstr>Performance VS Education </vt:lpstr>
      <vt:lpstr>Performance VS Education </vt:lpstr>
      <vt:lpstr>Performance VS Education </vt:lpstr>
      <vt:lpstr>Performance VS Education </vt:lpstr>
      <vt:lpstr>Employee Performance &amp; Satisfaction </vt:lpstr>
      <vt:lpstr>Employee Performance &amp; Satisfaction </vt:lpstr>
      <vt:lpstr>Employee Performance &amp; Satisfaction </vt:lpstr>
      <vt:lpstr>Employee Performance &amp; Satisfaction </vt:lpstr>
      <vt:lpstr>Employee Performance &amp; Satisfaction </vt:lpstr>
      <vt:lpstr>Job Role Analysis </vt:lpstr>
      <vt:lpstr>Income Analysis </vt:lpstr>
      <vt:lpstr>Income Analysis </vt:lpstr>
      <vt:lpstr>Suggestions</vt:lpstr>
      <vt:lpstr>Suggestions</vt:lpstr>
      <vt:lpstr>Thank you very much.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Attrition Analysis Report</dc:title>
  <dc:creator/>
  <cp:lastModifiedBy>jeettrivedi</cp:lastModifiedBy>
  <cp:revision>1</cp:revision>
  <dcterms:created xsi:type="dcterms:W3CDTF">2023-12-12T15:22:07Z</dcterms:created>
  <dcterms:modified xsi:type="dcterms:W3CDTF">2023-12-12T15:22:07Z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