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314" r:id="rId4"/>
    <p:sldId id="319" r:id="rId5"/>
    <p:sldId id="320" r:id="rId6"/>
    <p:sldId id="32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353" r:id="rId29"/>
    <p:sldId id="352" r:id="rId30"/>
    <p:sldId id="287" r:id="rId31"/>
    <p:sldId id="288" r:id="rId32"/>
    <p:sldId id="289" r:id="rId33"/>
    <p:sldId id="290" r:id="rId34"/>
    <p:sldId id="291" r:id="rId35"/>
    <p:sldId id="292" r:id="rId36"/>
    <p:sldId id="293" r:id="rId37"/>
    <p:sldId id="294" r:id="rId38"/>
    <p:sldId id="295" r:id="rId39"/>
    <p:sldId id="296" r:id="rId40"/>
    <p:sldId id="297" r:id="rId41"/>
    <p:sldId id="354"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8"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2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B266795-4AB1-443D-A8A1-AD1729B307C7}" type="datetimeFigureOut">
              <a:rPr lang="en-US" smtClean="0"/>
              <a:t>04-Jun-23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A94B2B8-28A6-4E88-BB6F-B222AFAE8C2A}" type="slidenum">
              <a:rPr lang="en-US" smtClean="0"/>
              <a:t>‹#›</a:t>
            </a:fld>
            <a:endParaRPr lang="en-US"/>
          </a:p>
        </p:txBody>
      </p:sp>
    </p:spTree>
    <p:extLst>
      <p:ext uri="{BB962C8B-B14F-4D97-AF65-F5344CB8AC3E}">
        <p14:creationId xmlns:p14="http://schemas.microsoft.com/office/powerpoint/2010/main" val="378374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4B2B8-28A6-4E88-BB6F-B222AFAE8C2A}" type="slidenum">
              <a:rPr lang="en-US" smtClean="0"/>
              <a:t>7</a:t>
            </a:fld>
            <a:endParaRPr lang="en-US"/>
          </a:p>
        </p:txBody>
      </p:sp>
    </p:spTree>
    <p:extLst>
      <p:ext uri="{BB962C8B-B14F-4D97-AF65-F5344CB8AC3E}">
        <p14:creationId xmlns:p14="http://schemas.microsoft.com/office/powerpoint/2010/main" val="70066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F4857-53E6-4509-848F-7A0FA1338AD8}" type="slidenum">
              <a:rPr lang="en-US"/>
              <a:pPr/>
              <a:t>41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8"/>
          </a:xfrm>
          <a:prstGeom prst="rect">
            <a:avLst/>
          </a:prstGeom>
        </p:spPr>
      </p:pic>
      <p:sp>
        <p:nvSpPr>
          <p:cNvPr id="2" name="Holder 2"/>
          <p:cNvSpPr>
            <a:spLocks noGrp="1"/>
          </p:cNvSpPr>
          <p:nvPr>
            <p:ph type="ctrTitle"/>
          </p:nvPr>
        </p:nvSpPr>
        <p:spPr>
          <a:xfrm>
            <a:off x="3767200" y="1696338"/>
            <a:ext cx="1609598"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457200" y="2401379"/>
            <a:ext cx="8305800" cy="4151821"/>
          </a:xfrm>
        </p:spPr>
        <p:txBody>
          <a:bodyPr lIns="0" tIns="0" rIns="0" bIns="0"/>
          <a:lstStyle>
            <a:lvl1pPr>
              <a:defRPr sz="28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8" name="Picture 7">
            <a:extLst>
              <a:ext uri="{FF2B5EF4-FFF2-40B4-BE49-F238E27FC236}">
                <a16:creationId xmlns:a16="http://schemas.microsoft.com/office/drawing/2014/main" id="{27DDAFF7-590D-E971-D7CA-CC38C9A56F85}"/>
              </a:ext>
            </a:extLst>
          </p:cNvPr>
          <p:cNvPicPr>
            <a:picLocks noChangeAspect="1"/>
          </p:cNvPicPr>
          <p:nvPr userDrawn="1"/>
        </p:nvPicPr>
        <p:blipFill>
          <a:blip r:embed="rId2"/>
          <a:stretch>
            <a:fillRect/>
          </a:stretch>
        </p:blipFill>
        <p:spPr>
          <a:xfrm>
            <a:off x="0" y="-1"/>
            <a:ext cx="9144000" cy="1572535"/>
          </a:xfrm>
          <a:prstGeom prst="rect">
            <a:avLst/>
          </a:prstGeom>
        </p:spPr>
      </p:pic>
      <p:sp>
        <p:nvSpPr>
          <p:cNvPr id="9" name="object 5">
            <a:extLst>
              <a:ext uri="{FF2B5EF4-FFF2-40B4-BE49-F238E27FC236}">
                <a16:creationId xmlns:a16="http://schemas.microsoft.com/office/drawing/2014/main" id="{05616AA4-3CDF-182A-E19D-52AF0D15E183}"/>
              </a:ext>
            </a:extLst>
          </p:cNvPr>
          <p:cNvSpPr/>
          <p:nvPr userDrawn="1"/>
        </p:nvSpPr>
        <p:spPr>
          <a:xfrm>
            <a:off x="0" y="1642745"/>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10" name="object 6">
            <a:extLst>
              <a:ext uri="{FF2B5EF4-FFF2-40B4-BE49-F238E27FC236}">
                <a16:creationId xmlns:a16="http://schemas.microsoft.com/office/drawing/2014/main" id="{6558F424-EB82-492C-C264-1C8F7726C91E}"/>
              </a:ext>
            </a:extLst>
          </p:cNvPr>
          <p:cNvSpPr txBox="1">
            <a:spLocks noGrp="1"/>
          </p:cNvSpPr>
          <p:nvPr>
            <p:ph type="title" idx="4294967295"/>
          </p:nvPr>
        </p:nvSpPr>
        <p:spPr>
          <a:xfrm>
            <a:off x="457200" y="1696338"/>
            <a:ext cx="8229600" cy="513714"/>
          </a:xfrm>
          <a:prstGeom prst="rect">
            <a:avLst/>
          </a:prstGeom>
        </p:spPr>
        <p:txBody>
          <a:bodyPr vert="horz" wrap="square" lIns="0" tIns="13335" rIns="0" bIns="0" rtlCol="0">
            <a:spAutoFit/>
          </a:bodyPr>
          <a:lstStyle/>
          <a:p>
            <a:pPr marL="14604">
              <a:lnSpc>
                <a:spcPct val="100000"/>
              </a:lnSpc>
              <a:spcBef>
                <a:spcPts val="105"/>
              </a:spcBef>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17719" y="2486913"/>
            <a:ext cx="1962784" cy="4121150"/>
          </a:xfrm>
          <a:prstGeom prst="rect">
            <a:avLst/>
          </a:prstGeom>
        </p:spPr>
        <p:txBody>
          <a:bodyPr wrap="square" lIns="0" tIns="0" rIns="0" bIns="0">
            <a:spAutoFit/>
          </a:bodyPr>
          <a:lstStyle>
            <a:lvl1pPr>
              <a:defRPr sz="1900" b="0" i="0">
                <a:solidFill>
                  <a:schemeClr val="bg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9A716952-43E2-644B-C54D-5C401E6D289B}"/>
              </a:ext>
            </a:extLst>
          </p:cNvPr>
          <p:cNvPicPr>
            <a:picLocks noChangeAspect="1"/>
          </p:cNvPicPr>
          <p:nvPr userDrawn="1"/>
        </p:nvPicPr>
        <p:blipFill>
          <a:blip r:embed="rId2"/>
          <a:stretch>
            <a:fillRect/>
          </a:stretch>
        </p:blipFill>
        <p:spPr>
          <a:xfrm>
            <a:off x="33336" y="0"/>
            <a:ext cx="9110663" cy="1566802"/>
          </a:xfrm>
          <a:prstGeom prst="rect">
            <a:avLst/>
          </a:prstGeom>
        </p:spPr>
      </p:pic>
      <p:sp>
        <p:nvSpPr>
          <p:cNvPr id="8" name="object 5">
            <a:extLst>
              <a:ext uri="{FF2B5EF4-FFF2-40B4-BE49-F238E27FC236}">
                <a16:creationId xmlns:a16="http://schemas.microsoft.com/office/drawing/2014/main" id="{7D3E00FD-48E5-846A-D018-0E0785B15D64}"/>
              </a:ext>
            </a:extLst>
          </p:cNvPr>
          <p:cNvSpPr/>
          <p:nvPr userDrawn="1"/>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9" name="object 6">
            <a:extLst>
              <a:ext uri="{FF2B5EF4-FFF2-40B4-BE49-F238E27FC236}">
                <a16:creationId xmlns:a16="http://schemas.microsoft.com/office/drawing/2014/main" id="{1067391A-39DA-E86B-DC0E-0D97B80220DF}"/>
              </a:ext>
            </a:extLst>
          </p:cNvPr>
          <p:cNvSpPr txBox="1">
            <a:spLocks noGrp="1"/>
          </p:cNvSpPr>
          <p:nvPr>
            <p:ph type="title" idx="4294967295"/>
          </p:nvPr>
        </p:nvSpPr>
        <p:spPr>
          <a:xfrm>
            <a:off x="609600" y="1696338"/>
            <a:ext cx="8077200" cy="513714"/>
          </a:xfrm>
          <a:prstGeom prst="rect">
            <a:avLst/>
          </a:prstGeom>
        </p:spPr>
        <p:txBody>
          <a:bodyPr vert="horz" wrap="square" lIns="0" tIns="13335" rIns="0" bIns="0" rtlCol="0">
            <a:spAutoFit/>
          </a:bodyPr>
          <a:lstStyle/>
          <a:p>
            <a:pPr marL="14604">
              <a:lnSpc>
                <a:spcPct val="100000"/>
              </a:lnSpc>
              <a:spcBef>
                <a:spcPts val="105"/>
              </a:spcBef>
            </a:pPr>
            <a:endParaRPr dirty="0"/>
          </a:p>
        </p:txBody>
      </p:sp>
      <p:sp>
        <p:nvSpPr>
          <p:cNvPr id="11" name="Holder 3">
            <a:extLst>
              <a:ext uri="{FF2B5EF4-FFF2-40B4-BE49-F238E27FC236}">
                <a16:creationId xmlns:a16="http://schemas.microsoft.com/office/drawing/2014/main" id="{D90AFF9E-B99B-A08D-EE35-E22CEC4D75CE}"/>
              </a:ext>
            </a:extLst>
          </p:cNvPr>
          <p:cNvSpPr>
            <a:spLocks noGrp="1"/>
          </p:cNvSpPr>
          <p:nvPr>
            <p:ph type="body" idx="10"/>
          </p:nvPr>
        </p:nvSpPr>
        <p:spPr>
          <a:xfrm>
            <a:off x="457200" y="2438400"/>
            <a:ext cx="83058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6" name="Picture 5">
            <a:extLst>
              <a:ext uri="{FF2B5EF4-FFF2-40B4-BE49-F238E27FC236}">
                <a16:creationId xmlns:a16="http://schemas.microsoft.com/office/drawing/2014/main" id="{74F66F8E-1E1F-46A9-1D7D-FF62A8F756D2}"/>
              </a:ext>
            </a:extLst>
          </p:cNvPr>
          <p:cNvPicPr>
            <a:picLocks noChangeAspect="1"/>
          </p:cNvPicPr>
          <p:nvPr userDrawn="1"/>
        </p:nvPicPr>
        <p:blipFill>
          <a:blip r:embed="rId2"/>
          <a:stretch>
            <a:fillRect/>
          </a:stretch>
        </p:blipFill>
        <p:spPr>
          <a:xfrm>
            <a:off x="9524" y="-1"/>
            <a:ext cx="9134475" cy="1570897"/>
          </a:xfrm>
          <a:prstGeom prst="rect">
            <a:avLst/>
          </a:prstGeom>
        </p:spPr>
      </p:pic>
      <p:sp>
        <p:nvSpPr>
          <p:cNvPr id="7" name="object 5">
            <a:extLst>
              <a:ext uri="{FF2B5EF4-FFF2-40B4-BE49-F238E27FC236}">
                <a16:creationId xmlns:a16="http://schemas.microsoft.com/office/drawing/2014/main" id="{4FCFDC1B-7BFC-C743-5F2D-C319F655C04F}"/>
              </a:ext>
            </a:extLst>
          </p:cNvPr>
          <p:cNvSpPr/>
          <p:nvPr userDrawn="1"/>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8" name="object 6">
            <a:extLst>
              <a:ext uri="{FF2B5EF4-FFF2-40B4-BE49-F238E27FC236}">
                <a16:creationId xmlns:a16="http://schemas.microsoft.com/office/drawing/2014/main" id="{BC7FE81A-9F00-F25F-3F7E-C9A94930B9BA}"/>
              </a:ext>
            </a:extLst>
          </p:cNvPr>
          <p:cNvSpPr txBox="1">
            <a:spLocks noGrp="1"/>
          </p:cNvSpPr>
          <p:nvPr>
            <p:ph type="title" idx="4294967295"/>
          </p:nvPr>
        </p:nvSpPr>
        <p:spPr>
          <a:xfrm>
            <a:off x="609600" y="1696338"/>
            <a:ext cx="8077200" cy="513714"/>
          </a:xfrm>
          <a:prstGeom prst="rect">
            <a:avLst/>
          </a:prstGeom>
        </p:spPr>
        <p:txBody>
          <a:bodyPr vert="horz" wrap="square" lIns="0" tIns="13335" rIns="0" bIns="0" rtlCol="0">
            <a:spAutoFit/>
          </a:bodyPr>
          <a:lstStyle/>
          <a:p>
            <a:pPr marL="14604">
              <a:lnSpc>
                <a:spcPct val="100000"/>
              </a:lnSpc>
              <a:spcBef>
                <a:spcPts val="105"/>
              </a:spcBef>
            </a:pPr>
            <a:endParaRPr dirty="0"/>
          </a:p>
        </p:txBody>
      </p:sp>
      <p:sp>
        <p:nvSpPr>
          <p:cNvPr id="10" name="Holder 3">
            <a:extLst>
              <a:ext uri="{FF2B5EF4-FFF2-40B4-BE49-F238E27FC236}">
                <a16:creationId xmlns:a16="http://schemas.microsoft.com/office/drawing/2014/main" id="{AC4E4D38-ABB9-D5C8-1B86-2DA66F4EC83C}"/>
              </a:ext>
            </a:extLst>
          </p:cNvPr>
          <p:cNvSpPr>
            <a:spLocks noGrp="1"/>
          </p:cNvSpPr>
          <p:nvPr>
            <p:ph type="body" idx="1"/>
          </p:nvPr>
        </p:nvSpPr>
        <p:spPr>
          <a:xfrm>
            <a:off x="457200" y="2401379"/>
            <a:ext cx="83058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52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extLst>
      <p:ext uri="{BB962C8B-B14F-4D97-AF65-F5344CB8AC3E}">
        <p14:creationId xmlns:p14="http://schemas.microsoft.com/office/powerpoint/2010/main" val="132964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67200" y="1696338"/>
            <a:ext cx="1609598"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body" idx="1"/>
          </p:nvPr>
        </p:nvSpPr>
        <p:spPr>
          <a:xfrm>
            <a:off x="1261300" y="2401379"/>
            <a:ext cx="6635750"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04-Jun-23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hyperlink" Target="http://www.paruluniversity.ac.in/"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8"/>
          </a:xfrm>
          <a:prstGeom prst="rect">
            <a:avLst/>
          </a:prstGeom>
        </p:spPr>
      </p:pic>
      <p:sp>
        <p:nvSpPr>
          <p:cNvPr id="3" name="object 3"/>
          <p:cNvSpPr txBox="1"/>
          <p:nvPr/>
        </p:nvSpPr>
        <p:spPr>
          <a:xfrm>
            <a:off x="1641729" y="1128725"/>
            <a:ext cx="5859780" cy="552074"/>
          </a:xfrm>
          <a:prstGeom prst="rect">
            <a:avLst/>
          </a:prstGeom>
        </p:spPr>
        <p:txBody>
          <a:bodyPr vert="horz" wrap="square" lIns="0" tIns="13335" rIns="0" bIns="0" rtlCol="0">
            <a:spAutoFit/>
          </a:bodyPr>
          <a:lstStyle/>
          <a:p>
            <a:pPr marL="12065" marR="5080" indent="3175" algn="ctr">
              <a:lnSpc>
                <a:spcPct val="100000"/>
              </a:lnSpc>
              <a:spcBef>
                <a:spcPts val="105"/>
              </a:spcBef>
            </a:pPr>
            <a:r>
              <a:rPr lang="en-US" sz="3500" b="1" spc="-5" dirty="0">
                <a:latin typeface="Calibri"/>
                <a:cs typeface="Calibri"/>
              </a:rPr>
              <a:t>High Performance Computing</a:t>
            </a:r>
            <a:endParaRPr sz="3500" dirty="0">
              <a:latin typeface="Calibri"/>
              <a:cs typeface="Calibri"/>
            </a:endParaRPr>
          </a:p>
        </p:txBody>
      </p:sp>
      <p:sp>
        <p:nvSpPr>
          <p:cNvPr id="4" name="object 4"/>
          <p:cNvSpPr txBox="1"/>
          <p:nvPr/>
        </p:nvSpPr>
        <p:spPr>
          <a:xfrm>
            <a:off x="1600200" y="2871342"/>
            <a:ext cx="6090667" cy="1053494"/>
          </a:xfrm>
          <a:prstGeom prst="rect">
            <a:avLst/>
          </a:prstGeom>
        </p:spPr>
        <p:txBody>
          <a:bodyPr vert="horz" wrap="square" lIns="0" tIns="12065" rIns="0" bIns="0" rtlCol="0">
            <a:spAutoFit/>
          </a:bodyPr>
          <a:lstStyle/>
          <a:p>
            <a:pPr marL="500380" marR="5080" indent="-487680">
              <a:lnSpc>
                <a:spcPct val="100000"/>
              </a:lnSpc>
              <a:spcBef>
                <a:spcPts val="95"/>
              </a:spcBef>
            </a:pPr>
            <a:r>
              <a:rPr lang="en-US" sz="2200" b="1" spc="-35" dirty="0">
                <a:latin typeface="Calibri"/>
                <a:cs typeface="Calibri"/>
              </a:rPr>
              <a:t>Dr. Amit </a:t>
            </a:r>
            <a:r>
              <a:rPr lang="en-US" sz="2200" b="1" spc="-35" dirty="0" err="1">
                <a:latin typeface="Calibri"/>
                <a:cs typeface="Calibri"/>
              </a:rPr>
              <a:t>Barve</a:t>
            </a:r>
            <a:r>
              <a:rPr lang="en-US" sz="2200" b="1" spc="-35" dirty="0">
                <a:latin typeface="Calibri"/>
                <a:cs typeface="Calibri"/>
              </a:rPr>
              <a:t>,</a:t>
            </a:r>
          </a:p>
          <a:p>
            <a:pPr marL="500380" marR="5080" indent="-487680">
              <a:lnSpc>
                <a:spcPct val="100000"/>
              </a:lnSpc>
              <a:spcBef>
                <a:spcPts val="95"/>
              </a:spcBef>
            </a:pPr>
            <a:r>
              <a:rPr lang="en-US" sz="2200" b="1" spc="-35" dirty="0">
                <a:latin typeface="Calibri"/>
                <a:cs typeface="Calibri"/>
              </a:rPr>
              <a:t>Associate Professor and Head of the Department,</a:t>
            </a:r>
          </a:p>
          <a:p>
            <a:pPr marL="500380" marR="5080" indent="-487680">
              <a:lnSpc>
                <a:spcPct val="100000"/>
              </a:lnSpc>
              <a:spcBef>
                <a:spcPts val="95"/>
              </a:spcBef>
            </a:pPr>
            <a:r>
              <a:rPr lang="en-US" sz="2200" b="1" spc="-35" dirty="0">
                <a:latin typeface="Calibri"/>
                <a:cs typeface="Calibri"/>
              </a:rPr>
              <a:t>CSE department, PIET, PU</a:t>
            </a:r>
            <a:endParaRPr sz="2200" dirty="0">
              <a:latin typeface="Calibri"/>
              <a:cs typeface="Calibri"/>
            </a:endParaRPr>
          </a:p>
        </p:txBody>
      </p:sp>
      <p:grpSp>
        <p:nvGrpSpPr>
          <p:cNvPr id="5" name="object 5"/>
          <p:cNvGrpSpPr/>
          <p:nvPr/>
        </p:nvGrpSpPr>
        <p:grpSpPr>
          <a:xfrm>
            <a:off x="1412557" y="499872"/>
            <a:ext cx="6314440" cy="2286000"/>
            <a:chOff x="1412557" y="499872"/>
            <a:chExt cx="6314440" cy="2286000"/>
          </a:xfrm>
        </p:grpSpPr>
        <p:pic>
          <p:nvPicPr>
            <p:cNvPr id="6" name="object 6"/>
            <p:cNvPicPr/>
            <p:nvPr/>
          </p:nvPicPr>
          <p:blipFill>
            <a:blip r:embed="rId3" cstate="print"/>
            <a:stretch>
              <a:fillRect/>
            </a:stretch>
          </p:blipFill>
          <p:spPr>
            <a:xfrm>
              <a:off x="3381755" y="499872"/>
              <a:ext cx="2380488" cy="629412"/>
            </a:xfrm>
            <a:prstGeom prst="rect">
              <a:avLst/>
            </a:prstGeom>
          </p:spPr>
        </p:pic>
        <p:sp>
          <p:nvSpPr>
            <p:cNvPr id="7" name="object 7"/>
            <p:cNvSpPr/>
            <p:nvPr/>
          </p:nvSpPr>
          <p:spPr>
            <a:xfrm>
              <a:off x="1417319" y="2738627"/>
              <a:ext cx="6286500" cy="1905"/>
            </a:xfrm>
            <a:custGeom>
              <a:avLst/>
              <a:gdLst/>
              <a:ahLst/>
              <a:cxnLst/>
              <a:rect l="l" t="t" r="r" b="b"/>
              <a:pathLst>
                <a:path w="6286500" h="1905">
                  <a:moveTo>
                    <a:pt x="0" y="0"/>
                  </a:moveTo>
                  <a:lnTo>
                    <a:pt x="6286500" y="1524"/>
                  </a:lnTo>
                </a:path>
              </a:pathLst>
            </a:custGeom>
            <a:ln w="9525">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7319" y="2692907"/>
              <a:ext cx="94488" cy="92963"/>
            </a:xfrm>
            <a:prstGeom prst="rect">
              <a:avLst/>
            </a:prstGeom>
          </p:spPr>
        </p:pic>
        <p:pic>
          <p:nvPicPr>
            <p:cNvPr id="9" name="object 9"/>
            <p:cNvPicPr/>
            <p:nvPr/>
          </p:nvPicPr>
          <p:blipFill>
            <a:blip r:embed="rId4" cstate="print"/>
            <a:stretch>
              <a:fillRect/>
            </a:stretch>
          </p:blipFill>
          <p:spPr>
            <a:xfrm>
              <a:off x="7632191" y="2692907"/>
              <a:ext cx="94487" cy="9296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TextShape 1"/>
          <p:cNvSpPr txBox="1"/>
          <p:nvPr/>
        </p:nvSpPr>
        <p:spPr>
          <a:xfrm>
            <a:off x="457200" y="152280"/>
            <a:ext cx="8229240" cy="82188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19334881-3559-C69E-80A9-72CB48135E21}"/>
              </a:ext>
            </a:extLst>
          </p:cNvPr>
          <p:cNvSpPr>
            <a:spLocks noGrp="1"/>
          </p:cNvSpPr>
          <p:nvPr>
            <p:ph type="body" idx="1"/>
          </p:nvPr>
        </p:nvSpPr>
        <p:spPr>
          <a:xfrm>
            <a:off x="457200" y="2401379"/>
            <a:ext cx="8305800" cy="4690515"/>
          </a:xfrm>
        </p:spPr>
        <p:txBody>
          <a:bodyPr/>
          <a:lstStyle/>
          <a:p>
            <a:pPr>
              <a:lnSpc>
                <a:spcPct val="90000"/>
              </a:lnSpc>
            </a:pPr>
            <a:r>
              <a:rPr lang="en-US" sz="2400" dirty="0">
                <a:solidFill>
                  <a:srgbClr val="000000"/>
                </a:solidFill>
                <a:latin typeface="Arial"/>
              </a:rPr>
              <a:t>Moore attributed this doubling rate to exponential behavior of die sizes, finer minimum dimensions, and ``circuit and device cleverness''. </a:t>
            </a:r>
            <a:endParaRPr lang="en-US" sz="2400" dirty="0"/>
          </a:p>
          <a:p>
            <a:pPr>
              <a:lnSpc>
                <a:spcPct val="90000"/>
              </a:lnSpc>
            </a:pPr>
            <a:endParaRPr lang="en-US" sz="2400" dirty="0"/>
          </a:p>
          <a:p>
            <a:pPr>
              <a:lnSpc>
                <a:spcPct val="90000"/>
              </a:lnSpc>
            </a:pPr>
            <a:r>
              <a:rPr lang="en-US" sz="2400" dirty="0">
                <a:solidFill>
                  <a:srgbClr val="000000"/>
                </a:solidFill>
                <a:latin typeface="Arial"/>
              </a:rPr>
              <a:t>		In 1975, he revised this law as follows: </a:t>
            </a:r>
            <a:endParaRPr lang="en-US" sz="2400" dirty="0"/>
          </a:p>
          <a:p>
            <a:pPr>
              <a:lnSpc>
                <a:spcPct val="90000"/>
              </a:lnSpc>
            </a:pPr>
            <a:endParaRPr lang="en-US" sz="2400" dirty="0"/>
          </a:p>
          <a:p>
            <a:pPr>
              <a:lnSpc>
                <a:spcPct val="90000"/>
              </a:lnSpc>
            </a:pPr>
            <a:r>
              <a:rPr lang="en-US" sz="2400" i="1" dirty="0">
                <a:solidFill>
                  <a:srgbClr val="000000"/>
                </a:solidFill>
                <a:latin typeface="Arial"/>
              </a:rPr>
              <a:t>		``There is no room left to squeeze anything out by being clever. Going forward from here we have to depend on the two size factors - bigger dies and finer dimensions.''</a:t>
            </a:r>
            <a:r>
              <a:rPr lang="en-US" sz="2400" dirty="0">
                <a:solidFill>
                  <a:srgbClr val="000000"/>
                </a:solidFill>
                <a:latin typeface="Arial"/>
              </a:rPr>
              <a:t> </a:t>
            </a:r>
            <a:endParaRPr lang="en-US" sz="2400" dirty="0"/>
          </a:p>
          <a:p>
            <a:pPr>
              <a:lnSpc>
                <a:spcPct val="90000"/>
              </a:lnSpc>
            </a:pPr>
            <a:endParaRPr lang="en-US" sz="2400" dirty="0"/>
          </a:p>
          <a:p>
            <a:pPr>
              <a:lnSpc>
                <a:spcPct val="90000"/>
              </a:lnSpc>
            </a:pPr>
            <a:r>
              <a:rPr lang="en-US" sz="2400" dirty="0">
                <a:solidFill>
                  <a:srgbClr val="000000"/>
                </a:solidFill>
                <a:latin typeface="Arial"/>
              </a:rPr>
              <a:t>		He revised his rate of </a:t>
            </a:r>
            <a:r>
              <a:rPr lang="en-US" sz="2400" i="1" dirty="0">
                <a:solidFill>
                  <a:srgbClr val="000000"/>
                </a:solidFill>
                <a:latin typeface="Arial"/>
              </a:rPr>
              <a:t>circuit complexity</a:t>
            </a:r>
            <a:r>
              <a:rPr lang="en-US" sz="2400" dirty="0">
                <a:solidFill>
                  <a:srgbClr val="000000"/>
                </a:solidFill>
                <a:latin typeface="Arial"/>
              </a:rPr>
              <a:t> doubling to 18 months and projected from 1975 onwards at this reduced rate. </a:t>
            </a:r>
            <a:endParaRPr lang="en-US" sz="2400" dirty="0"/>
          </a:p>
          <a:p>
            <a:endParaRPr lang="en-US" sz="2400" dirty="0"/>
          </a:p>
        </p:txBody>
      </p:sp>
      <p:sp>
        <p:nvSpPr>
          <p:cNvPr id="3" name="Title 2">
            <a:extLst>
              <a:ext uri="{FF2B5EF4-FFF2-40B4-BE49-F238E27FC236}">
                <a16:creationId xmlns:a16="http://schemas.microsoft.com/office/drawing/2014/main" id="{9BF465D3-C042-B678-4C48-3B1AD4A3C548}"/>
              </a:ext>
            </a:extLst>
          </p:cNvPr>
          <p:cNvSpPr>
            <a:spLocks noGrp="1"/>
          </p:cNvSpPr>
          <p:nvPr>
            <p:ph type="title" idx="4294967295"/>
          </p:nvPr>
        </p:nvSpPr>
        <p:spPr>
          <a:xfrm>
            <a:off x="457200" y="1696338"/>
            <a:ext cx="8229600" cy="998350"/>
          </a:xfrm>
        </p:spPr>
        <p:txBody>
          <a:bodyPr/>
          <a:lstStyle/>
          <a:p>
            <a:r>
              <a:rPr lang="en-US" sz="3200" dirty="0">
                <a:latin typeface="Arial Rounded MT Bold"/>
              </a:rPr>
              <a:t>The Computational Power Argument </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TextShape 1"/>
          <p:cNvSpPr txBox="1"/>
          <p:nvPr/>
        </p:nvSpPr>
        <p:spPr>
          <a:xfrm>
            <a:off x="457200" y="274680"/>
            <a:ext cx="8229240" cy="1142640"/>
          </a:xfrm>
          <a:prstGeom prst="rect">
            <a:avLst/>
          </a:prstGeom>
        </p:spPr>
        <p:txBody>
          <a:bodyPr anchor="ctr"/>
          <a:lstStyle/>
          <a:p>
            <a:endParaRPr/>
          </a:p>
        </p:txBody>
      </p:sp>
      <p:sp>
        <p:nvSpPr>
          <p:cNvPr id="658" name="TextShape 2"/>
          <p:cNvSpPr txBox="1"/>
          <p:nvPr/>
        </p:nvSpPr>
        <p:spPr>
          <a:xfrm>
            <a:off x="533400" y="1524000"/>
            <a:ext cx="8229240" cy="4525560"/>
          </a:xfrm>
          <a:prstGeom prst="rect">
            <a:avLst/>
          </a:prstGeom>
        </p:spPr>
        <p:txBody>
          <a:bodyPr/>
          <a:lstStyle/>
          <a:p>
            <a:pPr algn="just">
              <a:lnSpc>
                <a:spcPct val="100000"/>
              </a:lnSpc>
              <a:buFont typeface="Arial"/>
              <a:buChar char="•"/>
            </a:pPr>
            <a:r>
              <a:rPr lang="en-US" sz="2400" dirty="0">
                <a:solidFill>
                  <a:srgbClr val="000000"/>
                </a:solidFill>
                <a:latin typeface="Calibri"/>
              </a:rPr>
              <a:t> A die in the context of integrated circuits is a small block of semiconducting material, on which a given functional circuit is fabricated. </a:t>
            </a:r>
          </a:p>
          <a:p>
            <a:pPr algn="just">
              <a:lnSpc>
                <a:spcPct val="100000"/>
              </a:lnSpc>
              <a:buFont typeface="Arial"/>
              <a:buChar char="•"/>
            </a:pPr>
            <a:endParaRPr lang="en-US" sz="2400" dirty="0">
              <a:solidFill>
                <a:srgbClr val="000000"/>
              </a:solidFill>
              <a:latin typeface="Calibri"/>
            </a:endParaRPr>
          </a:p>
          <a:p>
            <a:pPr algn="just">
              <a:lnSpc>
                <a:spcPct val="100000"/>
              </a:lnSpc>
              <a:buFont typeface="Arial"/>
              <a:buChar char="•"/>
            </a:pPr>
            <a:endParaRPr sz="1400" dirty="0"/>
          </a:p>
          <a:p>
            <a:pPr algn="just">
              <a:lnSpc>
                <a:spcPct val="100000"/>
              </a:lnSpc>
              <a:buFont typeface="Arial"/>
              <a:buChar char="•"/>
            </a:pPr>
            <a:r>
              <a:rPr lang="en-US" sz="2400" dirty="0">
                <a:solidFill>
                  <a:srgbClr val="000000"/>
                </a:solidFill>
                <a:latin typeface="Calibri"/>
              </a:rPr>
              <a:t> By 2004, clock frequencies had gotten fast enough-around 3 GHz that any further increases would have caused the chips to melt from the heat they generated. So while the manufacturers continued to increase the number of transistors per chip, they no longer increased the clock frequencies. Instead, they started putting multiple processor cores on the chip.</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TextShape 1"/>
          <p:cNvSpPr txBox="1"/>
          <p:nvPr/>
        </p:nvSpPr>
        <p:spPr>
          <a:xfrm>
            <a:off x="457200" y="152280"/>
            <a:ext cx="8229240" cy="82188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A1353082-0441-B1E4-F607-831FC8C54F35}"/>
              </a:ext>
            </a:extLst>
          </p:cNvPr>
          <p:cNvSpPr>
            <a:spLocks noGrp="1"/>
          </p:cNvSpPr>
          <p:nvPr>
            <p:ph type="body" idx="1"/>
          </p:nvPr>
        </p:nvSpPr>
        <p:spPr>
          <a:xfrm>
            <a:off x="457200" y="2401379"/>
            <a:ext cx="8305800" cy="4739759"/>
          </a:xfrm>
        </p:spPr>
        <p:txBody>
          <a:bodyPr/>
          <a:lstStyle/>
          <a:p>
            <a:pPr marL="457200" indent="-457200">
              <a:lnSpc>
                <a:spcPct val="100000"/>
              </a:lnSpc>
              <a:buFont typeface="Arial" panose="020B0604020202020204" pitchFamily="34" charset="0"/>
              <a:buChar char="•"/>
            </a:pPr>
            <a:r>
              <a:rPr lang="en-US" sz="2800" dirty="0">
                <a:solidFill>
                  <a:srgbClr val="000000"/>
                </a:solidFill>
                <a:latin typeface="Arial"/>
              </a:rPr>
              <a:t>If one is to buy into Moore's law, the question still remains - how does one translate transistors into useful OPS (operations per second)? </a:t>
            </a:r>
            <a:endParaRPr lang="en-US" dirty="0"/>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The logical recourse is to rely on parallelism, both implicit and explicit. </a:t>
            </a:r>
            <a:endParaRPr lang="en-US" dirty="0"/>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Most serial (or seemingly serial) processors rely extensively on implicit parallelism. </a:t>
            </a:r>
            <a:endParaRPr lang="en-US"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DBDAAB99-A7E8-2592-1C29-F07B0BC7AB16}"/>
              </a:ext>
            </a:extLst>
          </p:cNvPr>
          <p:cNvSpPr>
            <a:spLocks noGrp="1"/>
          </p:cNvSpPr>
          <p:nvPr>
            <p:ph type="title" idx="4294967295"/>
          </p:nvPr>
        </p:nvSpPr>
        <p:spPr>
          <a:xfrm>
            <a:off x="457200" y="1696338"/>
            <a:ext cx="8229600" cy="998350"/>
          </a:xfrm>
        </p:spPr>
        <p:txBody>
          <a:bodyPr/>
          <a:lstStyle/>
          <a:p>
            <a:r>
              <a:rPr lang="en-US" sz="3200" dirty="0">
                <a:latin typeface="Arial Rounded MT Bold"/>
              </a:rPr>
              <a:t>The Computational Power Argument </a:t>
            </a: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TextShape 1"/>
          <p:cNvSpPr txBox="1"/>
          <p:nvPr/>
        </p:nvSpPr>
        <p:spPr>
          <a:xfrm>
            <a:off x="457200" y="274680"/>
            <a:ext cx="8229240" cy="1142640"/>
          </a:xfrm>
          <a:prstGeom prst="rect">
            <a:avLst/>
          </a:prstGeom>
        </p:spPr>
        <p:txBody>
          <a:bodyPr anchor="ctr"/>
          <a:lstStyle/>
          <a:p>
            <a:endParaRPr/>
          </a:p>
        </p:txBody>
      </p:sp>
      <p:sp>
        <p:nvSpPr>
          <p:cNvPr id="662" name="TextShape 2"/>
          <p:cNvSpPr txBox="1"/>
          <p:nvPr/>
        </p:nvSpPr>
        <p:spPr>
          <a:xfrm>
            <a:off x="304800" y="1066800"/>
            <a:ext cx="8381640" cy="5058960"/>
          </a:xfrm>
          <a:prstGeom prst="rect">
            <a:avLst/>
          </a:prstGeom>
        </p:spPr>
        <p:txBody>
          <a:bodyPr/>
          <a:lstStyle/>
          <a:p>
            <a:pPr algn="just">
              <a:lnSpc>
                <a:spcPct val="100000"/>
              </a:lnSpc>
            </a:pPr>
            <a:r>
              <a:rPr lang="en-US" sz="2400" dirty="0">
                <a:solidFill>
                  <a:srgbClr val="000000"/>
                </a:solidFill>
                <a:latin typeface="Arial"/>
              </a:rPr>
              <a:t>Implicit parallelism is a characteristic of a programming language that allows a compiler or interpreter to automatically exploit the parallelism inherent to the computations expressed by some of the language’s constructs. A pure implicitly parallel language does not need special directives, operators or functions to enable parallel execution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TextShape 1"/>
          <p:cNvSpPr txBox="1"/>
          <p:nvPr/>
        </p:nvSpPr>
        <p:spPr>
          <a:xfrm>
            <a:off x="380880" y="152280"/>
            <a:ext cx="8229240" cy="821880"/>
          </a:xfrm>
          <a:prstGeom prst="rect">
            <a:avLst/>
          </a:prstGeom>
        </p:spPr>
        <p:txBody>
          <a:bodyPr anchor="ctr"/>
          <a:lstStyle/>
          <a:p>
            <a:pPr algn="ctr">
              <a:lnSpc>
                <a:spcPct val="100000"/>
              </a:lnSpc>
            </a:pPr>
            <a:endParaRPr dirty="0"/>
          </a:p>
        </p:txBody>
      </p:sp>
      <p:sp>
        <p:nvSpPr>
          <p:cNvPr id="664" name="TextShape 2"/>
          <p:cNvSpPr txBox="1"/>
          <p:nvPr/>
        </p:nvSpPr>
        <p:spPr>
          <a:xfrm>
            <a:off x="457200" y="990720"/>
            <a:ext cx="8229240" cy="5562360"/>
          </a:xfrm>
          <a:prstGeom prst="rect">
            <a:avLst/>
          </a:prstGeom>
        </p:spPr>
        <p:txBody>
          <a:bodyPr/>
          <a:lstStyle/>
          <a:p>
            <a:pPr algn="just">
              <a:lnSpc>
                <a:spcPct val="100000"/>
              </a:lnSpc>
              <a:buFont typeface="StarSymbol"/>
              <a:buChar char=""/>
            </a:pPr>
            <a:endParaRPr dirty="0"/>
          </a:p>
        </p:txBody>
      </p:sp>
      <p:sp>
        <p:nvSpPr>
          <p:cNvPr id="2" name="Text Placeholder 1">
            <a:extLst>
              <a:ext uri="{FF2B5EF4-FFF2-40B4-BE49-F238E27FC236}">
                <a16:creationId xmlns:a16="http://schemas.microsoft.com/office/drawing/2014/main" id="{3A6594DE-111A-1D03-E337-6F95382F781B}"/>
              </a:ext>
            </a:extLst>
          </p:cNvPr>
          <p:cNvSpPr>
            <a:spLocks noGrp="1"/>
          </p:cNvSpPr>
          <p:nvPr>
            <p:ph type="body" idx="1"/>
          </p:nvPr>
        </p:nvSpPr>
        <p:spPr>
          <a:xfrm>
            <a:off x="152400" y="2401379"/>
            <a:ext cx="8610600" cy="5170646"/>
          </a:xfrm>
        </p:spPr>
        <p:txBody>
          <a:bodyPr/>
          <a:lstStyle/>
          <a:p>
            <a:pPr marL="457200" indent="-457200" algn="just">
              <a:lnSpc>
                <a:spcPct val="100000"/>
              </a:lnSpc>
              <a:buFont typeface="Arial" panose="020B0604020202020204" pitchFamily="34" charset="0"/>
              <a:buChar char="•"/>
            </a:pPr>
            <a:r>
              <a:rPr lang="en-US" sz="2400" dirty="0">
                <a:solidFill>
                  <a:srgbClr val="000000"/>
                </a:solidFill>
                <a:latin typeface="Arial"/>
              </a:rPr>
              <a:t>While clock rates of high-end processors have increased at roughly 40% per year over the past decade, DRAM access times have only improved at the rate of roughly 10% per year over this interval.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This mismatch in speeds causes significant performance bottlenecks.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Principles of locality of data reference and bulk access, which guide parallel algorithm design also apply to memory optimization.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Some of the fastest growing applications of parallel computing utilize not their raw computational speed, rather their ability to pump data to memory and disk faster. </a:t>
            </a:r>
            <a:endParaRPr lang="en-US" sz="2400" dirty="0"/>
          </a:p>
          <a:p>
            <a:pPr marL="457200" indent="-457200">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0770644E-5CF9-C443-EF0E-28831CBA3A54}"/>
              </a:ext>
            </a:extLst>
          </p:cNvPr>
          <p:cNvSpPr>
            <a:spLocks noGrp="1"/>
          </p:cNvSpPr>
          <p:nvPr>
            <p:ph type="title" idx="4294967295"/>
          </p:nvPr>
        </p:nvSpPr>
        <p:spPr>
          <a:xfrm>
            <a:off x="381000" y="1676400"/>
            <a:ext cx="8229600" cy="998350"/>
          </a:xfrm>
        </p:spPr>
        <p:txBody>
          <a:bodyPr/>
          <a:lstStyle/>
          <a:p>
            <a:r>
              <a:rPr lang="en-US" sz="3200" dirty="0">
                <a:latin typeface="Arial Rounded MT Bold"/>
              </a:rPr>
              <a:t>The Memory/Disk Speed Argument </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TextShape 1"/>
          <p:cNvSpPr txBox="1"/>
          <p:nvPr/>
        </p:nvSpPr>
        <p:spPr>
          <a:xfrm>
            <a:off x="457200" y="152280"/>
            <a:ext cx="8229240" cy="821880"/>
          </a:xfrm>
          <a:prstGeom prst="rect">
            <a:avLst/>
          </a:prstGeom>
        </p:spPr>
        <p:txBody>
          <a:bodyPr anchor="ctr"/>
          <a:lstStyle/>
          <a:p>
            <a:pPr algn="ctr">
              <a:lnSpc>
                <a:spcPct val="100000"/>
              </a:lnSpc>
            </a:pPr>
            <a:endParaRPr dirty="0"/>
          </a:p>
        </p:txBody>
      </p:sp>
      <p:sp>
        <p:nvSpPr>
          <p:cNvPr id="666" name="TextShape 2"/>
          <p:cNvSpPr txBox="1"/>
          <p:nvPr/>
        </p:nvSpPr>
        <p:spPr>
          <a:xfrm>
            <a:off x="457200" y="1066680"/>
            <a:ext cx="8229240" cy="5059080"/>
          </a:xfrm>
          <a:prstGeom prst="rect">
            <a:avLst/>
          </a:prstGeom>
        </p:spPr>
        <p:txBody>
          <a:bodyPr/>
          <a:lstStyle/>
          <a:p>
            <a:pPr algn="just">
              <a:lnSpc>
                <a:spcPct val="100000"/>
              </a:lnSpc>
              <a:buFont typeface="StarSymbol"/>
              <a:buChar char=""/>
            </a:pPr>
            <a:endParaRPr dirty="0"/>
          </a:p>
        </p:txBody>
      </p:sp>
      <p:sp>
        <p:nvSpPr>
          <p:cNvPr id="2" name="Text Placeholder 1">
            <a:extLst>
              <a:ext uri="{FF2B5EF4-FFF2-40B4-BE49-F238E27FC236}">
                <a16:creationId xmlns:a16="http://schemas.microsoft.com/office/drawing/2014/main" id="{BF6589A9-AD52-05B0-808A-5A55A3B1AAB0}"/>
              </a:ext>
            </a:extLst>
          </p:cNvPr>
          <p:cNvSpPr>
            <a:spLocks noGrp="1"/>
          </p:cNvSpPr>
          <p:nvPr>
            <p:ph type="body" idx="1"/>
          </p:nvPr>
        </p:nvSpPr>
        <p:spPr>
          <a:xfrm>
            <a:off x="457200" y="2401379"/>
            <a:ext cx="8305800" cy="4801314"/>
          </a:xfrm>
        </p:spPr>
        <p:txBody>
          <a:bodyPr/>
          <a:lstStyle/>
          <a:p>
            <a:pPr marL="342900" indent="-342900" algn="just">
              <a:lnSpc>
                <a:spcPct val="100000"/>
              </a:lnSpc>
              <a:buFont typeface="Arial" panose="020B0604020202020204" pitchFamily="34" charset="0"/>
              <a:buChar char="•"/>
            </a:pPr>
            <a:r>
              <a:rPr lang="en-US" sz="2400" dirty="0">
                <a:solidFill>
                  <a:srgbClr val="000000"/>
                </a:solidFill>
                <a:latin typeface="Arial"/>
              </a:rPr>
              <a:t>As the network evolves, the vision of the Internet as one large computing platform has emerged. </a:t>
            </a:r>
            <a:endParaRPr lang="en-US" sz="2400" dirty="0"/>
          </a:p>
          <a:p>
            <a:pPr marL="342900" indent="-342900" algn="just">
              <a:lnSpc>
                <a:spcPct val="100000"/>
              </a:lnSpc>
              <a:buFont typeface="Arial" panose="020B0604020202020204" pitchFamily="34" charset="0"/>
              <a:buChar char="•"/>
            </a:pP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This view is exploited by applications such as </a:t>
            </a:r>
            <a:r>
              <a:rPr lang="en-US" sz="2400" dirty="0" err="1">
                <a:solidFill>
                  <a:srgbClr val="000000"/>
                </a:solidFill>
                <a:latin typeface="Arial"/>
              </a:rPr>
              <a:t>SETI@home</a:t>
            </a:r>
            <a:r>
              <a:rPr lang="en-US" sz="2400" dirty="0">
                <a:solidFill>
                  <a:srgbClr val="000000"/>
                </a:solidFill>
                <a:latin typeface="Arial"/>
              </a:rPr>
              <a:t> and </a:t>
            </a:r>
            <a:r>
              <a:rPr lang="en-US" sz="2400" dirty="0" err="1">
                <a:solidFill>
                  <a:srgbClr val="000000"/>
                </a:solidFill>
                <a:latin typeface="Arial"/>
              </a:rPr>
              <a:t>Folding@home</a:t>
            </a:r>
            <a:r>
              <a:rPr lang="en-US" sz="2400" dirty="0">
                <a:solidFill>
                  <a:srgbClr val="000000"/>
                </a:solidFill>
                <a:latin typeface="Arial"/>
              </a:rPr>
              <a:t>. </a:t>
            </a:r>
            <a:endParaRPr lang="en-US" sz="2400" dirty="0"/>
          </a:p>
          <a:p>
            <a:pPr marL="342900" indent="-342900" algn="just">
              <a:lnSpc>
                <a:spcPct val="100000"/>
              </a:lnSpc>
              <a:buFont typeface="Arial" panose="020B0604020202020204" pitchFamily="34" charset="0"/>
              <a:buChar char="•"/>
            </a:pP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In many other applications (typically databases and data mining) the volume of data is such that they cannot be moved. </a:t>
            </a:r>
            <a:endParaRPr lang="en-US" sz="2400" dirty="0"/>
          </a:p>
          <a:p>
            <a:pPr marL="342900" indent="-342900" algn="just">
              <a:lnSpc>
                <a:spcPct val="100000"/>
              </a:lnSpc>
              <a:buFont typeface="Arial" panose="020B0604020202020204" pitchFamily="34" charset="0"/>
              <a:buChar char="•"/>
            </a:pP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Any analyses on this data must be performed over the network using parallel techniques. </a:t>
            </a:r>
            <a:endParaRPr lang="en-US" sz="2400" dirty="0"/>
          </a:p>
          <a:p>
            <a:pPr marL="342900" indent="-342900">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0504A1F4-566E-AF60-4CDB-70758DCB255C}"/>
              </a:ext>
            </a:extLst>
          </p:cNvPr>
          <p:cNvSpPr>
            <a:spLocks noGrp="1"/>
          </p:cNvSpPr>
          <p:nvPr>
            <p:ph type="title" idx="4294967295"/>
          </p:nvPr>
        </p:nvSpPr>
        <p:spPr>
          <a:xfrm>
            <a:off x="457200" y="1696338"/>
            <a:ext cx="8229600" cy="998350"/>
          </a:xfrm>
        </p:spPr>
        <p:txBody>
          <a:bodyPr/>
          <a:lstStyle/>
          <a:p>
            <a:r>
              <a:rPr lang="en-US" sz="3200" dirty="0">
                <a:latin typeface="Arial Rounded MT Bold"/>
              </a:rPr>
              <a:t>The Data Communication Argument </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extShape 1"/>
          <p:cNvSpPr txBox="1"/>
          <p:nvPr/>
        </p:nvSpPr>
        <p:spPr>
          <a:xfrm>
            <a:off x="457200" y="274680"/>
            <a:ext cx="8229240" cy="1142640"/>
          </a:xfrm>
          <a:prstGeom prst="rect">
            <a:avLst/>
          </a:prstGeom>
        </p:spPr>
        <p:txBody>
          <a:bodyPr anchor="ctr"/>
          <a:lstStyle/>
          <a:p>
            <a:endParaRPr/>
          </a:p>
        </p:txBody>
      </p:sp>
      <p:sp>
        <p:nvSpPr>
          <p:cNvPr id="668" name="TextShape 2"/>
          <p:cNvSpPr txBox="1"/>
          <p:nvPr/>
        </p:nvSpPr>
        <p:spPr>
          <a:xfrm>
            <a:off x="457200" y="914400"/>
            <a:ext cx="8229240" cy="4525560"/>
          </a:xfrm>
          <a:prstGeom prst="rect">
            <a:avLst/>
          </a:prstGeom>
        </p:spPr>
        <p:txBody>
          <a:bodyPr/>
          <a:lstStyle/>
          <a:p>
            <a:pPr algn="just">
              <a:lnSpc>
                <a:spcPct val="100000"/>
              </a:lnSpc>
              <a:buFont typeface="Arial"/>
              <a:buChar char="•"/>
            </a:pPr>
            <a:r>
              <a:rPr lang="en-US" sz="2800" dirty="0">
                <a:solidFill>
                  <a:srgbClr val="000000"/>
                </a:solidFill>
                <a:latin typeface="Calibri"/>
              </a:rPr>
              <a:t>The search for extraterrestrial intelligence (SETI) is the collective name for a number of activities undertaken to search for intelligent extraterrestrial life </a:t>
            </a:r>
          </a:p>
          <a:p>
            <a:pPr algn="just">
              <a:lnSpc>
                <a:spcPct val="100000"/>
              </a:lnSpc>
              <a:buFont typeface="Arial"/>
              <a:buChar char="•"/>
            </a:pPr>
            <a:endParaRPr lang="en-US" sz="2800" dirty="0">
              <a:solidFill>
                <a:srgbClr val="000000"/>
              </a:solidFill>
              <a:latin typeface="Calibri"/>
            </a:endParaRPr>
          </a:p>
          <a:p>
            <a:pPr algn="just">
              <a:lnSpc>
                <a:spcPct val="100000"/>
              </a:lnSpc>
              <a:buFont typeface="Arial"/>
              <a:buChar char="•"/>
            </a:pPr>
            <a:endParaRPr sz="1600" dirty="0"/>
          </a:p>
          <a:p>
            <a:pPr algn="just">
              <a:lnSpc>
                <a:spcPct val="100000"/>
              </a:lnSpc>
              <a:buFont typeface="Arial"/>
              <a:buChar char="•"/>
            </a:pPr>
            <a:r>
              <a:rPr lang="en-US" sz="2800" dirty="0" err="1">
                <a:solidFill>
                  <a:srgbClr val="000000"/>
                </a:solidFill>
                <a:latin typeface="Calibri"/>
              </a:rPr>
              <a:t>Folding@home</a:t>
            </a:r>
            <a:r>
              <a:rPr lang="en-US" sz="2800" dirty="0">
                <a:solidFill>
                  <a:srgbClr val="000000"/>
                </a:solidFill>
                <a:latin typeface="Calibri"/>
              </a:rPr>
              <a:t> is a distributed computing project for disease research that simulates protein folding, computational drug design, and other types of molecular dynamics. The project uses the idle processing resources of thousands of personal computers owned by volunteers who have installed the software on their systems.</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TextShape 1"/>
          <p:cNvSpPr txBox="1"/>
          <p:nvPr/>
        </p:nvSpPr>
        <p:spPr>
          <a:xfrm>
            <a:off x="457200" y="274680"/>
            <a:ext cx="8229240" cy="1142640"/>
          </a:xfrm>
          <a:prstGeom prst="rect">
            <a:avLst/>
          </a:prstGeom>
        </p:spPr>
        <p:txBody>
          <a:bodyPr anchor="ctr"/>
          <a:lstStyle/>
          <a:p>
            <a:endParaRPr/>
          </a:p>
        </p:txBody>
      </p:sp>
      <p:sp>
        <p:nvSpPr>
          <p:cNvPr id="2" name="Text Placeholder 1">
            <a:extLst>
              <a:ext uri="{FF2B5EF4-FFF2-40B4-BE49-F238E27FC236}">
                <a16:creationId xmlns:a16="http://schemas.microsoft.com/office/drawing/2014/main" id="{E28293F9-360A-C5EC-044A-160C56F7C71A}"/>
              </a:ext>
            </a:extLst>
          </p:cNvPr>
          <p:cNvSpPr>
            <a:spLocks noGrp="1"/>
          </p:cNvSpPr>
          <p:nvPr>
            <p:ph type="body" idx="1"/>
          </p:nvPr>
        </p:nvSpPr>
        <p:spPr>
          <a:xfrm>
            <a:off x="457200" y="2438400"/>
            <a:ext cx="8305800" cy="3447098"/>
          </a:xfrm>
        </p:spPr>
        <p:txBody>
          <a:bodyPr/>
          <a:lstStyle/>
          <a:p>
            <a:pPr>
              <a:lnSpc>
                <a:spcPct val="100000"/>
              </a:lnSpc>
              <a:buFont typeface="Arial"/>
              <a:buChar char="•"/>
            </a:pPr>
            <a:r>
              <a:rPr lang="en-US" sz="2800" dirty="0">
                <a:solidFill>
                  <a:srgbClr val="000000"/>
                </a:solidFill>
                <a:latin typeface="Calibri"/>
              </a:rPr>
              <a:t>Datapath is the hardware that performs all the required data processing operations, for example, ALU, registers, and internal buses. </a:t>
            </a:r>
          </a:p>
          <a:p>
            <a:pPr>
              <a:lnSpc>
                <a:spcPct val="100000"/>
              </a:lnSpc>
              <a:buFont typeface="Arial"/>
              <a:buChar char="•"/>
            </a:pPr>
            <a:endParaRPr lang="en-US" dirty="0"/>
          </a:p>
          <a:p>
            <a:pPr>
              <a:lnSpc>
                <a:spcPct val="100000"/>
              </a:lnSpc>
            </a:pPr>
            <a:r>
              <a:rPr lang="en-US" sz="2800" dirty="0">
                <a:solidFill>
                  <a:srgbClr val="000000"/>
                </a:solidFill>
                <a:latin typeface="Calibri"/>
              </a:rPr>
              <a:t>• Control is the hardware that tells the data path what to do, in terms of switching, operation selection, data movement between ALU components, etc.</a:t>
            </a:r>
            <a:endParaRPr lang="en-US" dirty="0"/>
          </a:p>
          <a:p>
            <a:endParaRPr lang="en-US" dirty="0"/>
          </a:p>
        </p:txBody>
      </p:sp>
      <p:sp>
        <p:nvSpPr>
          <p:cNvPr id="3" name="Title 2">
            <a:extLst>
              <a:ext uri="{FF2B5EF4-FFF2-40B4-BE49-F238E27FC236}">
                <a16:creationId xmlns:a16="http://schemas.microsoft.com/office/drawing/2014/main" id="{E3997F37-3A12-417F-3B37-9D2A0A1A4D84}"/>
              </a:ext>
            </a:extLst>
          </p:cNvPr>
          <p:cNvSpPr>
            <a:spLocks noGrp="1"/>
          </p:cNvSpPr>
          <p:nvPr>
            <p:ph type="title" idx="4294967295"/>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extShape 1"/>
          <p:cNvSpPr txBox="1"/>
          <p:nvPr/>
        </p:nvSpPr>
        <p:spPr>
          <a:xfrm>
            <a:off x="762120" y="2666880"/>
            <a:ext cx="7772040" cy="1361880"/>
          </a:xfrm>
          <a:prstGeom prst="rect">
            <a:avLst/>
          </a:prstGeom>
        </p:spPr>
        <p:txBody>
          <a:bodyPr/>
          <a:lstStyle/>
          <a:p>
            <a:pPr algn="ctr">
              <a:lnSpc>
                <a:spcPct val="100000"/>
              </a:lnSpc>
            </a:pPr>
            <a:endParaRPr dirty="0"/>
          </a:p>
        </p:txBody>
      </p:sp>
      <p:sp>
        <p:nvSpPr>
          <p:cNvPr id="672" name="TextShape 2"/>
          <p:cNvSpPr txBox="1"/>
          <p:nvPr/>
        </p:nvSpPr>
        <p:spPr>
          <a:xfrm>
            <a:off x="722160" y="2906640"/>
            <a:ext cx="7772040" cy="1499760"/>
          </a:xfrm>
          <a:prstGeom prst="rect">
            <a:avLst/>
          </a:prstGeom>
        </p:spPr>
        <p:txBody>
          <a:bodyPr anchor="b"/>
          <a:lstStyle/>
          <a:p>
            <a:endParaRPr/>
          </a:p>
        </p:txBody>
      </p:sp>
      <p:sp>
        <p:nvSpPr>
          <p:cNvPr id="5" name="Title 4">
            <a:extLst>
              <a:ext uri="{FF2B5EF4-FFF2-40B4-BE49-F238E27FC236}">
                <a16:creationId xmlns:a16="http://schemas.microsoft.com/office/drawing/2014/main" id="{153D75FB-79F6-5EB2-B2BE-C998A1EDF974}"/>
              </a:ext>
            </a:extLst>
          </p:cNvPr>
          <p:cNvSpPr>
            <a:spLocks noGrp="1"/>
          </p:cNvSpPr>
          <p:nvPr>
            <p:ph type="title" idx="4294967295"/>
          </p:nvPr>
        </p:nvSpPr>
        <p:spPr>
          <a:xfrm>
            <a:off x="609600" y="1696338"/>
            <a:ext cx="8077200" cy="998350"/>
          </a:xfrm>
        </p:spPr>
        <p:txBody>
          <a:bodyPr/>
          <a:lstStyle/>
          <a:p>
            <a:r>
              <a:rPr lang="en-US" sz="3200" b="1" dirty="0">
                <a:latin typeface="Calibri"/>
              </a:rPr>
              <a:t>SCOPE OF PARALLEL COMPUTING</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3246E0F1-E5E4-8CFA-C891-F511F6475656}"/>
              </a:ext>
            </a:extLst>
          </p:cNvPr>
          <p:cNvSpPr>
            <a:spLocks noGrp="1"/>
          </p:cNvSpPr>
          <p:nvPr>
            <p:ph type="body" idx="1"/>
          </p:nvPr>
        </p:nvSpPr>
        <p:spPr>
          <a:xfrm>
            <a:off x="304800" y="2438400"/>
            <a:ext cx="8305800" cy="3016210"/>
          </a:xfrm>
        </p:spPr>
        <p:txBody>
          <a:bodyPr/>
          <a:lstStyle/>
          <a:p>
            <a:pPr>
              <a:lnSpc>
                <a:spcPct val="100000"/>
              </a:lnSpc>
              <a:buFont typeface="Arial"/>
              <a:buChar char="•"/>
            </a:pPr>
            <a:r>
              <a:rPr lang="en-US" sz="2800" dirty="0">
                <a:solidFill>
                  <a:srgbClr val="000000"/>
                </a:solidFill>
                <a:latin typeface="Calibri"/>
              </a:rPr>
              <a:t>Parallelism finds applications in very diverse application domains for different motivating reasons. </a:t>
            </a:r>
            <a:endParaRPr lang="en-US" dirty="0"/>
          </a:p>
          <a:p>
            <a:pPr>
              <a:lnSpc>
                <a:spcPct val="100000"/>
              </a:lnSpc>
            </a:pPr>
            <a:endParaRPr lang="en-US" dirty="0"/>
          </a:p>
          <a:p>
            <a:pPr>
              <a:lnSpc>
                <a:spcPct val="100000"/>
              </a:lnSpc>
              <a:buFont typeface="Arial"/>
              <a:buChar char="•"/>
            </a:pPr>
            <a:r>
              <a:rPr lang="en-US" sz="2800" dirty="0">
                <a:solidFill>
                  <a:srgbClr val="000000"/>
                </a:solidFill>
                <a:latin typeface="Calibri"/>
              </a:rPr>
              <a:t>These range from improved application performance to cost considerations. </a:t>
            </a:r>
            <a:endParaRPr lang="en-US" dirty="0"/>
          </a:p>
          <a:p>
            <a:pPr>
              <a:lnSpc>
                <a:spcPct val="100000"/>
              </a:lnSpc>
            </a:pPr>
            <a:endParaRPr lang="en-US" dirty="0"/>
          </a:p>
          <a:p>
            <a:endParaRPr lang="en-US" dirty="0"/>
          </a:p>
        </p:txBody>
      </p:sp>
      <p:sp>
        <p:nvSpPr>
          <p:cNvPr id="3" name="Title 2">
            <a:extLst>
              <a:ext uri="{FF2B5EF4-FFF2-40B4-BE49-F238E27FC236}">
                <a16:creationId xmlns:a16="http://schemas.microsoft.com/office/drawing/2014/main" id="{48381FAD-F91B-F1B9-499F-509B9EC2F669}"/>
              </a:ext>
            </a:extLst>
          </p:cNvPr>
          <p:cNvSpPr>
            <a:spLocks noGrp="1"/>
          </p:cNvSpPr>
          <p:nvPr>
            <p:ph type="title" idx="4294967295"/>
          </p:nvPr>
        </p:nvSpPr>
        <p:spPr>
          <a:xfrm>
            <a:off x="457200" y="1696338"/>
            <a:ext cx="8229600" cy="998350"/>
          </a:xfrm>
        </p:spPr>
        <p:txBody>
          <a:bodyPr/>
          <a:lstStyle/>
          <a:p>
            <a:r>
              <a:rPr lang="en-US" sz="3200" b="1" dirty="0">
                <a:latin typeface="Calibri"/>
              </a:rPr>
              <a:t>Scope of Parallel Computing Applications</a:t>
            </a:r>
            <a:br>
              <a:rPr lang="en-US" b="1" dirty="0"/>
            </a:b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1857755" y="2572511"/>
              <a:ext cx="5430012" cy="2802636"/>
            </a:xfrm>
            <a:prstGeom prst="rect">
              <a:avLst/>
            </a:prstGeom>
          </p:spPr>
        </p:pic>
        <p:sp>
          <p:nvSpPr>
            <p:cNvPr id="4" name="object 4"/>
            <p:cNvSpPr/>
            <p:nvPr/>
          </p:nvSpPr>
          <p:spPr>
            <a:xfrm>
              <a:off x="0" y="3715511"/>
              <a:ext cx="9144000" cy="713740"/>
            </a:xfrm>
            <a:custGeom>
              <a:avLst/>
              <a:gdLst/>
              <a:ahLst/>
              <a:cxnLst/>
              <a:rect l="l" t="t" r="r" b="b"/>
              <a:pathLst>
                <a:path w="9144000" h="713739">
                  <a:moveTo>
                    <a:pt x="9144000" y="0"/>
                  </a:moveTo>
                  <a:lnTo>
                    <a:pt x="0" y="0"/>
                  </a:lnTo>
                  <a:lnTo>
                    <a:pt x="0" y="713232"/>
                  </a:lnTo>
                  <a:lnTo>
                    <a:pt x="9144000" y="713232"/>
                  </a:lnTo>
                  <a:lnTo>
                    <a:pt x="9144000" y="0"/>
                  </a:lnTo>
                  <a:close/>
                </a:path>
              </a:pathLst>
            </a:custGeom>
            <a:solidFill>
              <a:srgbClr val="1F487C"/>
            </a:solidFill>
          </p:spPr>
          <p:txBody>
            <a:bodyPr wrap="square" lIns="0" tIns="0" rIns="0" bIns="0" rtlCol="0"/>
            <a:lstStyle/>
            <a:p>
              <a:endParaRPr/>
            </a:p>
          </p:txBody>
        </p:sp>
      </p:grpSp>
      <p:sp>
        <p:nvSpPr>
          <p:cNvPr id="5" name="object 5"/>
          <p:cNvSpPr txBox="1"/>
          <p:nvPr/>
        </p:nvSpPr>
        <p:spPr>
          <a:xfrm>
            <a:off x="3110229" y="3760977"/>
            <a:ext cx="2922270" cy="559435"/>
          </a:xfrm>
          <a:prstGeom prst="rect">
            <a:avLst/>
          </a:prstGeom>
        </p:spPr>
        <p:txBody>
          <a:bodyPr vert="horz" wrap="square" lIns="0" tIns="12700" rIns="0" bIns="0" rtlCol="0">
            <a:spAutoFit/>
          </a:bodyPr>
          <a:lstStyle/>
          <a:p>
            <a:pPr marL="12700" algn="ctr">
              <a:lnSpc>
                <a:spcPct val="100000"/>
              </a:lnSpc>
              <a:spcBef>
                <a:spcPts val="100"/>
              </a:spcBef>
            </a:pPr>
            <a:r>
              <a:rPr lang="en-US" sz="3500" b="1" dirty="0">
                <a:solidFill>
                  <a:srgbClr val="FFFFFF"/>
                </a:solidFill>
                <a:latin typeface="Calibri"/>
                <a:cs typeface="Calibri"/>
              </a:rPr>
              <a:t>Introduction</a:t>
            </a:r>
            <a:endParaRPr sz="3500" dirty="0">
              <a:latin typeface="Calibri"/>
              <a:cs typeface="Calibri"/>
            </a:endParaRPr>
          </a:p>
        </p:txBody>
      </p:sp>
      <p:sp>
        <p:nvSpPr>
          <p:cNvPr id="6" name="object 6"/>
          <p:cNvSpPr txBox="1"/>
          <p:nvPr/>
        </p:nvSpPr>
        <p:spPr>
          <a:xfrm>
            <a:off x="3524250" y="3076701"/>
            <a:ext cx="2095500" cy="559435"/>
          </a:xfrm>
          <a:prstGeom prst="rect">
            <a:avLst/>
          </a:prstGeom>
        </p:spPr>
        <p:txBody>
          <a:bodyPr vert="horz" wrap="square" lIns="0" tIns="13335" rIns="0" bIns="0" rtlCol="0">
            <a:spAutoFit/>
          </a:bodyPr>
          <a:lstStyle/>
          <a:p>
            <a:pPr marL="12700">
              <a:lnSpc>
                <a:spcPct val="100000"/>
              </a:lnSpc>
              <a:spcBef>
                <a:spcPts val="105"/>
              </a:spcBef>
            </a:pPr>
            <a:r>
              <a:rPr sz="3500" b="1" spc="-5" dirty="0">
                <a:latin typeface="Calibri"/>
                <a:cs typeface="Calibri"/>
              </a:rPr>
              <a:t>CHAPTER-1</a:t>
            </a:r>
            <a:endParaRPr sz="3500">
              <a:latin typeface="Calibri"/>
              <a:cs typeface="Calibri"/>
            </a:endParaRPr>
          </a:p>
        </p:txBody>
      </p:sp>
      <p:pic>
        <p:nvPicPr>
          <p:cNvPr id="7" name="object 7"/>
          <p:cNvPicPr/>
          <p:nvPr/>
        </p:nvPicPr>
        <p:blipFill>
          <a:blip r:embed="rId3" cstate="print"/>
          <a:stretch>
            <a:fillRect/>
          </a:stretch>
        </p:blipFill>
        <p:spPr>
          <a:xfrm>
            <a:off x="8115300" y="5829300"/>
            <a:ext cx="812292" cy="8122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extShape 1"/>
          <p:cNvSpPr txBox="1"/>
          <p:nvPr/>
        </p:nvSpPr>
        <p:spPr>
          <a:xfrm>
            <a:off x="457200" y="152280"/>
            <a:ext cx="8229240" cy="821880"/>
          </a:xfrm>
          <a:prstGeom prst="rect">
            <a:avLst/>
          </a:prstGeom>
        </p:spPr>
        <p:txBody>
          <a:bodyPr anchor="ctr"/>
          <a:lstStyle/>
          <a:p>
            <a:pPr>
              <a:lnSpc>
                <a:spcPct val="100000"/>
              </a:lnSpc>
            </a:pPr>
            <a:endParaRPr dirty="0"/>
          </a:p>
        </p:txBody>
      </p:sp>
      <p:sp>
        <p:nvSpPr>
          <p:cNvPr id="2" name="Text Placeholder 1">
            <a:extLst>
              <a:ext uri="{FF2B5EF4-FFF2-40B4-BE49-F238E27FC236}">
                <a16:creationId xmlns:a16="http://schemas.microsoft.com/office/drawing/2014/main" id="{6C0A0D0D-36A1-74A3-7901-F107FEAE5F75}"/>
              </a:ext>
            </a:extLst>
          </p:cNvPr>
          <p:cNvSpPr>
            <a:spLocks noGrp="1"/>
          </p:cNvSpPr>
          <p:nvPr>
            <p:ph type="body" idx="1"/>
          </p:nvPr>
        </p:nvSpPr>
        <p:spPr>
          <a:xfrm>
            <a:off x="457200" y="2401379"/>
            <a:ext cx="8305800" cy="4739759"/>
          </a:xfrm>
        </p:spPr>
        <p:txBody>
          <a:bodyPr/>
          <a:lstStyle/>
          <a:p>
            <a:pPr marL="342900" indent="-342900" algn="just">
              <a:lnSpc>
                <a:spcPct val="90000"/>
              </a:lnSpc>
              <a:buFont typeface="Arial" panose="020B0604020202020204" pitchFamily="34" charset="0"/>
              <a:buChar char="•"/>
            </a:pPr>
            <a:r>
              <a:rPr lang="en-US" sz="2000" dirty="0">
                <a:solidFill>
                  <a:srgbClr val="000000"/>
                </a:solidFill>
                <a:latin typeface="Arial"/>
              </a:rPr>
              <a:t>Functional and structural characterization of genes and proteins. </a:t>
            </a:r>
            <a:endParaRPr lang="en-US" sz="2000" dirty="0"/>
          </a:p>
          <a:p>
            <a:pPr marL="342900" indent="-342900" algn="just">
              <a:lnSpc>
                <a:spcPct val="90000"/>
              </a:lnSpc>
              <a:buFont typeface="Arial" panose="020B0604020202020204" pitchFamily="34" charset="0"/>
              <a:buChar char="•"/>
            </a:pPr>
            <a:endParaRPr lang="en-US" sz="2000" dirty="0"/>
          </a:p>
          <a:p>
            <a:pPr marL="342900" indent="-342900" algn="just">
              <a:lnSpc>
                <a:spcPct val="90000"/>
              </a:lnSpc>
              <a:buFont typeface="Arial" panose="020B0604020202020204" pitchFamily="34" charset="0"/>
              <a:buChar char="•"/>
            </a:pPr>
            <a:r>
              <a:rPr lang="en-US" sz="2000" dirty="0">
                <a:solidFill>
                  <a:srgbClr val="000000"/>
                </a:solidFill>
                <a:latin typeface="Arial"/>
              </a:rPr>
              <a:t>Advances in computational physics and chemistry have explored new materials, understanding of chemical pathways, and more efficient processes. </a:t>
            </a:r>
            <a:endParaRPr lang="en-US" sz="2000" dirty="0"/>
          </a:p>
          <a:p>
            <a:pPr marL="342900" indent="-342900" algn="just">
              <a:lnSpc>
                <a:spcPct val="90000"/>
              </a:lnSpc>
              <a:buFont typeface="Arial" panose="020B0604020202020204" pitchFamily="34" charset="0"/>
              <a:buChar char="•"/>
            </a:pPr>
            <a:endParaRPr lang="en-US" sz="2000" dirty="0"/>
          </a:p>
          <a:p>
            <a:pPr marL="342900" indent="-342900" algn="just">
              <a:lnSpc>
                <a:spcPct val="90000"/>
              </a:lnSpc>
              <a:buFont typeface="Arial" panose="020B0604020202020204" pitchFamily="34" charset="0"/>
              <a:buChar char="•"/>
            </a:pPr>
            <a:r>
              <a:rPr lang="en-US" sz="2000" dirty="0">
                <a:solidFill>
                  <a:srgbClr val="000000"/>
                </a:solidFill>
                <a:latin typeface="Arial"/>
              </a:rPr>
              <a:t>Applications in astrophysics have explored the evolution of galaxies, thermonuclear processes, and the analysis of extremely large datasets from telescopes. </a:t>
            </a:r>
            <a:endParaRPr lang="en-US" sz="2000" dirty="0"/>
          </a:p>
          <a:p>
            <a:pPr marL="342900" indent="-342900" algn="just">
              <a:lnSpc>
                <a:spcPct val="90000"/>
              </a:lnSpc>
              <a:buFont typeface="Arial" panose="020B0604020202020204" pitchFamily="34" charset="0"/>
              <a:buChar char="•"/>
            </a:pPr>
            <a:endParaRPr lang="en-US" sz="2000" dirty="0"/>
          </a:p>
          <a:p>
            <a:pPr marL="342900" indent="-342900" algn="just">
              <a:lnSpc>
                <a:spcPct val="90000"/>
              </a:lnSpc>
              <a:buFont typeface="Arial" panose="020B0604020202020204" pitchFamily="34" charset="0"/>
              <a:buChar char="•"/>
            </a:pPr>
            <a:r>
              <a:rPr lang="en-US" sz="2000" dirty="0">
                <a:solidFill>
                  <a:srgbClr val="000000"/>
                </a:solidFill>
                <a:latin typeface="Arial"/>
              </a:rPr>
              <a:t>Weather modeling, mineral prospecting, flood prediction, etc., are other important applications. </a:t>
            </a:r>
            <a:endParaRPr lang="en-US" sz="2000" dirty="0"/>
          </a:p>
          <a:p>
            <a:pPr marL="342900" indent="-342900" algn="just">
              <a:lnSpc>
                <a:spcPct val="90000"/>
              </a:lnSpc>
              <a:buFont typeface="Arial" panose="020B0604020202020204" pitchFamily="34" charset="0"/>
              <a:buChar char="•"/>
            </a:pPr>
            <a:endParaRPr lang="en-US" sz="2000" dirty="0"/>
          </a:p>
          <a:p>
            <a:pPr marL="342900" indent="-342900" algn="just">
              <a:lnSpc>
                <a:spcPct val="90000"/>
              </a:lnSpc>
              <a:buFont typeface="Arial" panose="020B0604020202020204" pitchFamily="34" charset="0"/>
              <a:buChar char="•"/>
            </a:pPr>
            <a:r>
              <a:rPr lang="en-US" sz="2000" dirty="0">
                <a:solidFill>
                  <a:srgbClr val="000000"/>
                </a:solidFill>
                <a:latin typeface="Arial"/>
              </a:rPr>
              <a:t>Bioinformatics and astrophysics also present some of the most challenging problems with respect to analyzing extremely large datasets. </a:t>
            </a:r>
            <a:endParaRPr lang="en-US" sz="2000" dirty="0"/>
          </a:p>
          <a:p>
            <a:pPr marL="342900" indent="-342900" algn="just">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14A3EA-53D1-D80E-CE0B-0616C318B114}"/>
              </a:ext>
            </a:extLst>
          </p:cNvPr>
          <p:cNvSpPr>
            <a:spLocks noGrp="1"/>
          </p:cNvSpPr>
          <p:nvPr>
            <p:ph type="title" idx="4294967295"/>
          </p:nvPr>
        </p:nvSpPr>
        <p:spPr>
          <a:xfrm>
            <a:off x="457200" y="1696338"/>
            <a:ext cx="8229600" cy="998350"/>
          </a:xfrm>
        </p:spPr>
        <p:txBody>
          <a:bodyPr/>
          <a:lstStyle/>
          <a:p>
            <a:r>
              <a:rPr lang="en-US" sz="3200" dirty="0">
                <a:latin typeface="Arial Rounded MT Bold"/>
              </a:rPr>
              <a:t>Scientific Applications </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TextShape 1"/>
          <p:cNvSpPr txBox="1"/>
          <p:nvPr/>
        </p:nvSpPr>
        <p:spPr>
          <a:xfrm>
            <a:off x="457200" y="152280"/>
            <a:ext cx="8229240" cy="821880"/>
          </a:xfrm>
          <a:prstGeom prst="rect">
            <a:avLst/>
          </a:prstGeom>
        </p:spPr>
        <p:txBody>
          <a:bodyPr anchor="ctr"/>
          <a:lstStyle/>
          <a:p>
            <a:pPr>
              <a:lnSpc>
                <a:spcPct val="100000"/>
              </a:lnSpc>
            </a:pPr>
            <a:endParaRPr dirty="0"/>
          </a:p>
        </p:txBody>
      </p:sp>
      <p:sp>
        <p:nvSpPr>
          <p:cNvPr id="2" name="Text Placeholder 1">
            <a:extLst>
              <a:ext uri="{FF2B5EF4-FFF2-40B4-BE49-F238E27FC236}">
                <a16:creationId xmlns:a16="http://schemas.microsoft.com/office/drawing/2014/main" id="{AECA24F6-124C-15A7-582B-9F05C26B6E8C}"/>
              </a:ext>
            </a:extLst>
          </p:cNvPr>
          <p:cNvSpPr>
            <a:spLocks noGrp="1"/>
          </p:cNvSpPr>
          <p:nvPr>
            <p:ph type="body" idx="1"/>
          </p:nvPr>
        </p:nvSpPr>
        <p:spPr>
          <a:xfrm>
            <a:off x="457200" y="2401379"/>
            <a:ext cx="8305800" cy="4739759"/>
          </a:xfrm>
        </p:spPr>
        <p:txBody>
          <a:bodyPr/>
          <a:lstStyle/>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Data mining and analysis for optimizing business and marketing decisions. </a:t>
            </a:r>
            <a:endParaRPr lang="en-US" dirty="0"/>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Large scale servers (mail and web servers) are often implemented using parallel platforms. </a:t>
            </a:r>
            <a:endParaRPr lang="en-US" dirty="0"/>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Applications such as information retrieval and search are typically powered by large clusters. </a:t>
            </a:r>
            <a:endParaRPr lang="en-US"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C305C6C4-22E1-BC0B-F048-0B53B367815F}"/>
              </a:ext>
            </a:extLst>
          </p:cNvPr>
          <p:cNvSpPr>
            <a:spLocks noGrp="1"/>
          </p:cNvSpPr>
          <p:nvPr>
            <p:ph type="title" idx="4294967295"/>
          </p:nvPr>
        </p:nvSpPr>
        <p:spPr>
          <a:xfrm>
            <a:off x="457200" y="1696338"/>
            <a:ext cx="8229600" cy="998350"/>
          </a:xfrm>
        </p:spPr>
        <p:txBody>
          <a:bodyPr/>
          <a:lstStyle/>
          <a:p>
            <a:r>
              <a:rPr lang="en-US" sz="3200" dirty="0">
                <a:latin typeface="Arial Rounded MT Bold"/>
              </a:rPr>
              <a:t>Commercial Applications </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TextShape 1"/>
          <p:cNvSpPr txBox="1"/>
          <p:nvPr/>
        </p:nvSpPr>
        <p:spPr>
          <a:xfrm>
            <a:off x="457200" y="152280"/>
            <a:ext cx="8229240" cy="821880"/>
          </a:xfrm>
          <a:prstGeom prst="rect">
            <a:avLst/>
          </a:prstGeom>
        </p:spPr>
        <p:txBody>
          <a:bodyPr anchor="ctr"/>
          <a:lstStyle/>
          <a:p>
            <a:pPr>
              <a:lnSpc>
                <a:spcPct val="100000"/>
              </a:lnSpc>
            </a:pPr>
            <a:endParaRPr dirty="0"/>
          </a:p>
        </p:txBody>
      </p:sp>
      <p:sp>
        <p:nvSpPr>
          <p:cNvPr id="2" name="Text Placeholder 1">
            <a:extLst>
              <a:ext uri="{FF2B5EF4-FFF2-40B4-BE49-F238E27FC236}">
                <a16:creationId xmlns:a16="http://schemas.microsoft.com/office/drawing/2014/main" id="{C5C1D7CF-B811-C07E-F84E-AF438B2C7B58}"/>
              </a:ext>
            </a:extLst>
          </p:cNvPr>
          <p:cNvSpPr>
            <a:spLocks noGrp="1"/>
          </p:cNvSpPr>
          <p:nvPr>
            <p:ph type="body" idx="1"/>
          </p:nvPr>
        </p:nvSpPr>
        <p:spPr>
          <a:xfrm>
            <a:off x="152400" y="2401379"/>
            <a:ext cx="9144000" cy="4801314"/>
          </a:xfrm>
        </p:spPr>
        <p:txBody>
          <a:bodyPr/>
          <a:lstStyle/>
          <a:p>
            <a:pPr marL="342900" indent="-342900">
              <a:lnSpc>
                <a:spcPct val="100000"/>
              </a:lnSpc>
              <a:buFont typeface="Arial" panose="020B0604020202020204" pitchFamily="34" charset="0"/>
              <a:buChar char="•"/>
            </a:pPr>
            <a:r>
              <a:rPr lang="en-US" sz="2400" dirty="0">
                <a:solidFill>
                  <a:srgbClr val="000000"/>
                </a:solidFill>
                <a:latin typeface="Arial"/>
              </a:rPr>
              <a:t>Network intrusion detection, cryptography, multiparty computations are some of the core users of parallel computing techniques. </a:t>
            </a:r>
            <a:endParaRPr lang="en-US" sz="2400" dirty="0"/>
          </a:p>
          <a:p>
            <a:pPr marL="342900" indent="-342900">
              <a:lnSpc>
                <a:spcPct val="100000"/>
              </a:lnSpc>
              <a:buFont typeface="Arial" panose="020B0604020202020204" pitchFamily="34" charset="0"/>
              <a:buChar char="•"/>
            </a:pP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rPr>
              <a:t>Embedded systems increasingly rely on distributed control algorithms. </a:t>
            </a:r>
            <a:endParaRPr lang="en-US" sz="2400" dirty="0"/>
          </a:p>
          <a:p>
            <a:pPr marL="342900" indent="-342900">
              <a:lnSpc>
                <a:spcPct val="100000"/>
              </a:lnSpc>
              <a:buFont typeface="Arial" panose="020B0604020202020204" pitchFamily="34" charset="0"/>
              <a:buChar char="•"/>
            </a:pP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rPr>
              <a:t>A modern automobile consists of tens of processors communicating to perform complex tasks for optimizing handling and performance.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rPr>
              <a:t>Conventional structured peer-to-peer networks impose overlay networks and utilize algorithms directly from parallel computing. </a:t>
            </a:r>
            <a:endParaRPr lang="en-US" sz="2400" dirty="0"/>
          </a:p>
          <a:p>
            <a:pPr marL="342900" indent="-342900">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BDE3C682-A6D5-1008-60C0-E17E9C8C7765}"/>
              </a:ext>
            </a:extLst>
          </p:cNvPr>
          <p:cNvSpPr>
            <a:spLocks noGrp="1"/>
          </p:cNvSpPr>
          <p:nvPr>
            <p:ph type="title" idx="4294967295"/>
          </p:nvPr>
        </p:nvSpPr>
        <p:spPr>
          <a:xfrm>
            <a:off x="457200" y="1696338"/>
            <a:ext cx="8229600" cy="998350"/>
          </a:xfrm>
        </p:spPr>
        <p:txBody>
          <a:bodyPr/>
          <a:lstStyle/>
          <a:p>
            <a:r>
              <a:rPr lang="en-US" sz="3200" dirty="0">
                <a:latin typeface="Arial Rounded MT Bold"/>
              </a:rPr>
              <a:t>Applications in Computer Systems </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TextShape 1"/>
          <p:cNvSpPr txBox="1"/>
          <p:nvPr/>
        </p:nvSpPr>
        <p:spPr>
          <a:xfrm>
            <a:off x="685800" y="2209680"/>
            <a:ext cx="7772040" cy="1361880"/>
          </a:xfrm>
          <a:prstGeom prst="rect">
            <a:avLst/>
          </a:prstGeom>
        </p:spPr>
        <p:txBody>
          <a:bodyPr/>
          <a:lstStyle/>
          <a:p>
            <a:pPr algn="ctr">
              <a:lnSpc>
                <a:spcPct val="100000"/>
              </a:lnSpc>
            </a:pPr>
            <a:endParaRPr dirty="0"/>
          </a:p>
        </p:txBody>
      </p:sp>
      <p:sp>
        <p:nvSpPr>
          <p:cNvPr id="682" name="TextShape 2"/>
          <p:cNvSpPr txBox="1"/>
          <p:nvPr/>
        </p:nvSpPr>
        <p:spPr>
          <a:xfrm>
            <a:off x="722160" y="2906640"/>
            <a:ext cx="7772040" cy="1499760"/>
          </a:xfrm>
          <a:prstGeom prst="rect">
            <a:avLst/>
          </a:prstGeom>
        </p:spPr>
        <p:txBody>
          <a:bodyPr anchor="b"/>
          <a:lstStyle/>
          <a:p>
            <a:pPr algn="ctr">
              <a:lnSpc>
                <a:spcPct val="100000"/>
              </a:lnSpc>
            </a:pPr>
            <a:endParaRPr dirty="0"/>
          </a:p>
        </p:txBody>
      </p:sp>
      <p:sp>
        <p:nvSpPr>
          <p:cNvPr id="3" name="Title 2">
            <a:extLst>
              <a:ext uri="{FF2B5EF4-FFF2-40B4-BE49-F238E27FC236}">
                <a16:creationId xmlns:a16="http://schemas.microsoft.com/office/drawing/2014/main" id="{6CB31F2C-5E9E-46AE-285C-ADD9FCBF5EF7}"/>
              </a:ext>
            </a:extLst>
          </p:cNvPr>
          <p:cNvSpPr>
            <a:spLocks noGrp="1"/>
          </p:cNvSpPr>
          <p:nvPr>
            <p:ph type="title" idx="4294967295"/>
          </p:nvPr>
        </p:nvSpPr>
        <p:spPr>
          <a:xfrm>
            <a:off x="457200" y="1696338"/>
            <a:ext cx="8229600" cy="589662"/>
          </a:xfrm>
        </p:spPr>
        <p:txBody>
          <a:bodyPr/>
          <a:lstStyle/>
          <a:p>
            <a:r>
              <a:rPr lang="en-US" sz="3200" b="1" dirty="0">
                <a:latin typeface="Arial"/>
              </a:rPr>
              <a:t>Parallel Programming Platforms</a:t>
            </a: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DB10C794-BB19-C047-AA70-0E99A752AB96}"/>
              </a:ext>
            </a:extLst>
          </p:cNvPr>
          <p:cNvSpPr>
            <a:spLocks noGrp="1"/>
          </p:cNvSpPr>
          <p:nvPr>
            <p:ph type="body" idx="1"/>
          </p:nvPr>
        </p:nvSpPr>
        <p:spPr>
          <a:xfrm>
            <a:off x="76200" y="2401379"/>
            <a:ext cx="8991600" cy="4431983"/>
          </a:xfrm>
        </p:spPr>
        <p:txBody>
          <a:bodyPr/>
          <a:lstStyle/>
          <a:p>
            <a:pPr marL="457200" indent="-457200" algn="just">
              <a:lnSpc>
                <a:spcPct val="100000"/>
              </a:lnSpc>
              <a:buFont typeface="Arial" panose="020B0604020202020204" pitchFamily="34" charset="0"/>
              <a:buChar char="•"/>
            </a:pPr>
            <a:r>
              <a:rPr lang="en-US" sz="2400" dirty="0">
                <a:solidFill>
                  <a:srgbClr val="000000"/>
                </a:solidFill>
                <a:latin typeface="Arial"/>
              </a:rPr>
              <a:t>Conventional architectures coarsely comprise of a processor, memory system, and the data path.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Each of these components present significant performance bottlenecks.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Parallelism addresses each of these components in significant ways.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rPr>
              <a:t>Different applications utilize different aspects of parallelism - e.g., data intensive applications utilize high aggregate throughput, server applications utilize high aggregate network bandwidth, and scientific applications typically utilize high processing and memory system performance. </a:t>
            </a:r>
            <a:endParaRPr lang="en-US" sz="2400" dirty="0"/>
          </a:p>
          <a:p>
            <a:pPr marL="457200" indent="-4572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703DAC70-9E43-93B7-DEA6-F78BC42F5433}"/>
              </a:ext>
            </a:extLst>
          </p:cNvPr>
          <p:cNvSpPr>
            <a:spLocks noGrp="1"/>
          </p:cNvSpPr>
          <p:nvPr>
            <p:ph type="title" idx="4294967295"/>
          </p:nvPr>
        </p:nvSpPr>
        <p:spPr>
          <a:xfrm>
            <a:off x="457200" y="1696338"/>
            <a:ext cx="8229600" cy="998350"/>
          </a:xfrm>
        </p:spPr>
        <p:txBody>
          <a:bodyPr/>
          <a:lstStyle/>
          <a:p>
            <a:r>
              <a:rPr lang="en-US" sz="3200" dirty="0">
                <a:latin typeface="Arial Rounded MT Bold"/>
              </a:rPr>
              <a:t>Scope of Parallelism </a:t>
            </a: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TextShape 1"/>
          <p:cNvSpPr txBox="1"/>
          <p:nvPr/>
        </p:nvSpPr>
        <p:spPr>
          <a:xfrm>
            <a:off x="685800" y="2743200"/>
            <a:ext cx="7772040" cy="1361880"/>
          </a:xfrm>
          <a:prstGeom prst="rect">
            <a:avLst/>
          </a:prstGeom>
        </p:spPr>
        <p:txBody>
          <a:bodyPr/>
          <a:lstStyle/>
          <a:p>
            <a:pPr algn="ctr">
              <a:lnSpc>
                <a:spcPct val="100000"/>
              </a:lnSpc>
            </a:pPr>
            <a:endParaRPr dirty="0"/>
          </a:p>
        </p:txBody>
      </p:sp>
      <p:sp>
        <p:nvSpPr>
          <p:cNvPr id="3" name="Title 2">
            <a:extLst>
              <a:ext uri="{FF2B5EF4-FFF2-40B4-BE49-F238E27FC236}">
                <a16:creationId xmlns:a16="http://schemas.microsoft.com/office/drawing/2014/main" id="{56029F91-DCCE-8CF8-B1CD-69E743CD775C}"/>
              </a:ext>
            </a:extLst>
          </p:cNvPr>
          <p:cNvSpPr>
            <a:spLocks noGrp="1"/>
          </p:cNvSpPr>
          <p:nvPr>
            <p:ph type="title" idx="4294967295"/>
          </p:nvPr>
        </p:nvSpPr>
        <p:spPr>
          <a:xfrm>
            <a:off x="457200" y="1696338"/>
            <a:ext cx="8229600" cy="998350"/>
          </a:xfrm>
        </p:spPr>
        <p:txBody>
          <a:bodyPr/>
          <a:lstStyle/>
          <a:p>
            <a:r>
              <a:rPr lang="en-US" sz="3200" b="1" dirty="0">
                <a:latin typeface="Arial Rounded MT Bold"/>
              </a:rPr>
              <a:t>Implicit parallelism</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0BCD56B8-A285-DF72-DDE7-C1B8C83F2B0A}"/>
              </a:ext>
            </a:extLst>
          </p:cNvPr>
          <p:cNvSpPr>
            <a:spLocks noGrp="1"/>
          </p:cNvSpPr>
          <p:nvPr>
            <p:ph type="body" idx="1"/>
          </p:nvPr>
        </p:nvSpPr>
        <p:spPr>
          <a:xfrm>
            <a:off x="0" y="2438400"/>
            <a:ext cx="8763000" cy="5170646"/>
          </a:xfrm>
        </p:spPr>
        <p:txBody>
          <a:bodyPr/>
          <a:lstStyle/>
          <a:p>
            <a:pPr marL="342900" indent="-342900" algn="just">
              <a:lnSpc>
                <a:spcPct val="100000"/>
              </a:lnSpc>
              <a:buFont typeface="Arial" panose="020B0604020202020204" pitchFamily="34" charset="0"/>
              <a:buChar char="•"/>
            </a:pPr>
            <a:r>
              <a:rPr lang="en-US" sz="2400" dirty="0">
                <a:solidFill>
                  <a:srgbClr val="000000"/>
                </a:solidFill>
                <a:latin typeface="Arial"/>
              </a:rPr>
              <a:t>Microprocessor clock speeds have posted impressive gains over the past two decades (two to three orders of magnitude).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Higher levels of device integration have made available a large number of transistors.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The question of how best to utilize these resources is an important one.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Current processors use these resources in multiple functional units and execute multiple instructions in the same cycle.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rPr>
              <a:t>The precise manner in which these instructions are selected and executed provides impressive diversity in architectures. </a:t>
            </a:r>
            <a:endParaRPr lang="en-US" sz="2400" dirty="0"/>
          </a:p>
          <a:p>
            <a:pPr marL="342900" indent="-3429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5D26BE4E-89E7-6912-970C-99EC3F76C95C}"/>
              </a:ext>
            </a:extLst>
          </p:cNvPr>
          <p:cNvSpPr>
            <a:spLocks noGrp="1"/>
          </p:cNvSpPr>
          <p:nvPr>
            <p:ph type="title" idx="4294967295"/>
          </p:nvPr>
        </p:nvSpPr>
        <p:spPr>
          <a:xfrm>
            <a:off x="457200" y="1696338"/>
            <a:ext cx="8686800" cy="629018"/>
          </a:xfrm>
        </p:spPr>
        <p:txBody>
          <a:bodyPr/>
          <a:lstStyle/>
          <a:p>
            <a:pPr algn="ctr"/>
            <a:r>
              <a:rPr lang="en-US" sz="2000" dirty="0">
                <a:latin typeface="Arial Rounded MT Bold"/>
              </a:rPr>
              <a:t>Implicit Parallelism: Trends in Microprocessor Architectures </a:t>
            </a:r>
            <a:br>
              <a:rPr lang="en-US" sz="2000" dirty="0"/>
            </a:b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17EE5B66-E546-F328-344B-B3891B991944}"/>
              </a:ext>
            </a:extLst>
          </p:cNvPr>
          <p:cNvSpPr>
            <a:spLocks noGrp="1"/>
          </p:cNvSpPr>
          <p:nvPr>
            <p:ph type="body" idx="1"/>
          </p:nvPr>
        </p:nvSpPr>
        <p:spPr>
          <a:xfrm>
            <a:off x="381000" y="2286000"/>
            <a:ext cx="8305800" cy="4001095"/>
          </a:xfrm>
        </p:spPr>
        <p:txBody>
          <a:bodyPr/>
          <a:lstStyle/>
          <a:p>
            <a:pPr marL="342900" indent="-342900" algn="just">
              <a:lnSpc>
                <a:spcPct val="100000"/>
              </a:lnSpc>
              <a:buFont typeface="Arial" panose="020B0604020202020204" pitchFamily="34" charset="0"/>
              <a:buChar char="•"/>
            </a:pPr>
            <a:r>
              <a:rPr lang="en-US" sz="2000" dirty="0">
                <a:solidFill>
                  <a:srgbClr val="000000"/>
                </a:solidFill>
                <a:latin typeface="Arial"/>
              </a:rPr>
              <a:t>A technique used in advanced </a:t>
            </a:r>
            <a:r>
              <a:rPr lang="en-US" sz="2000" dirty="0">
                <a:latin typeface="Arial"/>
              </a:rPr>
              <a:t>microprocessors</a:t>
            </a:r>
            <a:r>
              <a:rPr lang="en-US" sz="2000" dirty="0">
                <a:solidFill>
                  <a:srgbClr val="000000"/>
                </a:solidFill>
                <a:latin typeface="Arial"/>
              </a:rPr>
              <a:t> where the microprocessor begins </a:t>
            </a:r>
            <a:r>
              <a:rPr lang="en-US" sz="2000" dirty="0">
                <a:latin typeface="Arial"/>
              </a:rPr>
              <a:t>executing</a:t>
            </a:r>
            <a:r>
              <a:rPr lang="en-US" sz="2000" dirty="0">
                <a:solidFill>
                  <a:srgbClr val="000000"/>
                </a:solidFill>
                <a:latin typeface="Arial"/>
              </a:rPr>
              <a:t> a second </a:t>
            </a:r>
            <a:r>
              <a:rPr lang="en-US" sz="2000" dirty="0">
                <a:latin typeface="Arial"/>
              </a:rPr>
              <a:t>instruction</a:t>
            </a:r>
            <a:r>
              <a:rPr lang="en-US" sz="2000" dirty="0">
                <a:solidFill>
                  <a:srgbClr val="000000"/>
                </a:solidFill>
                <a:latin typeface="Arial"/>
              </a:rPr>
              <a:t> before the first has been completed. That is, several instructions are in the </a:t>
            </a:r>
            <a:r>
              <a:rPr lang="en-US" sz="2000" i="1" dirty="0">
                <a:solidFill>
                  <a:srgbClr val="000000"/>
                </a:solidFill>
                <a:latin typeface="Arial"/>
              </a:rPr>
              <a:t>pipeline </a:t>
            </a:r>
            <a:r>
              <a:rPr lang="en-US" sz="2000" dirty="0">
                <a:solidFill>
                  <a:srgbClr val="000000"/>
                </a:solidFill>
                <a:latin typeface="Arial"/>
              </a:rPr>
              <a:t>simultaneously, each at a different processing stage.</a:t>
            </a:r>
          </a:p>
          <a:p>
            <a:pPr marL="342900" indent="-342900" algn="just">
              <a:lnSpc>
                <a:spcPct val="100000"/>
              </a:lnSpc>
              <a:buFont typeface="Arial" panose="020B0604020202020204" pitchFamily="34" charset="0"/>
              <a:buChar char="•"/>
            </a:pPr>
            <a:endParaRPr lang="en-US" sz="2000" dirty="0"/>
          </a:p>
          <a:p>
            <a:pPr marL="342900" indent="-342900" algn="just">
              <a:lnSpc>
                <a:spcPct val="100000"/>
              </a:lnSpc>
              <a:buFont typeface="Arial" panose="020B0604020202020204" pitchFamily="34" charset="0"/>
              <a:buChar char="•"/>
            </a:pPr>
            <a:r>
              <a:rPr lang="en-US" sz="2000" dirty="0">
                <a:solidFill>
                  <a:srgbClr val="000000"/>
                </a:solidFill>
                <a:latin typeface="Arial"/>
              </a:rPr>
              <a:t>The pipeline is divided into segments and each segment can execute its operation concurrently with the other segments. When a segment completes an operation, it passes the result to the next segment in the pipeline and fetches the next operation from the preceding segment. The final results of each instruction emerge at the end of the pipeline in rapid succession.</a:t>
            </a:r>
            <a:endParaRPr lang="en-US" sz="2000" dirty="0"/>
          </a:p>
          <a:p>
            <a:pPr marL="342900" indent="-342900" algn="just">
              <a:lnSpc>
                <a:spcPct val="100000"/>
              </a:lnSpc>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DADBCDFE-351C-2AF8-72BD-13C8B55D34D9}"/>
              </a:ext>
            </a:extLst>
          </p:cNvPr>
          <p:cNvSpPr>
            <a:spLocks noGrp="1"/>
          </p:cNvSpPr>
          <p:nvPr>
            <p:ph type="title" idx="4294967295"/>
          </p:nvPr>
        </p:nvSpPr>
        <p:spPr>
          <a:xfrm>
            <a:off x="457200" y="1696338"/>
            <a:ext cx="8229600" cy="998350"/>
          </a:xfrm>
        </p:spPr>
        <p:txBody>
          <a:bodyPr/>
          <a:lstStyle/>
          <a:p>
            <a:r>
              <a:rPr lang="en-US" sz="3200" dirty="0">
                <a:latin typeface="Arial Rounded MT Bold"/>
              </a:rPr>
              <a:t>Pipelining </a:t>
            </a: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1066800" y="457200"/>
            <a:ext cx="0" cy="2895600"/>
          </a:xfrm>
          <a:prstGeom prst="line">
            <a:avLst/>
          </a:prstGeom>
          <a:noFill/>
          <a:ln w="9525">
            <a:solidFill>
              <a:schemeClr val="tx1"/>
            </a:solidFill>
            <a:round/>
            <a:headEnd type="triangle" w="med" len="med"/>
            <a:tailEnd/>
          </a:ln>
        </p:spPr>
        <p:txBody>
          <a:bodyPr wrap="none"/>
          <a:lstStyle/>
          <a:p>
            <a:endParaRPr lang="en-US"/>
          </a:p>
        </p:txBody>
      </p:sp>
      <p:sp>
        <p:nvSpPr>
          <p:cNvPr id="46083" name="Line 3"/>
          <p:cNvSpPr>
            <a:spLocks noChangeShapeType="1"/>
          </p:cNvSpPr>
          <p:nvPr/>
        </p:nvSpPr>
        <p:spPr bwMode="auto">
          <a:xfrm>
            <a:off x="457200" y="3352800"/>
            <a:ext cx="8229600" cy="0"/>
          </a:xfrm>
          <a:prstGeom prst="line">
            <a:avLst/>
          </a:prstGeom>
          <a:noFill/>
          <a:ln w="9525">
            <a:solidFill>
              <a:schemeClr val="tx1"/>
            </a:solidFill>
            <a:round/>
            <a:headEnd/>
            <a:tailEnd type="triangle" w="med" len="med"/>
          </a:ln>
        </p:spPr>
        <p:txBody>
          <a:bodyPr wrap="none"/>
          <a:lstStyle/>
          <a:p>
            <a:endParaRPr lang="en-US"/>
          </a:p>
        </p:txBody>
      </p:sp>
      <p:sp>
        <p:nvSpPr>
          <p:cNvPr id="46084" name="Line 4"/>
          <p:cNvSpPr>
            <a:spLocks noChangeShapeType="1"/>
          </p:cNvSpPr>
          <p:nvPr/>
        </p:nvSpPr>
        <p:spPr bwMode="auto">
          <a:xfrm>
            <a:off x="1066800" y="2895600"/>
            <a:ext cx="7086600" cy="0"/>
          </a:xfrm>
          <a:prstGeom prst="line">
            <a:avLst/>
          </a:prstGeom>
          <a:noFill/>
          <a:ln w="9525">
            <a:solidFill>
              <a:schemeClr val="tx1"/>
            </a:solidFill>
            <a:round/>
            <a:headEnd/>
            <a:tailEnd/>
          </a:ln>
        </p:spPr>
        <p:txBody>
          <a:bodyPr wrap="none"/>
          <a:lstStyle/>
          <a:p>
            <a:endParaRPr lang="en-US"/>
          </a:p>
        </p:txBody>
      </p:sp>
      <p:sp>
        <p:nvSpPr>
          <p:cNvPr id="46085" name="Line 5"/>
          <p:cNvSpPr>
            <a:spLocks noChangeShapeType="1"/>
          </p:cNvSpPr>
          <p:nvPr/>
        </p:nvSpPr>
        <p:spPr bwMode="auto">
          <a:xfrm>
            <a:off x="1066800" y="2362200"/>
            <a:ext cx="7086600" cy="0"/>
          </a:xfrm>
          <a:prstGeom prst="line">
            <a:avLst/>
          </a:prstGeom>
          <a:noFill/>
          <a:ln w="9525">
            <a:solidFill>
              <a:schemeClr val="tx1"/>
            </a:solidFill>
            <a:round/>
            <a:headEnd/>
            <a:tailEnd/>
          </a:ln>
        </p:spPr>
        <p:txBody>
          <a:bodyPr wrap="none"/>
          <a:lstStyle/>
          <a:p>
            <a:endParaRPr lang="en-US"/>
          </a:p>
        </p:txBody>
      </p:sp>
      <p:sp>
        <p:nvSpPr>
          <p:cNvPr id="46086" name="Line 6"/>
          <p:cNvSpPr>
            <a:spLocks noChangeShapeType="1"/>
          </p:cNvSpPr>
          <p:nvPr/>
        </p:nvSpPr>
        <p:spPr bwMode="auto">
          <a:xfrm>
            <a:off x="1066800" y="1828800"/>
            <a:ext cx="7162800" cy="0"/>
          </a:xfrm>
          <a:prstGeom prst="line">
            <a:avLst/>
          </a:prstGeom>
          <a:noFill/>
          <a:ln w="9525">
            <a:solidFill>
              <a:schemeClr val="tx1"/>
            </a:solidFill>
            <a:round/>
            <a:headEnd/>
            <a:tailEnd/>
          </a:ln>
        </p:spPr>
        <p:txBody>
          <a:bodyPr wrap="none"/>
          <a:lstStyle/>
          <a:p>
            <a:endParaRPr lang="en-US"/>
          </a:p>
        </p:txBody>
      </p:sp>
      <p:sp>
        <p:nvSpPr>
          <p:cNvPr id="46087" name="Line 7"/>
          <p:cNvSpPr>
            <a:spLocks noChangeShapeType="1"/>
          </p:cNvSpPr>
          <p:nvPr/>
        </p:nvSpPr>
        <p:spPr bwMode="auto">
          <a:xfrm>
            <a:off x="1371600" y="2362200"/>
            <a:ext cx="0" cy="990600"/>
          </a:xfrm>
          <a:prstGeom prst="line">
            <a:avLst/>
          </a:prstGeom>
          <a:noFill/>
          <a:ln w="9525">
            <a:solidFill>
              <a:schemeClr val="tx1"/>
            </a:solidFill>
            <a:round/>
            <a:headEnd/>
            <a:tailEnd/>
          </a:ln>
        </p:spPr>
        <p:txBody>
          <a:bodyPr wrap="none"/>
          <a:lstStyle/>
          <a:p>
            <a:endParaRPr lang="en-US"/>
          </a:p>
        </p:txBody>
      </p:sp>
      <p:sp>
        <p:nvSpPr>
          <p:cNvPr id="46088" name="Line 8"/>
          <p:cNvSpPr>
            <a:spLocks noChangeShapeType="1"/>
          </p:cNvSpPr>
          <p:nvPr/>
        </p:nvSpPr>
        <p:spPr bwMode="auto">
          <a:xfrm>
            <a:off x="1828800" y="1828800"/>
            <a:ext cx="0" cy="1524000"/>
          </a:xfrm>
          <a:prstGeom prst="line">
            <a:avLst/>
          </a:prstGeom>
          <a:noFill/>
          <a:ln w="9525">
            <a:solidFill>
              <a:schemeClr val="tx1"/>
            </a:solidFill>
            <a:round/>
            <a:headEnd/>
            <a:tailEnd/>
          </a:ln>
        </p:spPr>
        <p:txBody>
          <a:bodyPr wrap="none"/>
          <a:lstStyle/>
          <a:p>
            <a:endParaRPr lang="en-US"/>
          </a:p>
        </p:txBody>
      </p:sp>
      <p:sp>
        <p:nvSpPr>
          <p:cNvPr id="46089" name="Line 9"/>
          <p:cNvSpPr>
            <a:spLocks noChangeShapeType="1"/>
          </p:cNvSpPr>
          <p:nvPr/>
        </p:nvSpPr>
        <p:spPr bwMode="auto">
          <a:xfrm>
            <a:off x="2286000" y="1219200"/>
            <a:ext cx="0" cy="2133600"/>
          </a:xfrm>
          <a:prstGeom prst="line">
            <a:avLst/>
          </a:prstGeom>
          <a:noFill/>
          <a:ln w="9525">
            <a:solidFill>
              <a:schemeClr val="tx1"/>
            </a:solidFill>
            <a:round/>
            <a:headEnd/>
            <a:tailEnd/>
          </a:ln>
        </p:spPr>
        <p:txBody>
          <a:bodyPr wrap="none"/>
          <a:lstStyle/>
          <a:p>
            <a:endParaRPr lang="en-US"/>
          </a:p>
        </p:txBody>
      </p:sp>
      <p:sp>
        <p:nvSpPr>
          <p:cNvPr id="46090" name="Line 10"/>
          <p:cNvSpPr>
            <a:spLocks noChangeShapeType="1"/>
          </p:cNvSpPr>
          <p:nvPr/>
        </p:nvSpPr>
        <p:spPr bwMode="auto">
          <a:xfrm>
            <a:off x="2819400" y="1219200"/>
            <a:ext cx="0" cy="2133600"/>
          </a:xfrm>
          <a:prstGeom prst="line">
            <a:avLst/>
          </a:prstGeom>
          <a:noFill/>
          <a:ln w="9525">
            <a:solidFill>
              <a:schemeClr val="tx1"/>
            </a:solidFill>
            <a:round/>
            <a:headEnd/>
            <a:tailEnd/>
          </a:ln>
        </p:spPr>
        <p:txBody>
          <a:bodyPr wrap="none"/>
          <a:lstStyle/>
          <a:p>
            <a:endParaRPr lang="en-US"/>
          </a:p>
        </p:txBody>
      </p:sp>
      <p:sp>
        <p:nvSpPr>
          <p:cNvPr id="46091" name="Line 11"/>
          <p:cNvSpPr>
            <a:spLocks noChangeShapeType="1"/>
          </p:cNvSpPr>
          <p:nvPr/>
        </p:nvSpPr>
        <p:spPr bwMode="auto">
          <a:xfrm>
            <a:off x="3352800" y="1219200"/>
            <a:ext cx="0" cy="2133600"/>
          </a:xfrm>
          <a:prstGeom prst="line">
            <a:avLst/>
          </a:prstGeom>
          <a:noFill/>
          <a:ln w="9525">
            <a:solidFill>
              <a:schemeClr val="tx1"/>
            </a:solidFill>
            <a:round/>
            <a:headEnd/>
            <a:tailEnd/>
          </a:ln>
        </p:spPr>
        <p:txBody>
          <a:bodyPr wrap="none"/>
          <a:lstStyle/>
          <a:p>
            <a:endParaRPr lang="en-US"/>
          </a:p>
        </p:txBody>
      </p:sp>
      <p:sp>
        <p:nvSpPr>
          <p:cNvPr id="46092" name="Line 12"/>
          <p:cNvSpPr>
            <a:spLocks noChangeShapeType="1"/>
          </p:cNvSpPr>
          <p:nvPr/>
        </p:nvSpPr>
        <p:spPr bwMode="auto">
          <a:xfrm>
            <a:off x="3886200" y="1219200"/>
            <a:ext cx="0" cy="2133600"/>
          </a:xfrm>
          <a:prstGeom prst="line">
            <a:avLst/>
          </a:prstGeom>
          <a:noFill/>
          <a:ln w="9525">
            <a:solidFill>
              <a:schemeClr val="tx1"/>
            </a:solidFill>
            <a:round/>
            <a:headEnd/>
            <a:tailEnd/>
          </a:ln>
        </p:spPr>
        <p:txBody>
          <a:bodyPr wrap="none"/>
          <a:lstStyle/>
          <a:p>
            <a:endParaRPr lang="en-US"/>
          </a:p>
        </p:txBody>
      </p:sp>
      <p:sp>
        <p:nvSpPr>
          <p:cNvPr id="46093" name="Line 13"/>
          <p:cNvSpPr>
            <a:spLocks noChangeShapeType="1"/>
          </p:cNvSpPr>
          <p:nvPr/>
        </p:nvSpPr>
        <p:spPr bwMode="auto">
          <a:xfrm>
            <a:off x="4419600" y="1295400"/>
            <a:ext cx="0" cy="2133600"/>
          </a:xfrm>
          <a:prstGeom prst="line">
            <a:avLst/>
          </a:prstGeom>
          <a:noFill/>
          <a:ln w="9525">
            <a:solidFill>
              <a:schemeClr val="tx1"/>
            </a:solidFill>
            <a:round/>
            <a:headEnd/>
            <a:tailEnd/>
          </a:ln>
        </p:spPr>
        <p:txBody>
          <a:bodyPr wrap="none"/>
          <a:lstStyle/>
          <a:p>
            <a:endParaRPr lang="en-US"/>
          </a:p>
        </p:txBody>
      </p:sp>
      <p:sp>
        <p:nvSpPr>
          <p:cNvPr id="46094" name="Line 14"/>
          <p:cNvSpPr>
            <a:spLocks noChangeShapeType="1"/>
          </p:cNvSpPr>
          <p:nvPr/>
        </p:nvSpPr>
        <p:spPr bwMode="auto">
          <a:xfrm>
            <a:off x="4953000" y="1219200"/>
            <a:ext cx="0" cy="2133600"/>
          </a:xfrm>
          <a:prstGeom prst="line">
            <a:avLst/>
          </a:prstGeom>
          <a:noFill/>
          <a:ln w="9525">
            <a:solidFill>
              <a:schemeClr val="tx1"/>
            </a:solidFill>
            <a:round/>
            <a:headEnd/>
            <a:tailEnd/>
          </a:ln>
        </p:spPr>
        <p:txBody>
          <a:bodyPr wrap="none"/>
          <a:lstStyle/>
          <a:p>
            <a:endParaRPr lang="en-US"/>
          </a:p>
        </p:txBody>
      </p:sp>
      <p:sp>
        <p:nvSpPr>
          <p:cNvPr id="46095" name="Line 15"/>
          <p:cNvSpPr>
            <a:spLocks noChangeShapeType="1"/>
          </p:cNvSpPr>
          <p:nvPr/>
        </p:nvSpPr>
        <p:spPr bwMode="auto">
          <a:xfrm>
            <a:off x="5486400" y="1219200"/>
            <a:ext cx="0" cy="2133600"/>
          </a:xfrm>
          <a:prstGeom prst="line">
            <a:avLst/>
          </a:prstGeom>
          <a:noFill/>
          <a:ln w="9525">
            <a:solidFill>
              <a:schemeClr val="tx1"/>
            </a:solidFill>
            <a:round/>
            <a:headEnd/>
            <a:tailEnd/>
          </a:ln>
        </p:spPr>
        <p:txBody>
          <a:bodyPr wrap="none"/>
          <a:lstStyle/>
          <a:p>
            <a:endParaRPr lang="en-US"/>
          </a:p>
        </p:txBody>
      </p:sp>
      <p:sp>
        <p:nvSpPr>
          <p:cNvPr id="46096" name="Line 16"/>
          <p:cNvSpPr>
            <a:spLocks noChangeShapeType="1"/>
          </p:cNvSpPr>
          <p:nvPr/>
        </p:nvSpPr>
        <p:spPr bwMode="auto">
          <a:xfrm>
            <a:off x="6019800" y="1219200"/>
            <a:ext cx="0" cy="2133600"/>
          </a:xfrm>
          <a:prstGeom prst="line">
            <a:avLst/>
          </a:prstGeom>
          <a:noFill/>
          <a:ln w="9525">
            <a:solidFill>
              <a:schemeClr val="tx1"/>
            </a:solidFill>
            <a:round/>
            <a:headEnd/>
            <a:tailEnd/>
          </a:ln>
        </p:spPr>
        <p:txBody>
          <a:bodyPr wrap="none"/>
          <a:lstStyle/>
          <a:p>
            <a:endParaRPr lang="en-US"/>
          </a:p>
        </p:txBody>
      </p:sp>
      <p:sp>
        <p:nvSpPr>
          <p:cNvPr id="46097" name="Line 17"/>
          <p:cNvSpPr>
            <a:spLocks noChangeShapeType="1"/>
          </p:cNvSpPr>
          <p:nvPr/>
        </p:nvSpPr>
        <p:spPr bwMode="auto">
          <a:xfrm>
            <a:off x="6553200" y="1219200"/>
            <a:ext cx="0" cy="2133600"/>
          </a:xfrm>
          <a:prstGeom prst="line">
            <a:avLst/>
          </a:prstGeom>
          <a:noFill/>
          <a:ln w="9525">
            <a:solidFill>
              <a:schemeClr val="tx1"/>
            </a:solidFill>
            <a:round/>
            <a:headEnd/>
            <a:tailEnd/>
          </a:ln>
        </p:spPr>
        <p:txBody>
          <a:bodyPr wrap="none"/>
          <a:lstStyle/>
          <a:p>
            <a:endParaRPr lang="en-US"/>
          </a:p>
        </p:txBody>
      </p:sp>
      <p:sp>
        <p:nvSpPr>
          <p:cNvPr id="46098" name="Line 18"/>
          <p:cNvSpPr>
            <a:spLocks noChangeShapeType="1"/>
          </p:cNvSpPr>
          <p:nvPr/>
        </p:nvSpPr>
        <p:spPr bwMode="auto">
          <a:xfrm>
            <a:off x="7086600" y="1219200"/>
            <a:ext cx="0" cy="2133600"/>
          </a:xfrm>
          <a:prstGeom prst="line">
            <a:avLst/>
          </a:prstGeom>
          <a:noFill/>
          <a:ln w="9525">
            <a:solidFill>
              <a:schemeClr val="tx1"/>
            </a:solidFill>
            <a:round/>
            <a:headEnd/>
            <a:tailEnd/>
          </a:ln>
        </p:spPr>
        <p:txBody>
          <a:bodyPr wrap="none"/>
          <a:lstStyle/>
          <a:p>
            <a:endParaRPr lang="en-US"/>
          </a:p>
        </p:txBody>
      </p:sp>
      <p:sp>
        <p:nvSpPr>
          <p:cNvPr id="46099" name="Line 19"/>
          <p:cNvSpPr>
            <a:spLocks noChangeShapeType="1"/>
          </p:cNvSpPr>
          <p:nvPr/>
        </p:nvSpPr>
        <p:spPr bwMode="auto">
          <a:xfrm>
            <a:off x="7543800" y="1219200"/>
            <a:ext cx="0" cy="2133600"/>
          </a:xfrm>
          <a:prstGeom prst="line">
            <a:avLst/>
          </a:prstGeom>
          <a:noFill/>
          <a:ln w="9525">
            <a:solidFill>
              <a:schemeClr val="tx1"/>
            </a:solidFill>
            <a:round/>
            <a:headEnd/>
            <a:tailEnd/>
          </a:ln>
        </p:spPr>
        <p:txBody>
          <a:bodyPr wrap="none"/>
          <a:lstStyle/>
          <a:p>
            <a:endParaRPr lang="en-US"/>
          </a:p>
        </p:txBody>
      </p:sp>
      <p:sp>
        <p:nvSpPr>
          <p:cNvPr id="46100" name="Line 20"/>
          <p:cNvSpPr>
            <a:spLocks noChangeShapeType="1"/>
          </p:cNvSpPr>
          <p:nvPr/>
        </p:nvSpPr>
        <p:spPr bwMode="auto">
          <a:xfrm>
            <a:off x="1066800" y="1219200"/>
            <a:ext cx="7162800" cy="0"/>
          </a:xfrm>
          <a:prstGeom prst="line">
            <a:avLst/>
          </a:prstGeom>
          <a:noFill/>
          <a:ln w="9525">
            <a:solidFill>
              <a:schemeClr val="tx1"/>
            </a:solidFill>
            <a:round/>
            <a:headEnd/>
            <a:tailEnd/>
          </a:ln>
        </p:spPr>
        <p:txBody>
          <a:bodyPr wrap="none"/>
          <a:lstStyle/>
          <a:p>
            <a:endParaRPr lang="en-US"/>
          </a:p>
        </p:txBody>
      </p:sp>
      <p:sp>
        <p:nvSpPr>
          <p:cNvPr id="46101" name="Line 21"/>
          <p:cNvSpPr>
            <a:spLocks noChangeShapeType="1"/>
          </p:cNvSpPr>
          <p:nvPr/>
        </p:nvSpPr>
        <p:spPr bwMode="auto">
          <a:xfrm flipV="1">
            <a:off x="2819400" y="609600"/>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6102" name="Line 22"/>
          <p:cNvSpPr>
            <a:spLocks noChangeShapeType="1"/>
          </p:cNvSpPr>
          <p:nvPr/>
        </p:nvSpPr>
        <p:spPr bwMode="auto">
          <a:xfrm flipV="1">
            <a:off x="7086600" y="609600"/>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6103" name="Line 23"/>
          <p:cNvSpPr>
            <a:spLocks noChangeShapeType="1"/>
          </p:cNvSpPr>
          <p:nvPr/>
        </p:nvSpPr>
        <p:spPr bwMode="auto">
          <a:xfrm flipV="1">
            <a:off x="4953000" y="609600"/>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6104" name="Rectangle 24"/>
          <p:cNvSpPr>
            <a:spLocks noChangeArrowheads="1"/>
          </p:cNvSpPr>
          <p:nvPr/>
        </p:nvSpPr>
        <p:spPr bwMode="auto">
          <a:xfrm>
            <a:off x="1066800" y="2971800"/>
            <a:ext cx="354013" cy="336550"/>
          </a:xfrm>
          <a:prstGeom prst="rect">
            <a:avLst/>
          </a:prstGeom>
          <a:noFill/>
          <a:ln w="9525">
            <a:noFill/>
            <a:miter lim="800000"/>
            <a:headEnd/>
            <a:tailEnd/>
          </a:ln>
        </p:spPr>
        <p:txBody>
          <a:bodyPr wrap="none">
            <a:spAutoFit/>
          </a:bodyPr>
          <a:lstStyle/>
          <a:p>
            <a:r>
              <a:rPr lang="en-US" sz="1600"/>
              <a:t>I1</a:t>
            </a:r>
          </a:p>
        </p:txBody>
      </p:sp>
      <p:sp>
        <p:nvSpPr>
          <p:cNvPr id="46105" name="Rectangle 25"/>
          <p:cNvSpPr>
            <a:spLocks noChangeArrowheads="1"/>
          </p:cNvSpPr>
          <p:nvPr/>
        </p:nvSpPr>
        <p:spPr bwMode="auto">
          <a:xfrm>
            <a:off x="1447800" y="2438400"/>
            <a:ext cx="354013" cy="336550"/>
          </a:xfrm>
          <a:prstGeom prst="rect">
            <a:avLst/>
          </a:prstGeom>
          <a:noFill/>
          <a:ln w="9525">
            <a:noFill/>
            <a:miter lim="800000"/>
            <a:headEnd/>
            <a:tailEnd/>
          </a:ln>
        </p:spPr>
        <p:txBody>
          <a:bodyPr wrap="none">
            <a:spAutoFit/>
          </a:bodyPr>
          <a:lstStyle/>
          <a:p>
            <a:r>
              <a:rPr lang="en-US" sz="1600"/>
              <a:t>I1</a:t>
            </a:r>
          </a:p>
        </p:txBody>
      </p:sp>
      <p:sp>
        <p:nvSpPr>
          <p:cNvPr id="46106" name="Rectangle 26"/>
          <p:cNvSpPr>
            <a:spLocks noChangeArrowheads="1"/>
          </p:cNvSpPr>
          <p:nvPr/>
        </p:nvSpPr>
        <p:spPr bwMode="auto">
          <a:xfrm>
            <a:off x="2362200" y="1371600"/>
            <a:ext cx="354013" cy="336550"/>
          </a:xfrm>
          <a:prstGeom prst="rect">
            <a:avLst/>
          </a:prstGeom>
          <a:noFill/>
          <a:ln w="9525">
            <a:noFill/>
            <a:miter lim="800000"/>
            <a:headEnd/>
            <a:tailEnd/>
          </a:ln>
        </p:spPr>
        <p:txBody>
          <a:bodyPr wrap="none">
            <a:spAutoFit/>
          </a:bodyPr>
          <a:lstStyle/>
          <a:p>
            <a:r>
              <a:rPr lang="en-US" sz="1600"/>
              <a:t>I1</a:t>
            </a:r>
          </a:p>
        </p:txBody>
      </p:sp>
      <p:sp>
        <p:nvSpPr>
          <p:cNvPr id="46107" name="Rectangle 27"/>
          <p:cNvSpPr>
            <a:spLocks noChangeArrowheads="1"/>
          </p:cNvSpPr>
          <p:nvPr/>
        </p:nvSpPr>
        <p:spPr bwMode="auto">
          <a:xfrm>
            <a:off x="1905000" y="1949450"/>
            <a:ext cx="354013" cy="336550"/>
          </a:xfrm>
          <a:prstGeom prst="rect">
            <a:avLst/>
          </a:prstGeom>
          <a:noFill/>
          <a:ln w="9525">
            <a:noFill/>
            <a:miter lim="800000"/>
            <a:headEnd/>
            <a:tailEnd/>
          </a:ln>
        </p:spPr>
        <p:txBody>
          <a:bodyPr wrap="none">
            <a:spAutoFit/>
          </a:bodyPr>
          <a:lstStyle/>
          <a:p>
            <a:r>
              <a:rPr lang="en-US" sz="1600"/>
              <a:t>I1</a:t>
            </a:r>
          </a:p>
        </p:txBody>
      </p:sp>
      <p:sp>
        <p:nvSpPr>
          <p:cNvPr id="46108" name="Rectangle 28"/>
          <p:cNvSpPr>
            <a:spLocks noChangeArrowheads="1"/>
          </p:cNvSpPr>
          <p:nvPr/>
        </p:nvSpPr>
        <p:spPr bwMode="auto">
          <a:xfrm>
            <a:off x="4522788" y="1371600"/>
            <a:ext cx="354012" cy="336550"/>
          </a:xfrm>
          <a:prstGeom prst="rect">
            <a:avLst/>
          </a:prstGeom>
          <a:noFill/>
          <a:ln w="9525">
            <a:noFill/>
            <a:miter lim="800000"/>
            <a:headEnd/>
            <a:tailEnd/>
          </a:ln>
        </p:spPr>
        <p:txBody>
          <a:bodyPr wrap="none">
            <a:spAutoFit/>
          </a:bodyPr>
          <a:lstStyle/>
          <a:p>
            <a:r>
              <a:rPr lang="en-US" sz="1600"/>
              <a:t>I2</a:t>
            </a:r>
          </a:p>
        </p:txBody>
      </p:sp>
      <p:sp>
        <p:nvSpPr>
          <p:cNvPr id="46109" name="Rectangle 29"/>
          <p:cNvSpPr>
            <a:spLocks noChangeArrowheads="1"/>
          </p:cNvSpPr>
          <p:nvPr/>
        </p:nvSpPr>
        <p:spPr bwMode="auto">
          <a:xfrm>
            <a:off x="2895600" y="2971800"/>
            <a:ext cx="354013" cy="336550"/>
          </a:xfrm>
          <a:prstGeom prst="rect">
            <a:avLst/>
          </a:prstGeom>
          <a:noFill/>
          <a:ln w="9525">
            <a:noFill/>
            <a:miter lim="800000"/>
            <a:headEnd/>
            <a:tailEnd/>
          </a:ln>
        </p:spPr>
        <p:txBody>
          <a:bodyPr wrap="none">
            <a:spAutoFit/>
          </a:bodyPr>
          <a:lstStyle/>
          <a:p>
            <a:r>
              <a:rPr lang="en-US" sz="1600"/>
              <a:t>I2</a:t>
            </a:r>
          </a:p>
        </p:txBody>
      </p:sp>
      <p:sp>
        <p:nvSpPr>
          <p:cNvPr id="46110" name="Rectangle 30"/>
          <p:cNvSpPr>
            <a:spLocks noChangeArrowheads="1"/>
          </p:cNvSpPr>
          <p:nvPr/>
        </p:nvSpPr>
        <p:spPr bwMode="auto">
          <a:xfrm>
            <a:off x="3989388" y="1905000"/>
            <a:ext cx="354012" cy="336550"/>
          </a:xfrm>
          <a:prstGeom prst="rect">
            <a:avLst/>
          </a:prstGeom>
          <a:noFill/>
          <a:ln w="9525">
            <a:noFill/>
            <a:miter lim="800000"/>
            <a:headEnd/>
            <a:tailEnd/>
          </a:ln>
        </p:spPr>
        <p:txBody>
          <a:bodyPr wrap="none">
            <a:spAutoFit/>
          </a:bodyPr>
          <a:lstStyle/>
          <a:p>
            <a:r>
              <a:rPr lang="en-US" sz="1600"/>
              <a:t>I2</a:t>
            </a:r>
          </a:p>
        </p:txBody>
      </p:sp>
      <p:sp>
        <p:nvSpPr>
          <p:cNvPr id="46111" name="Rectangle 31"/>
          <p:cNvSpPr>
            <a:spLocks noChangeArrowheads="1"/>
          </p:cNvSpPr>
          <p:nvPr/>
        </p:nvSpPr>
        <p:spPr bwMode="auto">
          <a:xfrm>
            <a:off x="3429000" y="2514600"/>
            <a:ext cx="354013" cy="336550"/>
          </a:xfrm>
          <a:prstGeom prst="rect">
            <a:avLst/>
          </a:prstGeom>
          <a:noFill/>
          <a:ln w="9525">
            <a:noFill/>
            <a:miter lim="800000"/>
            <a:headEnd/>
            <a:tailEnd/>
          </a:ln>
        </p:spPr>
        <p:txBody>
          <a:bodyPr wrap="none">
            <a:spAutoFit/>
          </a:bodyPr>
          <a:lstStyle/>
          <a:p>
            <a:r>
              <a:rPr lang="en-US" sz="1600"/>
              <a:t>I2</a:t>
            </a:r>
          </a:p>
        </p:txBody>
      </p:sp>
      <p:sp>
        <p:nvSpPr>
          <p:cNvPr id="46112" name="Rectangle 32"/>
          <p:cNvSpPr>
            <a:spLocks noChangeArrowheads="1"/>
          </p:cNvSpPr>
          <p:nvPr/>
        </p:nvSpPr>
        <p:spPr bwMode="auto">
          <a:xfrm>
            <a:off x="5056188" y="2940050"/>
            <a:ext cx="354012" cy="336550"/>
          </a:xfrm>
          <a:prstGeom prst="rect">
            <a:avLst/>
          </a:prstGeom>
          <a:noFill/>
          <a:ln w="9525">
            <a:noFill/>
            <a:miter lim="800000"/>
            <a:headEnd/>
            <a:tailEnd/>
          </a:ln>
        </p:spPr>
        <p:txBody>
          <a:bodyPr wrap="none">
            <a:spAutoFit/>
          </a:bodyPr>
          <a:lstStyle/>
          <a:p>
            <a:r>
              <a:rPr lang="en-US" sz="1600"/>
              <a:t>I3</a:t>
            </a:r>
          </a:p>
        </p:txBody>
      </p:sp>
      <p:sp>
        <p:nvSpPr>
          <p:cNvPr id="46113" name="Rectangle 33"/>
          <p:cNvSpPr>
            <a:spLocks noChangeArrowheads="1"/>
          </p:cNvSpPr>
          <p:nvPr/>
        </p:nvSpPr>
        <p:spPr bwMode="auto">
          <a:xfrm>
            <a:off x="5589588" y="2482850"/>
            <a:ext cx="354012" cy="336550"/>
          </a:xfrm>
          <a:prstGeom prst="rect">
            <a:avLst/>
          </a:prstGeom>
          <a:noFill/>
          <a:ln w="9525">
            <a:noFill/>
            <a:miter lim="800000"/>
            <a:headEnd/>
            <a:tailEnd/>
          </a:ln>
        </p:spPr>
        <p:txBody>
          <a:bodyPr wrap="none">
            <a:spAutoFit/>
          </a:bodyPr>
          <a:lstStyle/>
          <a:p>
            <a:r>
              <a:rPr lang="en-US" sz="1600"/>
              <a:t>I3</a:t>
            </a:r>
          </a:p>
        </p:txBody>
      </p:sp>
      <p:sp>
        <p:nvSpPr>
          <p:cNvPr id="46114" name="Rectangle 34"/>
          <p:cNvSpPr>
            <a:spLocks noChangeArrowheads="1"/>
          </p:cNvSpPr>
          <p:nvPr/>
        </p:nvSpPr>
        <p:spPr bwMode="auto">
          <a:xfrm>
            <a:off x="6122988" y="1905000"/>
            <a:ext cx="354012" cy="336550"/>
          </a:xfrm>
          <a:prstGeom prst="rect">
            <a:avLst/>
          </a:prstGeom>
          <a:noFill/>
          <a:ln w="9525">
            <a:noFill/>
            <a:miter lim="800000"/>
            <a:headEnd/>
            <a:tailEnd/>
          </a:ln>
        </p:spPr>
        <p:txBody>
          <a:bodyPr wrap="none">
            <a:spAutoFit/>
          </a:bodyPr>
          <a:lstStyle/>
          <a:p>
            <a:r>
              <a:rPr lang="en-US" sz="1600"/>
              <a:t>I3</a:t>
            </a:r>
          </a:p>
        </p:txBody>
      </p:sp>
      <p:sp>
        <p:nvSpPr>
          <p:cNvPr id="46115" name="Rectangle 35"/>
          <p:cNvSpPr>
            <a:spLocks noChangeArrowheads="1"/>
          </p:cNvSpPr>
          <p:nvPr/>
        </p:nvSpPr>
        <p:spPr bwMode="auto">
          <a:xfrm>
            <a:off x="6629400" y="1371600"/>
            <a:ext cx="354013" cy="336550"/>
          </a:xfrm>
          <a:prstGeom prst="rect">
            <a:avLst/>
          </a:prstGeom>
          <a:noFill/>
          <a:ln w="9525">
            <a:noFill/>
            <a:miter lim="800000"/>
            <a:headEnd/>
            <a:tailEnd/>
          </a:ln>
        </p:spPr>
        <p:txBody>
          <a:bodyPr wrap="none">
            <a:spAutoFit/>
          </a:bodyPr>
          <a:lstStyle/>
          <a:p>
            <a:r>
              <a:rPr lang="en-US" sz="1600"/>
              <a:t>I3</a:t>
            </a:r>
          </a:p>
        </p:txBody>
      </p:sp>
      <p:sp>
        <p:nvSpPr>
          <p:cNvPr id="46116" name="Rectangle 36"/>
          <p:cNvSpPr>
            <a:spLocks noChangeArrowheads="1"/>
          </p:cNvSpPr>
          <p:nvPr/>
        </p:nvSpPr>
        <p:spPr bwMode="auto">
          <a:xfrm>
            <a:off x="7113588" y="2971800"/>
            <a:ext cx="354012" cy="336550"/>
          </a:xfrm>
          <a:prstGeom prst="rect">
            <a:avLst/>
          </a:prstGeom>
          <a:noFill/>
          <a:ln w="9525">
            <a:noFill/>
            <a:miter lim="800000"/>
            <a:headEnd/>
            <a:tailEnd/>
          </a:ln>
        </p:spPr>
        <p:txBody>
          <a:bodyPr wrap="none">
            <a:spAutoFit/>
          </a:bodyPr>
          <a:lstStyle/>
          <a:p>
            <a:r>
              <a:rPr lang="en-US" sz="1600"/>
              <a:t>I4</a:t>
            </a:r>
          </a:p>
        </p:txBody>
      </p:sp>
      <p:sp>
        <p:nvSpPr>
          <p:cNvPr id="46117" name="Text Box 37"/>
          <p:cNvSpPr txBox="1">
            <a:spLocks noChangeArrowheads="1"/>
          </p:cNvSpPr>
          <p:nvPr/>
        </p:nvSpPr>
        <p:spPr bwMode="auto">
          <a:xfrm>
            <a:off x="3200400" y="304800"/>
            <a:ext cx="1143000" cy="336550"/>
          </a:xfrm>
          <a:prstGeom prst="rect">
            <a:avLst/>
          </a:prstGeom>
          <a:noFill/>
          <a:ln w="9525">
            <a:noFill/>
            <a:miter lim="800000"/>
            <a:headEnd/>
            <a:tailEnd/>
          </a:ln>
        </p:spPr>
        <p:txBody>
          <a:bodyPr>
            <a:spAutoFit/>
          </a:bodyPr>
          <a:lstStyle/>
          <a:p>
            <a:pPr>
              <a:spcBef>
                <a:spcPct val="50000"/>
              </a:spcBef>
            </a:pPr>
            <a:r>
              <a:rPr lang="en-US" sz="1600"/>
              <a:t>O/P</a:t>
            </a:r>
          </a:p>
        </p:txBody>
      </p:sp>
      <p:sp>
        <p:nvSpPr>
          <p:cNvPr id="46118" name="Rectangle 38"/>
          <p:cNvSpPr>
            <a:spLocks noChangeArrowheads="1"/>
          </p:cNvSpPr>
          <p:nvPr/>
        </p:nvSpPr>
        <p:spPr bwMode="auto">
          <a:xfrm>
            <a:off x="7500938" y="304800"/>
            <a:ext cx="500062" cy="336550"/>
          </a:xfrm>
          <a:prstGeom prst="rect">
            <a:avLst/>
          </a:prstGeom>
          <a:noFill/>
          <a:ln w="9525">
            <a:noFill/>
            <a:miter lim="800000"/>
            <a:headEnd/>
            <a:tailEnd/>
          </a:ln>
        </p:spPr>
        <p:txBody>
          <a:bodyPr wrap="none">
            <a:spAutoFit/>
          </a:bodyPr>
          <a:lstStyle/>
          <a:p>
            <a:r>
              <a:rPr lang="en-US" sz="1600"/>
              <a:t>O/P</a:t>
            </a:r>
          </a:p>
        </p:txBody>
      </p:sp>
      <p:sp>
        <p:nvSpPr>
          <p:cNvPr id="46119" name="Rectangle 39"/>
          <p:cNvSpPr>
            <a:spLocks noChangeArrowheads="1"/>
          </p:cNvSpPr>
          <p:nvPr/>
        </p:nvSpPr>
        <p:spPr bwMode="auto">
          <a:xfrm>
            <a:off x="5367338" y="349250"/>
            <a:ext cx="500062" cy="336550"/>
          </a:xfrm>
          <a:prstGeom prst="rect">
            <a:avLst/>
          </a:prstGeom>
          <a:noFill/>
          <a:ln w="9525">
            <a:noFill/>
            <a:miter lim="800000"/>
            <a:headEnd/>
            <a:tailEnd/>
          </a:ln>
        </p:spPr>
        <p:txBody>
          <a:bodyPr wrap="none">
            <a:spAutoFit/>
          </a:bodyPr>
          <a:lstStyle/>
          <a:p>
            <a:r>
              <a:rPr lang="en-US" sz="1600"/>
              <a:t>O/P</a:t>
            </a:r>
          </a:p>
        </p:txBody>
      </p:sp>
      <p:sp>
        <p:nvSpPr>
          <p:cNvPr id="46120" name="Text Box 40"/>
          <p:cNvSpPr txBox="1">
            <a:spLocks noChangeArrowheads="1"/>
          </p:cNvSpPr>
          <p:nvPr/>
        </p:nvSpPr>
        <p:spPr bwMode="auto">
          <a:xfrm>
            <a:off x="914400" y="3581400"/>
            <a:ext cx="7086600" cy="336550"/>
          </a:xfrm>
          <a:prstGeom prst="rect">
            <a:avLst/>
          </a:prstGeom>
          <a:noFill/>
          <a:ln w="9525">
            <a:noFill/>
            <a:miter lim="800000"/>
            <a:headEnd/>
            <a:tailEnd/>
          </a:ln>
        </p:spPr>
        <p:txBody>
          <a:bodyPr>
            <a:spAutoFit/>
          </a:bodyPr>
          <a:lstStyle/>
          <a:p>
            <a:pPr>
              <a:spcBef>
                <a:spcPct val="50000"/>
              </a:spcBef>
            </a:pPr>
            <a:r>
              <a:rPr lang="en-US" sz="1600"/>
              <a:t>      1       2      3         4        5          6        7        8        9        10        11      12     13</a:t>
            </a:r>
          </a:p>
        </p:txBody>
      </p:sp>
      <p:sp>
        <p:nvSpPr>
          <p:cNvPr id="46121" name="Rectangle 41"/>
          <p:cNvSpPr>
            <a:spLocks noChangeArrowheads="1"/>
          </p:cNvSpPr>
          <p:nvPr/>
        </p:nvSpPr>
        <p:spPr bwMode="auto">
          <a:xfrm>
            <a:off x="7626350" y="2743200"/>
            <a:ext cx="755650" cy="641350"/>
          </a:xfrm>
          <a:prstGeom prst="rect">
            <a:avLst/>
          </a:prstGeom>
          <a:noFill/>
          <a:ln w="9525">
            <a:noFill/>
            <a:miter lim="800000"/>
            <a:headEnd/>
            <a:tailEnd/>
          </a:ln>
        </p:spPr>
        <p:txBody>
          <a:bodyPr wrap="none">
            <a:spAutoFit/>
          </a:bodyPr>
          <a:lstStyle/>
          <a:p>
            <a:pPr>
              <a:spcBef>
                <a:spcPct val="50000"/>
              </a:spcBef>
            </a:pPr>
            <a:r>
              <a:rPr lang="en-US" sz="3600" b="1"/>
              <a:t>. . .</a:t>
            </a:r>
          </a:p>
        </p:txBody>
      </p:sp>
      <p:sp>
        <p:nvSpPr>
          <p:cNvPr id="46122" name="Rectangle 42"/>
          <p:cNvSpPr>
            <a:spLocks noChangeArrowheads="1"/>
          </p:cNvSpPr>
          <p:nvPr/>
        </p:nvSpPr>
        <p:spPr bwMode="auto">
          <a:xfrm>
            <a:off x="7543800" y="1187450"/>
            <a:ext cx="755650" cy="641350"/>
          </a:xfrm>
          <a:prstGeom prst="rect">
            <a:avLst/>
          </a:prstGeom>
          <a:noFill/>
          <a:ln w="9525">
            <a:noFill/>
            <a:miter lim="800000"/>
            <a:headEnd/>
            <a:tailEnd/>
          </a:ln>
        </p:spPr>
        <p:txBody>
          <a:bodyPr wrap="none">
            <a:spAutoFit/>
          </a:bodyPr>
          <a:lstStyle/>
          <a:p>
            <a:pPr>
              <a:spcBef>
                <a:spcPct val="50000"/>
              </a:spcBef>
            </a:pPr>
            <a:r>
              <a:rPr lang="en-US" sz="3600" b="1"/>
              <a:t>. . .</a:t>
            </a:r>
          </a:p>
        </p:txBody>
      </p:sp>
      <p:sp>
        <p:nvSpPr>
          <p:cNvPr id="46123" name="Rectangle 43"/>
          <p:cNvSpPr>
            <a:spLocks noChangeArrowheads="1"/>
          </p:cNvSpPr>
          <p:nvPr/>
        </p:nvSpPr>
        <p:spPr bwMode="auto">
          <a:xfrm>
            <a:off x="7550150" y="1828800"/>
            <a:ext cx="755650" cy="641350"/>
          </a:xfrm>
          <a:prstGeom prst="rect">
            <a:avLst/>
          </a:prstGeom>
          <a:noFill/>
          <a:ln w="9525">
            <a:noFill/>
            <a:miter lim="800000"/>
            <a:headEnd/>
            <a:tailEnd/>
          </a:ln>
        </p:spPr>
        <p:txBody>
          <a:bodyPr wrap="none">
            <a:spAutoFit/>
          </a:bodyPr>
          <a:lstStyle/>
          <a:p>
            <a:pPr>
              <a:spcBef>
                <a:spcPct val="50000"/>
              </a:spcBef>
            </a:pPr>
            <a:r>
              <a:rPr lang="en-US" sz="3600" b="1"/>
              <a:t>. . .</a:t>
            </a:r>
          </a:p>
        </p:txBody>
      </p:sp>
      <p:sp>
        <p:nvSpPr>
          <p:cNvPr id="46124" name="Rectangle 44"/>
          <p:cNvSpPr>
            <a:spLocks noChangeArrowheads="1"/>
          </p:cNvSpPr>
          <p:nvPr/>
        </p:nvSpPr>
        <p:spPr bwMode="auto">
          <a:xfrm>
            <a:off x="7550150" y="2286000"/>
            <a:ext cx="755650" cy="641350"/>
          </a:xfrm>
          <a:prstGeom prst="rect">
            <a:avLst/>
          </a:prstGeom>
          <a:noFill/>
          <a:ln w="9525">
            <a:noFill/>
            <a:miter lim="800000"/>
            <a:headEnd/>
            <a:tailEnd/>
          </a:ln>
        </p:spPr>
        <p:txBody>
          <a:bodyPr wrap="none">
            <a:spAutoFit/>
          </a:bodyPr>
          <a:lstStyle/>
          <a:p>
            <a:pPr>
              <a:spcBef>
                <a:spcPct val="50000"/>
              </a:spcBef>
            </a:pPr>
            <a:r>
              <a:rPr lang="en-US" sz="3600" b="1"/>
              <a:t>. . .</a:t>
            </a:r>
          </a:p>
        </p:txBody>
      </p:sp>
      <p:sp>
        <p:nvSpPr>
          <p:cNvPr id="46125" name="Text Box 45"/>
          <p:cNvSpPr txBox="1">
            <a:spLocks noChangeArrowheads="1"/>
          </p:cNvSpPr>
          <p:nvPr/>
        </p:nvSpPr>
        <p:spPr bwMode="auto">
          <a:xfrm>
            <a:off x="7924800" y="3581400"/>
            <a:ext cx="1219200" cy="336550"/>
          </a:xfrm>
          <a:prstGeom prst="rect">
            <a:avLst/>
          </a:prstGeom>
          <a:noFill/>
          <a:ln w="9525">
            <a:noFill/>
            <a:miter lim="800000"/>
            <a:headEnd/>
            <a:tailEnd/>
          </a:ln>
        </p:spPr>
        <p:txBody>
          <a:bodyPr>
            <a:spAutoFit/>
          </a:bodyPr>
          <a:lstStyle/>
          <a:p>
            <a:pPr>
              <a:spcBef>
                <a:spcPct val="50000"/>
              </a:spcBef>
            </a:pPr>
            <a:r>
              <a:rPr lang="en-US" sz="1600"/>
              <a:t>Time</a:t>
            </a:r>
          </a:p>
        </p:txBody>
      </p:sp>
      <p:sp>
        <p:nvSpPr>
          <p:cNvPr id="46126" name="Text Box 46"/>
          <p:cNvSpPr txBox="1">
            <a:spLocks noChangeArrowheads="1"/>
          </p:cNvSpPr>
          <p:nvPr/>
        </p:nvSpPr>
        <p:spPr bwMode="auto">
          <a:xfrm>
            <a:off x="457200" y="0"/>
            <a:ext cx="1524000" cy="336550"/>
          </a:xfrm>
          <a:prstGeom prst="rect">
            <a:avLst/>
          </a:prstGeom>
          <a:noFill/>
          <a:ln w="9525">
            <a:noFill/>
            <a:miter lim="800000"/>
            <a:headEnd/>
            <a:tailEnd/>
          </a:ln>
        </p:spPr>
        <p:txBody>
          <a:bodyPr>
            <a:spAutoFit/>
          </a:bodyPr>
          <a:lstStyle/>
          <a:p>
            <a:pPr>
              <a:spcBef>
                <a:spcPct val="50000"/>
              </a:spcBef>
            </a:pPr>
            <a:r>
              <a:rPr lang="en-US" sz="1600"/>
              <a:t>      Stages</a:t>
            </a:r>
          </a:p>
        </p:txBody>
      </p:sp>
      <p:sp>
        <p:nvSpPr>
          <p:cNvPr id="46127" name="Text Box 47"/>
          <p:cNvSpPr txBox="1">
            <a:spLocks noChangeArrowheads="1"/>
          </p:cNvSpPr>
          <p:nvPr/>
        </p:nvSpPr>
        <p:spPr bwMode="auto">
          <a:xfrm>
            <a:off x="228600" y="1416050"/>
            <a:ext cx="762000" cy="336550"/>
          </a:xfrm>
          <a:prstGeom prst="rect">
            <a:avLst/>
          </a:prstGeom>
          <a:noFill/>
          <a:ln w="9525">
            <a:noFill/>
            <a:miter lim="800000"/>
            <a:headEnd/>
            <a:tailEnd/>
          </a:ln>
        </p:spPr>
        <p:txBody>
          <a:bodyPr>
            <a:spAutoFit/>
          </a:bodyPr>
          <a:lstStyle/>
          <a:p>
            <a:pPr>
              <a:spcBef>
                <a:spcPct val="50000"/>
              </a:spcBef>
            </a:pPr>
            <a:r>
              <a:rPr lang="en-US" sz="1600"/>
              <a:t>      EX</a:t>
            </a:r>
          </a:p>
        </p:txBody>
      </p:sp>
      <p:sp>
        <p:nvSpPr>
          <p:cNvPr id="46128" name="Text Box 48"/>
          <p:cNvSpPr txBox="1">
            <a:spLocks noChangeArrowheads="1"/>
          </p:cNvSpPr>
          <p:nvPr/>
        </p:nvSpPr>
        <p:spPr bwMode="auto">
          <a:xfrm>
            <a:off x="533400" y="1949450"/>
            <a:ext cx="457200" cy="336550"/>
          </a:xfrm>
          <a:prstGeom prst="rect">
            <a:avLst/>
          </a:prstGeom>
          <a:noFill/>
          <a:ln w="9525">
            <a:noFill/>
            <a:miter lim="800000"/>
            <a:headEnd/>
            <a:tailEnd/>
          </a:ln>
        </p:spPr>
        <p:txBody>
          <a:bodyPr>
            <a:spAutoFit/>
          </a:bodyPr>
          <a:lstStyle/>
          <a:p>
            <a:pPr>
              <a:spcBef>
                <a:spcPct val="50000"/>
              </a:spcBef>
            </a:pPr>
            <a:r>
              <a:rPr lang="en-US" sz="1600"/>
              <a:t>OF</a:t>
            </a:r>
          </a:p>
        </p:txBody>
      </p:sp>
      <p:sp>
        <p:nvSpPr>
          <p:cNvPr id="46129" name="Text Box 49"/>
          <p:cNvSpPr txBox="1">
            <a:spLocks noChangeArrowheads="1"/>
          </p:cNvSpPr>
          <p:nvPr/>
        </p:nvSpPr>
        <p:spPr bwMode="auto">
          <a:xfrm>
            <a:off x="533400" y="2482850"/>
            <a:ext cx="457200" cy="336550"/>
          </a:xfrm>
          <a:prstGeom prst="rect">
            <a:avLst/>
          </a:prstGeom>
          <a:noFill/>
          <a:ln w="9525">
            <a:noFill/>
            <a:miter lim="800000"/>
            <a:headEnd/>
            <a:tailEnd/>
          </a:ln>
        </p:spPr>
        <p:txBody>
          <a:bodyPr>
            <a:spAutoFit/>
          </a:bodyPr>
          <a:lstStyle/>
          <a:p>
            <a:pPr>
              <a:spcBef>
                <a:spcPct val="50000"/>
              </a:spcBef>
            </a:pPr>
            <a:r>
              <a:rPr lang="en-US" sz="1600"/>
              <a:t>ID</a:t>
            </a:r>
          </a:p>
        </p:txBody>
      </p:sp>
      <p:sp>
        <p:nvSpPr>
          <p:cNvPr id="46130" name="Text Box 50"/>
          <p:cNvSpPr txBox="1">
            <a:spLocks noChangeArrowheads="1"/>
          </p:cNvSpPr>
          <p:nvPr/>
        </p:nvSpPr>
        <p:spPr bwMode="auto">
          <a:xfrm>
            <a:off x="533400" y="2895600"/>
            <a:ext cx="381000" cy="336550"/>
          </a:xfrm>
          <a:prstGeom prst="rect">
            <a:avLst/>
          </a:prstGeom>
          <a:noFill/>
          <a:ln w="9525">
            <a:noFill/>
            <a:miter lim="800000"/>
            <a:headEnd/>
            <a:tailEnd/>
          </a:ln>
        </p:spPr>
        <p:txBody>
          <a:bodyPr>
            <a:spAutoFit/>
          </a:bodyPr>
          <a:lstStyle/>
          <a:p>
            <a:pPr>
              <a:spcBef>
                <a:spcPct val="50000"/>
              </a:spcBef>
            </a:pPr>
            <a:r>
              <a:rPr lang="en-US" sz="1600"/>
              <a:t>IF</a:t>
            </a:r>
          </a:p>
        </p:txBody>
      </p:sp>
      <p:sp>
        <p:nvSpPr>
          <p:cNvPr id="46131" name="Text Box 51"/>
          <p:cNvSpPr txBox="1">
            <a:spLocks noChangeArrowheads="1"/>
          </p:cNvSpPr>
          <p:nvPr/>
        </p:nvSpPr>
        <p:spPr bwMode="auto">
          <a:xfrm>
            <a:off x="762000" y="4495800"/>
            <a:ext cx="7239000" cy="1069975"/>
          </a:xfrm>
          <a:prstGeom prst="rect">
            <a:avLst/>
          </a:prstGeom>
          <a:noFill/>
          <a:ln w="9525">
            <a:noFill/>
            <a:miter lim="800000"/>
            <a:headEnd/>
            <a:tailEnd/>
          </a:ln>
        </p:spPr>
        <p:txBody>
          <a:bodyPr>
            <a:spAutoFit/>
          </a:bodyPr>
          <a:lstStyle/>
          <a:p>
            <a:pPr marL="457200" indent="-457200">
              <a:spcBef>
                <a:spcPct val="50000"/>
              </a:spcBef>
              <a:buFontTx/>
              <a:buAutoNum type="alphaUcParenR" startAt="3"/>
            </a:pPr>
            <a:r>
              <a:rPr lang="en-US" sz="1600"/>
              <a:t>Space-time dig. For a non-pipelined processor</a:t>
            </a:r>
          </a:p>
          <a:p>
            <a:pPr marL="457200" indent="-457200">
              <a:spcBef>
                <a:spcPct val="50000"/>
              </a:spcBef>
            </a:pPr>
            <a:endParaRPr lang="en-US" sz="1600"/>
          </a:p>
          <a:p>
            <a:pPr marL="457200" indent="-457200">
              <a:spcBef>
                <a:spcPct val="50000"/>
              </a:spcBef>
            </a:pPr>
            <a:r>
              <a:rPr lang="en-US" sz="1600"/>
              <a:t>Fig. :- Basic Concepts of pipelined processor and overlapped instruction execution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143000" y="377825"/>
            <a:ext cx="838200" cy="685800"/>
          </a:xfrm>
          <a:prstGeom prst="rect">
            <a:avLst/>
          </a:prstGeom>
          <a:noFill/>
          <a:ln w="9525">
            <a:solidFill>
              <a:srgbClr val="000000"/>
            </a:solidFill>
            <a:miter lim="800000"/>
            <a:headEnd/>
            <a:tailEnd/>
          </a:ln>
        </p:spPr>
        <p:txBody>
          <a:bodyPr wrap="none" anchor="ctr"/>
          <a:lstStyle/>
          <a:p>
            <a:pPr algn="ctr"/>
            <a:r>
              <a:rPr lang="en-US" sz="1800"/>
              <a:t>IF</a:t>
            </a:r>
          </a:p>
        </p:txBody>
      </p:sp>
      <p:sp>
        <p:nvSpPr>
          <p:cNvPr id="45059" name="Rectangle 3"/>
          <p:cNvSpPr>
            <a:spLocks noChangeArrowheads="1"/>
          </p:cNvSpPr>
          <p:nvPr/>
        </p:nvSpPr>
        <p:spPr bwMode="auto">
          <a:xfrm>
            <a:off x="2590800" y="377825"/>
            <a:ext cx="838200" cy="685800"/>
          </a:xfrm>
          <a:prstGeom prst="rect">
            <a:avLst/>
          </a:prstGeom>
          <a:noFill/>
          <a:ln w="9525">
            <a:solidFill>
              <a:srgbClr val="000000"/>
            </a:solidFill>
            <a:miter lim="800000"/>
            <a:headEnd/>
            <a:tailEnd/>
          </a:ln>
        </p:spPr>
        <p:txBody>
          <a:bodyPr wrap="none" anchor="ctr"/>
          <a:lstStyle/>
          <a:p>
            <a:pPr algn="ctr"/>
            <a:r>
              <a:rPr lang="en-US" sz="1800"/>
              <a:t>ID</a:t>
            </a:r>
          </a:p>
        </p:txBody>
      </p:sp>
      <p:sp>
        <p:nvSpPr>
          <p:cNvPr id="45060" name="Rectangle 4"/>
          <p:cNvSpPr>
            <a:spLocks noChangeArrowheads="1"/>
          </p:cNvSpPr>
          <p:nvPr/>
        </p:nvSpPr>
        <p:spPr bwMode="auto">
          <a:xfrm>
            <a:off x="4038600" y="377825"/>
            <a:ext cx="838200" cy="685800"/>
          </a:xfrm>
          <a:prstGeom prst="rect">
            <a:avLst/>
          </a:prstGeom>
          <a:noFill/>
          <a:ln w="9525">
            <a:solidFill>
              <a:srgbClr val="000000"/>
            </a:solidFill>
            <a:miter lim="800000"/>
            <a:headEnd/>
            <a:tailEnd/>
          </a:ln>
        </p:spPr>
        <p:txBody>
          <a:bodyPr wrap="none" anchor="ctr"/>
          <a:lstStyle/>
          <a:p>
            <a:pPr algn="ctr"/>
            <a:r>
              <a:rPr lang="en-US" sz="1800"/>
              <a:t>OF</a:t>
            </a:r>
          </a:p>
        </p:txBody>
      </p:sp>
      <p:sp>
        <p:nvSpPr>
          <p:cNvPr id="45061" name="Rectangle 5"/>
          <p:cNvSpPr>
            <a:spLocks noChangeArrowheads="1"/>
          </p:cNvSpPr>
          <p:nvPr/>
        </p:nvSpPr>
        <p:spPr bwMode="auto">
          <a:xfrm>
            <a:off x="5486400" y="377825"/>
            <a:ext cx="838200" cy="685800"/>
          </a:xfrm>
          <a:prstGeom prst="rect">
            <a:avLst/>
          </a:prstGeom>
          <a:noFill/>
          <a:ln w="9525">
            <a:solidFill>
              <a:srgbClr val="000000"/>
            </a:solidFill>
            <a:miter lim="800000"/>
            <a:headEnd/>
            <a:tailEnd/>
          </a:ln>
        </p:spPr>
        <p:txBody>
          <a:bodyPr wrap="none" anchor="ctr"/>
          <a:lstStyle/>
          <a:p>
            <a:pPr algn="ctr"/>
            <a:r>
              <a:rPr lang="en-US" sz="1800"/>
              <a:t>EX</a:t>
            </a:r>
          </a:p>
        </p:txBody>
      </p:sp>
      <p:sp>
        <p:nvSpPr>
          <p:cNvPr id="45062" name="Line 6"/>
          <p:cNvSpPr>
            <a:spLocks noChangeShapeType="1"/>
          </p:cNvSpPr>
          <p:nvPr/>
        </p:nvSpPr>
        <p:spPr bwMode="auto">
          <a:xfrm>
            <a:off x="533400" y="758825"/>
            <a:ext cx="609600" cy="0"/>
          </a:xfrm>
          <a:prstGeom prst="line">
            <a:avLst/>
          </a:prstGeom>
          <a:noFill/>
          <a:ln w="9525">
            <a:solidFill>
              <a:schemeClr val="tx1"/>
            </a:solidFill>
            <a:round/>
            <a:headEnd/>
            <a:tailEnd type="triangle" w="med" len="med"/>
          </a:ln>
        </p:spPr>
        <p:txBody>
          <a:bodyPr wrap="none"/>
          <a:lstStyle/>
          <a:p>
            <a:endParaRPr lang="en-US"/>
          </a:p>
        </p:txBody>
      </p:sp>
      <p:sp>
        <p:nvSpPr>
          <p:cNvPr id="45063" name="Line 7"/>
          <p:cNvSpPr>
            <a:spLocks noChangeShapeType="1"/>
          </p:cNvSpPr>
          <p:nvPr/>
        </p:nvSpPr>
        <p:spPr bwMode="auto">
          <a:xfrm>
            <a:off x="1981200" y="758825"/>
            <a:ext cx="609600" cy="0"/>
          </a:xfrm>
          <a:prstGeom prst="line">
            <a:avLst/>
          </a:prstGeom>
          <a:noFill/>
          <a:ln w="9525">
            <a:solidFill>
              <a:schemeClr val="tx1"/>
            </a:solidFill>
            <a:round/>
            <a:headEnd/>
            <a:tailEnd type="triangle" w="med" len="med"/>
          </a:ln>
        </p:spPr>
        <p:txBody>
          <a:bodyPr wrap="none"/>
          <a:lstStyle/>
          <a:p>
            <a:endParaRPr lang="en-US"/>
          </a:p>
        </p:txBody>
      </p:sp>
      <p:sp>
        <p:nvSpPr>
          <p:cNvPr id="45064" name="Line 8"/>
          <p:cNvSpPr>
            <a:spLocks noChangeShapeType="1"/>
          </p:cNvSpPr>
          <p:nvPr/>
        </p:nvSpPr>
        <p:spPr bwMode="auto">
          <a:xfrm>
            <a:off x="3429000" y="758825"/>
            <a:ext cx="609600" cy="0"/>
          </a:xfrm>
          <a:prstGeom prst="line">
            <a:avLst/>
          </a:prstGeom>
          <a:noFill/>
          <a:ln w="9525">
            <a:solidFill>
              <a:schemeClr val="tx1"/>
            </a:solidFill>
            <a:round/>
            <a:headEnd/>
            <a:tailEnd type="triangle" w="med" len="med"/>
          </a:ln>
        </p:spPr>
        <p:txBody>
          <a:bodyPr wrap="none"/>
          <a:lstStyle/>
          <a:p>
            <a:endParaRPr lang="en-US"/>
          </a:p>
        </p:txBody>
      </p:sp>
      <p:sp>
        <p:nvSpPr>
          <p:cNvPr id="45065" name="Line 9"/>
          <p:cNvSpPr>
            <a:spLocks noChangeShapeType="1"/>
          </p:cNvSpPr>
          <p:nvPr/>
        </p:nvSpPr>
        <p:spPr bwMode="auto">
          <a:xfrm>
            <a:off x="4876800" y="758825"/>
            <a:ext cx="609600" cy="0"/>
          </a:xfrm>
          <a:prstGeom prst="line">
            <a:avLst/>
          </a:prstGeom>
          <a:noFill/>
          <a:ln w="9525">
            <a:solidFill>
              <a:schemeClr val="tx1"/>
            </a:solidFill>
            <a:round/>
            <a:headEnd/>
            <a:tailEnd type="triangle" w="med" len="med"/>
          </a:ln>
        </p:spPr>
        <p:txBody>
          <a:bodyPr wrap="none"/>
          <a:lstStyle/>
          <a:p>
            <a:endParaRPr lang="en-US"/>
          </a:p>
        </p:txBody>
      </p:sp>
      <p:sp>
        <p:nvSpPr>
          <p:cNvPr id="45066" name="Line 10"/>
          <p:cNvSpPr>
            <a:spLocks noChangeShapeType="1"/>
          </p:cNvSpPr>
          <p:nvPr/>
        </p:nvSpPr>
        <p:spPr bwMode="auto">
          <a:xfrm>
            <a:off x="6324600" y="758825"/>
            <a:ext cx="609600" cy="0"/>
          </a:xfrm>
          <a:prstGeom prst="line">
            <a:avLst/>
          </a:prstGeom>
          <a:noFill/>
          <a:ln w="9525">
            <a:solidFill>
              <a:schemeClr val="tx1"/>
            </a:solidFill>
            <a:round/>
            <a:headEnd/>
            <a:tailEnd type="triangle" w="med" len="med"/>
          </a:ln>
        </p:spPr>
        <p:txBody>
          <a:bodyPr wrap="none"/>
          <a:lstStyle/>
          <a:p>
            <a:endParaRPr lang="en-US"/>
          </a:p>
        </p:txBody>
      </p:sp>
      <p:sp>
        <p:nvSpPr>
          <p:cNvPr id="45067" name="Text Box 11"/>
          <p:cNvSpPr txBox="1">
            <a:spLocks noChangeArrowheads="1"/>
          </p:cNvSpPr>
          <p:nvPr/>
        </p:nvSpPr>
        <p:spPr bwMode="auto">
          <a:xfrm>
            <a:off x="1219200" y="73025"/>
            <a:ext cx="685800" cy="336550"/>
          </a:xfrm>
          <a:prstGeom prst="rect">
            <a:avLst/>
          </a:prstGeom>
          <a:noFill/>
          <a:ln w="9525">
            <a:noFill/>
            <a:miter lim="800000"/>
            <a:headEnd/>
            <a:tailEnd/>
          </a:ln>
        </p:spPr>
        <p:txBody>
          <a:bodyPr>
            <a:spAutoFit/>
          </a:bodyPr>
          <a:lstStyle/>
          <a:p>
            <a:pPr>
              <a:spcBef>
                <a:spcPct val="50000"/>
              </a:spcBef>
            </a:pPr>
            <a:r>
              <a:rPr lang="en-US" sz="1600"/>
              <a:t>   S1</a:t>
            </a:r>
          </a:p>
        </p:txBody>
      </p:sp>
      <p:sp>
        <p:nvSpPr>
          <p:cNvPr id="45068" name="Text Box 12"/>
          <p:cNvSpPr txBox="1">
            <a:spLocks noChangeArrowheads="1"/>
          </p:cNvSpPr>
          <p:nvPr/>
        </p:nvSpPr>
        <p:spPr bwMode="auto">
          <a:xfrm>
            <a:off x="2667000" y="41275"/>
            <a:ext cx="685800" cy="336550"/>
          </a:xfrm>
          <a:prstGeom prst="rect">
            <a:avLst/>
          </a:prstGeom>
          <a:noFill/>
          <a:ln w="9525">
            <a:noFill/>
            <a:miter lim="800000"/>
            <a:headEnd/>
            <a:tailEnd/>
          </a:ln>
        </p:spPr>
        <p:txBody>
          <a:bodyPr>
            <a:spAutoFit/>
          </a:bodyPr>
          <a:lstStyle/>
          <a:p>
            <a:pPr>
              <a:spcBef>
                <a:spcPct val="50000"/>
              </a:spcBef>
            </a:pPr>
            <a:r>
              <a:rPr lang="en-US" sz="1600"/>
              <a:t>   S2</a:t>
            </a:r>
          </a:p>
        </p:txBody>
      </p:sp>
      <p:sp>
        <p:nvSpPr>
          <p:cNvPr id="45069" name="Text Box 13"/>
          <p:cNvSpPr txBox="1">
            <a:spLocks noChangeArrowheads="1"/>
          </p:cNvSpPr>
          <p:nvPr/>
        </p:nvSpPr>
        <p:spPr bwMode="auto">
          <a:xfrm>
            <a:off x="4114800" y="73025"/>
            <a:ext cx="685800" cy="336550"/>
          </a:xfrm>
          <a:prstGeom prst="rect">
            <a:avLst/>
          </a:prstGeom>
          <a:noFill/>
          <a:ln w="9525">
            <a:noFill/>
            <a:miter lim="800000"/>
            <a:headEnd/>
            <a:tailEnd/>
          </a:ln>
        </p:spPr>
        <p:txBody>
          <a:bodyPr>
            <a:spAutoFit/>
          </a:bodyPr>
          <a:lstStyle/>
          <a:p>
            <a:pPr>
              <a:spcBef>
                <a:spcPct val="50000"/>
              </a:spcBef>
            </a:pPr>
            <a:r>
              <a:rPr lang="en-US" sz="1600"/>
              <a:t>   S3</a:t>
            </a:r>
          </a:p>
        </p:txBody>
      </p:sp>
      <p:sp>
        <p:nvSpPr>
          <p:cNvPr id="45070" name="Text Box 14"/>
          <p:cNvSpPr txBox="1">
            <a:spLocks noChangeArrowheads="1"/>
          </p:cNvSpPr>
          <p:nvPr/>
        </p:nvSpPr>
        <p:spPr bwMode="auto">
          <a:xfrm>
            <a:off x="5562600" y="73025"/>
            <a:ext cx="685800" cy="336550"/>
          </a:xfrm>
          <a:prstGeom prst="rect">
            <a:avLst/>
          </a:prstGeom>
          <a:noFill/>
          <a:ln w="9525">
            <a:noFill/>
            <a:miter lim="800000"/>
            <a:headEnd/>
            <a:tailEnd/>
          </a:ln>
        </p:spPr>
        <p:txBody>
          <a:bodyPr>
            <a:spAutoFit/>
          </a:bodyPr>
          <a:lstStyle/>
          <a:p>
            <a:pPr>
              <a:spcBef>
                <a:spcPct val="50000"/>
              </a:spcBef>
            </a:pPr>
            <a:r>
              <a:rPr lang="en-US" sz="1600"/>
              <a:t>   S4</a:t>
            </a:r>
          </a:p>
        </p:txBody>
      </p:sp>
      <p:sp>
        <p:nvSpPr>
          <p:cNvPr id="45071" name="Text Box 15"/>
          <p:cNvSpPr txBox="1">
            <a:spLocks noChangeArrowheads="1"/>
          </p:cNvSpPr>
          <p:nvPr/>
        </p:nvSpPr>
        <p:spPr bwMode="auto">
          <a:xfrm>
            <a:off x="6781800" y="73025"/>
            <a:ext cx="1981200" cy="336550"/>
          </a:xfrm>
          <a:prstGeom prst="rect">
            <a:avLst/>
          </a:prstGeom>
          <a:noFill/>
          <a:ln w="9525">
            <a:noFill/>
            <a:miter lim="800000"/>
            <a:headEnd/>
            <a:tailEnd/>
          </a:ln>
        </p:spPr>
        <p:txBody>
          <a:bodyPr>
            <a:spAutoFit/>
          </a:bodyPr>
          <a:lstStyle/>
          <a:p>
            <a:pPr>
              <a:spcBef>
                <a:spcPct val="50000"/>
              </a:spcBef>
            </a:pPr>
            <a:r>
              <a:rPr lang="en-US" sz="1600"/>
              <a:t>(STAGES)</a:t>
            </a:r>
          </a:p>
        </p:txBody>
      </p:sp>
      <p:sp>
        <p:nvSpPr>
          <p:cNvPr id="45072" name="Text Box 16"/>
          <p:cNvSpPr txBox="1">
            <a:spLocks noChangeArrowheads="1"/>
          </p:cNvSpPr>
          <p:nvPr/>
        </p:nvSpPr>
        <p:spPr bwMode="auto">
          <a:xfrm>
            <a:off x="1676400" y="1292225"/>
            <a:ext cx="5562600" cy="396875"/>
          </a:xfrm>
          <a:prstGeom prst="rect">
            <a:avLst/>
          </a:prstGeom>
          <a:noFill/>
          <a:ln w="9525">
            <a:noFill/>
            <a:miter lim="800000"/>
            <a:headEnd/>
            <a:tailEnd/>
          </a:ln>
        </p:spPr>
        <p:txBody>
          <a:bodyPr>
            <a:spAutoFit/>
          </a:bodyPr>
          <a:lstStyle/>
          <a:p>
            <a:pPr>
              <a:spcBef>
                <a:spcPct val="50000"/>
              </a:spcBef>
            </a:pPr>
            <a:r>
              <a:rPr lang="en-US" sz="2000"/>
              <a:t>            A) A Pipeline Processor</a:t>
            </a:r>
          </a:p>
        </p:txBody>
      </p:sp>
      <p:sp>
        <p:nvSpPr>
          <p:cNvPr id="45073" name="Line 17"/>
          <p:cNvSpPr>
            <a:spLocks noChangeShapeType="1"/>
          </p:cNvSpPr>
          <p:nvPr/>
        </p:nvSpPr>
        <p:spPr bwMode="auto">
          <a:xfrm>
            <a:off x="1066800" y="2663825"/>
            <a:ext cx="0" cy="2895600"/>
          </a:xfrm>
          <a:prstGeom prst="line">
            <a:avLst/>
          </a:prstGeom>
          <a:noFill/>
          <a:ln w="9525">
            <a:solidFill>
              <a:schemeClr val="tx1"/>
            </a:solidFill>
            <a:round/>
            <a:headEnd type="triangle" w="med" len="med"/>
            <a:tailEnd/>
          </a:ln>
        </p:spPr>
        <p:txBody>
          <a:bodyPr wrap="none"/>
          <a:lstStyle/>
          <a:p>
            <a:endParaRPr lang="en-US"/>
          </a:p>
        </p:txBody>
      </p:sp>
      <p:sp>
        <p:nvSpPr>
          <p:cNvPr id="45074" name="Line 18"/>
          <p:cNvSpPr>
            <a:spLocks noChangeShapeType="1"/>
          </p:cNvSpPr>
          <p:nvPr/>
        </p:nvSpPr>
        <p:spPr bwMode="auto">
          <a:xfrm>
            <a:off x="457200" y="5559425"/>
            <a:ext cx="8229600" cy="0"/>
          </a:xfrm>
          <a:prstGeom prst="line">
            <a:avLst/>
          </a:prstGeom>
          <a:noFill/>
          <a:ln w="9525">
            <a:solidFill>
              <a:schemeClr val="tx1"/>
            </a:solidFill>
            <a:round/>
            <a:headEnd/>
            <a:tailEnd type="triangle" w="med" len="med"/>
          </a:ln>
        </p:spPr>
        <p:txBody>
          <a:bodyPr wrap="none"/>
          <a:lstStyle/>
          <a:p>
            <a:endParaRPr lang="en-US"/>
          </a:p>
        </p:txBody>
      </p:sp>
      <p:sp>
        <p:nvSpPr>
          <p:cNvPr id="45075" name="Line 19"/>
          <p:cNvSpPr>
            <a:spLocks noChangeShapeType="1"/>
          </p:cNvSpPr>
          <p:nvPr/>
        </p:nvSpPr>
        <p:spPr bwMode="auto">
          <a:xfrm>
            <a:off x="1066800" y="5102225"/>
            <a:ext cx="6553200" cy="0"/>
          </a:xfrm>
          <a:prstGeom prst="line">
            <a:avLst/>
          </a:prstGeom>
          <a:noFill/>
          <a:ln w="9525">
            <a:solidFill>
              <a:schemeClr val="tx1"/>
            </a:solidFill>
            <a:round/>
            <a:headEnd/>
            <a:tailEnd/>
          </a:ln>
        </p:spPr>
        <p:txBody>
          <a:bodyPr wrap="none"/>
          <a:lstStyle/>
          <a:p>
            <a:endParaRPr lang="en-US"/>
          </a:p>
        </p:txBody>
      </p:sp>
      <p:sp>
        <p:nvSpPr>
          <p:cNvPr id="45076" name="Line 20"/>
          <p:cNvSpPr>
            <a:spLocks noChangeShapeType="1"/>
          </p:cNvSpPr>
          <p:nvPr/>
        </p:nvSpPr>
        <p:spPr bwMode="auto">
          <a:xfrm>
            <a:off x="1066800" y="4568825"/>
            <a:ext cx="6553200" cy="0"/>
          </a:xfrm>
          <a:prstGeom prst="line">
            <a:avLst/>
          </a:prstGeom>
          <a:noFill/>
          <a:ln w="9525">
            <a:solidFill>
              <a:schemeClr val="tx1"/>
            </a:solidFill>
            <a:round/>
            <a:headEnd/>
            <a:tailEnd/>
          </a:ln>
        </p:spPr>
        <p:txBody>
          <a:bodyPr wrap="none"/>
          <a:lstStyle/>
          <a:p>
            <a:endParaRPr lang="en-US"/>
          </a:p>
        </p:txBody>
      </p:sp>
      <p:sp>
        <p:nvSpPr>
          <p:cNvPr id="45077" name="Line 21"/>
          <p:cNvSpPr>
            <a:spLocks noChangeShapeType="1"/>
          </p:cNvSpPr>
          <p:nvPr/>
        </p:nvSpPr>
        <p:spPr bwMode="auto">
          <a:xfrm>
            <a:off x="1066800" y="4035425"/>
            <a:ext cx="6553200" cy="0"/>
          </a:xfrm>
          <a:prstGeom prst="line">
            <a:avLst/>
          </a:prstGeom>
          <a:noFill/>
          <a:ln w="9525">
            <a:solidFill>
              <a:schemeClr val="tx1"/>
            </a:solidFill>
            <a:round/>
            <a:headEnd/>
            <a:tailEnd/>
          </a:ln>
        </p:spPr>
        <p:txBody>
          <a:bodyPr wrap="none"/>
          <a:lstStyle/>
          <a:p>
            <a:endParaRPr lang="en-US"/>
          </a:p>
        </p:txBody>
      </p:sp>
      <p:sp>
        <p:nvSpPr>
          <p:cNvPr id="45078" name="Line 22"/>
          <p:cNvSpPr>
            <a:spLocks noChangeShapeType="1"/>
          </p:cNvSpPr>
          <p:nvPr/>
        </p:nvSpPr>
        <p:spPr bwMode="auto">
          <a:xfrm>
            <a:off x="1447800" y="4568825"/>
            <a:ext cx="0" cy="990600"/>
          </a:xfrm>
          <a:prstGeom prst="line">
            <a:avLst/>
          </a:prstGeom>
          <a:noFill/>
          <a:ln w="9525">
            <a:solidFill>
              <a:schemeClr val="tx1"/>
            </a:solidFill>
            <a:round/>
            <a:headEnd/>
            <a:tailEnd/>
          </a:ln>
        </p:spPr>
        <p:txBody>
          <a:bodyPr wrap="none"/>
          <a:lstStyle/>
          <a:p>
            <a:endParaRPr lang="en-US"/>
          </a:p>
        </p:txBody>
      </p:sp>
      <p:sp>
        <p:nvSpPr>
          <p:cNvPr id="45079" name="Line 23"/>
          <p:cNvSpPr>
            <a:spLocks noChangeShapeType="1"/>
          </p:cNvSpPr>
          <p:nvPr/>
        </p:nvSpPr>
        <p:spPr bwMode="auto">
          <a:xfrm>
            <a:off x="1828800" y="4035425"/>
            <a:ext cx="0" cy="1524000"/>
          </a:xfrm>
          <a:prstGeom prst="line">
            <a:avLst/>
          </a:prstGeom>
          <a:noFill/>
          <a:ln w="9525">
            <a:solidFill>
              <a:schemeClr val="tx1"/>
            </a:solidFill>
            <a:round/>
            <a:headEnd/>
            <a:tailEnd/>
          </a:ln>
        </p:spPr>
        <p:txBody>
          <a:bodyPr wrap="none"/>
          <a:lstStyle/>
          <a:p>
            <a:endParaRPr lang="en-US"/>
          </a:p>
        </p:txBody>
      </p:sp>
      <p:sp>
        <p:nvSpPr>
          <p:cNvPr id="45080" name="Line 24"/>
          <p:cNvSpPr>
            <a:spLocks noChangeShapeType="1"/>
          </p:cNvSpPr>
          <p:nvPr/>
        </p:nvSpPr>
        <p:spPr bwMode="auto">
          <a:xfrm>
            <a:off x="2286000" y="3425825"/>
            <a:ext cx="0" cy="2133600"/>
          </a:xfrm>
          <a:prstGeom prst="line">
            <a:avLst/>
          </a:prstGeom>
          <a:noFill/>
          <a:ln w="9525">
            <a:solidFill>
              <a:schemeClr val="tx1"/>
            </a:solidFill>
            <a:round/>
            <a:headEnd/>
            <a:tailEnd/>
          </a:ln>
        </p:spPr>
        <p:txBody>
          <a:bodyPr wrap="none"/>
          <a:lstStyle/>
          <a:p>
            <a:endParaRPr lang="en-US"/>
          </a:p>
        </p:txBody>
      </p:sp>
      <p:sp>
        <p:nvSpPr>
          <p:cNvPr id="45081" name="Line 25"/>
          <p:cNvSpPr>
            <a:spLocks noChangeShapeType="1"/>
          </p:cNvSpPr>
          <p:nvPr/>
        </p:nvSpPr>
        <p:spPr bwMode="auto">
          <a:xfrm>
            <a:off x="2819400" y="3425825"/>
            <a:ext cx="0" cy="2133600"/>
          </a:xfrm>
          <a:prstGeom prst="line">
            <a:avLst/>
          </a:prstGeom>
          <a:noFill/>
          <a:ln w="9525">
            <a:solidFill>
              <a:schemeClr val="tx1"/>
            </a:solidFill>
            <a:round/>
            <a:headEnd/>
            <a:tailEnd/>
          </a:ln>
        </p:spPr>
        <p:txBody>
          <a:bodyPr wrap="none"/>
          <a:lstStyle/>
          <a:p>
            <a:endParaRPr lang="en-US"/>
          </a:p>
        </p:txBody>
      </p:sp>
      <p:sp>
        <p:nvSpPr>
          <p:cNvPr id="45082" name="Line 26"/>
          <p:cNvSpPr>
            <a:spLocks noChangeShapeType="1"/>
          </p:cNvSpPr>
          <p:nvPr/>
        </p:nvSpPr>
        <p:spPr bwMode="auto">
          <a:xfrm>
            <a:off x="3352800" y="3425825"/>
            <a:ext cx="0" cy="2133600"/>
          </a:xfrm>
          <a:prstGeom prst="line">
            <a:avLst/>
          </a:prstGeom>
          <a:noFill/>
          <a:ln w="9525">
            <a:solidFill>
              <a:schemeClr val="tx1"/>
            </a:solidFill>
            <a:round/>
            <a:headEnd/>
            <a:tailEnd/>
          </a:ln>
        </p:spPr>
        <p:txBody>
          <a:bodyPr wrap="none"/>
          <a:lstStyle/>
          <a:p>
            <a:endParaRPr lang="en-US"/>
          </a:p>
        </p:txBody>
      </p:sp>
      <p:sp>
        <p:nvSpPr>
          <p:cNvPr id="45083" name="Line 27"/>
          <p:cNvSpPr>
            <a:spLocks noChangeShapeType="1"/>
          </p:cNvSpPr>
          <p:nvPr/>
        </p:nvSpPr>
        <p:spPr bwMode="auto">
          <a:xfrm>
            <a:off x="3886200" y="3425825"/>
            <a:ext cx="0" cy="2133600"/>
          </a:xfrm>
          <a:prstGeom prst="line">
            <a:avLst/>
          </a:prstGeom>
          <a:noFill/>
          <a:ln w="9525">
            <a:solidFill>
              <a:schemeClr val="tx1"/>
            </a:solidFill>
            <a:round/>
            <a:headEnd/>
            <a:tailEnd/>
          </a:ln>
        </p:spPr>
        <p:txBody>
          <a:bodyPr wrap="none"/>
          <a:lstStyle/>
          <a:p>
            <a:endParaRPr lang="en-US"/>
          </a:p>
        </p:txBody>
      </p:sp>
      <p:sp>
        <p:nvSpPr>
          <p:cNvPr id="45084" name="Line 28"/>
          <p:cNvSpPr>
            <a:spLocks noChangeShapeType="1"/>
          </p:cNvSpPr>
          <p:nvPr/>
        </p:nvSpPr>
        <p:spPr bwMode="auto">
          <a:xfrm>
            <a:off x="4419600" y="3425825"/>
            <a:ext cx="0" cy="2133600"/>
          </a:xfrm>
          <a:prstGeom prst="line">
            <a:avLst/>
          </a:prstGeom>
          <a:noFill/>
          <a:ln w="9525">
            <a:solidFill>
              <a:schemeClr val="tx1"/>
            </a:solidFill>
            <a:round/>
            <a:headEnd/>
            <a:tailEnd/>
          </a:ln>
        </p:spPr>
        <p:txBody>
          <a:bodyPr wrap="none"/>
          <a:lstStyle/>
          <a:p>
            <a:endParaRPr lang="en-US"/>
          </a:p>
        </p:txBody>
      </p:sp>
      <p:sp>
        <p:nvSpPr>
          <p:cNvPr id="45085" name="Line 29"/>
          <p:cNvSpPr>
            <a:spLocks noChangeShapeType="1"/>
          </p:cNvSpPr>
          <p:nvPr/>
        </p:nvSpPr>
        <p:spPr bwMode="auto">
          <a:xfrm>
            <a:off x="4953000" y="3425825"/>
            <a:ext cx="0" cy="2133600"/>
          </a:xfrm>
          <a:prstGeom prst="line">
            <a:avLst/>
          </a:prstGeom>
          <a:noFill/>
          <a:ln w="9525">
            <a:solidFill>
              <a:schemeClr val="tx1"/>
            </a:solidFill>
            <a:round/>
            <a:headEnd/>
            <a:tailEnd/>
          </a:ln>
        </p:spPr>
        <p:txBody>
          <a:bodyPr wrap="none"/>
          <a:lstStyle/>
          <a:p>
            <a:endParaRPr lang="en-US"/>
          </a:p>
        </p:txBody>
      </p:sp>
      <p:sp>
        <p:nvSpPr>
          <p:cNvPr id="45086" name="Line 30"/>
          <p:cNvSpPr>
            <a:spLocks noChangeShapeType="1"/>
          </p:cNvSpPr>
          <p:nvPr/>
        </p:nvSpPr>
        <p:spPr bwMode="auto">
          <a:xfrm>
            <a:off x="1066800" y="3425825"/>
            <a:ext cx="6553200" cy="0"/>
          </a:xfrm>
          <a:prstGeom prst="line">
            <a:avLst/>
          </a:prstGeom>
          <a:noFill/>
          <a:ln w="9525">
            <a:solidFill>
              <a:schemeClr val="tx1"/>
            </a:solidFill>
            <a:round/>
            <a:headEnd/>
            <a:tailEnd/>
          </a:ln>
        </p:spPr>
        <p:txBody>
          <a:bodyPr wrap="none"/>
          <a:lstStyle/>
          <a:p>
            <a:endParaRPr lang="en-US"/>
          </a:p>
        </p:txBody>
      </p:sp>
      <p:sp>
        <p:nvSpPr>
          <p:cNvPr id="45087" name="Line 31"/>
          <p:cNvSpPr>
            <a:spLocks noChangeShapeType="1"/>
          </p:cNvSpPr>
          <p:nvPr/>
        </p:nvSpPr>
        <p:spPr bwMode="auto">
          <a:xfrm flipV="1">
            <a:off x="2819400" y="2816225"/>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5088" name="Line 32"/>
          <p:cNvSpPr>
            <a:spLocks noChangeShapeType="1"/>
          </p:cNvSpPr>
          <p:nvPr/>
        </p:nvSpPr>
        <p:spPr bwMode="auto">
          <a:xfrm flipV="1">
            <a:off x="4953000" y="2816225"/>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5089" name="Text Box 33"/>
          <p:cNvSpPr txBox="1">
            <a:spLocks noChangeArrowheads="1"/>
          </p:cNvSpPr>
          <p:nvPr/>
        </p:nvSpPr>
        <p:spPr bwMode="auto">
          <a:xfrm>
            <a:off x="685800" y="5788025"/>
            <a:ext cx="6934200" cy="1069975"/>
          </a:xfrm>
          <a:prstGeom prst="rect">
            <a:avLst/>
          </a:prstGeom>
          <a:noFill/>
          <a:ln w="9525">
            <a:noFill/>
            <a:miter lim="800000"/>
            <a:headEnd/>
            <a:tailEnd/>
          </a:ln>
        </p:spPr>
        <p:txBody>
          <a:bodyPr>
            <a:spAutoFit/>
          </a:bodyPr>
          <a:lstStyle/>
          <a:p>
            <a:pPr>
              <a:spcBef>
                <a:spcPct val="50000"/>
              </a:spcBef>
            </a:pPr>
            <a:r>
              <a:rPr lang="en-US" sz="1600"/>
              <a:t>           1      2       3        4         5        6         7         8        9             Time</a:t>
            </a:r>
          </a:p>
          <a:p>
            <a:pPr>
              <a:spcBef>
                <a:spcPct val="50000"/>
              </a:spcBef>
            </a:pPr>
            <a:r>
              <a:rPr lang="en-US" sz="1600"/>
              <a:t>Fig. :-Space-time Diagram for Pipelined Processor                 (Pipeline Cycles)</a:t>
            </a:r>
          </a:p>
          <a:p>
            <a:pPr>
              <a:spcBef>
                <a:spcPct val="50000"/>
              </a:spcBef>
            </a:pPr>
            <a:endParaRPr lang="en-US" sz="1600"/>
          </a:p>
        </p:txBody>
      </p:sp>
      <p:sp>
        <p:nvSpPr>
          <p:cNvPr id="45090" name="Text Box 34"/>
          <p:cNvSpPr txBox="1">
            <a:spLocks noChangeArrowheads="1"/>
          </p:cNvSpPr>
          <p:nvPr/>
        </p:nvSpPr>
        <p:spPr bwMode="auto">
          <a:xfrm>
            <a:off x="3886200" y="2511425"/>
            <a:ext cx="1066800" cy="336550"/>
          </a:xfrm>
          <a:prstGeom prst="rect">
            <a:avLst/>
          </a:prstGeom>
          <a:noFill/>
          <a:ln w="9525">
            <a:noFill/>
            <a:miter lim="800000"/>
            <a:headEnd/>
            <a:tailEnd/>
          </a:ln>
        </p:spPr>
        <p:txBody>
          <a:bodyPr>
            <a:spAutoFit/>
          </a:bodyPr>
          <a:lstStyle/>
          <a:p>
            <a:pPr>
              <a:spcBef>
                <a:spcPct val="50000"/>
              </a:spcBef>
            </a:pPr>
            <a:r>
              <a:rPr lang="en-US" sz="1600"/>
              <a:t>O/P</a:t>
            </a:r>
          </a:p>
        </p:txBody>
      </p:sp>
      <p:sp>
        <p:nvSpPr>
          <p:cNvPr id="45091" name="Line 35"/>
          <p:cNvSpPr>
            <a:spLocks noChangeShapeType="1"/>
          </p:cNvSpPr>
          <p:nvPr/>
        </p:nvSpPr>
        <p:spPr bwMode="auto">
          <a:xfrm flipV="1">
            <a:off x="3352800" y="2816225"/>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5092" name="Line 36"/>
          <p:cNvSpPr>
            <a:spLocks noChangeShapeType="1"/>
          </p:cNvSpPr>
          <p:nvPr/>
        </p:nvSpPr>
        <p:spPr bwMode="auto">
          <a:xfrm flipV="1">
            <a:off x="3886200" y="2816225"/>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5093" name="Line 37"/>
          <p:cNvSpPr>
            <a:spLocks noChangeShapeType="1"/>
          </p:cNvSpPr>
          <p:nvPr/>
        </p:nvSpPr>
        <p:spPr bwMode="auto">
          <a:xfrm flipV="1">
            <a:off x="4419600" y="2816225"/>
            <a:ext cx="609600" cy="609600"/>
          </a:xfrm>
          <a:prstGeom prst="line">
            <a:avLst/>
          </a:prstGeom>
          <a:noFill/>
          <a:ln w="9525">
            <a:solidFill>
              <a:schemeClr val="tx1"/>
            </a:solidFill>
            <a:round/>
            <a:headEnd/>
            <a:tailEnd type="triangle" w="med" len="med"/>
          </a:ln>
        </p:spPr>
        <p:txBody>
          <a:bodyPr wrap="none"/>
          <a:lstStyle/>
          <a:p>
            <a:endParaRPr lang="en-US"/>
          </a:p>
        </p:txBody>
      </p:sp>
      <p:sp>
        <p:nvSpPr>
          <p:cNvPr id="45094" name="Text Box 38"/>
          <p:cNvSpPr txBox="1">
            <a:spLocks noChangeArrowheads="1"/>
          </p:cNvSpPr>
          <p:nvPr/>
        </p:nvSpPr>
        <p:spPr bwMode="auto">
          <a:xfrm>
            <a:off x="6248400" y="3959225"/>
            <a:ext cx="1066800" cy="641350"/>
          </a:xfrm>
          <a:prstGeom prst="rect">
            <a:avLst/>
          </a:prstGeom>
          <a:noFill/>
          <a:ln w="9525">
            <a:noFill/>
            <a:miter lim="800000"/>
            <a:headEnd/>
            <a:tailEnd/>
          </a:ln>
        </p:spPr>
        <p:txBody>
          <a:bodyPr>
            <a:spAutoFit/>
          </a:bodyPr>
          <a:lstStyle/>
          <a:p>
            <a:pPr>
              <a:spcBef>
                <a:spcPct val="50000"/>
              </a:spcBef>
            </a:pPr>
            <a:r>
              <a:rPr lang="en-US" sz="3600" b="1"/>
              <a:t>. . .</a:t>
            </a:r>
          </a:p>
        </p:txBody>
      </p:sp>
      <p:sp>
        <p:nvSpPr>
          <p:cNvPr id="45095" name="Text Box 39"/>
          <p:cNvSpPr txBox="1">
            <a:spLocks noChangeArrowheads="1"/>
          </p:cNvSpPr>
          <p:nvPr/>
        </p:nvSpPr>
        <p:spPr bwMode="auto">
          <a:xfrm>
            <a:off x="6248400" y="4492625"/>
            <a:ext cx="990600" cy="641350"/>
          </a:xfrm>
          <a:prstGeom prst="rect">
            <a:avLst/>
          </a:prstGeom>
          <a:noFill/>
          <a:ln w="9525">
            <a:noFill/>
            <a:miter lim="800000"/>
            <a:headEnd/>
            <a:tailEnd/>
          </a:ln>
        </p:spPr>
        <p:txBody>
          <a:bodyPr>
            <a:spAutoFit/>
          </a:bodyPr>
          <a:lstStyle/>
          <a:p>
            <a:pPr>
              <a:spcBef>
                <a:spcPct val="50000"/>
              </a:spcBef>
            </a:pPr>
            <a:r>
              <a:rPr lang="en-US" sz="3600" b="1"/>
              <a:t>. . .</a:t>
            </a:r>
          </a:p>
        </p:txBody>
      </p:sp>
      <p:sp>
        <p:nvSpPr>
          <p:cNvPr id="45096" name="Text Box 40"/>
          <p:cNvSpPr txBox="1">
            <a:spLocks noChangeArrowheads="1"/>
          </p:cNvSpPr>
          <p:nvPr/>
        </p:nvSpPr>
        <p:spPr bwMode="auto">
          <a:xfrm>
            <a:off x="6248400" y="5026025"/>
            <a:ext cx="2209800" cy="641350"/>
          </a:xfrm>
          <a:prstGeom prst="rect">
            <a:avLst/>
          </a:prstGeom>
          <a:noFill/>
          <a:ln w="9525">
            <a:noFill/>
            <a:miter lim="800000"/>
            <a:headEnd/>
            <a:tailEnd/>
          </a:ln>
        </p:spPr>
        <p:txBody>
          <a:bodyPr>
            <a:spAutoFit/>
          </a:bodyPr>
          <a:lstStyle/>
          <a:p>
            <a:pPr>
              <a:spcBef>
                <a:spcPct val="50000"/>
              </a:spcBef>
            </a:pPr>
            <a:r>
              <a:rPr lang="en-US" sz="3600" b="1"/>
              <a:t>. . .</a:t>
            </a:r>
          </a:p>
        </p:txBody>
      </p:sp>
      <p:sp>
        <p:nvSpPr>
          <p:cNvPr id="45097" name="Rectangle 41"/>
          <p:cNvSpPr>
            <a:spLocks noChangeArrowheads="1"/>
          </p:cNvSpPr>
          <p:nvPr/>
        </p:nvSpPr>
        <p:spPr bwMode="auto">
          <a:xfrm>
            <a:off x="6248400" y="3317875"/>
            <a:ext cx="755650" cy="641350"/>
          </a:xfrm>
          <a:prstGeom prst="rect">
            <a:avLst/>
          </a:prstGeom>
          <a:noFill/>
          <a:ln w="9525">
            <a:noFill/>
            <a:miter lim="800000"/>
            <a:headEnd/>
            <a:tailEnd/>
          </a:ln>
        </p:spPr>
        <p:txBody>
          <a:bodyPr wrap="none">
            <a:spAutoFit/>
          </a:bodyPr>
          <a:lstStyle/>
          <a:p>
            <a:r>
              <a:rPr lang="en-US" sz="3600" b="1"/>
              <a:t>. . .</a:t>
            </a:r>
          </a:p>
        </p:txBody>
      </p:sp>
      <p:sp>
        <p:nvSpPr>
          <p:cNvPr id="45098" name="Text Box 42"/>
          <p:cNvSpPr txBox="1">
            <a:spLocks noChangeArrowheads="1"/>
          </p:cNvSpPr>
          <p:nvPr/>
        </p:nvSpPr>
        <p:spPr bwMode="auto">
          <a:xfrm>
            <a:off x="1066800" y="5102225"/>
            <a:ext cx="381000" cy="336550"/>
          </a:xfrm>
          <a:prstGeom prst="rect">
            <a:avLst/>
          </a:prstGeom>
          <a:noFill/>
          <a:ln w="9525">
            <a:noFill/>
            <a:miter lim="800000"/>
            <a:headEnd/>
            <a:tailEnd/>
          </a:ln>
        </p:spPr>
        <p:txBody>
          <a:bodyPr>
            <a:spAutoFit/>
          </a:bodyPr>
          <a:lstStyle/>
          <a:p>
            <a:pPr>
              <a:spcBef>
                <a:spcPct val="50000"/>
              </a:spcBef>
            </a:pPr>
            <a:r>
              <a:rPr lang="en-US" sz="1600"/>
              <a:t>I1</a:t>
            </a:r>
          </a:p>
        </p:txBody>
      </p:sp>
      <p:sp>
        <p:nvSpPr>
          <p:cNvPr id="45099" name="Rectangle 43"/>
          <p:cNvSpPr>
            <a:spLocks noChangeArrowheads="1"/>
          </p:cNvSpPr>
          <p:nvPr/>
        </p:nvSpPr>
        <p:spPr bwMode="auto">
          <a:xfrm>
            <a:off x="2362200" y="3546475"/>
            <a:ext cx="354013" cy="336550"/>
          </a:xfrm>
          <a:prstGeom prst="rect">
            <a:avLst/>
          </a:prstGeom>
          <a:noFill/>
          <a:ln w="9525">
            <a:noFill/>
            <a:miter lim="800000"/>
            <a:headEnd/>
            <a:tailEnd/>
          </a:ln>
        </p:spPr>
        <p:txBody>
          <a:bodyPr wrap="none">
            <a:spAutoFit/>
          </a:bodyPr>
          <a:lstStyle/>
          <a:p>
            <a:r>
              <a:rPr lang="en-US" sz="1600"/>
              <a:t>I1</a:t>
            </a:r>
          </a:p>
        </p:txBody>
      </p:sp>
      <p:sp>
        <p:nvSpPr>
          <p:cNvPr id="45100" name="Rectangle 44"/>
          <p:cNvSpPr>
            <a:spLocks noChangeArrowheads="1"/>
          </p:cNvSpPr>
          <p:nvPr/>
        </p:nvSpPr>
        <p:spPr bwMode="auto">
          <a:xfrm>
            <a:off x="1855788" y="4156075"/>
            <a:ext cx="354012" cy="336550"/>
          </a:xfrm>
          <a:prstGeom prst="rect">
            <a:avLst/>
          </a:prstGeom>
          <a:noFill/>
          <a:ln w="9525">
            <a:noFill/>
            <a:miter lim="800000"/>
            <a:headEnd/>
            <a:tailEnd/>
          </a:ln>
        </p:spPr>
        <p:txBody>
          <a:bodyPr wrap="none">
            <a:spAutoFit/>
          </a:bodyPr>
          <a:lstStyle/>
          <a:p>
            <a:r>
              <a:rPr lang="en-US" sz="1600"/>
              <a:t>I1</a:t>
            </a:r>
          </a:p>
        </p:txBody>
      </p:sp>
      <p:sp>
        <p:nvSpPr>
          <p:cNvPr id="45101" name="Rectangle 45"/>
          <p:cNvSpPr>
            <a:spLocks noChangeArrowheads="1"/>
          </p:cNvSpPr>
          <p:nvPr/>
        </p:nvSpPr>
        <p:spPr bwMode="auto">
          <a:xfrm>
            <a:off x="1447800" y="4645025"/>
            <a:ext cx="354013" cy="336550"/>
          </a:xfrm>
          <a:prstGeom prst="rect">
            <a:avLst/>
          </a:prstGeom>
          <a:noFill/>
          <a:ln w="9525">
            <a:noFill/>
            <a:miter lim="800000"/>
            <a:headEnd/>
            <a:tailEnd/>
          </a:ln>
        </p:spPr>
        <p:txBody>
          <a:bodyPr wrap="none">
            <a:spAutoFit/>
          </a:bodyPr>
          <a:lstStyle/>
          <a:p>
            <a:r>
              <a:rPr lang="en-US" sz="1600"/>
              <a:t>I1</a:t>
            </a:r>
          </a:p>
        </p:txBody>
      </p:sp>
      <p:sp>
        <p:nvSpPr>
          <p:cNvPr id="45102" name="Text Box 46"/>
          <p:cNvSpPr txBox="1">
            <a:spLocks noChangeArrowheads="1"/>
          </p:cNvSpPr>
          <p:nvPr/>
        </p:nvSpPr>
        <p:spPr bwMode="auto">
          <a:xfrm>
            <a:off x="1447800" y="5102225"/>
            <a:ext cx="381000" cy="336550"/>
          </a:xfrm>
          <a:prstGeom prst="rect">
            <a:avLst/>
          </a:prstGeom>
          <a:noFill/>
          <a:ln w="9525">
            <a:noFill/>
            <a:miter lim="800000"/>
            <a:headEnd/>
            <a:tailEnd/>
          </a:ln>
        </p:spPr>
        <p:txBody>
          <a:bodyPr>
            <a:spAutoFit/>
          </a:bodyPr>
          <a:lstStyle/>
          <a:p>
            <a:pPr>
              <a:spcBef>
                <a:spcPct val="50000"/>
              </a:spcBef>
            </a:pPr>
            <a:r>
              <a:rPr lang="en-US" sz="1600"/>
              <a:t>I2</a:t>
            </a:r>
          </a:p>
        </p:txBody>
      </p:sp>
      <p:sp>
        <p:nvSpPr>
          <p:cNvPr id="45103" name="Rectangle 47"/>
          <p:cNvSpPr>
            <a:spLocks noChangeArrowheads="1"/>
          </p:cNvSpPr>
          <p:nvPr/>
        </p:nvSpPr>
        <p:spPr bwMode="auto">
          <a:xfrm>
            <a:off x="2895600" y="3546475"/>
            <a:ext cx="354013" cy="336550"/>
          </a:xfrm>
          <a:prstGeom prst="rect">
            <a:avLst/>
          </a:prstGeom>
          <a:noFill/>
          <a:ln w="9525">
            <a:noFill/>
            <a:miter lim="800000"/>
            <a:headEnd/>
            <a:tailEnd/>
          </a:ln>
        </p:spPr>
        <p:txBody>
          <a:bodyPr wrap="none">
            <a:spAutoFit/>
          </a:bodyPr>
          <a:lstStyle/>
          <a:p>
            <a:r>
              <a:rPr lang="en-US" sz="1600"/>
              <a:t>I2</a:t>
            </a:r>
          </a:p>
        </p:txBody>
      </p:sp>
      <p:sp>
        <p:nvSpPr>
          <p:cNvPr id="45104" name="Rectangle 48"/>
          <p:cNvSpPr>
            <a:spLocks noChangeArrowheads="1"/>
          </p:cNvSpPr>
          <p:nvPr/>
        </p:nvSpPr>
        <p:spPr bwMode="auto">
          <a:xfrm>
            <a:off x="2362200" y="4156075"/>
            <a:ext cx="354013" cy="336550"/>
          </a:xfrm>
          <a:prstGeom prst="rect">
            <a:avLst/>
          </a:prstGeom>
          <a:noFill/>
          <a:ln w="9525">
            <a:noFill/>
            <a:miter lim="800000"/>
            <a:headEnd/>
            <a:tailEnd/>
          </a:ln>
        </p:spPr>
        <p:txBody>
          <a:bodyPr wrap="none">
            <a:spAutoFit/>
          </a:bodyPr>
          <a:lstStyle/>
          <a:p>
            <a:r>
              <a:rPr lang="en-US" sz="1600"/>
              <a:t>I2</a:t>
            </a:r>
          </a:p>
        </p:txBody>
      </p:sp>
      <p:sp>
        <p:nvSpPr>
          <p:cNvPr id="45105" name="Rectangle 49"/>
          <p:cNvSpPr>
            <a:spLocks noChangeArrowheads="1"/>
          </p:cNvSpPr>
          <p:nvPr/>
        </p:nvSpPr>
        <p:spPr bwMode="auto">
          <a:xfrm>
            <a:off x="1828800" y="4689475"/>
            <a:ext cx="354013" cy="336550"/>
          </a:xfrm>
          <a:prstGeom prst="rect">
            <a:avLst/>
          </a:prstGeom>
          <a:noFill/>
          <a:ln w="9525">
            <a:noFill/>
            <a:miter lim="800000"/>
            <a:headEnd/>
            <a:tailEnd/>
          </a:ln>
        </p:spPr>
        <p:txBody>
          <a:bodyPr wrap="none">
            <a:spAutoFit/>
          </a:bodyPr>
          <a:lstStyle/>
          <a:p>
            <a:r>
              <a:rPr lang="en-US" sz="1600"/>
              <a:t>I2</a:t>
            </a:r>
          </a:p>
        </p:txBody>
      </p:sp>
      <p:sp>
        <p:nvSpPr>
          <p:cNvPr id="45106" name="Rectangle 50"/>
          <p:cNvSpPr>
            <a:spLocks noChangeArrowheads="1"/>
          </p:cNvSpPr>
          <p:nvPr/>
        </p:nvSpPr>
        <p:spPr bwMode="auto">
          <a:xfrm>
            <a:off x="3429000" y="3546475"/>
            <a:ext cx="354013" cy="336550"/>
          </a:xfrm>
          <a:prstGeom prst="rect">
            <a:avLst/>
          </a:prstGeom>
          <a:noFill/>
          <a:ln w="9525">
            <a:noFill/>
            <a:miter lim="800000"/>
            <a:headEnd/>
            <a:tailEnd/>
          </a:ln>
        </p:spPr>
        <p:txBody>
          <a:bodyPr wrap="none">
            <a:spAutoFit/>
          </a:bodyPr>
          <a:lstStyle/>
          <a:p>
            <a:r>
              <a:rPr lang="en-US" sz="1600"/>
              <a:t>I3</a:t>
            </a:r>
          </a:p>
        </p:txBody>
      </p:sp>
      <p:sp>
        <p:nvSpPr>
          <p:cNvPr id="45107" name="Rectangle 51"/>
          <p:cNvSpPr>
            <a:spLocks noChangeArrowheads="1"/>
          </p:cNvSpPr>
          <p:nvPr/>
        </p:nvSpPr>
        <p:spPr bwMode="auto">
          <a:xfrm>
            <a:off x="2895600" y="4156075"/>
            <a:ext cx="354013" cy="336550"/>
          </a:xfrm>
          <a:prstGeom prst="rect">
            <a:avLst/>
          </a:prstGeom>
          <a:noFill/>
          <a:ln w="9525">
            <a:noFill/>
            <a:miter lim="800000"/>
            <a:headEnd/>
            <a:tailEnd/>
          </a:ln>
        </p:spPr>
        <p:txBody>
          <a:bodyPr wrap="none">
            <a:spAutoFit/>
          </a:bodyPr>
          <a:lstStyle/>
          <a:p>
            <a:r>
              <a:rPr lang="en-US" sz="1600"/>
              <a:t>I3</a:t>
            </a:r>
          </a:p>
        </p:txBody>
      </p:sp>
      <p:sp>
        <p:nvSpPr>
          <p:cNvPr id="45108" name="Rectangle 52"/>
          <p:cNvSpPr>
            <a:spLocks noChangeArrowheads="1"/>
          </p:cNvSpPr>
          <p:nvPr/>
        </p:nvSpPr>
        <p:spPr bwMode="auto">
          <a:xfrm>
            <a:off x="1905000" y="5146675"/>
            <a:ext cx="354013" cy="336550"/>
          </a:xfrm>
          <a:prstGeom prst="rect">
            <a:avLst/>
          </a:prstGeom>
          <a:noFill/>
          <a:ln w="9525">
            <a:noFill/>
            <a:miter lim="800000"/>
            <a:headEnd/>
            <a:tailEnd/>
          </a:ln>
        </p:spPr>
        <p:txBody>
          <a:bodyPr wrap="none">
            <a:spAutoFit/>
          </a:bodyPr>
          <a:lstStyle/>
          <a:p>
            <a:r>
              <a:rPr lang="en-US" sz="1600"/>
              <a:t>I3</a:t>
            </a:r>
          </a:p>
        </p:txBody>
      </p:sp>
      <p:sp>
        <p:nvSpPr>
          <p:cNvPr id="45109" name="Rectangle 53"/>
          <p:cNvSpPr>
            <a:spLocks noChangeArrowheads="1"/>
          </p:cNvSpPr>
          <p:nvPr/>
        </p:nvSpPr>
        <p:spPr bwMode="auto">
          <a:xfrm>
            <a:off x="2362200" y="4689475"/>
            <a:ext cx="354013" cy="336550"/>
          </a:xfrm>
          <a:prstGeom prst="rect">
            <a:avLst/>
          </a:prstGeom>
          <a:noFill/>
          <a:ln w="9525">
            <a:noFill/>
            <a:miter lim="800000"/>
            <a:headEnd/>
            <a:tailEnd/>
          </a:ln>
        </p:spPr>
        <p:txBody>
          <a:bodyPr wrap="none">
            <a:spAutoFit/>
          </a:bodyPr>
          <a:lstStyle/>
          <a:p>
            <a:r>
              <a:rPr lang="en-US" sz="1600"/>
              <a:t>I3</a:t>
            </a:r>
          </a:p>
        </p:txBody>
      </p:sp>
      <p:sp>
        <p:nvSpPr>
          <p:cNvPr id="45110" name="Rectangle 54"/>
          <p:cNvSpPr>
            <a:spLocks noChangeArrowheads="1"/>
          </p:cNvSpPr>
          <p:nvPr/>
        </p:nvSpPr>
        <p:spPr bwMode="auto">
          <a:xfrm>
            <a:off x="3962400" y="3546475"/>
            <a:ext cx="354013" cy="336550"/>
          </a:xfrm>
          <a:prstGeom prst="rect">
            <a:avLst/>
          </a:prstGeom>
          <a:noFill/>
          <a:ln w="9525">
            <a:noFill/>
            <a:miter lim="800000"/>
            <a:headEnd/>
            <a:tailEnd/>
          </a:ln>
        </p:spPr>
        <p:txBody>
          <a:bodyPr wrap="none">
            <a:spAutoFit/>
          </a:bodyPr>
          <a:lstStyle/>
          <a:p>
            <a:r>
              <a:rPr lang="en-US" sz="1600"/>
              <a:t>I4</a:t>
            </a:r>
          </a:p>
        </p:txBody>
      </p:sp>
      <p:sp>
        <p:nvSpPr>
          <p:cNvPr id="45111" name="Rectangle 55"/>
          <p:cNvSpPr>
            <a:spLocks noChangeArrowheads="1"/>
          </p:cNvSpPr>
          <p:nvPr/>
        </p:nvSpPr>
        <p:spPr bwMode="auto">
          <a:xfrm>
            <a:off x="3429000" y="4156075"/>
            <a:ext cx="354013" cy="336550"/>
          </a:xfrm>
          <a:prstGeom prst="rect">
            <a:avLst/>
          </a:prstGeom>
          <a:noFill/>
          <a:ln w="9525">
            <a:noFill/>
            <a:miter lim="800000"/>
            <a:headEnd/>
            <a:tailEnd/>
          </a:ln>
        </p:spPr>
        <p:txBody>
          <a:bodyPr wrap="none">
            <a:spAutoFit/>
          </a:bodyPr>
          <a:lstStyle/>
          <a:p>
            <a:r>
              <a:rPr lang="en-US" sz="1600"/>
              <a:t>I4</a:t>
            </a:r>
          </a:p>
        </p:txBody>
      </p:sp>
      <p:sp>
        <p:nvSpPr>
          <p:cNvPr id="45112" name="Rectangle 56"/>
          <p:cNvSpPr>
            <a:spLocks noChangeArrowheads="1"/>
          </p:cNvSpPr>
          <p:nvPr/>
        </p:nvSpPr>
        <p:spPr bwMode="auto">
          <a:xfrm>
            <a:off x="2362200" y="5146675"/>
            <a:ext cx="354013" cy="336550"/>
          </a:xfrm>
          <a:prstGeom prst="rect">
            <a:avLst/>
          </a:prstGeom>
          <a:noFill/>
          <a:ln w="9525">
            <a:noFill/>
            <a:miter lim="800000"/>
            <a:headEnd/>
            <a:tailEnd/>
          </a:ln>
        </p:spPr>
        <p:txBody>
          <a:bodyPr wrap="none">
            <a:spAutoFit/>
          </a:bodyPr>
          <a:lstStyle/>
          <a:p>
            <a:r>
              <a:rPr lang="en-US" sz="1600"/>
              <a:t>I4</a:t>
            </a:r>
          </a:p>
        </p:txBody>
      </p:sp>
      <p:sp>
        <p:nvSpPr>
          <p:cNvPr id="45113" name="Rectangle 57"/>
          <p:cNvSpPr>
            <a:spLocks noChangeArrowheads="1"/>
          </p:cNvSpPr>
          <p:nvPr/>
        </p:nvSpPr>
        <p:spPr bwMode="auto">
          <a:xfrm>
            <a:off x="2895600" y="4689475"/>
            <a:ext cx="354013" cy="336550"/>
          </a:xfrm>
          <a:prstGeom prst="rect">
            <a:avLst/>
          </a:prstGeom>
          <a:noFill/>
          <a:ln w="9525">
            <a:noFill/>
            <a:miter lim="800000"/>
            <a:headEnd/>
            <a:tailEnd/>
          </a:ln>
        </p:spPr>
        <p:txBody>
          <a:bodyPr wrap="none">
            <a:spAutoFit/>
          </a:bodyPr>
          <a:lstStyle/>
          <a:p>
            <a:r>
              <a:rPr lang="en-US" sz="1600"/>
              <a:t>I4</a:t>
            </a:r>
          </a:p>
        </p:txBody>
      </p:sp>
      <p:sp>
        <p:nvSpPr>
          <p:cNvPr id="45114" name="Rectangle 58"/>
          <p:cNvSpPr>
            <a:spLocks noChangeArrowheads="1"/>
          </p:cNvSpPr>
          <p:nvPr/>
        </p:nvSpPr>
        <p:spPr bwMode="auto">
          <a:xfrm>
            <a:off x="4522788" y="3578225"/>
            <a:ext cx="354012" cy="336550"/>
          </a:xfrm>
          <a:prstGeom prst="rect">
            <a:avLst/>
          </a:prstGeom>
          <a:noFill/>
          <a:ln w="9525">
            <a:noFill/>
            <a:miter lim="800000"/>
            <a:headEnd/>
            <a:tailEnd/>
          </a:ln>
        </p:spPr>
        <p:txBody>
          <a:bodyPr wrap="none">
            <a:spAutoFit/>
          </a:bodyPr>
          <a:lstStyle/>
          <a:p>
            <a:r>
              <a:rPr lang="en-US" sz="1600"/>
              <a:t>I5</a:t>
            </a:r>
          </a:p>
        </p:txBody>
      </p:sp>
      <p:sp>
        <p:nvSpPr>
          <p:cNvPr id="45115" name="Rectangle 59"/>
          <p:cNvSpPr>
            <a:spLocks noChangeArrowheads="1"/>
          </p:cNvSpPr>
          <p:nvPr/>
        </p:nvSpPr>
        <p:spPr bwMode="auto">
          <a:xfrm>
            <a:off x="3989388" y="4156075"/>
            <a:ext cx="354012" cy="336550"/>
          </a:xfrm>
          <a:prstGeom prst="rect">
            <a:avLst/>
          </a:prstGeom>
          <a:noFill/>
          <a:ln w="9525">
            <a:noFill/>
            <a:miter lim="800000"/>
            <a:headEnd/>
            <a:tailEnd/>
          </a:ln>
        </p:spPr>
        <p:txBody>
          <a:bodyPr wrap="none">
            <a:spAutoFit/>
          </a:bodyPr>
          <a:lstStyle/>
          <a:p>
            <a:r>
              <a:rPr lang="en-US" sz="1600"/>
              <a:t>I5</a:t>
            </a:r>
          </a:p>
        </p:txBody>
      </p:sp>
      <p:sp>
        <p:nvSpPr>
          <p:cNvPr id="45116" name="Rectangle 60"/>
          <p:cNvSpPr>
            <a:spLocks noChangeArrowheads="1"/>
          </p:cNvSpPr>
          <p:nvPr/>
        </p:nvSpPr>
        <p:spPr bwMode="auto">
          <a:xfrm>
            <a:off x="2895600" y="5146675"/>
            <a:ext cx="354013" cy="336550"/>
          </a:xfrm>
          <a:prstGeom prst="rect">
            <a:avLst/>
          </a:prstGeom>
          <a:noFill/>
          <a:ln w="9525">
            <a:noFill/>
            <a:miter lim="800000"/>
            <a:headEnd/>
            <a:tailEnd/>
          </a:ln>
        </p:spPr>
        <p:txBody>
          <a:bodyPr wrap="none">
            <a:spAutoFit/>
          </a:bodyPr>
          <a:lstStyle/>
          <a:p>
            <a:r>
              <a:rPr lang="en-US" sz="1600"/>
              <a:t>I5</a:t>
            </a:r>
          </a:p>
        </p:txBody>
      </p:sp>
      <p:sp>
        <p:nvSpPr>
          <p:cNvPr id="45117" name="Rectangle 61"/>
          <p:cNvSpPr>
            <a:spLocks noChangeArrowheads="1"/>
          </p:cNvSpPr>
          <p:nvPr/>
        </p:nvSpPr>
        <p:spPr bwMode="auto">
          <a:xfrm>
            <a:off x="3455988" y="4689475"/>
            <a:ext cx="354012" cy="336550"/>
          </a:xfrm>
          <a:prstGeom prst="rect">
            <a:avLst/>
          </a:prstGeom>
          <a:noFill/>
          <a:ln w="9525">
            <a:noFill/>
            <a:miter lim="800000"/>
            <a:headEnd/>
            <a:tailEnd/>
          </a:ln>
        </p:spPr>
        <p:txBody>
          <a:bodyPr wrap="none">
            <a:spAutoFit/>
          </a:bodyPr>
          <a:lstStyle/>
          <a:p>
            <a:r>
              <a:rPr lang="en-US" sz="1600"/>
              <a:t>I5</a:t>
            </a:r>
          </a:p>
        </p:txBody>
      </p:sp>
      <p:sp>
        <p:nvSpPr>
          <p:cNvPr id="45118" name="Text Box 62"/>
          <p:cNvSpPr txBox="1">
            <a:spLocks noChangeArrowheads="1"/>
          </p:cNvSpPr>
          <p:nvPr/>
        </p:nvSpPr>
        <p:spPr bwMode="auto">
          <a:xfrm>
            <a:off x="762000" y="1901825"/>
            <a:ext cx="1143000" cy="1069975"/>
          </a:xfrm>
          <a:prstGeom prst="rect">
            <a:avLst/>
          </a:prstGeom>
          <a:noFill/>
          <a:ln w="9525">
            <a:noFill/>
            <a:miter lim="800000"/>
            <a:headEnd/>
            <a:tailEnd/>
          </a:ln>
        </p:spPr>
        <p:txBody>
          <a:bodyPr>
            <a:spAutoFit/>
          </a:bodyPr>
          <a:lstStyle/>
          <a:p>
            <a:pPr>
              <a:spcBef>
                <a:spcPct val="50000"/>
              </a:spcBef>
            </a:pPr>
            <a:r>
              <a:rPr lang="en-US" sz="1600"/>
              <a:t>Pipeline</a:t>
            </a:r>
          </a:p>
          <a:p>
            <a:pPr>
              <a:spcBef>
                <a:spcPct val="50000"/>
              </a:spcBef>
            </a:pPr>
            <a:r>
              <a:rPr lang="en-US" sz="1600"/>
              <a:t>Stages</a:t>
            </a:r>
          </a:p>
          <a:p>
            <a:pPr>
              <a:spcBef>
                <a:spcPct val="50000"/>
              </a:spcBef>
            </a:pPr>
            <a:endParaRPr lang="en-US" sz="1600"/>
          </a:p>
        </p:txBody>
      </p:sp>
      <p:sp>
        <p:nvSpPr>
          <p:cNvPr id="45119" name="Text Box 63"/>
          <p:cNvSpPr txBox="1">
            <a:spLocks noChangeArrowheads="1"/>
          </p:cNvSpPr>
          <p:nvPr/>
        </p:nvSpPr>
        <p:spPr bwMode="auto">
          <a:xfrm>
            <a:off x="228600" y="3730625"/>
            <a:ext cx="762000" cy="336550"/>
          </a:xfrm>
          <a:prstGeom prst="rect">
            <a:avLst/>
          </a:prstGeom>
          <a:noFill/>
          <a:ln w="9525">
            <a:noFill/>
            <a:miter lim="800000"/>
            <a:headEnd/>
            <a:tailEnd/>
          </a:ln>
        </p:spPr>
        <p:txBody>
          <a:bodyPr>
            <a:spAutoFit/>
          </a:bodyPr>
          <a:lstStyle/>
          <a:p>
            <a:pPr>
              <a:spcBef>
                <a:spcPct val="50000"/>
              </a:spcBef>
            </a:pPr>
            <a:r>
              <a:rPr lang="en-US" sz="1600"/>
              <a:t>      EX</a:t>
            </a:r>
          </a:p>
        </p:txBody>
      </p:sp>
      <p:sp>
        <p:nvSpPr>
          <p:cNvPr id="45120" name="Text Box 64"/>
          <p:cNvSpPr txBox="1">
            <a:spLocks noChangeArrowheads="1"/>
          </p:cNvSpPr>
          <p:nvPr/>
        </p:nvSpPr>
        <p:spPr bwMode="auto">
          <a:xfrm>
            <a:off x="533400" y="4264025"/>
            <a:ext cx="457200" cy="336550"/>
          </a:xfrm>
          <a:prstGeom prst="rect">
            <a:avLst/>
          </a:prstGeom>
          <a:noFill/>
          <a:ln w="9525">
            <a:noFill/>
            <a:miter lim="800000"/>
            <a:headEnd/>
            <a:tailEnd/>
          </a:ln>
        </p:spPr>
        <p:txBody>
          <a:bodyPr>
            <a:spAutoFit/>
          </a:bodyPr>
          <a:lstStyle/>
          <a:p>
            <a:pPr>
              <a:spcBef>
                <a:spcPct val="50000"/>
              </a:spcBef>
            </a:pPr>
            <a:r>
              <a:rPr lang="en-US" sz="1600"/>
              <a:t>OF</a:t>
            </a:r>
          </a:p>
        </p:txBody>
      </p:sp>
      <p:sp>
        <p:nvSpPr>
          <p:cNvPr id="45121" name="Text Box 65"/>
          <p:cNvSpPr txBox="1">
            <a:spLocks noChangeArrowheads="1"/>
          </p:cNvSpPr>
          <p:nvPr/>
        </p:nvSpPr>
        <p:spPr bwMode="auto">
          <a:xfrm>
            <a:off x="533400" y="4797425"/>
            <a:ext cx="457200" cy="336550"/>
          </a:xfrm>
          <a:prstGeom prst="rect">
            <a:avLst/>
          </a:prstGeom>
          <a:noFill/>
          <a:ln w="9525">
            <a:noFill/>
            <a:miter lim="800000"/>
            <a:headEnd/>
            <a:tailEnd/>
          </a:ln>
        </p:spPr>
        <p:txBody>
          <a:bodyPr>
            <a:spAutoFit/>
          </a:bodyPr>
          <a:lstStyle/>
          <a:p>
            <a:pPr>
              <a:spcBef>
                <a:spcPct val="50000"/>
              </a:spcBef>
            </a:pPr>
            <a:r>
              <a:rPr lang="en-US" sz="1600"/>
              <a:t>ID</a:t>
            </a:r>
          </a:p>
        </p:txBody>
      </p:sp>
      <p:sp>
        <p:nvSpPr>
          <p:cNvPr id="45122" name="Text Box 66"/>
          <p:cNvSpPr txBox="1">
            <a:spLocks noChangeArrowheads="1"/>
          </p:cNvSpPr>
          <p:nvPr/>
        </p:nvSpPr>
        <p:spPr bwMode="auto">
          <a:xfrm>
            <a:off x="533400" y="5178425"/>
            <a:ext cx="381000" cy="336550"/>
          </a:xfrm>
          <a:prstGeom prst="rect">
            <a:avLst/>
          </a:prstGeom>
          <a:noFill/>
          <a:ln w="9525">
            <a:noFill/>
            <a:miter lim="800000"/>
            <a:headEnd/>
            <a:tailEnd/>
          </a:ln>
        </p:spPr>
        <p:txBody>
          <a:bodyPr>
            <a:spAutoFit/>
          </a:bodyPr>
          <a:lstStyle/>
          <a:p>
            <a:pPr>
              <a:spcBef>
                <a:spcPct val="50000"/>
              </a:spcBef>
            </a:pPr>
            <a:r>
              <a:rPr lang="en-US" sz="1600"/>
              <a:t>IF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4" name="object 4"/>
          <p:cNvSpPr/>
          <p:nvPr/>
        </p:nvSpPr>
        <p:spPr>
          <a:xfrm>
            <a:off x="0" y="1447800"/>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5" name="object 5"/>
          <p:cNvSpPr txBox="1">
            <a:spLocks noGrp="1"/>
          </p:cNvSpPr>
          <p:nvPr>
            <p:ph type="title" idx="4294967295"/>
          </p:nvPr>
        </p:nvSpPr>
        <p:spPr>
          <a:xfrm>
            <a:off x="2931414" y="1467485"/>
            <a:ext cx="3279775" cy="513715"/>
          </a:xfrm>
          <a:prstGeom prst="rect">
            <a:avLst/>
          </a:prstGeom>
        </p:spPr>
        <p:txBody>
          <a:bodyPr vert="horz" wrap="square" lIns="0" tIns="13335" rIns="0" bIns="0" rtlCol="0">
            <a:spAutoFit/>
          </a:bodyPr>
          <a:lstStyle/>
          <a:p>
            <a:pPr marL="12700" algn="ctr">
              <a:lnSpc>
                <a:spcPct val="100000"/>
              </a:lnSpc>
              <a:spcBef>
                <a:spcPts val="105"/>
              </a:spcBef>
            </a:pPr>
            <a:r>
              <a:rPr lang="en-US" b="1" spc="-25" dirty="0">
                <a:latin typeface="Calibri"/>
                <a:cs typeface="Calibri"/>
              </a:rPr>
              <a:t>Syllabus</a:t>
            </a:r>
            <a:endParaRPr b="1" spc="-10" dirty="0">
              <a:latin typeface="Calibri"/>
              <a:cs typeface="Calibri"/>
            </a:endParaRPr>
          </a:p>
        </p:txBody>
      </p:sp>
      <p:pic>
        <p:nvPicPr>
          <p:cNvPr id="7" name="object 7"/>
          <p:cNvPicPr/>
          <p:nvPr/>
        </p:nvPicPr>
        <p:blipFill>
          <a:blip r:embed="rId3" cstate="print"/>
          <a:stretch>
            <a:fillRect/>
          </a:stretch>
        </p:blipFill>
        <p:spPr>
          <a:xfrm>
            <a:off x="8115300" y="5829300"/>
            <a:ext cx="812292" cy="812292"/>
          </a:xfrm>
          <a:prstGeom prst="rect">
            <a:avLst/>
          </a:prstGeom>
        </p:spPr>
      </p:pic>
      <p:pic>
        <p:nvPicPr>
          <p:cNvPr id="10" name="Picture 9">
            <a:extLst>
              <a:ext uri="{FF2B5EF4-FFF2-40B4-BE49-F238E27FC236}">
                <a16:creationId xmlns:a16="http://schemas.microsoft.com/office/drawing/2014/main" id="{F75F8C24-72AC-D39D-4584-54EE32FB246B}"/>
              </a:ext>
            </a:extLst>
          </p:cNvPr>
          <p:cNvPicPr>
            <a:picLocks noChangeAspect="1"/>
          </p:cNvPicPr>
          <p:nvPr/>
        </p:nvPicPr>
        <p:blipFill>
          <a:blip r:embed="rId4"/>
          <a:stretch>
            <a:fillRect/>
          </a:stretch>
        </p:blipFill>
        <p:spPr>
          <a:xfrm>
            <a:off x="-76200" y="2133600"/>
            <a:ext cx="9227513" cy="4038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extShape 1"/>
          <p:cNvSpPr txBox="1"/>
          <p:nvPr/>
        </p:nvSpPr>
        <p:spPr>
          <a:xfrm>
            <a:off x="457200" y="0"/>
            <a:ext cx="8229240" cy="1142640"/>
          </a:xfrm>
          <a:prstGeom prst="rect">
            <a:avLst/>
          </a:prstGeom>
        </p:spPr>
        <p:txBody>
          <a:bodyPr anchor="ctr"/>
          <a:lstStyle/>
          <a:p>
            <a:pPr algn="ctr">
              <a:lnSpc>
                <a:spcPct val="100000"/>
              </a:lnSpc>
            </a:pPr>
            <a:endParaRPr dirty="0"/>
          </a:p>
        </p:txBody>
      </p:sp>
      <p:pic>
        <p:nvPicPr>
          <p:cNvPr id="67586" name="Picture 2" descr="https://upload.wikimedia.org/wikipedia/commons/thumb/4/46/Superscalarpipeline.svg/300px-Superscalarpipeline.svg.png"/>
          <p:cNvPicPr>
            <a:picLocks noChangeAspect="1" noChangeArrowheads="1"/>
          </p:cNvPicPr>
          <p:nvPr/>
        </p:nvPicPr>
        <p:blipFill>
          <a:blip r:embed="rId2"/>
          <a:srcRect/>
          <a:stretch>
            <a:fillRect/>
          </a:stretch>
        </p:blipFill>
        <p:spPr bwMode="auto">
          <a:xfrm>
            <a:off x="2286000" y="88900"/>
            <a:ext cx="2966677" cy="1435100"/>
          </a:xfrm>
          <a:prstGeom prst="rect">
            <a:avLst/>
          </a:prstGeom>
          <a:noFill/>
        </p:spPr>
      </p:pic>
      <p:sp>
        <p:nvSpPr>
          <p:cNvPr id="2" name="Text Placeholder 1">
            <a:extLst>
              <a:ext uri="{FF2B5EF4-FFF2-40B4-BE49-F238E27FC236}">
                <a16:creationId xmlns:a16="http://schemas.microsoft.com/office/drawing/2014/main" id="{863D8A71-3E78-2315-B0B1-EC16FDBCD8CB}"/>
              </a:ext>
            </a:extLst>
          </p:cNvPr>
          <p:cNvSpPr>
            <a:spLocks noGrp="1"/>
          </p:cNvSpPr>
          <p:nvPr>
            <p:ph type="body" idx="1"/>
          </p:nvPr>
        </p:nvSpPr>
        <p:spPr>
          <a:xfrm>
            <a:off x="457200" y="2401379"/>
            <a:ext cx="8305800" cy="3385542"/>
          </a:xfrm>
        </p:spPr>
        <p:txBody>
          <a:bodyPr/>
          <a:lstStyle/>
          <a:p>
            <a:pPr algn="just"/>
            <a:r>
              <a:rPr lang="en-US" sz="2000" dirty="0">
                <a:solidFill>
                  <a:srgbClr val="000000"/>
                </a:solidFill>
                <a:latin typeface="Arial"/>
              </a:rPr>
              <a:t>A superscalar processor is a CPU that implements a form of parallelism called instruction-level parallelism within a single processor. It therefore allows faster CPU throughput (the number of instructions that can be executed in a unit of time) than would otherwise be possible at a given clock rate. A superscalar processor executes more than one instruction during a clock cycle by simultaneously dispatching multiple instructions to different execution units on the processor. Each execution unit is not a separate processing unit (called "core") as in multi-core processors, but an execution resource within a single CPU such as an arithmetic logic unit, a bit shifter, or a multiplier.</a:t>
            </a:r>
            <a:endParaRPr lang="en-US" sz="2000" dirty="0"/>
          </a:p>
          <a:p>
            <a:pPr algn="just"/>
            <a:endParaRPr lang="en-US" sz="2000" dirty="0"/>
          </a:p>
        </p:txBody>
      </p:sp>
      <p:sp>
        <p:nvSpPr>
          <p:cNvPr id="3" name="Title 2">
            <a:extLst>
              <a:ext uri="{FF2B5EF4-FFF2-40B4-BE49-F238E27FC236}">
                <a16:creationId xmlns:a16="http://schemas.microsoft.com/office/drawing/2014/main" id="{552AF703-DE46-1B36-EA65-40E1913F9AB7}"/>
              </a:ext>
            </a:extLst>
          </p:cNvPr>
          <p:cNvSpPr>
            <a:spLocks noGrp="1"/>
          </p:cNvSpPr>
          <p:nvPr>
            <p:ph type="title" idx="4294967295"/>
          </p:nvPr>
        </p:nvSpPr>
        <p:spPr>
          <a:xfrm>
            <a:off x="457200" y="1696338"/>
            <a:ext cx="8229600" cy="998350"/>
          </a:xfrm>
        </p:spPr>
        <p:txBody>
          <a:bodyPr/>
          <a:lstStyle/>
          <a:p>
            <a:r>
              <a:rPr lang="en-US" sz="3200" dirty="0">
                <a:latin typeface="Arial Rounded MT Bold"/>
              </a:rPr>
              <a:t>Superscalar Processor </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C8A8F0D7-FF1A-A80A-3470-5AD0C4D8A325}"/>
              </a:ext>
            </a:extLst>
          </p:cNvPr>
          <p:cNvSpPr>
            <a:spLocks noGrp="1"/>
          </p:cNvSpPr>
          <p:nvPr>
            <p:ph type="body" idx="1"/>
          </p:nvPr>
        </p:nvSpPr>
        <p:spPr>
          <a:xfrm>
            <a:off x="457200" y="2362200"/>
            <a:ext cx="8305800" cy="3877985"/>
          </a:xfrm>
        </p:spPr>
        <p:txBody>
          <a:bodyPr/>
          <a:lstStyle/>
          <a:p>
            <a:pPr marL="457200" indent="-457200">
              <a:lnSpc>
                <a:spcPct val="100000"/>
              </a:lnSpc>
              <a:buFont typeface="Arial" panose="020B0604020202020204" pitchFamily="34" charset="0"/>
              <a:buChar char="•"/>
            </a:pPr>
            <a:r>
              <a:rPr lang="en-US" sz="2800" dirty="0">
                <a:solidFill>
                  <a:srgbClr val="000000"/>
                </a:solidFill>
                <a:latin typeface="Arial"/>
              </a:rPr>
              <a:t>Pipelining overlaps various stages of instruction execution to achieve performance. </a:t>
            </a: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At a high level of abstraction, an instruction can be executed while the next one is being decoded and the next one is being fetched. </a:t>
            </a: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This is akin to an assembly line for manufacture of cars. </a:t>
            </a:r>
            <a:endParaRPr lang="en-US"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CBD8A63A-78B4-BC72-E247-69FE11148D33}"/>
              </a:ext>
            </a:extLst>
          </p:cNvPr>
          <p:cNvSpPr>
            <a:spLocks noGrp="1"/>
          </p:cNvSpPr>
          <p:nvPr>
            <p:ph type="title" idx="4294967295"/>
          </p:nvPr>
        </p:nvSpPr>
        <p:spPr>
          <a:xfrm>
            <a:off x="457200" y="1696338"/>
            <a:ext cx="8229600" cy="998350"/>
          </a:xfrm>
        </p:spPr>
        <p:txBody>
          <a:bodyPr/>
          <a:lstStyle/>
          <a:p>
            <a:r>
              <a:rPr lang="en-US" sz="3200" dirty="0">
                <a:latin typeface="Arial Rounded MT Bold"/>
              </a:rPr>
              <a:t>Pipelining and Superscalar Execution </a:t>
            </a: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6EDABB85-17EC-A695-756F-E42D04DBD82A}"/>
              </a:ext>
            </a:extLst>
          </p:cNvPr>
          <p:cNvSpPr>
            <a:spLocks noGrp="1"/>
          </p:cNvSpPr>
          <p:nvPr>
            <p:ph type="body" idx="1"/>
          </p:nvPr>
        </p:nvSpPr>
        <p:spPr>
          <a:xfrm>
            <a:off x="457200" y="2362200"/>
            <a:ext cx="8305800" cy="4807470"/>
          </a:xfrm>
        </p:spPr>
        <p:txBody>
          <a:bodyPr/>
          <a:lstStyle/>
          <a:p>
            <a:pPr marL="342900" indent="-342900" algn="just">
              <a:lnSpc>
                <a:spcPct val="90000"/>
              </a:lnSpc>
              <a:buFont typeface="Arial" panose="020B0604020202020204" pitchFamily="34" charset="0"/>
              <a:buChar char="•"/>
            </a:pPr>
            <a:r>
              <a:rPr lang="en-US" sz="2400" dirty="0">
                <a:solidFill>
                  <a:srgbClr val="000000"/>
                </a:solidFill>
                <a:latin typeface="Arial"/>
              </a:rPr>
              <a:t>Pipelining, however, has several limitations.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rPr>
              <a:t>The speed of a pipeline is eventually limited by the slowest stage.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rPr>
              <a:t>For this reason, conventional processors rely on very deep pipelines (20 stage pipelines in state-of-the-art Pentium processors).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rPr>
              <a:t>However, in typical program traces, every 5-6th instruction is a conditional jump! This requires very accurate branch prediction.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rPr>
              <a:t>The penalty of a misprediction grows with the depth of the pipeline, since a larger number of instructions will have to be flushed. </a:t>
            </a:r>
            <a:endParaRPr lang="en-US" sz="2400" dirty="0"/>
          </a:p>
          <a:p>
            <a:pPr marL="342900" indent="-342900" algn="just">
              <a:lnSpc>
                <a:spcPct val="90000"/>
              </a:lnSpc>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D4556302-04A8-9BC3-5E50-E30BBC1C9A36}"/>
              </a:ext>
            </a:extLst>
          </p:cNvPr>
          <p:cNvSpPr>
            <a:spLocks noGrp="1"/>
          </p:cNvSpPr>
          <p:nvPr>
            <p:ph type="title" idx="4294967295"/>
          </p:nvPr>
        </p:nvSpPr>
        <p:spPr>
          <a:xfrm>
            <a:off x="457200" y="1696338"/>
            <a:ext cx="8229600" cy="998350"/>
          </a:xfrm>
        </p:spPr>
        <p:txBody>
          <a:bodyPr/>
          <a:lstStyle/>
          <a:p>
            <a:r>
              <a:rPr lang="en-US" sz="3200" dirty="0">
                <a:latin typeface="Arial Rounded MT Bold"/>
              </a:rPr>
              <a:t>Pipelining and Superscalar Execution </a:t>
            </a:r>
            <a:br>
              <a:rPr lang="en-US" dirty="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71A7F660-D951-C9A8-A043-C39E6592AD4D}"/>
              </a:ext>
            </a:extLst>
          </p:cNvPr>
          <p:cNvSpPr>
            <a:spLocks noGrp="1"/>
          </p:cNvSpPr>
          <p:nvPr>
            <p:ph type="body" idx="1"/>
          </p:nvPr>
        </p:nvSpPr>
        <p:spPr>
          <a:xfrm>
            <a:off x="457200" y="2438400"/>
            <a:ext cx="8305800" cy="3016210"/>
          </a:xfrm>
        </p:spPr>
        <p:txBody>
          <a:bodyPr/>
          <a:lstStyle/>
          <a:p>
            <a:pPr marL="457200" indent="-457200">
              <a:lnSpc>
                <a:spcPct val="100000"/>
              </a:lnSpc>
              <a:buFont typeface="Arial" panose="020B0604020202020204" pitchFamily="34" charset="0"/>
              <a:buChar char="•"/>
            </a:pPr>
            <a:r>
              <a:rPr lang="en-US" sz="2800" dirty="0">
                <a:solidFill>
                  <a:srgbClr val="000000"/>
                </a:solidFill>
                <a:latin typeface="Arial"/>
              </a:rPr>
              <a:t>One simple way of alleviating these bottlenecks is to use multiple pipelines. </a:t>
            </a:r>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rPr>
              <a:t>The question then becomes one of selecting these instructions. </a:t>
            </a:r>
            <a:endParaRPr lang="en-US"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B62E1CD9-0C55-BA3F-A1F2-4D065ED974C2}"/>
              </a:ext>
            </a:extLst>
          </p:cNvPr>
          <p:cNvSpPr>
            <a:spLocks noGrp="1"/>
          </p:cNvSpPr>
          <p:nvPr>
            <p:ph type="title" idx="4294967295"/>
          </p:nvPr>
        </p:nvSpPr>
        <p:spPr>
          <a:xfrm>
            <a:off x="457200" y="1696338"/>
            <a:ext cx="8229600" cy="998350"/>
          </a:xfrm>
        </p:spPr>
        <p:txBody>
          <a:bodyPr/>
          <a:lstStyle/>
          <a:p>
            <a:r>
              <a:rPr lang="en-US" sz="3200" dirty="0">
                <a:latin typeface="Arial Rounded MT Bold"/>
              </a:rPr>
              <a:t>Pipelining and Superscalar Execution </a:t>
            </a: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TextShape 1"/>
          <p:cNvSpPr txBox="1"/>
          <p:nvPr/>
        </p:nvSpPr>
        <p:spPr>
          <a:xfrm>
            <a:off x="457200" y="274680"/>
            <a:ext cx="8229240" cy="411120"/>
          </a:xfrm>
          <a:prstGeom prst="rect">
            <a:avLst/>
          </a:prstGeom>
        </p:spPr>
        <p:txBody>
          <a:bodyPr anchor="ctr"/>
          <a:lstStyle/>
          <a:p>
            <a:pPr algn="ctr">
              <a:lnSpc>
                <a:spcPct val="100000"/>
              </a:lnSpc>
            </a:pPr>
            <a:r>
              <a:rPr lang="en-US" sz="2400" dirty="0">
                <a:solidFill>
                  <a:srgbClr val="FF0000"/>
                </a:solidFill>
                <a:latin typeface="Arial Rounded MT Bold"/>
              </a:rPr>
              <a:t>Superscalar Execution: An Example</a:t>
            </a:r>
            <a:r>
              <a:rPr lang="en-US" sz="2800" dirty="0">
                <a:solidFill>
                  <a:srgbClr val="FF0000"/>
                </a:solidFill>
                <a:latin typeface="Arial Rounded MT Bold"/>
              </a:rPr>
              <a:t> </a:t>
            </a:r>
            <a:endParaRPr sz="1600" dirty="0"/>
          </a:p>
        </p:txBody>
      </p:sp>
      <p:pic>
        <p:nvPicPr>
          <p:cNvPr id="700" name="Picture 7"/>
          <p:cNvPicPr/>
          <p:nvPr/>
        </p:nvPicPr>
        <p:blipFill>
          <a:blip r:embed="rId2"/>
          <a:stretch>
            <a:fillRect/>
          </a:stretch>
        </p:blipFill>
        <p:spPr>
          <a:xfrm>
            <a:off x="914400" y="838200"/>
            <a:ext cx="6705600" cy="5257800"/>
          </a:xfrm>
          <a:prstGeom prst="rect">
            <a:avLst/>
          </a:prstGeom>
          <a:ln>
            <a:noFill/>
          </a:ln>
        </p:spPr>
      </p:pic>
      <p:sp>
        <p:nvSpPr>
          <p:cNvPr id="701" name="CustomShape 2"/>
          <p:cNvSpPr/>
          <p:nvPr/>
        </p:nvSpPr>
        <p:spPr>
          <a:xfrm>
            <a:off x="535680" y="6325680"/>
            <a:ext cx="8264520" cy="456120"/>
          </a:xfrm>
          <a:prstGeom prst="rect">
            <a:avLst/>
          </a:prstGeom>
          <a:noFill/>
          <a:ln>
            <a:noFill/>
          </a:ln>
        </p:spPr>
        <p:txBody>
          <a:bodyPr wrap="none" lIns="90000" tIns="45000" rIns="90000" bIns="45000"/>
          <a:lstStyle/>
          <a:p>
            <a:pPr>
              <a:lnSpc>
                <a:spcPct val="100000"/>
              </a:lnSpc>
            </a:pPr>
            <a:r>
              <a:rPr lang="en-US" sz="2400" dirty="0">
                <a:solidFill>
                  <a:srgbClr val="000000"/>
                </a:solidFill>
                <a:latin typeface="Arial"/>
                <a:ea typeface="Arial Unicode MS"/>
              </a:rPr>
              <a:t>Example of a two-way superscalar execution of instructions.</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769BD68D-7033-B5D5-D1D3-EEDCF9F5EE59}"/>
              </a:ext>
            </a:extLst>
          </p:cNvPr>
          <p:cNvSpPr>
            <a:spLocks noGrp="1"/>
          </p:cNvSpPr>
          <p:nvPr>
            <p:ph type="body" idx="1"/>
          </p:nvPr>
        </p:nvSpPr>
        <p:spPr>
          <a:xfrm>
            <a:off x="381000" y="2438400"/>
            <a:ext cx="8305800" cy="3447098"/>
          </a:xfrm>
        </p:spPr>
        <p:txBody>
          <a:bodyPr/>
          <a:lstStyle/>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In the above example, there is some wastage of resources due to data dependencies. </a:t>
            </a:r>
          </a:p>
          <a:p>
            <a:pPr algn="just">
              <a:lnSpc>
                <a:spcPct val="100000"/>
              </a:lnSpc>
            </a:pP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The example also illustrates that different instruction mixes with identical semantics can take significantly different execution time. </a:t>
            </a:r>
            <a:endParaRPr lang="en-US" dirty="0"/>
          </a:p>
          <a:p>
            <a:pPr marL="457200" indent="-457200" algn="just">
              <a:lnSpc>
                <a:spcPct val="100000"/>
              </a:lnSpc>
              <a:buFont typeface="Arial" panose="020B0604020202020204" pitchFamily="34" charset="0"/>
              <a:buChar char="•"/>
            </a:pPr>
            <a:endParaRPr lang="en-US" dirty="0"/>
          </a:p>
          <a:p>
            <a:pPr marL="457200" indent="-457200" algn="just">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A5FA40A-D1DC-7599-3B0A-86E6F6988E41}"/>
              </a:ext>
            </a:extLst>
          </p:cNvPr>
          <p:cNvSpPr>
            <a:spLocks noGrp="1"/>
          </p:cNvSpPr>
          <p:nvPr>
            <p:ph type="title" idx="4294967295"/>
          </p:nvPr>
        </p:nvSpPr>
        <p:spPr>
          <a:xfrm>
            <a:off x="457200" y="1696338"/>
            <a:ext cx="8229600" cy="998350"/>
          </a:xfrm>
        </p:spPr>
        <p:txBody>
          <a:bodyPr/>
          <a:lstStyle/>
          <a:p>
            <a:r>
              <a:rPr lang="en-US" sz="3200" dirty="0">
                <a:latin typeface="Arial Rounded MT Bold"/>
              </a:rPr>
              <a:t>Superscalar Execution: An Example</a:t>
            </a:r>
            <a:br>
              <a:rPr lang="en-US"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7C978739-4DC6-ADB1-7DC4-99A1C83D2F3A}"/>
              </a:ext>
            </a:extLst>
          </p:cNvPr>
          <p:cNvSpPr>
            <a:spLocks noGrp="1"/>
          </p:cNvSpPr>
          <p:nvPr>
            <p:ph type="body" idx="1"/>
          </p:nvPr>
        </p:nvSpPr>
        <p:spPr>
          <a:xfrm>
            <a:off x="304800" y="2362200"/>
            <a:ext cx="8534400" cy="4807470"/>
          </a:xfrm>
        </p:spPr>
        <p:txBody>
          <a:bodyPr/>
          <a:lstStyle/>
          <a:p>
            <a:pPr marL="342900" indent="-342900">
              <a:lnSpc>
                <a:spcPct val="90000"/>
              </a:lnSpc>
              <a:buFont typeface="Arial" panose="020B0604020202020204" pitchFamily="34" charset="0"/>
              <a:buChar char="•"/>
            </a:pPr>
            <a:r>
              <a:rPr lang="en-US" sz="2400" dirty="0">
                <a:solidFill>
                  <a:srgbClr val="000000"/>
                </a:solidFill>
                <a:latin typeface="Arial"/>
                <a:ea typeface="Arial Unicode MS"/>
              </a:rPr>
              <a:t>Scheduling of instructions is determined by a number of factors: </a:t>
            </a:r>
            <a:endParaRPr lang="en-US" dirty="0"/>
          </a:p>
          <a:p>
            <a:pPr marL="800100" lvl="1" indent="-342900">
              <a:lnSpc>
                <a:spcPct val="90000"/>
              </a:lnSpc>
              <a:buFont typeface="Arial" panose="020B0604020202020204" pitchFamily="34" charset="0"/>
              <a:buChar char="•"/>
            </a:pPr>
            <a:r>
              <a:rPr lang="en-US" sz="2000" dirty="0">
                <a:solidFill>
                  <a:srgbClr val="000000"/>
                </a:solidFill>
                <a:latin typeface="Arial"/>
                <a:ea typeface="Arial Unicode MS"/>
              </a:rPr>
              <a:t>True Data Dependency: The result of one operation is an input to the next. </a:t>
            </a:r>
            <a:endParaRPr lang="en-US" dirty="0"/>
          </a:p>
          <a:p>
            <a:pPr marL="800100" lvl="1" indent="-342900">
              <a:lnSpc>
                <a:spcPct val="90000"/>
              </a:lnSpc>
              <a:buFont typeface="Arial" panose="020B0604020202020204" pitchFamily="34" charset="0"/>
              <a:buChar char="•"/>
            </a:pPr>
            <a:r>
              <a:rPr lang="en-US" sz="2000" dirty="0">
                <a:solidFill>
                  <a:srgbClr val="000000"/>
                </a:solidFill>
                <a:latin typeface="Arial"/>
                <a:ea typeface="Arial Unicode MS"/>
              </a:rPr>
              <a:t>Resource Dependency: Two operations require the same resource. </a:t>
            </a:r>
            <a:endParaRPr lang="en-US" dirty="0"/>
          </a:p>
          <a:p>
            <a:pPr marL="800100" lvl="1" indent="-342900">
              <a:lnSpc>
                <a:spcPct val="90000"/>
              </a:lnSpc>
              <a:buFont typeface="Arial" panose="020B0604020202020204" pitchFamily="34" charset="0"/>
              <a:buChar char="•"/>
            </a:pPr>
            <a:r>
              <a:rPr lang="en-US" sz="2000" dirty="0">
                <a:solidFill>
                  <a:srgbClr val="000000"/>
                </a:solidFill>
                <a:latin typeface="Arial"/>
                <a:ea typeface="Arial Unicode MS"/>
              </a:rPr>
              <a:t>Branch Dependency: Scheduling instructions across conditional branch statements cannot be done deterministically a-priori. </a:t>
            </a:r>
            <a:endParaRPr lang="en-US" dirty="0"/>
          </a:p>
          <a:p>
            <a:pPr marL="800100" lvl="1" indent="-342900">
              <a:lnSpc>
                <a:spcPct val="90000"/>
              </a:lnSpc>
              <a:buFont typeface="Arial" panose="020B0604020202020204" pitchFamily="34" charset="0"/>
              <a:buChar char="•"/>
            </a:pPr>
            <a:r>
              <a:rPr lang="en-US" sz="2000" dirty="0">
                <a:solidFill>
                  <a:srgbClr val="000000"/>
                </a:solidFill>
                <a:latin typeface="Arial"/>
                <a:ea typeface="Arial Unicode MS"/>
              </a:rPr>
              <a:t>The scheduler, a piece of hardware looks at a large number of instructions in an instruction queue and selects appropriate number of instructions to execute concurrently based on these factors. </a:t>
            </a:r>
            <a:endParaRPr lang="en-US" dirty="0"/>
          </a:p>
          <a:p>
            <a:pPr marL="800100" lvl="1" indent="-342900">
              <a:lnSpc>
                <a:spcPct val="90000"/>
              </a:lnSpc>
              <a:buFont typeface="Arial" panose="020B0604020202020204" pitchFamily="34" charset="0"/>
              <a:buChar char="•"/>
            </a:pPr>
            <a:r>
              <a:rPr lang="en-US" sz="2000" dirty="0">
                <a:solidFill>
                  <a:srgbClr val="000000"/>
                </a:solidFill>
                <a:latin typeface="Arial"/>
                <a:ea typeface="Arial Unicode MS"/>
              </a:rPr>
              <a:t>The complexity of this hardware is an important constraint on superscalar processors. </a:t>
            </a:r>
            <a:endParaRPr lang="en-US" dirty="0"/>
          </a:p>
          <a:p>
            <a:pPr marL="457200" indent="-457200">
              <a:lnSpc>
                <a:spcPct val="9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D9F0950C-8D28-BAB0-70FA-C9A94E2320E5}"/>
              </a:ext>
            </a:extLst>
          </p:cNvPr>
          <p:cNvSpPr>
            <a:spLocks noGrp="1"/>
          </p:cNvSpPr>
          <p:nvPr>
            <p:ph type="title" idx="4294967295"/>
          </p:nvPr>
        </p:nvSpPr>
        <p:spPr>
          <a:xfrm>
            <a:off x="457200" y="1696338"/>
            <a:ext cx="8229600" cy="505908"/>
          </a:xfrm>
        </p:spPr>
        <p:txBody>
          <a:bodyPr/>
          <a:lstStyle/>
          <a:p>
            <a:r>
              <a:rPr lang="en-US" sz="3200" dirty="0">
                <a:latin typeface="Arial Rounded MT Bold"/>
              </a:rPr>
              <a:t>Superscalar Execution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707" name="TextShape 2"/>
          <p:cNvSpPr txBox="1"/>
          <p:nvPr/>
        </p:nvSpPr>
        <p:spPr>
          <a:xfrm>
            <a:off x="457200" y="1600200"/>
            <a:ext cx="8229240" cy="4525560"/>
          </a:xfrm>
          <a:prstGeom prst="rect">
            <a:avLst/>
          </a:prstGeom>
        </p:spPr>
        <p:txBody>
          <a:bodyPr/>
          <a:lstStyle/>
          <a:p>
            <a:pPr>
              <a:lnSpc>
                <a:spcPct val="100000"/>
              </a:lnSpc>
            </a:pPr>
            <a:endParaRPr dirty="0"/>
          </a:p>
        </p:txBody>
      </p:sp>
      <p:sp>
        <p:nvSpPr>
          <p:cNvPr id="2" name="Text Placeholder 1">
            <a:extLst>
              <a:ext uri="{FF2B5EF4-FFF2-40B4-BE49-F238E27FC236}">
                <a16:creationId xmlns:a16="http://schemas.microsoft.com/office/drawing/2014/main" id="{1AEC83C3-7A49-39A3-8D7F-8F112596F7BA}"/>
              </a:ext>
            </a:extLst>
          </p:cNvPr>
          <p:cNvSpPr>
            <a:spLocks noGrp="1"/>
          </p:cNvSpPr>
          <p:nvPr>
            <p:ph type="body" idx="1"/>
          </p:nvPr>
        </p:nvSpPr>
        <p:spPr>
          <a:xfrm>
            <a:off x="381000" y="2514600"/>
            <a:ext cx="8305800" cy="4985980"/>
          </a:xfrm>
        </p:spPr>
        <p:txBody>
          <a:bodyPr/>
          <a:lstStyle/>
          <a:p>
            <a:pPr marL="342900" indent="-342900" algn="just">
              <a:lnSpc>
                <a:spcPct val="100000"/>
              </a:lnSpc>
              <a:buFont typeface="Arial" panose="020B0604020202020204" pitchFamily="34" charset="0"/>
              <a:buChar char="•"/>
            </a:pPr>
            <a:r>
              <a:rPr lang="en-US" sz="2400" dirty="0">
                <a:solidFill>
                  <a:srgbClr val="000000"/>
                </a:solidFill>
                <a:latin typeface="Arial"/>
                <a:ea typeface="Arial Unicode MS"/>
              </a:rPr>
              <a:t>In the simpler model, instructions can be issued only in the order in which they are encountered. That is, if the second instruction cannot be issued because it has a data dependency with the first, only one instruction is issued in the cycle. This is called </a:t>
            </a:r>
            <a:r>
              <a:rPr lang="en-US" sz="2400" i="1" dirty="0">
                <a:solidFill>
                  <a:srgbClr val="000000"/>
                </a:solidFill>
                <a:latin typeface="Arial"/>
                <a:ea typeface="Arial Unicode MS"/>
              </a:rPr>
              <a:t>in-order</a:t>
            </a:r>
            <a:r>
              <a:rPr lang="en-US" sz="2400" dirty="0">
                <a:solidFill>
                  <a:srgbClr val="000000"/>
                </a:solidFill>
                <a:latin typeface="Arial"/>
                <a:ea typeface="Arial Unicode MS"/>
              </a:rPr>
              <a:t> issue.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ea typeface="Arial Unicode MS"/>
              </a:rPr>
              <a:t>In a more aggressive model, instructions can be issued out of order. In this case, if the second instruction has data dependencies with the first, but the third instruction does not, the first and third instructions can be co-scheduled. This is also called dynamic issue. </a:t>
            </a:r>
            <a:endParaRPr lang="en-US" sz="2400" dirty="0"/>
          </a:p>
          <a:p>
            <a:pPr marL="342900" indent="-342900" algn="just">
              <a:lnSpc>
                <a:spcPct val="100000"/>
              </a:lnSpc>
              <a:buFont typeface="Arial" panose="020B0604020202020204" pitchFamily="34" charset="0"/>
              <a:buChar char="•"/>
            </a:pPr>
            <a:r>
              <a:rPr lang="en-US" sz="2400" dirty="0">
                <a:solidFill>
                  <a:srgbClr val="000000"/>
                </a:solidFill>
                <a:latin typeface="Arial"/>
                <a:ea typeface="Arial Unicode MS"/>
              </a:rPr>
              <a:t>Performance of in-order issue is generally limited. </a:t>
            </a:r>
            <a:endParaRPr lang="en-US" sz="2400" dirty="0"/>
          </a:p>
          <a:p>
            <a:pPr marL="342900" indent="-342900" algn="just">
              <a:lnSpc>
                <a:spcPct val="100000"/>
              </a:lnSpc>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12C0A1E9-7AF3-459A-565A-B54B1658AAAE}"/>
              </a:ext>
            </a:extLst>
          </p:cNvPr>
          <p:cNvSpPr>
            <a:spLocks noGrp="1"/>
          </p:cNvSpPr>
          <p:nvPr>
            <p:ph type="title" idx="4294967295"/>
          </p:nvPr>
        </p:nvSpPr>
        <p:spPr>
          <a:xfrm>
            <a:off x="457200" y="1696339"/>
            <a:ext cx="8534400" cy="444352"/>
          </a:xfrm>
        </p:spPr>
        <p:txBody>
          <a:bodyPr/>
          <a:lstStyle/>
          <a:p>
            <a:r>
              <a:rPr lang="en-US" sz="2800" dirty="0">
                <a:latin typeface="Arial Rounded MT Bold"/>
              </a:rPr>
              <a:t>Superscalar Execution: Issue Mechanisms </a:t>
            </a: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B7738096-BBE7-8919-FDF4-0A717890CDE7}"/>
              </a:ext>
            </a:extLst>
          </p:cNvPr>
          <p:cNvSpPr>
            <a:spLocks noGrp="1"/>
          </p:cNvSpPr>
          <p:nvPr>
            <p:ph type="body" idx="1"/>
          </p:nvPr>
        </p:nvSpPr>
        <p:spPr>
          <a:xfrm>
            <a:off x="304800" y="2437686"/>
            <a:ext cx="8839200" cy="4801314"/>
          </a:xfrm>
        </p:spPr>
        <p:txBody>
          <a:bodyPr/>
          <a:lstStyle/>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Not all functional units can be kept busy at all times.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If during a cycle, no functional units are utilized, this is referred to as vertical waste.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If during a cycle, only some of the functional units are utilized, this is referred to as horizontal waste.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Due to limited parallelism in typical instruction traces, dependencies, or the inability of the scheduler to extract parallelism, the performance of superscalar processors is eventually limited.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Conventional microprocessors typically support four-way superscalar execution. </a:t>
            </a:r>
            <a:endParaRPr lang="en-US" sz="2400" dirty="0"/>
          </a:p>
          <a:p>
            <a:pPr marL="457200" indent="-457200" algn="just">
              <a:lnSpc>
                <a:spcPct val="100000"/>
              </a:lnSpc>
              <a:buFont typeface="Arial" panose="020B0604020202020204" pitchFamily="34" charset="0"/>
              <a:buChar char="•"/>
            </a:pPr>
            <a:endParaRPr lang="en-US" sz="2400" dirty="0"/>
          </a:p>
          <a:p>
            <a:pPr marL="457200" indent="-4572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B412F1CC-B3C5-EB29-6750-B36EA114CC94}"/>
              </a:ext>
            </a:extLst>
          </p:cNvPr>
          <p:cNvSpPr>
            <a:spLocks noGrp="1"/>
          </p:cNvSpPr>
          <p:nvPr>
            <p:ph type="title" idx="4294967295"/>
          </p:nvPr>
        </p:nvSpPr>
        <p:spPr>
          <a:xfrm>
            <a:off x="457200" y="1696338"/>
            <a:ext cx="8229600" cy="752129"/>
          </a:xfrm>
        </p:spPr>
        <p:txBody>
          <a:bodyPr/>
          <a:lstStyle/>
          <a:p>
            <a:pPr algn="ctr"/>
            <a:r>
              <a:rPr lang="en-US" sz="2400" dirty="0">
                <a:latin typeface="Arial Rounded MT Bold"/>
              </a:rPr>
              <a:t>Superscalar Execution: Efficiency Considerations </a:t>
            </a:r>
            <a:br>
              <a:rPr lang="en-US" sz="2400" dirty="0"/>
            </a:b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E0AEB090-3F50-05F4-608B-B3DDE8C697DB}"/>
              </a:ext>
            </a:extLst>
          </p:cNvPr>
          <p:cNvSpPr>
            <a:spLocks noGrp="1"/>
          </p:cNvSpPr>
          <p:nvPr>
            <p:ph type="body" idx="1"/>
          </p:nvPr>
        </p:nvSpPr>
        <p:spPr>
          <a:xfrm>
            <a:off x="304800" y="2362200"/>
            <a:ext cx="8839200" cy="4062651"/>
          </a:xfrm>
        </p:spPr>
        <p:txBody>
          <a:bodyPr/>
          <a:lstStyle/>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Not all functional units can be kept busy at all times.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If during a cycle, no functional units are utilized, this is referred to as vertical waste.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If during a cycle, only some of the functional units are utilized, this is referred to as horizontal waste.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Due to limited parallelism in typical instruction traces, dependencies, or the inability of the scheduler to extract parallelism, the performance of superscalar processors is eventually limited.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Conventional microprocessors typically support four-way superscalar execution. </a:t>
            </a:r>
            <a:endParaRPr lang="en-US" sz="2400" dirty="0"/>
          </a:p>
        </p:txBody>
      </p:sp>
      <p:sp>
        <p:nvSpPr>
          <p:cNvPr id="3" name="Title 2">
            <a:extLst>
              <a:ext uri="{FF2B5EF4-FFF2-40B4-BE49-F238E27FC236}">
                <a16:creationId xmlns:a16="http://schemas.microsoft.com/office/drawing/2014/main" id="{12DFDB06-7578-29AB-F2F0-66B9EDBDDAB7}"/>
              </a:ext>
            </a:extLst>
          </p:cNvPr>
          <p:cNvSpPr>
            <a:spLocks noGrp="1"/>
          </p:cNvSpPr>
          <p:nvPr>
            <p:ph type="title" idx="4294967295"/>
          </p:nvPr>
        </p:nvSpPr>
        <p:spPr>
          <a:xfrm>
            <a:off x="457200" y="1696338"/>
            <a:ext cx="8229600" cy="752129"/>
          </a:xfrm>
        </p:spPr>
        <p:txBody>
          <a:bodyPr/>
          <a:lstStyle/>
          <a:p>
            <a:r>
              <a:rPr lang="en-US" sz="2400" dirty="0">
                <a:latin typeface="Arial Rounded MT Bold"/>
              </a:rPr>
              <a:t>Superscalar Execution: Efficiency Considerations </a:t>
            </a:r>
            <a:br>
              <a:rPr lang="en-US" sz="2400" dirty="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4" name="object 4"/>
          <p:cNvSpPr/>
          <p:nvPr/>
        </p:nvSpPr>
        <p:spPr>
          <a:xfrm>
            <a:off x="0" y="1447800"/>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5" name="object 5"/>
          <p:cNvSpPr txBox="1">
            <a:spLocks noGrp="1"/>
          </p:cNvSpPr>
          <p:nvPr>
            <p:ph type="title" idx="4294967295"/>
          </p:nvPr>
        </p:nvSpPr>
        <p:spPr>
          <a:xfrm>
            <a:off x="2931414" y="1467485"/>
            <a:ext cx="3279775" cy="513715"/>
          </a:xfrm>
          <a:prstGeom prst="rect">
            <a:avLst/>
          </a:prstGeom>
        </p:spPr>
        <p:txBody>
          <a:bodyPr vert="horz" wrap="square" lIns="0" tIns="13335" rIns="0" bIns="0" rtlCol="0">
            <a:spAutoFit/>
          </a:bodyPr>
          <a:lstStyle/>
          <a:p>
            <a:pPr marL="12700" algn="ctr">
              <a:lnSpc>
                <a:spcPct val="100000"/>
              </a:lnSpc>
              <a:spcBef>
                <a:spcPts val="105"/>
              </a:spcBef>
            </a:pPr>
            <a:r>
              <a:rPr lang="en-US" b="1" spc="-25" dirty="0">
                <a:latin typeface="Calibri"/>
                <a:cs typeface="Calibri"/>
              </a:rPr>
              <a:t>Syllabus</a:t>
            </a:r>
            <a:endParaRPr b="1" spc="-10" dirty="0">
              <a:latin typeface="Calibri"/>
              <a:cs typeface="Calibri"/>
            </a:endParaRPr>
          </a:p>
        </p:txBody>
      </p:sp>
      <p:pic>
        <p:nvPicPr>
          <p:cNvPr id="7" name="object 7"/>
          <p:cNvPicPr/>
          <p:nvPr/>
        </p:nvPicPr>
        <p:blipFill>
          <a:blip r:embed="rId3" cstate="print"/>
          <a:stretch>
            <a:fillRect/>
          </a:stretch>
        </p:blipFill>
        <p:spPr>
          <a:xfrm>
            <a:off x="8115300" y="5829300"/>
            <a:ext cx="812292" cy="812292"/>
          </a:xfrm>
          <a:prstGeom prst="rect">
            <a:avLst/>
          </a:prstGeom>
        </p:spPr>
      </p:pic>
      <p:pic>
        <p:nvPicPr>
          <p:cNvPr id="6" name="Picture 5">
            <a:extLst>
              <a:ext uri="{FF2B5EF4-FFF2-40B4-BE49-F238E27FC236}">
                <a16:creationId xmlns:a16="http://schemas.microsoft.com/office/drawing/2014/main" id="{3D653706-2C4F-6C8E-48A3-D22FDFFA1DD6}"/>
              </a:ext>
            </a:extLst>
          </p:cNvPr>
          <p:cNvPicPr>
            <a:picLocks noChangeAspect="1"/>
          </p:cNvPicPr>
          <p:nvPr/>
        </p:nvPicPr>
        <p:blipFill>
          <a:blip r:embed="rId4"/>
          <a:stretch>
            <a:fillRect/>
          </a:stretch>
        </p:blipFill>
        <p:spPr>
          <a:xfrm>
            <a:off x="-9041" y="2209800"/>
            <a:ext cx="8989012" cy="3276600"/>
          </a:xfrm>
          <a:prstGeom prst="rect">
            <a:avLst/>
          </a:prstGeom>
        </p:spPr>
      </p:pic>
    </p:spTree>
    <p:extLst>
      <p:ext uri="{BB962C8B-B14F-4D97-AF65-F5344CB8AC3E}">
        <p14:creationId xmlns:p14="http://schemas.microsoft.com/office/powerpoint/2010/main" val="35780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AEDAB039-6D0A-A780-10F7-5BE4DD091FEB}"/>
              </a:ext>
            </a:extLst>
          </p:cNvPr>
          <p:cNvSpPr>
            <a:spLocks noGrp="1"/>
          </p:cNvSpPr>
          <p:nvPr>
            <p:ph type="body" idx="1"/>
          </p:nvPr>
        </p:nvSpPr>
        <p:spPr>
          <a:xfrm>
            <a:off x="381000" y="2362200"/>
            <a:ext cx="8305800" cy="4690515"/>
          </a:xfrm>
        </p:spPr>
        <p:txBody>
          <a:bodyPr/>
          <a:lstStyle/>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Issue hardware is simpler.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Compiler has a bigger context from which to select co-scheduled instructions.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Compilers, however, do not have runtime information such as cache misses. Scheduling is, therefore, inherently conservative.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Branch and memory prediction is more difficult.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VLIW performance is highly dependent on the compiler. A number of techniques such as loop unrolling, speculative execution, branch prediction are critical. </a:t>
            </a:r>
            <a:endParaRPr lang="en-US" sz="2400" dirty="0"/>
          </a:p>
          <a:p>
            <a:pPr marL="342900" indent="-342900" algn="just">
              <a:lnSpc>
                <a:spcPct val="90000"/>
              </a:lnSpc>
              <a:buFont typeface="Arial" panose="020B0604020202020204" pitchFamily="34" charset="0"/>
              <a:buChar char="•"/>
            </a:pPr>
            <a:r>
              <a:rPr lang="en-US" sz="2400" dirty="0">
                <a:solidFill>
                  <a:srgbClr val="000000"/>
                </a:solidFill>
                <a:latin typeface="Arial"/>
                <a:ea typeface="Arial Unicode MS"/>
              </a:rPr>
              <a:t>Typical VLIW processors are limited to 4-way to 8-way parallelism. </a:t>
            </a:r>
            <a:endParaRPr lang="en-US" sz="2400" dirty="0"/>
          </a:p>
          <a:p>
            <a:pPr marL="342900" indent="-342900" algn="just">
              <a:lnSpc>
                <a:spcPct val="90000"/>
              </a:lnSpc>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B91409E0-A0B5-7A85-3B6C-8CF181A37665}"/>
              </a:ext>
            </a:extLst>
          </p:cNvPr>
          <p:cNvSpPr>
            <a:spLocks noGrp="1"/>
          </p:cNvSpPr>
          <p:nvPr>
            <p:ph type="title" idx="4294967295"/>
          </p:nvPr>
        </p:nvSpPr>
        <p:spPr>
          <a:xfrm>
            <a:off x="457200" y="1696338"/>
            <a:ext cx="8229600" cy="629018"/>
          </a:xfrm>
        </p:spPr>
        <p:txBody>
          <a:bodyPr/>
          <a:lstStyle/>
          <a:p>
            <a:r>
              <a:rPr lang="en-US" sz="2000" dirty="0">
                <a:latin typeface="Arial Rounded MT Bold"/>
              </a:rPr>
              <a:t>Very Long Instruction Word (VLIW) Processors: Considerations </a:t>
            </a:r>
            <a:br>
              <a:rPr lang="en-US" sz="2000" dirty="0"/>
            </a:b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4"/>
          <p:cNvPicPr>
            <a:picLocks noChangeAspect="1" noChangeArrowheads="1"/>
          </p:cNvPicPr>
          <p:nvPr/>
        </p:nvPicPr>
        <p:blipFill>
          <a:blip r:embed="rId3"/>
          <a:srcRect/>
          <a:stretch>
            <a:fillRect/>
          </a:stretch>
        </p:blipFill>
        <p:spPr bwMode="auto">
          <a:xfrm>
            <a:off x="176213" y="0"/>
            <a:ext cx="8586787" cy="6858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Shape 1"/>
          <p:cNvSpPr txBox="1"/>
          <p:nvPr/>
        </p:nvSpPr>
        <p:spPr>
          <a:xfrm>
            <a:off x="304920" y="2743200"/>
            <a:ext cx="8265600" cy="1361880"/>
          </a:xfrm>
          <a:prstGeom prst="rect">
            <a:avLst/>
          </a:prstGeom>
        </p:spPr>
        <p:txBody>
          <a:bodyPr/>
          <a:lstStyle/>
          <a:p>
            <a:pPr algn="ctr">
              <a:lnSpc>
                <a:spcPct val="100000"/>
              </a:lnSpc>
            </a:pPr>
            <a:endParaRPr dirty="0"/>
          </a:p>
        </p:txBody>
      </p:sp>
      <p:sp>
        <p:nvSpPr>
          <p:cNvPr id="715" name="TextShape 2"/>
          <p:cNvSpPr txBox="1"/>
          <p:nvPr/>
        </p:nvSpPr>
        <p:spPr>
          <a:xfrm>
            <a:off x="722160" y="2906640"/>
            <a:ext cx="7772040" cy="1499760"/>
          </a:xfrm>
          <a:prstGeom prst="rect">
            <a:avLst/>
          </a:prstGeom>
        </p:spPr>
        <p:txBody>
          <a:bodyPr anchor="b"/>
          <a:lstStyle/>
          <a:p>
            <a:endParaRPr/>
          </a:p>
        </p:txBody>
      </p:sp>
      <p:sp>
        <p:nvSpPr>
          <p:cNvPr id="5" name="Title 4">
            <a:extLst>
              <a:ext uri="{FF2B5EF4-FFF2-40B4-BE49-F238E27FC236}">
                <a16:creationId xmlns:a16="http://schemas.microsoft.com/office/drawing/2014/main" id="{894ABDEA-8E49-BE65-7500-8C643C1932E4}"/>
              </a:ext>
            </a:extLst>
          </p:cNvPr>
          <p:cNvSpPr>
            <a:spLocks noGrp="1"/>
          </p:cNvSpPr>
          <p:nvPr>
            <p:ph type="title" idx="4294967295"/>
          </p:nvPr>
        </p:nvSpPr>
        <p:spPr>
          <a:xfrm>
            <a:off x="609600" y="1696338"/>
            <a:ext cx="8077200" cy="875240"/>
          </a:xfrm>
        </p:spPr>
        <p:txBody>
          <a:bodyPr/>
          <a:lstStyle/>
          <a:p>
            <a:r>
              <a:rPr lang="en-US" sz="2800" b="1" dirty="0">
                <a:latin typeface="Arial Rounded MT Bold"/>
              </a:rPr>
              <a:t>Limitations of  Memory System Performance </a:t>
            </a:r>
            <a:br>
              <a:rPr lang="en-US" sz="2800" dirty="0"/>
            </a:br>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70C6D471-034E-CFE8-6478-3DA9C871DCBB}"/>
              </a:ext>
            </a:extLst>
          </p:cNvPr>
          <p:cNvSpPr>
            <a:spLocks noGrp="1"/>
          </p:cNvSpPr>
          <p:nvPr>
            <p:ph type="body" idx="1"/>
          </p:nvPr>
        </p:nvSpPr>
        <p:spPr>
          <a:xfrm>
            <a:off x="381000" y="2438400"/>
            <a:ext cx="8305800" cy="4739759"/>
          </a:xfrm>
        </p:spPr>
        <p:txBody>
          <a:bodyPr/>
          <a:lstStyle/>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Memory system, and not processor speed, is often the bottleneck for many applications.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Memory system performance is largely captured by two parameters, latency and bandwidth.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Latency is the time from the issue of a memory request to the time the data is available at the processor.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Bandwidth is the rate at which data can be pumped to the processor by the memory system. </a:t>
            </a:r>
            <a:endParaRPr lang="en-US" dirty="0"/>
          </a:p>
          <a:p>
            <a:pPr marL="457200" indent="-457200" algn="just">
              <a:lnSpc>
                <a:spcPct val="100000"/>
              </a:lnSpc>
              <a:buFont typeface="Arial" panose="020B0604020202020204" pitchFamily="34" charset="0"/>
              <a:buChar char="•"/>
            </a:pPr>
            <a:endParaRPr lang="en-US" dirty="0"/>
          </a:p>
          <a:p>
            <a:pPr marL="457200" indent="-457200" algn="just">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07C3E083-771B-8FF6-C3F5-FF2E83CD7AA0}"/>
              </a:ext>
            </a:extLst>
          </p:cNvPr>
          <p:cNvSpPr>
            <a:spLocks noGrp="1"/>
          </p:cNvSpPr>
          <p:nvPr>
            <p:ph type="title" idx="4294967295"/>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86360D36-07F4-BC3F-787E-0AD2616FD171}"/>
              </a:ext>
            </a:extLst>
          </p:cNvPr>
          <p:cNvSpPr>
            <a:spLocks noGrp="1"/>
          </p:cNvSpPr>
          <p:nvPr>
            <p:ph type="body" idx="1"/>
          </p:nvPr>
        </p:nvSpPr>
        <p:spPr>
          <a:xfrm>
            <a:off x="228600" y="2438400"/>
            <a:ext cx="8839200" cy="4062651"/>
          </a:xfrm>
        </p:spPr>
        <p:txBody>
          <a:bodyPr/>
          <a:lstStyle/>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It is very important to understand the difference between latency and bandwidth.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Consider the example of a fire-hose. If the water comes out of the hose two seconds after the hydrant is turned on, the latency of the system is two seconds.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Once the water starts flowing, if the hydrant delivers water at the rate of 5 gallons/second, the bandwidth of the system is 5 gallons/second.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If you want immediate response from the hydrant, it is important to reduce latency. </a:t>
            </a:r>
            <a:endParaRPr lang="en-US" sz="2400" dirty="0"/>
          </a:p>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If you want to fight big fires, you want high bandwidth. </a:t>
            </a:r>
            <a:endParaRPr lang="en-US" sz="2400" dirty="0"/>
          </a:p>
        </p:txBody>
      </p:sp>
      <p:sp>
        <p:nvSpPr>
          <p:cNvPr id="3" name="Title 2">
            <a:extLst>
              <a:ext uri="{FF2B5EF4-FFF2-40B4-BE49-F238E27FC236}">
                <a16:creationId xmlns:a16="http://schemas.microsoft.com/office/drawing/2014/main" id="{29941ACA-7081-6510-A941-B16D09B800D0}"/>
              </a:ext>
            </a:extLst>
          </p:cNvPr>
          <p:cNvSpPr>
            <a:spLocks noGrp="1"/>
          </p:cNvSpPr>
          <p:nvPr>
            <p:ph type="title" idx="4294967295"/>
          </p:nvPr>
        </p:nvSpPr>
        <p:spPr>
          <a:xfrm>
            <a:off x="457200" y="1696338"/>
            <a:ext cx="8229600" cy="752129"/>
          </a:xfrm>
        </p:spPr>
        <p:txBody>
          <a:bodyPr/>
          <a:lstStyle/>
          <a:p>
            <a:r>
              <a:rPr lang="en-US" sz="2400" dirty="0">
                <a:latin typeface="Arial Rounded MT Bold"/>
              </a:rPr>
              <a:t>Memory System Performance: Bandwidth and Latency </a:t>
            </a:r>
            <a:br>
              <a:rPr lang="en-US" sz="2400" dirty="0"/>
            </a:b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7180D232-08ED-8C14-8E1B-3CBFFBEF1FDA}"/>
              </a:ext>
            </a:extLst>
          </p:cNvPr>
          <p:cNvSpPr>
            <a:spLocks noGrp="1"/>
          </p:cNvSpPr>
          <p:nvPr>
            <p:ph type="body" idx="1"/>
          </p:nvPr>
        </p:nvSpPr>
        <p:spPr>
          <a:xfrm>
            <a:off x="304800" y="2362200"/>
            <a:ext cx="8305800" cy="4985980"/>
          </a:xfrm>
        </p:spPr>
        <p:txBody>
          <a:bodyPr/>
          <a:lstStyle/>
          <a:p>
            <a:pPr marL="342900" indent="-342900">
              <a:lnSpc>
                <a:spcPct val="100000"/>
              </a:lnSpc>
              <a:buFont typeface="Arial" panose="020B0604020202020204" pitchFamily="34" charset="0"/>
              <a:buChar char="•"/>
            </a:pPr>
            <a:r>
              <a:rPr lang="en-US" sz="2400" dirty="0">
                <a:solidFill>
                  <a:srgbClr val="000000"/>
                </a:solidFill>
                <a:latin typeface="Arial"/>
                <a:ea typeface="Arial Unicode MS"/>
              </a:rPr>
              <a:t>Consider a processor operating at 1 GHz (1 ns clock) connected to a DRAM with a latency of 100 ns (no caches). Assume that the processor has two multiply-add units and is capable of executing four instructions in each cycle of 1 ns. The following observations follow: </a:t>
            </a:r>
          </a:p>
          <a:p>
            <a:pPr marL="342900" indent="-342900">
              <a:lnSpc>
                <a:spcPct val="100000"/>
              </a:lnSpc>
              <a:buFont typeface="Arial" panose="020B0604020202020204" pitchFamily="34" charset="0"/>
              <a:buChar char="•"/>
            </a:pPr>
            <a:endParaRPr lang="en-US" dirty="0"/>
          </a:p>
          <a:p>
            <a:pPr marL="800100" lvl="1" indent="-342900">
              <a:lnSpc>
                <a:spcPct val="100000"/>
              </a:lnSpc>
              <a:buFont typeface="Arial" panose="020B0604020202020204" pitchFamily="34" charset="0"/>
              <a:buChar char="•"/>
            </a:pPr>
            <a:r>
              <a:rPr lang="en-US" sz="2400" dirty="0">
                <a:solidFill>
                  <a:srgbClr val="000000"/>
                </a:solidFill>
                <a:latin typeface="Arial"/>
                <a:ea typeface="Arial Unicode MS"/>
              </a:rPr>
              <a:t>The peak processor rating is 4 GFLOPS. </a:t>
            </a:r>
            <a:endParaRPr lang="en-US" sz="2000" dirty="0"/>
          </a:p>
          <a:p>
            <a:pPr marL="800100" lvl="1" indent="-342900">
              <a:lnSpc>
                <a:spcPct val="100000"/>
              </a:lnSpc>
              <a:buFont typeface="Arial" panose="020B0604020202020204" pitchFamily="34" charset="0"/>
              <a:buChar char="•"/>
            </a:pPr>
            <a:r>
              <a:rPr lang="en-US" sz="2400" dirty="0">
                <a:solidFill>
                  <a:srgbClr val="000000"/>
                </a:solidFill>
                <a:latin typeface="Arial"/>
                <a:ea typeface="Arial Unicode MS"/>
              </a:rPr>
              <a:t>Since the memory latency is equal to 100 cycles and block size is one word, every time a memory request is made, the processor must wait 100 cycles before it can process the data. </a:t>
            </a:r>
            <a:endParaRPr lang="en-US" sz="2000"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817846ED-21FA-2B62-A22C-051F62013AA6}"/>
              </a:ext>
            </a:extLst>
          </p:cNvPr>
          <p:cNvSpPr>
            <a:spLocks noGrp="1"/>
          </p:cNvSpPr>
          <p:nvPr>
            <p:ph type="title" idx="4294967295"/>
          </p:nvPr>
        </p:nvSpPr>
        <p:spPr>
          <a:xfrm>
            <a:off x="457200" y="1696338"/>
            <a:ext cx="8229600" cy="998350"/>
          </a:xfrm>
        </p:spPr>
        <p:txBody>
          <a:bodyPr/>
          <a:lstStyle/>
          <a:p>
            <a:r>
              <a:rPr lang="en-US" sz="3200" dirty="0">
                <a:latin typeface="Arial Rounded MT Bold"/>
              </a:rPr>
              <a:t>Memory Latency: An Example </a:t>
            </a:r>
            <a:br>
              <a:rPr lang="en-US" dirty="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D3F8E0E2-ADF4-3134-9415-C6928B8BC721}"/>
              </a:ext>
            </a:extLst>
          </p:cNvPr>
          <p:cNvSpPr>
            <a:spLocks noGrp="1"/>
          </p:cNvSpPr>
          <p:nvPr>
            <p:ph type="body" idx="1"/>
          </p:nvPr>
        </p:nvSpPr>
        <p:spPr>
          <a:xfrm>
            <a:off x="228600" y="2438400"/>
            <a:ext cx="8534400" cy="3754874"/>
          </a:xfrm>
        </p:spPr>
        <p:txBody>
          <a:bodyPr/>
          <a:lstStyle/>
          <a:p>
            <a:pPr marL="342900" indent="-342900">
              <a:lnSpc>
                <a:spcPct val="100000"/>
              </a:lnSpc>
              <a:buFont typeface="Arial" panose="020B0604020202020204" pitchFamily="34" charset="0"/>
              <a:buChar char="•"/>
            </a:pPr>
            <a:r>
              <a:rPr lang="en-US" dirty="0">
                <a:solidFill>
                  <a:srgbClr val="000000"/>
                </a:solidFill>
                <a:latin typeface="Arial"/>
                <a:ea typeface="Arial Unicode MS"/>
              </a:rPr>
              <a:t>On the above architecture, consider the problem of computing a dot-product of two vectors. </a:t>
            </a:r>
            <a:endParaRPr lang="en-US" sz="3200" dirty="0"/>
          </a:p>
          <a:p>
            <a:pPr marL="800100" lvl="1" indent="-342900">
              <a:lnSpc>
                <a:spcPct val="100000"/>
              </a:lnSpc>
              <a:buFont typeface="Arial" panose="020B0604020202020204" pitchFamily="34" charset="0"/>
              <a:buChar char="•"/>
            </a:pPr>
            <a:r>
              <a:rPr lang="en-US" sz="2400" dirty="0">
                <a:solidFill>
                  <a:srgbClr val="000000"/>
                </a:solidFill>
                <a:latin typeface="Arial"/>
                <a:ea typeface="Arial Unicode MS"/>
              </a:rPr>
              <a:t>A dot-product computation performs one multiply-add on a single pair of vector elements, i.e., each floating point operation requires one data fetch. </a:t>
            </a:r>
          </a:p>
          <a:p>
            <a:pPr lvl="1">
              <a:lnSpc>
                <a:spcPct val="100000"/>
              </a:lnSpc>
            </a:pPr>
            <a:endParaRPr lang="en-US" sz="2000" dirty="0"/>
          </a:p>
          <a:p>
            <a:pPr marL="800100" lvl="1" indent="-342900">
              <a:lnSpc>
                <a:spcPct val="100000"/>
              </a:lnSpc>
              <a:buFont typeface="Arial" panose="020B0604020202020204" pitchFamily="34" charset="0"/>
              <a:buChar char="•"/>
            </a:pPr>
            <a:r>
              <a:rPr lang="en-US" sz="2400" dirty="0">
                <a:solidFill>
                  <a:srgbClr val="000000"/>
                </a:solidFill>
                <a:latin typeface="Arial"/>
                <a:ea typeface="Arial Unicode MS"/>
              </a:rPr>
              <a:t>It follows that the peak speed of this computation is limited to one floating point operation every 100 ns, or a speed of 10 MFLOPS, a very small fraction of the peak processor rating! </a:t>
            </a:r>
            <a:endParaRPr lang="en-US" sz="3200" dirty="0"/>
          </a:p>
        </p:txBody>
      </p:sp>
      <p:sp>
        <p:nvSpPr>
          <p:cNvPr id="3" name="Title 2">
            <a:extLst>
              <a:ext uri="{FF2B5EF4-FFF2-40B4-BE49-F238E27FC236}">
                <a16:creationId xmlns:a16="http://schemas.microsoft.com/office/drawing/2014/main" id="{8FBADD92-3FE5-2C4D-189F-A36BF6098223}"/>
              </a:ext>
            </a:extLst>
          </p:cNvPr>
          <p:cNvSpPr>
            <a:spLocks noGrp="1"/>
          </p:cNvSpPr>
          <p:nvPr>
            <p:ph type="title" idx="4294967295"/>
          </p:nvPr>
        </p:nvSpPr>
        <p:spPr>
          <a:xfrm>
            <a:off x="457200" y="1696338"/>
            <a:ext cx="8229600" cy="998350"/>
          </a:xfrm>
        </p:spPr>
        <p:txBody>
          <a:bodyPr/>
          <a:lstStyle/>
          <a:p>
            <a:r>
              <a:rPr lang="en-US" sz="3200" dirty="0">
                <a:latin typeface="Arial Rounded MT Bold"/>
              </a:rPr>
              <a:t>Memory Latency: An Example </a:t>
            </a: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247CF9AB-B48A-5108-DD88-A48462ABA181}"/>
              </a:ext>
            </a:extLst>
          </p:cNvPr>
          <p:cNvSpPr>
            <a:spLocks noGrp="1"/>
          </p:cNvSpPr>
          <p:nvPr>
            <p:ph type="body" idx="1"/>
          </p:nvPr>
        </p:nvSpPr>
        <p:spPr>
          <a:xfrm>
            <a:off x="304800" y="2286000"/>
            <a:ext cx="8305800" cy="4924425"/>
          </a:xfrm>
        </p:spPr>
        <p:txBody>
          <a:bodyPr/>
          <a:lstStyle/>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Caches are small and fast memory elements between the processor and DRAM.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This memory acts as a low-latency high-bandwidth storage.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If a piece of data is repeatedly used, the effective latency of this memory system can be reduced by the cache.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The fraction of data references satisfied by the cache is called the cache </a:t>
            </a:r>
            <a:r>
              <a:rPr lang="en-US" sz="2400" i="1" dirty="0">
                <a:solidFill>
                  <a:srgbClr val="000000"/>
                </a:solidFill>
                <a:latin typeface="Arial"/>
                <a:ea typeface="Arial Unicode MS"/>
              </a:rPr>
              <a:t>hit ratio</a:t>
            </a:r>
            <a:r>
              <a:rPr lang="en-US" sz="2400" dirty="0">
                <a:solidFill>
                  <a:srgbClr val="000000"/>
                </a:solidFill>
                <a:latin typeface="Arial"/>
                <a:ea typeface="Arial Unicode MS"/>
              </a:rPr>
              <a:t> of the computation on the system. </a:t>
            </a:r>
            <a:endParaRPr lang="en-US" sz="2400" dirty="0"/>
          </a:p>
          <a:p>
            <a:pPr marL="457200" indent="-457200" algn="just">
              <a:lnSpc>
                <a:spcPct val="100000"/>
              </a:lnSpc>
              <a:buFont typeface="Arial" panose="020B0604020202020204" pitchFamily="34" charset="0"/>
              <a:buChar char="•"/>
            </a:pPr>
            <a:r>
              <a:rPr lang="en-US" sz="2400" dirty="0">
                <a:solidFill>
                  <a:srgbClr val="000000"/>
                </a:solidFill>
                <a:latin typeface="Arial"/>
                <a:ea typeface="Arial Unicode MS"/>
              </a:rPr>
              <a:t>Cache hit ratio achieved by a code on a memory system often determines its performance. </a:t>
            </a:r>
            <a:endParaRPr lang="en-US" sz="2400" dirty="0"/>
          </a:p>
          <a:p>
            <a:pPr marL="457200" indent="-457200" algn="just">
              <a:lnSpc>
                <a:spcPct val="100000"/>
              </a:lnSpc>
              <a:buFont typeface="Arial" panose="020B0604020202020204" pitchFamily="34" charset="0"/>
              <a:buChar char="•"/>
            </a:pPr>
            <a:endParaRPr lang="en-US" sz="2400" dirty="0"/>
          </a:p>
          <a:p>
            <a:pPr marL="457200" indent="-457200" algn="just">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DDFF0178-3FDB-318E-280D-030D6E40343C}"/>
              </a:ext>
            </a:extLst>
          </p:cNvPr>
          <p:cNvSpPr>
            <a:spLocks noGrp="1"/>
          </p:cNvSpPr>
          <p:nvPr>
            <p:ph type="title" idx="4294967295"/>
          </p:nvPr>
        </p:nvSpPr>
        <p:spPr>
          <a:xfrm>
            <a:off x="457200" y="1696338"/>
            <a:ext cx="8229600" cy="752129"/>
          </a:xfrm>
        </p:spPr>
        <p:txBody>
          <a:bodyPr/>
          <a:lstStyle/>
          <a:p>
            <a:r>
              <a:rPr lang="en-US" sz="2400" dirty="0">
                <a:latin typeface="Arial Rounded MT Bold"/>
              </a:rPr>
              <a:t>Improving Effective Memory Latency Using Caches </a:t>
            </a:r>
            <a:br>
              <a:rPr lang="en-US" sz="2400" dirty="0"/>
            </a:b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BEBFC9EA-8C86-A7BC-7C3A-80F53F49713D}"/>
              </a:ext>
            </a:extLst>
          </p:cNvPr>
          <p:cNvSpPr>
            <a:spLocks noGrp="1"/>
          </p:cNvSpPr>
          <p:nvPr>
            <p:ph type="body" idx="1"/>
          </p:nvPr>
        </p:nvSpPr>
        <p:spPr>
          <a:xfrm>
            <a:off x="304800" y="2362200"/>
            <a:ext cx="8305800" cy="4308872"/>
          </a:xfrm>
        </p:spPr>
        <p:txBody>
          <a:bodyPr/>
          <a:lstStyle/>
          <a:p>
            <a:pPr algn="just">
              <a:lnSpc>
                <a:spcPct val="100000"/>
              </a:lnSpc>
            </a:pPr>
            <a:r>
              <a:rPr lang="en-US" sz="2800" dirty="0">
                <a:solidFill>
                  <a:srgbClr val="000000"/>
                </a:solidFill>
                <a:latin typeface="Arial"/>
                <a:ea typeface="Arial Unicode MS"/>
              </a:rPr>
              <a:t>	Consider the architecture from the previous example. In this case, we introduce a cache of size 32 KB with a latency of 1 ns or one cycle. We use this setup to multiply two matrices A and B of dimensions 32 × 32. We have carefully chosen these numbers so that the cache is large enough to store matrices A and B, as well as the result matrix C.</a:t>
            </a:r>
            <a:endParaRPr lang="en-US" dirty="0"/>
          </a:p>
          <a:p>
            <a:pPr algn="just">
              <a:lnSpc>
                <a:spcPct val="100000"/>
              </a:lnSpc>
            </a:pPr>
            <a:endParaRPr lang="en-US" dirty="0"/>
          </a:p>
          <a:p>
            <a:pPr algn="just"/>
            <a:endParaRPr lang="en-US" dirty="0"/>
          </a:p>
        </p:txBody>
      </p:sp>
      <p:sp>
        <p:nvSpPr>
          <p:cNvPr id="3" name="Title 2">
            <a:extLst>
              <a:ext uri="{FF2B5EF4-FFF2-40B4-BE49-F238E27FC236}">
                <a16:creationId xmlns:a16="http://schemas.microsoft.com/office/drawing/2014/main" id="{AC890832-52B4-31E8-DF41-C56B152C914C}"/>
              </a:ext>
            </a:extLst>
          </p:cNvPr>
          <p:cNvSpPr>
            <a:spLocks noGrp="1"/>
          </p:cNvSpPr>
          <p:nvPr>
            <p:ph type="title" idx="4294967295"/>
          </p:nvPr>
        </p:nvSpPr>
        <p:spPr>
          <a:xfrm>
            <a:off x="457200" y="1696338"/>
            <a:ext cx="8229600" cy="998350"/>
          </a:xfrm>
        </p:spPr>
        <p:txBody>
          <a:bodyPr/>
          <a:lstStyle/>
          <a:p>
            <a:r>
              <a:rPr lang="en-US" sz="3200" dirty="0">
                <a:latin typeface="Arial Rounded MT Bold"/>
              </a:rPr>
              <a:t>Impact of Caches: Example </a:t>
            </a:r>
            <a:br>
              <a:rPr lang="en-US" dirty="0"/>
            </a:b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A363572F-4156-E0F2-2AAA-44BB80AEF29D}"/>
              </a:ext>
            </a:extLst>
          </p:cNvPr>
          <p:cNvSpPr>
            <a:spLocks noGrp="1"/>
          </p:cNvSpPr>
          <p:nvPr>
            <p:ph type="body" idx="1"/>
          </p:nvPr>
        </p:nvSpPr>
        <p:spPr>
          <a:xfrm>
            <a:off x="304800" y="2438400"/>
            <a:ext cx="8305800" cy="5622052"/>
          </a:xfrm>
        </p:spPr>
        <p:txBody>
          <a:bodyPr/>
          <a:lstStyle/>
          <a:p>
            <a:pPr marL="342900" indent="-342900" algn="just">
              <a:lnSpc>
                <a:spcPct val="100000"/>
              </a:lnSpc>
              <a:buFont typeface="Arial" panose="020B0604020202020204" pitchFamily="34" charset="0"/>
              <a:buChar char="•"/>
            </a:pPr>
            <a:r>
              <a:rPr lang="en-US" sz="2400" dirty="0">
                <a:solidFill>
                  <a:srgbClr val="000000"/>
                </a:solidFill>
                <a:latin typeface="Times New Roman" pitchFamily="18" charset="0"/>
                <a:ea typeface="Arial Unicode MS"/>
                <a:cs typeface="Times New Roman" pitchFamily="18" charset="0"/>
              </a:rPr>
              <a:t>The following observations can be made about the problem:</a:t>
            </a:r>
            <a:endParaRPr lang="en-US" sz="2400" dirty="0">
              <a:latin typeface="Times New Roman" pitchFamily="18" charset="0"/>
              <a:cs typeface="Times New Roman" pitchFamily="18" charset="0"/>
            </a:endParaRPr>
          </a:p>
          <a:p>
            <a:pPr marL="800100" lvl="1" indent="-342900" algn="just">
              <a:lnSpc>
                <a:spcPct val="100000"/>
              </a:lnSpc>
              <a:buFont typeface="Arial" panose="020B0604020202020204" pitchFamily="34" charset="0"/>
              <a:buChar char="•"/>
            </a:pPr>
            <a:r>
              <a:rPr lang="en-US" sz="2400" dirty="0">
                <a:solidFill>
                  <a:srgbClr val="000000"/>
                </a:solidFill>
                <a:latin typeface="Times New Roman" pitchFamily="18" charset="0"/>
                <a:ea typeface="Arial Unicode MS"/>
                <a:cs typeface="Times New Roman" pitchFamily="18" charset="0"/>
              </a:rPr>
              <a:t>Fetching the two matrices into the cache corresponds to fetching 2K words, which takes approximately 200 µs.</a:t>
            </a:r>
            <a:endParaRPr lang="en-US" sz="2400" dirty="0">
              <a:latin typeface="Times New Roman" pitchFamily="18" charset="0"/>
              <a:cs typeface="Times New Roman" pitchFamily="18" charset="0"/>
            </a:endParaRPr>
          </a:p>
          <a:p>
            <a:pPr marL="800100" lvl="1" indent="-342900" algn="just">
              <a:lnSpc>
                <a:spcPct val="100000"/>
              </a:lnSpc>
              <a:buFont typeface="Arial" panose="020B0604020202020204" pitchFamily="34" charset="0"/>
              <a:buChar char="•"/>
            </a:pPr>
            <a:r>
              <a:rPr lang="en-US" sz="2400" dirty="0">
                <a:solidFill>
                  <a:srgbClr val="000000"/>
                </a:solidFill>
                <a:latin typeface="Times New Roman" pitchFamily="18" charset="0"/>
                <a:ea typeface="Arial Unicode MS"/>
                <a:cs typeface="Times New Roman" pitchFamily="18" charset="0"/>
              </a:rPr>
              <a:t>Multiplying two </a:t>
            </a:r>
            <a:r>
              <a:rPr lang="en-US" sz="2400" i="1" dirty="0">
                <a:solidFill>
                  <a:srgbClr val="000000"/>
                </a:solidFill>
                <a:latin typeface="Times New Roman" pitchFamily="18" charset="0"/>
                <a:ea typeface="Arial Unicode MS"/>
                <a:cs typeface="Times New Roman" pitchFamily="18" charset="0"/>
              </a:rPr>
              <a:t>n × n</a:t>
            </a:r>
            <a:r>
              <a:rPr lang="en-US" sz="2400" dirty="0">
                <a:solidFill>
                  <a:srgbClr val="000000"/>
                </a:solidFill>
                <a:latin typeface="Times New Roman" pitchFamily="18" charset="0"/>
                <a:ea typeface="Arial Unicode MS"/>
                <a:cs typeface="Times New Roman" pitchFamily="18" charset="0"/>
              </a:rPr>
              <a:t> matrices takes </a:t>
            </a:r>
            <a:r>
              <a:rPr lang="en-US" sz="2400" i="1" dirty="0">
                <a:solidFill>
                  <a:srgbClr val="000000"/>
                </a:solidFill>
                <a:latin typeface="Times New Roman" pitchFamily="18" charset="0"/>
                <a:ea typeface="Arial Unicode MS"/>
                <a:cs typeface="Times New Roman" pitchFamily="18" charset="0"/>
              </a:rPr>
              <a:t>2n</a:t>
            </a:r>
            <a:r>
              <a:rPr lang="en-US" sz="2400" i="1" baseline="30000" dirty="0">
                <a:solidFill>
                  <a:srgbClr val="000000"/>
                </a:solidFill>
                <a:latin typeface="Times New Roman" pitchFamily="18" charset="0"/>
                <a:ea typeface="Arial Unicode MS"/>
                <a:cs typeface="Times New Roman" pitchFamily="18" charset="0"/>
              </a:rPr>
              <a:t>3</a:t>
            </a:r>
            <a:r>
              <a:rPr lang="en-US" sz="2400" i="1" dirty="0">
                <a:solidFill>
                  <a:srgbClr val="000000"/>
                </a:solidFill>
                <a:latin typeface="Times New Roman" pitchFamily="18" charset="0"/>
                <a:ea typeface="Arial Unicode MS"/>
                <a:cs typeface="Times New Roman" pitchFamily="18" charset="0"/>
              </a:rPr>
              <a:t> </a:t>
            </a:r>
            <a:r>
              <a:rPr lang="en-US" sz="3200" baseline="30000" dirty="0">
                <a:solidFill>
                  <a:srgbClr val="000000"/>
                </a:solidFill>
                <a:latin typeface="Times New Roman" pitchFamily="18" charset="0"/>
                <a:ea typeface="Arial Unicode MS"/>
                <a:cs typeface="Times New Roman" pitchFamily="18" charset="0"/>
              </a:rPr>
              <a:t>operations. For our problem, this corresponds to 64K operations, which can be performed in 16K cycles (or 16 µs) at four instructions per cycle.</a:t>
            </a:r>
            <a:endParaRPr lang="en-US" sz="3200" dirty="0">
              <a:latin typeface="Times New Roman" pitchFamily="18" charset="0"/>
              <a:cs typeface="Times New Roman" pitchFamily="18" charset="0"/>
            </a:endParaRPr>
          </a:p>
          <a:p>
            <a:pPr marL="914400" lvl="1" indent="-457200" algn="just">
              <a:lnSpc>
                <a:spcPct val="100000"/>
              </a:lnSpc>
              <a:buFont typeface="Arial" panose="020B0604020202020204" pitchFamily="34" charset="0"/>
              <a:buChar char="•"/>
            </a:pPr>
            <a:r>
              <a:rPr lang="en-US" sz="3200" baseline="30000" dirty="0">
                <a:solidFill>
                  <a:srgbClr val="000000"/>
                </a:solidFill>
                <a:latin typeface="Times New Roman" pitchFamily="18" charset="0"/>
                <a:ea typeface="Arial Unicode MS"/>
                <a:cs typeface="Times New Roman" pitchFamily="18" charset="0"/>
              </a:rPr>
              <a:t> The total time for the computation is therefore approximately the sum of time for load/store operations and the time for the computation itself, i.e., 200 + 16 µs.</a:t>
            </a:r>
            <a:endParaRPr lang="en-US" sz="3200" dirty="0">
              <a:latin typeface="Times New Roman" pitchFamily="18" charset="0"/>
              <a:cs typeface="Times New Roman" pitchFamily="18" charset="0"/>
            </a:endParaRPr>
          </a:p>
          <a:p>
            <a:pPr marL="914400" lvl="1" indent="-457200" algn="just">
              <a:lnSpc>
                <a:spcPct val="100000"/>
              </a:lnSpc>
              <a:buFont typeface="Arial" panose="020B0604020202020204" pitchFamily="34" charset="0"/>
              <a:buChar char="•"/>
            </a:pPr>
            <a:r>
              <a:rPr lang="en-US" sz="3200" baseline="30000" dirty="0">
                <a:solidFill>
                  <a:srgbClr val="000000"/>
                </a:solidFill>
                <a:latin typeface="Times New Roman" pitchFamily="18" charset="0"/>
                <a:ea typeface="Arial Unicode MS"/>
                <a:cs typeface="Times New Roman" pitchFamily="18" charset="0"/>
              </a:rPr>
              <a:t>This corresponds to a peak computation rate of 64K/216 or 303 MFLOPS.</a:t>
            </a:r>
            <a:endParaRPr lang="en-US" sz="32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32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457200" indent="-457200" algn="just">
              <a:buFont typeface="Arial" panose="020B0604020202020204" pitchFamily="34" charset="0"/>
              <a:buChar char="•"/>
            </a:pPr>
            <a:endParaRPr lang="en-US" sz="3200" dirty="0"/>
          </a:p>
        </p:txBody>
      </p:sp>
      <p:sp>
        <p:nvSpPr>
          <p:cNvPr id="3" name="Title 2">
            <a:extLst>
              <a:ext uri="{FF2B5EF4-FFF2-40B4-BE49-F238E27FC236}">
                <a16:creationId xmlns:a16="http://schemas.microsoft.com/office/drawing/2014/main" id="{D0D6E261-5A34-3375-B762-044AE9B6AAD0}"/>
              </a:ext>
            </a:extLst>
          </p:cNvPr>
          <p:cNvSpPr>
            <a:spLocks noGrp="1"/>
          </p:cNvSpPr>
          <p:nvPr>
            <p:ph type="title" idx="4294967295"/>
          </p:nvPr>
        </p:nvSpPr>
        <p:spPr>
          <a:xfrm>
            <a:off x="457200" y="1696338"/>
            <a:ext cx="8229600" cy="998350"/>
          </a:xfrm>
        </p:spPr>
        <p:txBody>
          <a:bodyPr/>
          <a:lstStyle/>
          <a:p>
            <a:r>
              <a:rPr lang="en-US" sz="3200" dirty="0">
                <a:latin typeface="Arial Rounded MT Bold"/>
              </a:rPr>
              <a:t>Impact of Caches: Example (continued)</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0B60B2-7B74-98B6-8101-572BDD360154}"/>
              </a:ext>
            </a:extLst>
          </p:cNvPr>
          <p:cNvSpPr>
            <a:spLocks noGrp="1"/>
          </p:cNvSpPr>
          <p:nvPr>
            <p:ph type="title" idx="4294967295"/>
          </p:nvPr>
        </p:nvSpPr>
        <p:spPr/>
        <p:txBody>
          <a:bodyPr/>
          <a:lstStyle/>
          <a:p>
            <a:r>
              <a:rPr lang="en-US" dirty="0"/>
              <a:t>Books</a:t>
            </a:r>
          </a:p>
        </p:txBody>
      </p:sp>
      <p:pic>
        <p:nvPicPr>
          <p:cNvPr id="5" name="Picture 4">
            <a:extLst>
              <a:ext uri="{FF2B5EF4-FFF2-40B4-BE49-F238E27FC236}">
                <a16:creationId xmlns:a16="http://schemas.microsoft.com/office/drawing/2014/main" id="{196038D5-CD96-7AB0-12EC-D71FB503641A}"/>
              </a:ext>
            </a:extLst>
          </p:cNvPr>
          <p:cNvPicPr>
            <a:picLocks noChangeAspect="1"/>
          </p:cNvPicPr>
          <p:nvPr/>
        </p:nvPicPr>
        <p:blipFill>
          <a:blip r:embed="rId2"/>
          <a:stretch>
            <a:fillRect/>
          </a:stretch>
        </p:blipFill>
        <p:spPr>
          <a:xfrm>
            <a:off x="152399" y="2438400"/>
            <a:ext cx="8667863" cy="2743200"/>
          </a:xfrm>
          <a:prstGeom prst="rect">
            <a:avLst/>
          </a:prstGeom>
        </p:spPr>
      </p:pic>
    </p:spTree>
    <p:extLst>
      <p:ext uri="{BB962C8B-B14F-4D97-AF65-F5344CB8AC3E}">
        <p14:creationId xmlns:p14="http://schemas.microsoft.com/office/powerpoint/2010/main" val="4111021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22DE725D-0EB2-83E9-E0E6-1A93A393B5B0}"/>
              </a:ext>
            </a:extLst>
          </p:cNvPr>
          <p:cNvSpPr>
            <a:spLocks noGrp="1"/>
          </p:cNvSpPr>
          <p:nvPr>
            <p:ph type="body" idx="1"/>
          </p:nvPr>
        </p:nvSpPr>
        <p:spPr>
          <a:xfrm>
            <a:off x="228600" y="2438400"/>
            <a:ext cx="8305800" cy="3877985"/>
          </a:xfrm>
        </p:spPr>
        <p:txBody>
          <a:bodyPr/>
          <a:lstStyle/>
          <a:p>
            <a:pPr marL="457200" indent="-457200">
              <a:lnSpc>
                <a:spcPct val="100000"/>
              </a:lnSpc>
              <a:buFont typeface="Arial" panose="020B0604020202020204" pitchFamily="34" charset="0"/>
              <a:buChar char="•"/>
            </a:pPr>
            <a:r>
              <a:rPr lang="en-US" dirty="0">
                <a:solidFill>
                  <a:srgbClr val="000000"/>
                </a:solidFill>
                <a:latin typeface="Arial"/>
                <a:ea typeface="Arial Unicode MS"/>
              </a:rPr>
              <a:t>Repeated references to the same data item correspond to temporal locality.</a:t>
            </a:r>
            <a:endParaRPr lang="en-US" dirty="0"/>
          </a:p>
          <a:p>
            <a:pPr marL="457200" indent="-457200">
              <a:lnSpc>
                <a:spcPct val="100000"/>
              </a:lnSpc>
              <a:buFont typeface="Arial" panose="020B0604020202020204" pitchFamily="34" charset="0"/>
              <a:buChar char="•"/>
            </a:pPr>
            <a:r>
              <a:rPr lang="en-US" dirty="0">
                <a:solidFill>
                  <a:srgbClr val="000000"/>
                </a:solidFill>
                <a:latin typeface="Arial"/>
                <a:ea typeface="Arial Unicode MS"/>
              </a:rPr>
              <a:t>In our example, we had </a:t>
            </a:r>
            <a:r>
              <a:rPr lang="en-US" i="1" dirty="0">
                <a:solidFill>
                  <a:srgbClr val="000000"/>
                </a:solidFill>
                <a:latin typeface="Arial"/>
                <a:ea typeface="Arial Unicode MS"/>
              </a:rPr>
              <a:t>O(n</a:t>
            </a:r>
            <a:r>
              <a:rPr lang="en-US" i="1" baseline="30000" dirty="0">
                <a:solidFill>
                  <a:srgbClr val="000000"/>
                </a:solidFill>
                <a:latin typeface="Arial"/>
                <a:ea typeface="Arial Unicode MS"/>
              </a:rPr>
              <a:t>2)</a:t>
            </a:r>
            <a:r>
              <a:rPr lang="en-US" baseline="30000" dirty="0">
                <a:solidFill>
                  <a:srgbClr val="000000"/>
                </a:solidFill>
                <a:latin typeface="Arial"/>
                <a:ea typeface="Arial Unicode MS"/>
              </a:rPr>
              <a:t> </a:t>
            </a:r>
            <a:r>
              <a:rPr lang="en-US" dirty="0">
                <a:solidFill>
                  <a:srgbClr val="000000"/>
                </a:solidFill>
                <a:latin typeface="Arial"/>
                <a:ea typeface="Arial Unicode MS"/>
              </a:rPr>
              <a:t>data accesses and O(n3) computation. This asymptotic difference makes the above example particularly desirable for caches.</a:t>
            </a:r>
          </a:p>
          <a:p>
            <a:pPr marL="457200" indent="-457200">
              <a:lnSpc>
                <a:spcPct val="100000"/>
              </a:lnSpc>
              <a:buFont typeface="Arial" panose="020B0604020202020204" pitchFamily="34" charset="0"/>
              <a:buChar char="•"/>
            </a:pPr>
            <a:r>
              <a:rPr lang="en-US" dirty="0">
                <a:solidFill>
                  <a:srgbClr val="000000"/>
                </a:solidFill>
                <a:latin typeface="Arial"/>
                <a:ea typeface="Arial Unicode MS"/>
              </a:rPr>
              <a:t>Data reuse is critical for cache performance.</a:t>
            </a:r>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B6D2D151-D94B-9908-1473-E1D2A9082E47}"/>
              </a:ext>
            </a:extLst>
          </p:cNvPr>
          <p:cNvSpPr>
            <a:spLocks noGrp="1"/>
          </p:cNvSpPr>
          <p:nvPr>
            <p:ph type="title" idx="4294967295"/>
          </p:nvPr>
        </p:nvSpPr>
        <p:spPr>
          <a:xfrm>
            <a:off x="457200" y="1696338"/>
            <a:ext cx="8229600" cy="998350"/>
          </a:xfrm>
        </p:spPr>
        <p:txBody>
          <a:bodyPr/>
          <a:lstStyle/>
          <a:p>
            <a:r>
              <a:rPr lang="en-US" sz="3200" dirty="0">
                <a:latin typeface="Arial Rounded MT Bold"/>
              </a:rPr>
              <a:t>Impact of Caches</a:t>
            </a:r>
            <a:br>
              <a:rPr lang="en-US" dirty="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BD3152F0-8223-890F-C670-467F6C3A2751}"/>
              </a:ext>
            </a:extLst>
          </p:cNvPr>
          <p:cNvSpPr>
            <a:spLocks noGrp="1"/>
          </p:cNvSpPr>
          <p:nvPr>
            <p:ph type="body" idx="1"/>
          </p:nvPr>
        </p:nvSpPr>
        <p:spPr>
          <a:xfrm>
            <a:off x="304800" y="2438400"/>
            <a:ext cx="8610600" cy="4739759"/>
          </a:xfrm>
        </p:spPr>
        <p:txBody>
          <a:bodyPr/>
          <a:lstStyle/>
          <a:p>
            <a:pPr marL="457200" indent="-457200">
              <a:lnSpc>
                <a:spcPct val="100000"/>
              </a:lnSpc>
              <a:buFont typeface="Arial" panose="020B0604020202020204" pitchFamily="34" charset="0"/>
              <a:buChar char="•"/>
            </a:pPr>
            <a:r>
              <a:rPr lang="en-US" sz="2800" dirty="0">
                <a:solidFill>
                  <a:srgbClr val="000000"/>
                </a:solidFill>
                <a:latin typeface="Arial"/>
                <a:ea typeface="Arial Unicode MS"/>
              </a:rPr>
              <a:t>Memory bandwidth is determined by the bandwidth of the memory bus as well as the memory units.</a:t>
            </a:r>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ea typeface="Arial Unicode MS"/>
              </a:rPr>
              <a:t>Memory bandwidth can be improved by increasing the size of memory blocks.</a:t>
            </a:r>
          </a:p>
          <a:p>
            <a:pPr marL="457200" indent="-457200">
              <a:lnSpc>
                <a:spcPct val="100000"/>
              </a:lnSpc>
              <a:buFont typeface="Arial" panose="020B0604020202020204" pitchFamily="34" charset="0"/>
              <a:buChar char="•"/>
            </a:pPr>
            <a:endParaRPr lang="en-US" dirty="0"/>
          </a:p>
          <a:p>
            <a:pPr marL="457200" indent="-457200">
              <a:lnSpc>
                <a:spcPct val="100000"/>
              </a:lnSpc>
              <a:buFont typeface="Arial" panose="020B0604020202020204" pitchFamily="34" charset="0"/>
              <a:buChar char="•"/>
            </a:pPr>
            <a:r>
              <a:rPr lang="en-US" sz="2800" dirty="0">
                <a:solidFill>
                  <a:srgbClr val="000000"/>
                </a:solidFill>
                <a:latin typeface="Arial"/>
                <a:ea typeface="Arial Unicode MS"/>
              </a:rPr>
              <a:t>The underlying system takes </a:t>
            </a:r>
            <a:r>
              <a:rPr lang="en-US" sz="2800" i="1" dirty="0">
                <a:solidFill>
                  <a:srgbClr val="000000"/>
                </a:solidFill>
                <a:latin typeface="Arial"/>
                <a:ea typeface="Arial Unicode MS"/>
              </a:rPr>
              <a:t>l</a:t>
            </a:r>
            <a:r>
              <a:rPr lang="en-US" sz="2800" dirty="0">
                <a:solidFill>
                  <a:srgbClr val="000000"/>
                </a:solidFill>
                <a:latin typeface="Arial"/>
                <a:ea typeface="Arial Unicode MS"/>
              </a:rPr>
              <a:t> time units (where </a:t>
            </a:r>
            <a:r>
              <a:rPr lang="en-US" sz="2800" i="1" dirty="0">
                <a:solidFill>
                  <a:srgbClr val="000000"/>
                </a:solidFill>
                <a:latin typeface="Arial"/>
                <a:ea typeface="Arial Unicode MS"/>
              </a:rPr>
              <a:t>l</a:t>
            </a:r>
            <a:r>
              <a:rPr lang="en-US" sz="2800" dirty="0">
                <a:solidFill>
                  <a:srgbClr val="000000"/>
                </a:solidFill>
                <a:latin typeface="Arial"/>
                <a:ea typeface="Arial Unicode MS"/>
              </a:rPr>
              <a:t> is the latency of the system) to deliver </a:t>
            </a:r>
            <a:r>
              <a:rPr lang="en-US" sz="2800" i="1" dirty="0">
                <a:solidFill>
                  <a:srgbClr val="000000"/>
                </a:solidFill>
                <a:latin typeface="Arial"/>
                <a:ea typeface="Arial Unicode MS"/>
              </a:rPr>
              <a:t>b</a:t>
            </a:r>
            <a:r>
              <a:rPr lang="en-US" sz="2800" dirty="0">
                <a:solidFill>
                  <a:srgbClr val="000000"/>
                </a:solidFill>
                <a:latin typeface="Arial"/>
                <a:ea typeface="Arial Unicode MS"/>
              </a:rPr>
              <a:t> units of data (where </a:t>
            </a:r>
            <a:r>
              <a:rPr lang="en-US" sz="2800" i="1" dirty="0">
                <a:solidFill>
                  <a:srgbClr val="000000"/>
                </a:solidFill>
                <a:latin typeface="Arial"/>
                <a:ea typeface="Arial Unicode MS"/>
              </a:rPr>
              <a:t>b </a:t>
            </a:r>
            <a:r>
              <a:rPr lang="en-US" sz="2800" dirty="0">
                <a:solidFill>
                  <a:srgbClr val="000000"/>
                </a:solidFill>
                <a:latin typeface="Arial"/>
                <a:ea typeface="Arial Unicode MS"/>
              </a:rPr>
              <a:t>is the block size).</a:t>
            </a:r>
            <a:endParaRPr lang="en-US" dirty="0"/>
          </a:p>
          <a:p>
            <a:pPr marL="457200" indent="-457200">
              <a:lnSpc>
                <a:spcPct val="100000"/>
              </a:lnSpc>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85F799A-3B60-A689-4EC2-954B2D78841D}"/>
              </a:ext>
            </a:extLst>
          </p:cNvPr>
          <p:cNvSpPr>
            <a:spLocks noGrp="1"/>
          </p:cNvSpPr>
          <p:nvPr>
            <p:ph type="title" idx="4294967295"/>
          </p:nvPr>
        </p:nvSpPr>
        <p:spPr>
          <a:xfrm>
            <a:off x="457200" y="1696338"/>
            <a:ext cx="8229600" cy="998350"/>
          </a:xfrm>
        </p:spPr>
        <p:txBody>
          <a:bodyPr/>
          <a:lstStyle/>
          <a:p>
            <a:r>
              <a:rPr lang="en-US" sz="3200" dirty="0">
                <a:latin typeface="Arial Rounded MT Bold"/>
              </a:rPr>
              <a:t>Impact of Memory Bandwidth</a:t>
            </a:r>
            <a:br>
              <a:rPr lang="en-US" dirty="0"/>
            </a:b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08929F81-BC75-9406-EBB9-35C8A5860C45}"/>
              </a:ext>
            </a:extLst>
          </p:cNvPr>
          <p:cNvSpPr>
            <a:spLocks noGrp="1"/>
          </p:cNvSpPr>
          <p:nvPr>
            <p:ph type="body" idx="1"/>
          </p:nvPr>
        </p:nvSpPr>
        <p:spPr>
          <a:xfrm>
            <a:off x="152400" y="2438400"/>
            <a:ext cx="8610600" cy="5047536"/>
          </a:xfrm>
        </p:spPr>
        <p:txBody>
          <a:bodyPr/>
          <a:lstStyle/>
          <a:p>
            <a:pPr marL="342900" indent="-342900" algn="just">
              <a:lnSpc>
                <a:spcPct val="100000"/>
              </a:lnSpc>
              <a:buFont typeface="Arial" panose="020B0604020202020204" pitchFamily="34" charset="0"/>
              <a:buChar char="•"/>
            </a:pPr>
            <a:r>
              <a:rPr lang="en-US" sz="2400" dirty="0">
                <a:solidFill>
                  <a:srgbClr val="000000"/>
                </a:solidFill>
                <a:latin typeface="Arial"/>
                <a:ea typeface="Arial Unicode MS"/>
              </a:rPr>
              <a:t>Consider the same setup as before, except in this case, the block size is 4 words instead of 1 word. We repeat the dot-product computation in this scenario:</a:t>
            </a:r>
            <a:endParaRPr lang="en-US" dirty="0"/>
          </a:p>
          <a:p>
            <a:pPr marL="800100" lvl="1" indent="-342900" algn="just">
              <a:lnSpc>
                <a:spcPct val="100000"/>
              </a:lnSpc>
              <a:buFont typeface="Arial" panose="020B0604020202020204" pitchFamily="34" charset="0"/>
              <a:buChar char="•"/>
            </a:pPr>
            <a:r>
              <a:rPr lang="en-US" sz="2400" dirty="0">
                <a:solidFill>
                  <a:srgbClr val="000000"/>
                </a:solidFill>
                <a:latin typeface="Arial"/>
                <a:ea typeface="Arial Unicode MS"/>
              </a:rPr>
              <a:t>Assuming that the vectors are laid out linearly in memory, eight FLOPs (four multiply-adds) can be performed in 200 cycles.</a:t>
            </a:r>
            <a:endParaRPr lang="en-US" sz="2000" dirty="0"/>
          </a:p>
          <a:p>
            <a:pPr marL="800100" lvl="1" indent="-342900" algn="just">
              <a:lnSpc>
                <a:spcPct val="100000"/>
              </a:lnSpc>
              <a:buFont typeface="Arial" panose="020B0604020202020204" pitchFamily="34" charset="0"/>
              <a:buChar char="•"/>
            </a:pPr>
            <a:r>
              <a:rPr lang="en-US" sz="2400" dirty="0">
                <a:solidFill>
                  <a:srgbClr val="000000"/>
                </a:solidFill>
                <a:latin typeface="Arial"/>
                <a:ea typeface="Arial Unicode MS"/>
              </a:rPr>
              <a:t>This is because a single memory access fetches four consecutive words in the vector.</a:t>
            </a:r>
            <a:endParaRPr lang="en-US" sz="2000" dirty="0"/>
          </a:p>
          <a:p>
            <a:pPr marL="800100" lvl="1" indent="-342900" algn="just">
              <a:lnSpc>
                <a:spcPct val="100000"/>
              </a:lnSpc>
              <a:buFont typeface="Arial" panose="020B0604020202020204" pitchFamily="34" charset="0"/>
              <a:buChar char="•"/>
            </a:pPr>
            <a:r>
              <a:rPr lang="en-US" sz="2400" dirty="0">
                <a:solidFill>
                  <a:srgbClr val="000000"/>
                </a:solidFill>
                <a:latin typeface="Arial"/>
                <a:ea typeface="Arial Unicode MS"/>
              </a:rPr>
              <a:t>Therefore, two accesses can fetch four elements of each of the vectors. This corresponds to a FLOP every 25 ns, for a peak speed of 40 MFLOPS.</a:t>
            </a:r>
            <a:endParaRPr lang="en-US" sz="2000" dirty="0"/>
          </a:p>
          <a:p>
            <a:pPr marL="457200" indent="-457200" algn="just">
              <a:lnSpc>
                <a:spcPct val="100000"/>
              </a:lnSpc>
              <a:buFont typeface="Arial" panose="020B0604020202020204" pitchFamily="34" charset="0"/>
              <a:buChar char="•"/>
            </a:pPr>
            <a:endParaRPr lang="en-US" sz="3200" dirty="0"/>
          </a:p>
          <a:p>
            <a:pPr marL="457200" indent="-457200" algn="just">
              <a:buFont typeface="Arial" panose="020B0604020202020204" pitchFamily="34" charset="0"/>
              <a:buChar char="•"/>
            </a:pPr>
            <a:endParaRPr lang="en-US" sz="3200" dirty="0"/>
          </a:p>
        </p:txBody>
      </p:sp>
      <p:sp>
        <p:nvSpPr>
          <p:cNvPr id="3" name="Title 2">
            <a:extLst>
              <a:ext uri="{FF2B5EF4-FFF2-40B4-BE49-F238E27FC236}">
                <a16:creationId xmlns:a16="http://schemas.microsoft.com/office/drawing/2014/main" id="{AC8BFC4F-9375-5D5D-0C03-3B030876A213}"/>
              </a:ext>
            </a:extLst>
          </p:cNvPr>
          <p:cNvSpPr>
            <a:spLocks noGrp="1"/>
          </p:cNvSpPr>
          <p:nvPr>
            <p:ph type="title" idx="4294967295"/>
          </p:nvPr>
        </p:nvSpPr>
        <p:spPr>
          <a:xfrm>
            <a:off x="457200" y="1696338"/>
            <a:ext cx="8229600" cy="505908"/>
          </a:xfrm>
        </p:spPr>
        <p:txBody>
          <a:bodyPr/>
          <a:lstStyle/>
          <a:p>
            <a:r>
              <a:rPr lang="en-US" sz="3200" dirty="0">
                <a:latin typeface="Arial Rounded MT Bold"/>
              </a:rPr>
              <a:t>Impact of Memory Bandwidth: Example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2D0B6FCF-6D68-FE4F-B741-8FC608275FF7}"/>
              </a:ext>
            </a:extLst>
          </p:cNvPr>
          <p:cNvSpPr>
            <a:spLocks noGrp="1"/>
          </p:cNvSpPr>
          <p:nvPr>
            <p:ph type="body" idx="1"/>
          </p:nvPr>
        </p:nvSpPr>
        <p:spPr>
          <a:xfrm>
            <a:off x="304800" y="2514600"/>
            <a:ext cx="8305800" cy="4308872"/>
          </a:xfrm>
        </p:spPr>
        <p:txBody>
          <a:bodyPr/>
          <a:lstStyle/>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It is important to note that increasing block size does not change latency of the system.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Physically, the scenario illustrated here can be viewed as a wide data bus (4 words or 128 bits) connected to multiple memory banks.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In practice, such wide buses are expensive to construct. </a:t>
            </a:r>
            <a:endParaRPr lang="en-US" dirty="0"/>
          </a:p>
          <a:p>
            <a:pPr marL="457200" indent="-457200" algn="just">
              <a:lnSpc>
                <a:spcPct val="100000"/>
              </a:lnSpc>
              <a:buFont typeface="Arial" panose="020B0604020202020204" pitchFamily="34" charset="0"/>
              <a:buChar char="•"/>
            </a:pPr>
            <a:r>
              <a:rPr lang="en-US" sz="2800" dirty="0">
                <a:solidFill>
                  <a:srgbClr val="000000"/>
                </a:solidFill>
                <a:latin typeface="Arial"/>
                <a:ea typeface="Arial Unicode MS"/>
              </a:rPr>
              <a:t>In a more practical system, consecutive words are sent on the memory bus on subsequent bus cycles after the first word is retrieved. </a:t>
            </a:r>
            <a:endParaRPr lang="en-US" dirty="0"/>
          </a:p>
        </p:txBody>
      </p:sp>
      <p:sp>
        <p:nvSpPr>
          <p:cNvPr id="3" name="Title 2">
            <a:extLst>
              <a:ext uri="{FF2B5EF4-FFF2-40B4-BE49-F238E27FC236}">
                <a16:creationId xmlns:a16="http://schemas.microsoft.com/office/drawing/2014/main" id="{99144B80-ED9E-782D-DC09-264A48161EA6}"/>
              </a:ext>
            </a:extLst>
          </p:cNvPr>
          <p:cNvSpPr>
            <a:spLocks noGrp="1"/>
          </p:cNvSpPr>
          <p:nvPr>
            <p:ph type="title" idx="4294967295"/>
          </p:nvPr>
        </p:nvSpPr>
        <p:spPr>
          <a:xfrm>
            <a:off x="457200" y="1696338"/>
            <a:ext cx="8229600" cy="505908"/>
          </a:xfrm>
        </p:spPr>
        <p:txBody>
          <a:bodyPr/>
          <a:lstStyle/>
          <a:p>
            <a:r>
              <a:rPr lang="en-US" sz="3200" dirty="0">
                <a:latin typeface="Arial Rounded MT Bold"/>
              </a:rPr>
              <a:t>Impact of Memory Bandwidth</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61176"/>
            <a:ext cx="9144000" cy="497205"/>
          </a:xfrm>
          <a:custGeom>
            <a:avLst/>
            <a:gdLst/>
            <a:ahLst/>
            <a:cxnLst/>
            <a:rect l="l" t="t" r="r" b="b"/>
            <a:pathLst>
              <a:path w="9144000" h="497204">
                <a:moveTo>
                  <a:pt x="0" y="496824"/>
                </a:moveTo>
                <a:lnTo>
                  <a:pt x="9144000" y="496824"/>
                </a:lnTo>
                <a:lnTo>
                  <a:pt x="9144000" y="0"/>
                </a:lnTo>
                <a:lnTo>
                  <a:pt x="0" y="0"/>
                </a:lnTo>
                <a:lnTo>
                  <a:pt x="0" y="496824"/>
                </a:lnTo>
                <a:close/>
              </a:path>
            </a:pathLst>
          </a:custGeom>
          <a:solidFill>
            <a:srgbClr val="1F487C"/>
          </a:solidFill>
        </p:spPr>
        <p:txBody>
          <a:bodyPr wrap="square" lIns="0" tIns="0" rIns="0" bIns="0" rtlCol="0"/>
          <a:lstStyle/>
          <a:p>
            <a:endParaRPr/>
          </a:p>
        </p:txBody>
      </p:sp>
      <p:grpSp>
        <p:nvGrpSpPr>
          <p:cNvPr id="3" name="object 3"/>
          <p:cNvGrpSpPr/>
          <p:nvPr/>
        </p:nvGrpSpPr>
        <p:grpSpPr>
          <a:xfrm>
            <a:off x="0" y="362711"/>
            <a:ext cx="9144000" cy="5641975"/>
            <a:chOff x="0" y="362711"/>
            <a:chExt cx="9144000" cy="5641975"/>
          </a:xfrm>
        </p:grpSpPr>
        <p:sp>
          <p:nvSpPr>
            <p:cNvPr id="4" name="object 4"/>
            <p:cNvSpPr/>
            <p:nvPr/>
          </p:nvSpPr>
          <p:spPr>
            <a:xfrm>
              <a:off x="0" y="3214116"/>
              <a:ext cx="9144000" cy="2790825"/>
            </a:xfrm>
            <a:custGeom>
              <a:avLst/>
              <a:gdLst/>
              <a:ahLst/>
              <a:cxnLst/>
              <a:rect l="l" t="t" r="r" b="b"/>
              <a:pathLst>
                <a:path w="9144000" h="2790825">
                  <a:moveTo>
                    <a:pt x="0" y="2790444"/>
                  </a:moveTo>
                  <a:lnTo>
                    <a:pt x="9144000" y="2790444"/>
                  </a:lnTo>
                  <a:lnTo>
                    <a:pt x="9144000" y="0"/>
                  </a:lnTo>
                  <a:lnTo>
                    <a:pt x="0" y="0"/>
                  </a:lnTo>
                  <a:lnTo>
                    <a:pt x="0" y="2790444"/>
                  </a:lnTo>
                  <a:close/>
                </a:path>
              </a:pathLst>
            </a:custGeom>
            <a:solidFill>
              <a:srgbClr val="1F487C"/>
            </a:solidFill>
          </p:spPr>
          <p:txBody>
            <a:bodyPr wrap="square" lIns="0" tIns="0" rIns="0" bIns="0" rtlCol="0"/>
            <a:lstStyle/>
            <a:p>
              <a:endParaRPr/>
            </a:p>
          </p:txBody>
        </p:sp>
        <p:pic>
          <p:nvPicPr>
            <p:cNvPr id="5" name="object 5"/>
            <p:cNvPicPr/>
            <p:nvPr/>
          </p:nvPicPr>
          <p:blipFill>
            <a:blip r:embed="rId2" cstate="print"/>
            <a:stretch>
              <a:fillRect/>
            </a:stretch>
          </p:blipFill>
          <p:spPr>
            <a:xfrm>
              <a:off x="1219200" y="362711"/>
              <a:ext cx="6705600" cy="2857500"/>
            </a:xfrm>
            <a:prstGeom prst="rect">
              <a:avLst/>
            </a:prstGeom>
          </p:spPr>
        </p:pic>
        <p:pic>
          <p:nvPicPr>
            <p:cNvPr id="6" name="object 6"/>
            <p:cNvPicPr/>
            <p:nvPr/>
          </p:nvPicPr>
          <p:blipFill>
            <a:blip r:embed="rId3" cstate="print"/>
            <a:stretch>
              <a:fillRect/>
            </a:stretch>
          </p:blipFill>
          <p:spPr>
            <a:xfrm>
              <a:off x="2433827" y="4000500"/>
              <a:ext cx="4276344" cy="571500"/>
            </a:xfrm>
            <a:prstGeom prst="rect">
              <a:avLst/>
            </a:prstGeom>
          </p:spPr>
        </p:pic>
        <p:pic>
          <p:nvPicPr>
            <p:cNvPr id="7" name="object 7"/>
            <p:cNvPicPr/>
            <p:nvPr/>
          </p:nvPicPr>
          <p:blipFill>
            <a:blip r:embed="rId4" cstate="print"/>
            <a:stretch>
              <a:fillRect/>
            </a:stretch>
          </p:blipFill>
          <p:spPr>
            <a:xfrm>
              <a:off x="3038855" y="4946903"/>
              <a:ext cx="3066288" cy="260604"/>
            </a:xfrm>
            <a:prstGeom prst="rect">
              <a:avLst/>
            </a:prstGeom>
          </p:spPr>
        </p:pic>
      </p:grpSp>
      <p:sp>
        <p:nvSpPr>
          <p:cNvPr id="8" name="object 8"/>
          <p:cNvSpPr txBox="1"/>
          <p:nvPr/>
        </p:nvSpPr>
        <p:spPr>
          <a:xfrm>
            <a:off x="3359911" y="6016853"/>
            <a:ext cx="24244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487C"/>
                </a:solidFill>
                <a:latin typeface="Calibri"/>
                <a:cs typeface="Calibri"/>
                <a:hlinkClick r:id="rId5"/>
              </a:rPr>
              <a:t>www.paruluniversity.ac.in</a:t>
            </a:r>
            <a:endParaRPr sz="1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5822DC-708F-1C95-E8ED-0BD370AD0957}"/>
              </a:ext>
            </a:extLst>
          </p:cNvPr>
          <p:cNvSpPr>
            <a:spLocks noGrp="1"/>
          </p:cNvSpPr>
          <p:nvPr>
            <p:ph type="title" idx="4294967295"/>
          </p:nvPr>
        </p:nvSpPr>
        <p:spPr>
          <a:xfrm>
            <a:off x="23247" y="990600"/>
            <a:ext cx="8229600" cy="513714"/>
          </a:xfrm>
        </p:spPr>
        <p:txBody>
          <a:bodyPr/>
          <a:lstStyle/>
          <a:p>
            <a:pPr algn="ctr"/>
            <a:r>
              <a:rPr lang="en-US" b="1" dirty="0">
                <a:solidFill>
                  <a:schemeClr val="tx2">
                    <a:lumMod val="75000"/>
                  </a:schemeClr>
                </a:solidFill>
              </a:rPr>
              <a:t>Practical List</a:t>
            </a:r>
          </a:p>
        </p:txBody>
      </p:sp>
      <p:pic>
        <p:nvPicPr>
          <p:cNvPr id="5" name="Picture 4">
            <a:extLst>
              <a:ext uri="{FF2B5EF4-FFF2-40B4-BE49-F238E27FC236}">
                <a16:creationId xmlns:a16="http://schemas.microsoft.com/office/drawing/2014/main" id="{7066956D-A8B7-1CA4-DA2E-61AC9D5538B0}"/>
              </a:ext>
            </a:extLst>
          </p:cNvPr>
          <p:cNvPicPr>
            <a:picLocks noChangeAspect="1"/>
          </p:cNvPicPr>
          <p:nvPr/>
        </p:nvPicPr>
        <p:blipFill>
          <a:blip r:embed="rId2"/>
          <a:stretch>
            <a:fillRect/>
          </a:stretch>
        </p:blipFill>
        <p:spPr>
          <a:xfrm>
            <a:off x="0" y="1600199"/>
            <a:ext cx="7467600" cy="5165871"/>
          </a:xfrm>
          <a:prstGeom prst="rect">
            <a:avLst/>
          </a:prstGeom>
        </p:spPr>
      </p:pic>
    </p:spTree>
    <p:extLst>
      <p:ext uri="{BB962C8B-B14F-4D97-AF65-F5344CB8AC3E}">
        <p14:creationId xmlns:p14="http://schemas.microsoft.com/office/powerpoint/2010/main" val="73260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1"/>
          <p:cNvSpPr txBox="1"/>
          <p:nvPr/>
        </p:nvSpPr>
        <p:spPr>
          <a:xfrm>
            <a:off x="457200" y="274680"/>
            <a:ext cx="8229240" cy="1142640"/>
          </a:xfrm>
          <a:prstGeom prst="rect">
            <a:avLst/>
          </a:prstGeom>
        </p:spPr>
        <p:txBody>
          <a:bodyPr anchor="ctr"/>
          <a:lstStyle/>
          <a:p>
            <a:pPr algn="ctr">
              <a:lnSpc>
                <a:spcPct val="100000"/>
              </a:lnSpc>
            </a:pPr>
            <a:endParaRPr dirty="0"/>
          </a:p>
        </p:txBody>
      </p:sp>
      <p:sp>
        <p:nvSpPr>
          <p:cNvPr id="2" name="Text Placeholder 1">
            <a:extLst>
              <a:ext uri="{FF2B5EF4-FFF2-40B4-BE49-F238E27FC236}">
                <a16:creationId xmlns:a16="http://schemas.microsoft.com/office/drawing/2014/main" id="{4FB205F4-1D68-9789-3CD4-3BEADBCFF3FA}"/>
              </a:ext>
            </a:extLst>
          </p:cNvPr>
          <p:cNvSpPr>
            <a:spLocks noGrp="1"/>
          </p:cNvSpPr>
          <p:nvPr>
            <p:ph type="body" idx="1"/>
          </p:nvPr>
        </p:nvSpPr>
        <p:spPr>
          <a:xfrm>
            <a:off x="304800" y="2362200"/>
            <a:ext cx="8458200" cy="4431983"/>
          </a:xfrm>
        </p:spPr>
        <p:txBody>
          <a:bodyPr/>
          <a:lstStyle/>
          <a:p>
            <a:pPr algn="just">
              <a:lnSpc>
                <a:spcPct val="100000"/>
              </a:lnSpc>
              <a:buFont typeface="Arial" pitchFamily="34" charset="0"/>
              <a:buChar char="•"/>
            </a:pPr>
            <a:r>
              <a:rPr lang="en-US" sz="2000" dirty="0">
                <a:solidFill>
                  <a:srgbClr val="000000"/>
                </a:solidFill>
                <a:latin typeface="Times New Roman" pitchFamily="18" charset="0"/>
                <a:cs typeface="Times New Roman" pitchFamily="18" charset="0"/>
              </a:rPr>
              <a:t>The role of parallelism in accelerating computing speeds has been recognized for several decades. Developing parallel hardware and software has traditionally been time and effort intensive. </a:t>
            </a:r>
          </a:p>
          <a:p>
            <a:pPr algn="just">
              <a:lnSpc>
                <a:spcPct val="100000"/>
              </a:lnSpc>
              <a:buFont typeface="Arial" pitchFamily="34" charset="0"/>
              <a:buChar char="•"/>
            </a:pPr>
            <a:endParaRPr lang="en-US" sz="1200" dirty="0">
              <a:latin typeface="Times New Roman" pitchFamily="18" charset="0"/>
              <a:cs typeface="Times New Roman" pitchFamily="18" charset="0"/>
            </a:endParaRPr>
          </a:p>
          <a:p>
            <a:pPr algn="just">
              <a:lnSpc>
                <a:spcPct val="100000"/>
              </a:lnSpc>
              <a:buFont typeface="Arial" pitchFamily="34" charset="0"/>
              <a:buChar char="•"/>
            </a:pPr>
            <a:r>
              <a:rPr lang="en-US" sz="2000" dirty="0">
                <a:solidFill>
                  <a:srgbClr val="000000"/>
                </a:solidFill>
                <a:latin typeface="Times New Roman" pitchFamily="18" charset="0"/>
                <a:cs typeface="Times New Roman" pitchFamily="18" charset="0"/>
              </a:rPr>
              <a:t>If one is to view this in the context of rapidly improving uniprocessor speeds, one is tempted to question the need for parallel computing. </a:t>
            </a:r>
          </a:p>
          <a:p>
            <a:pPr algn="just">
              <a:lnSpc>
                <a:spcPct val="100000"/>
              </a:lnSpc>
              <a:buFont typeface="Arial" pitchFamily="34" charset="0"/>
              <a:buChar char="•"/>
            </a:pPr>
            <a:endParaRPr lang="en-US" sz="1200" dirty="0">
              <a:latin typeface="Times New Roman" pitchFamily="18" charset="0"/>
              <a:cs typeface="Times New Roman" pitchFamily="18" charset="0"/>
            </a:endParaRPr>
          </a:p>
          <a:p>
            <a:pPr algn="just">
              <a:lnSpc>
                <a:spcPct val="100000"/>
              </a:lnSpc>
              <a:buFont typeface="Arial" pitchFamily="34" charset="0"/>
              <a:buChar char="•"/>
            </a:pPr>
            <a:r>
              <a:rPr lang="en-US" sz="2000" dirty="0">
                <a:solidFill>
                  <a:srgbClr val="000000"/>
                </a:solidFill>
                <a:latin typeface="Times New Roman" pitchFamily="18" charset="0"/>
                <a:cs typeface="Times New Roman" pitchFamily="18" charset="0"/>
              </a:rPr>
              <a:t>There are some unmistakable trends in hardware design, which indicate that uniprocessor (or implicitly parallel) architectures may not be able to sustain the rate of </a:t>
            </a:r>
            <a:r>
              <a:rPr lang="en-US" sz="2000" i="1" dirty="0">
                <a:solidFill>
                  <a:srgbClr val="000000"/>
                </a:solidFill>
                <a:latin typeface="Times New Roman" pitchFamily="18" charset="0"/>
                <a:cs typeface="Times New Roman" pitchFamily="18" charset="0"/>
              </a:rPr>
              <a:t>realizable</a:t>
            </a:r>
            <a:r>
              <a:rPr lang="en-US" sz="2000" dirty="0">
                <a:solidFill>
                  <a:srgbClr val="000000"/>
                </a:solidFill>
                <a:latin typeface="Times New Roman" pitchFamily="18" charset="0"/>
                <a:cs typeface="Times New Roman" pitchFamily="18" charset="0"/>
              </a:rPr>
              <a:t> performance increments in the future. </a:t>
            </a:r>
          </a:p>
          <a:p>
            <a:pPr algn="just">
              <a:lnSpc>
                <a:spcPct val="100000"/>
              </a:lnSpc>
              <a:buFont typeface="Arial" pitchFamily="34" charset="0"/>
              <a:buChar char="•"/>
            </a:pPr>
            <a:endParaRPr lang="en-US" sz="1200" dirty="0">
              <a:latin typeface="Times New Roman" pitchFamily="18" charset="0"/>
              <a:cs typeface="Times New Roman" pitchFamily="18" charset="0"/>
            </a:endParaRPr>
          </a:p>
          <a:p>
            <a:pPr algn="just">
              <a:lnSpc>
                <a:spcPct val="100000"/>
              </a:lnSpc>
              <a:buFont typeface="Arial" pitchFamily="34" charset="0"/>
              <a:buChar char="•"/>
            </a:pPr>
            <a:r>
              <a:rPr lang="en-US" sz="2000" dirty="0">
                <a:solidFill>
                  <a:srgbClr val="000000"/>
                </a:solidFill>
                <a:latin typeface="Times New Roman" pitchFamily="18" charset="0"/>
                <a:cs typeface="Times New Roman" pitchFamily="18" charset="0"/>
              </a:rPr>
              <a:t>This is the result of a number of fundamental physical and computational limitations. </a:t>
            </a:r>
          </a:p>
          <a:p>
            <a:pPr algn="just">
              <a:lnSpc>
                <a:spcPct val="100000"/>
              </a:lnSpc>
              <a:buFont typeface="Arial" pitchFamily="34" charset="0"/>
              <a:buChar char="•"/>
            </a:pPr>
            <a:endParaRPr lang="en-US" sz="1200" dirty="0">
              <a:latin typeface="Times New Roman" pitchFamily="18" charset="0"/>
              <a:cs typeface="Times New Roman" pitchFamily="18" charset="0"/>
            </a:endParaRPr>
          </a:p>
          <a:p>
            <a:pPr algn="just">
              <a:lnSpc>
                <a:spcPct val="100000"/>
              </a:lnSpc>
              <a:buFont typeface="Arial" pitchFamily="34" charset="0"/>
              <a:buChar char="•"/>
            </a:pPr>
            <a:r>
              <a:rPr lang="en-US" sz="2000" dirty="0">
                <a:solidFill>
                  <a:srgbClr val="000000"/>
                </a:solidFill>
                <a:latin typeface="Times New Roman" pitchFamily="18" charset="0"/>
                <a:cs typeface="Times New Roman" pitchFamily="18" charset="0"/>
              </a:rPr>
              <a:t>The emergence of standardized parallel programming environments, libraries, and hardware have significantly reduced time to (parallel) solution.</a:t>
            </a:r>
            <a:endParaRPr lang="en-US" sz="2000" dirty="0"/>
          </a:p>
        </p:txBody>
      </p:sp>
      <p:sp>
        <p:nvSpPr>
          <p:cNvPr id="3" name="Title 2">
            <a:extLst>
              <a:ext uri="{FF2B5EF4-FFF2-40B4-BE49-F238E27FC236}">
                <a16:creationId xmlns:a16="http://schemas.microsoft.com/office/drawing/2014/main" id="{CB3EDED2-6398-DA5F-E666-0B00FEAD6F8C}"/>
              </a:ext>
            </a:extLst>
          </p:cNvPr>
          <p:cNvSpPr>
            <a:spLocks noGrp="1"/>
          </p:cNvSpPr>
          <p:nvPr>
            <p:ph type="title" idx="4294967295"/>
          </p:nvPr>
        </p:nvSpPr>
        <p:spPr>
          <a:xfrm>
            <a:off x="457200" y="1696338"/>
            <a:ext cx="8229600" cy="998350"/>
          </a:xfrm>
        </p:spPr>
        <p:txBody>
          <a:bodyPr/>
          <a:lstStyle/>
          <a:p>
            <a:r>
              <a:rPr lang="en-US" sz="3200" b="1" dirty="0">
                <a:latin typeface="Calibri"/>
              </a:rPr>
              <a:t>Motivating Parallelism</a:t>
            </a:r>
            <a:br>
              <a:rPr lang="en-US" b="1" dirty="0"/>
            </a:b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TextShape 1"/>
          <p:cNvSpPr txBox="1"/>
          <p:nvPr/>
        </p:nvSpPr>
        <p:spPr>
          <a:xfrm>
            <a:off x="457200" y="274680"/>
            <a:ext cx="8229240" cy="1142640"/>
          </a:xfrm>
          <a:prstGeom prst="rect">
            <a:avLst/>
          </a:prstGeom>
        </p:spPr>
        <p:txBody>
          <a:bodyPr anchor="ctr"/>
          <a:lstStyle/>
          <a:p>
            <a:endParaRPr/>
          </a:p>
        </p:txBody>
      </p:sp>
      <p:sp>
        <p:nvSpPr>
          <p:cNvPr id="652" name="TextShape 2"/>
          <p:cNvSpPr txBox="1"/>
          <p:nvPr/>
        </p:nvSpPr>
        <p:spPr>
          <a:xfrm>
            <a:off x="457200" y="457200"/>
            <a:ext cx="8229240" cy="5105160"/>
          </a:xfrm>
          <a:prstGeom prst="rect">
            <a:avLst/>
          </a:prstGeom>
        </p:spPr>
        <p:txBody>
          <a:bodyPr/>
          <a:lstStyle/>
          <a:p>
            <a:pPr>
              <a:lnSpc>
                <a:spcPct val="100000"/>
              </a:lnSpc>
              <a:buFont typeface="Arial"/>
              <a:buChar char="•"/>
            </a:pPr>
            <a:r>
              <a:rPr lang="en-US" sz="2400" dirty="0">
                <a:solidFill>
                  <a:srgbClr val="000000"/>
                </a:solidFill>
                <a:latin typeface="Calibri"/>
              </a:rPr>
              <a:t>The speed of an application is determined by more than just processor speed.</a:t>
            </a:r>
            <a:endParaRPr sz="1400" dirty="0"/>
          </a:p>
          <a:p>
            <a:pPr lvl="1">
              <a:lnSpc>
                <a:spcPct val="100000"/>
              </a:lnSpc>
              <a:buFont typeface="Arial"/>
              <a:buChar char="–"/>
            </a:pPr>
            <a:r>
              <a:rPr lang="en-US" sz="2000" dirty="0">
                <a:solidFill>
                  <a:srgbClr val="000000"/>
                </a:solidFill>
                <a:latin typeface="Calibri"/>
              </a:rPr>
              <a:t> Memory speed</a:t>
            </a:r>
            <a:endParaRPr sz="1400" dirty="0"/>
          </a:p>
          <a:p>
            <a:pPr lvl="1">
              <a:lnSpc>
                <a:spcPct val="100000"/>
              </a:lnSpc>
              <a:buFont typeface="Arial"/>
              <a:buChar char="–"/>
            </a:pPr>
            <a:r>
              <a:rPr lang="en-US" sz="2000" dirty="0">
                <a:solidFill>
                  <a:srgbClr val="000000"/>
                </a:solidFill>
                <a:latin typeface="Calibri"/>
              </a:rPr>
              <a:t> Disk speed </a:t>
            </a:r>
            <a:endParaRPr sz="1400" dirty="0"/>
          </a:p>
          <a:p>
            <a:pPr lvl="1">
              <a:lnSpc>
                <a:spcPct val="100000"/>
              </a:lnSpc>
              <a:buFont typeface="Arial"/>
              <a:buChar char="–"/>
            </a:pPr>
            <a:r>
              <a:rPr lang="en-US" sz="2000" dirty="0">
                <a:solidFill>
                  <a:srgbClr val="000000"/>
                </a:solidFill>
                <a:latin typeface="Calibri"/>
              </a:rPr>
              <a:t>Network speed </a:t>
            </a:r>
            <a:endParaRPr sz="1400" dirty="0"/>
          </a:p>
          <a:p>
            <a:pPr>
              <a:lnSpc>
                <a:spcPct val="100000"/>
              </a:lnSpc>
              <a:buFont typeface="Arial"/>
              <a:buChar char="•"/>
            </a:pPr>
            <a:r>
              <a:rPr lang="en-US" sz="2400" dirty="0">
                <a:solidFill>
                  <a:srgbClr val="000000"/>
                </a:solidFill>
                <a:latin typeface="Calibri"/>
              </a:rPr>
              <a:t> Multiprocessors typically improve the aggregate speeds: </a:t>
            </a:r>
            <a:endParaRPr sz="1400" dirty="0"/>
          </a:p>
          <a:p>
            <a:pPr lvl="1">
              <a:lnSpc>
                <a:spcPct val="100000"/>
              </a:lnSpc>
              <a:buFont typeface="Arial"/>
              <a:buChar char="–"/>
            </a:pPr>
            <a:r>
              <a:rPr lang="en-US" sz="2000" dirty="0">
                <a:solidFill>
                  <a:srgbClr val="000000"/>
                </a:solidFill>
                <a:latin typeface="Calibri"/>
              </a:rPr>
              <a:t>Memory bandwidth is improved by separate memories.</a:t>
            </a:r>
            <a:endParaRPr sz="1400" dirty="0"/>
          </a:p>
          <a:p>
            <a:pPr lvl="1">
              <a:lnSpc>
                <a:spcPct val="100000"/>
              </a:lnSpc>
              <a:buFont typeface="Arial"/>
              <a:buChar char="–"/>
            </a:pPr>
            <a:r>
              <a:rPr lang="en-US" sz="2000" dirty="0">
                <a:solidFill>
                  <a:srgbClr val="000000"/>
                </a:solidFill>
                <a:latin typeface="Calibri"/>
              </a:rPr>
              <a:t> Multiprocessors usually have more aggregate cache memory. </a:t>
            </a:r>
            <a:endParaRPr sz="1400" dirty="0"/>
          </a:p>
          <a:p>
            <a:pPr lvl="1">
              <a:lnSpc>
                <a:spcPct val="100000"/>
              </a:lnSpc>
              <a:buFont typeface="Arial"/>
              <a:buChar char="–"/>
            </a:pPr>
            <a:r>
              <a:rPr lang="en-US" sz="2000" dirty="0">
                <a:solidFill>
                  <a:srgbClr val="000000"/>
                </a:solidFill>
                <a:latin typeface="Calibri"/>
              </a:rPr>
              <a:t>Each processor in a cluster can have its own disk and network adapter, improving aggregate speeds. </a:t>
            </a:r>
            <a:endParaRPr sz="1400" dirty="0"/>
          </a:p>
          <a:p>
            <a:pPr>
              <a:lnSpc>
                <a:spcPct val="100000"/>
              </a:lnSpc>
              <a:buFont typeface="Arial"/>
              <a:buChar char="•"/>
            </a:pPr>
            <a:r>
              <a:rPr lang="en-US" sz="2400" dirty="0">
                <a:solidFill>
                  <a:srgbClr val="000000"/>
                </a:solidFill>
                <a:latin typeface="Calibri"/>
              </a:rPr>
              <a:t>Communication enables parallel applications: </a:t>
            </a:r>
            <a:endParaRPr sz="1400" dirty="0"/>
          </a:p>
          <a:p>
            <a:pPr lvl="1">
              <a:lnSpc>
                <a:spcPct val="100000"/>
              </a:lnSpc>
              <a:buFont typeface="Arial"/>
              <a:buChar char="–"/>
            </a:pPr>
            <a:r>
              <a:rPr lang="en-US" sz="2000" dirty="0">
                <a:solidFill>
                  <a:srgbClr val="000000"/>
                </a:solidFill>
                <a:latin typeface="Calibri"/>
              </a:rPr>
              <a:t>Harnessing the computing power of distributed systems over the Internet is a popular example of parallel processing. </a:t>
            </a:r>
            <a:endParaRPr sz="1400" dirty="0"/>
          </a:p>
          <a:p>
            <a:pPr>
              <a:lnSpc>
                <a:spcPct val="100000"/>
              </a:lnSpc>
              <a:buFont typeface="Arial"/>
              <a:buChar char="•"/>
            </a:pPr>
            <a:r>
              <a:rPr lang="en-US" sz="2400" dirty="0">
                <a:solidFill>
                  <a:srgbClr val="000000"/>
                </a:solidFill>
                <a:latin typeface="Calibri"/>
              </a:rPr>
              <a:t>Constraints on the location of data </a:t>
            </a:r>
            <a:endParaRPr sz="1400" dirty="0"/>
          </a:p>
          <a:p>
            <a:pPr lvl="1">
              <a:lnSpc>
                <a:spcPct val="100000"/>
              </a:lnSpc>
              <a:buFont typeface="Arial"/>
              <a:buChar char="–"/>
            </a:pPr>
            <a:r>
              <a:rPr lang="en-US" sz="2000" dirty="0">
                <a:solidFill>
                  <a:srgbClr val="000000"/>
                </a:solidFill>
                <a:latin typeface="Calibri"/>
              </a:rPr>
              <a:t>Huge data sets could be difficult, expensive, or otherwise infeasible to store in a central location. </a:t>
            </a:r>
            <a:endParaRPr sz="1400" dirty="0"/>
          </a:p>
          <a:p>
            <a:pPr lvl="1">
              <a:lnSpc>
                <a:spcPct val="100000"/>
              </a:lnSpc>
              <a:buFont typeface="Arial"/>
              <a:buChar char="–"/>
            </a:pPr>
            <a:r>
              <a:rPr lang="en-US" sz="2000" dirty="0">
                <a:solidFill>
                  <a:srgbClr val="000000"/>
                </a:solidFill>
                <a:latin typeface="Calibri"/>
              </a:rPr>
              <a:t>Distributed data and parallel processing is a practical solution. </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extShape 1"/>
          <p:cNvSpPr txBox="1"/>
          <p:nvPr/>
        </p:nvSpPr>
        <p:spPr>
          <a:xfrm>
            <a:off x="380880" y="152280"/>
            <a:ext cx="8229240" cy="821880"/>
          </a:xfrm>
          <a:prstGeom prst="rect">
            <a:avLst/>
          </a:prstGeom>
        </p:spPr>
        <p:txBody>
          <a:bodyPr anchor="ctr"/>
          <a:lstStyle/>
          <a:p>
            <a:pPr algn="ctr">
              <a:lnSpc>
                <a:spcPct val="100000"/>
              </a:lnSpc>
            </a:pPr>
            <a:endParaRPr dirty="0"/>
          </a:p>
        </p:txBody>
      </p:sp>
      <p:sp>
        <p:nvSpPr>
          <p:cNvPr id="654" name="TextShape 2"/>
          <p:cNvSpPr txBox="1"/>
          <p:nvPr/>
        </p:nvSpPr>
        <p:spPr>
          <a:xfrm>
            <a:off x="457200" y="1600200"/>
            <a:ext cx="8229240" cy="4525560"/>
          </a:xfrm>
          <a:prstGeom prst="rect">
            <a:avLst/>
          </a:prstGeom>
        </p:spPr>
        <p:txBody>
          <a:bodyPr/>
          <a:lstStyle/>
          <a:p>
            <a:pPr>
              <a:lnSpc>
                <a:spcPct val="100000"/>
              </a:lnSpc>
            </a:pPr>
            <a:r>
              <a:rPr lang="en-US" sz="3200" dirty="0">
                <a:solidFill>
                  <a:srgbClr val="000000"/>
                </a:solidFill>
                <a:latin typeface="Calibri"/>
              </a:rPr>
              <a:t>		</a:t>
            </a:r>
            <a:r>
              <a:rPr lang="en-US" sz="2800" b="1" dirty="0">
                <a:solidFill>
                  <a:schemeClr val="bg1"/>
                </a:solidFill>
                <a:latin typeface="Calibri"/>
              </a:rPr>
              <a:t>Moore's law states [1965]: </a:t>
            </a:r>
            <a:endParaRPr sz="1600" b="1" dirty="0">
              <a:solidFill>
                <a:schemeClr val="bg1"/>
              </a:solidFill>
            </a:endParaRPr>
          </a:p>
          <a:p>
            <a:pPr>
              <a:lnSpc>
                <a:spcPct val="100000"/>
              </a:lnSpc>
            </a:pPr>
            <a:endParaRPr sz="1600" dirty="0"/>
          </a:p>
          <a:p>
            <a:pPr>
              <a:lnSpc>
                <a:spcPct val="100000"/>
              </a:lnSpc>
            </a:pPr>
            <a:r>
              <a:rPr lang="en-US" sz="2800" i="1" dirty="0">
                <a:solidFill>
                  <a:srgbClr val="000000"/>
                </a:solidFill>
                <a:latin typeface="Calibri"/>
              </a:rPr>
              <a:t>		``The complexity for minimum component costs has increased at a rate of roughly a factor of two per year. Certainly over the short term this rate can be expected to continue, if not to increase. Over the longer term, the rate of increase is a bit more uncertain, although there is no reason to believe it will not remain nearly constant for at least 10 years. That means by 1975, the number of components per integrated circuit for minimum cost will be 65,000.''</a:t>
            </a:r>
            <a:r>
              <a:rPr lang="en-US" sz="2800" dirty="0">
                <a:solidFill>
                  <a:srgbClr val="000000"/>
                </a:solidFill>
                <a:latin typeface="Calibri"/>
              </a:rPr>
              <a:t> </a:t>
            </a:r>
            <a:endParaRPr sz="1600" dirty="0"/>
          </a:p>
        </p:txBody>
      </p:sp>
      <p:sp>
        <p:nvSpPr>
          <p:cNvPr id="2" name="Text Placeholder 1">
            <a:extLst>
              <a:ext uri="{FF2B5EF4-FFF2-40B4-BE49-F238E27FC236}">
                <a16:creationId xmlns:a16="http://schemas.microsoft.com/office/drawing/2014/main" id="{7814085B-850A-C41D-3D48-1B7EDFEA4017}"/>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AF0E2256-B816-7A37-D207-62CF12BB3925}"/>
              </a:ext>
            </a:extLst>
          </p:cNvPr>
          <p:cNvSpPr>
            <a:spLocks noGrp="1"/>
          </p:cNvSpPr>
          <p:nvPr>
            <p:ph type="title" idx="4294967295"/>
          </p:nvPr>
        </p:nvSpPr>
        <p:spPr>
          <a:xfrm>
            <a:off x="304800" y="304800"/>
            <a:ext cx="8229600" cy="998350"/>
          </a:xfrm>
        </p:spPr>
        <p:txBody>
          <a:bodyPr/>
          <a:lstStyle/>
          <a:p>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3531</Words>
  <Application>Microsoft Office PowerPoint</Application>
  <PresentationFormat>On-screen Show (4:3)</PresentationFormat>
  <Paragraphs>306</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Arial MT</vt:lpstr>
      <vt:lpstr>Arial Rounded MT Bold</vt:lpstr>
      <vt:lpstr>Calibri</vt:lpstr>
      <vt:lpstr>StarSymbol</vt:lpstr>
      <vt:lpstr>Times New Roman</vt:lpstr>
      <vt:lpstr>Office Theme</vt:lpstr>
      <vt:lpstr>PowerPoint Presentation</vt:lpstr>
      <vt:lpstr>PowerPoint Presentation</vt:lpstr>
      <vt:lpstr>Syllabus</vt:lpstr>
      <vt:lpstr>Syllabus</vt:lpstr>
      <vt:lpstr>Books</vt:lpstr>
      <vt:lpstr>Practical List</vt:lpstr>
      <vt:lpstr>Motivating Parallelism </vt:lpstr>
      <vt:lpstr>PowerPoint Presentation</vt:lpstr>
      <vt:lpstr> </vt:lpstr>
      <vt:lpstr>The Computational Power Argument  </vt:lpstr>
      <vt:lpstr>PowerPoint Presentation</vt:lpstr>
      <vt:lpstr>The Computational Power Argument  </vt:lpstr>
      <vt:lpstr>PowerPoint Presentation</vt:lpstr>
      <vt:lpstr>The Memory/Disk Speed Argument  </vt:lpstr>
      <vt:lpstr>The Data Communication Argument  </vt:lpstr>
      <vt:lpstr>PowerPoint Presentation</vt:lpstr>
      <vt:lpstr>PowerPoint Presentation</vt:lpstr>
      <vt:lpstr>SCOPE OF PARALLEL COMPUTING </vt:lpstr>
      <vt:lpstr>Scope of Parallel Computing Applications </vt:lpstr>
      <vt:lpstr>Scientific Applications  </vt:lpstr>
      <vt:lpstr>Commercial Applications  </vt:lpstr>
      <vt:lpstr>Applications in Computer Systems  </vt:lpstr>
      <vt:lpstr>Parallel Programming Platforms </vt:lpstr>
      <vt:lpstr>Scope of Parallelism  </vt:lpstr>
      <vt:lpstr>Implicit parallelism </vt:lpstr>
      <vt:lpstr>Implicit Parallelism: Trends in Microprocessor Architectures  </vt:lpstr>
      <vt:lpstr>Pipelining  </vt:lpstr>
      <vt:lpstr>PowerPoint Presentation</vt:lpstr>
      <vt:lpstr>PowerPoint Presentation</vt:lpstr>
      <vt:lpstr>Superscalar Processor  </vt:lpstr>
      <vt:lpstr>Pipelining and Superscalar Execution  </vt:lpstr>
      <vt:lpstr>Pipelining and Superscalar Execution  </vt:lpstr>
      <vt:lpstr>Pipelining and Superscalar Execution  </vt:lpstr>
      <vt:lpstr>PowerPoint Presentation</vt:lpstr>
      <vt:lpstr>Superscalar Execution: An Example </vt:lpstr>
      <vt:lpstr>Superscalar Execution </vt:lpstr>
      <vt:lpstr>Superscalar Execution: Issue Mechanisms </vt:lpstr>
      <vt:lpstr>Superscalar Execution: Efficiency Considerations  </vt:lpstr>
      <vt:lpstr>Superscalar Execution: Efficiency Considerations  </vt:lpstr>
      <vt:lpstr>Very Long Instruction Word (VLIW) Processors: Considerations  </vt:lpstr>
      <vt:lpstr>PowerPoint Presentation</vt:lpstr>
      <vt:lpstr>Limitations of  Memory System Performance  </vt:lpstr>
      <vt:lpstr>PowerPoint Presentation</vt:lpstr>
      <vt:lpstr>Memory System Performance: Bandwidth and Latency  </vt:lpstr>
      <vt:lpstr>Memory Latency: An Example  </vt:lpstr>
      <vt:lpstr>Memory Latency: An Example  </vt:lpstr>
      <vt:lpstr>Improving Effective Memory Latency Using Caches  </vt:lpstr>
      <vt:lpstr>Impact of Caches: Example  </vt:lpstr>
      <vt:lpstr>Impact of Caches: Example (continued) </vt:lpstr>
      <vt:lpstr>Impact of Caches </vt:lpstr>
      <vt:lpstr>Impact of Memory Bandwidth </vt:lpstr>
      <vt:lpstr>Impact of Memory Bandwidth: Example</vt:lpstr>
      <vt:lpstr>Impact of Memory Bandwidth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Kamal Sutaria</cp:lastModifiedBy>
  <cp:revision>11</cp:revision>
  <dcterms:created xsi:type="dcterms:W3CDTF">2023-05-31T11:28:26Z</dcterms:created>
  <dcterms:modified xsi:type="dcterms:W3CDTF">2023-06-04T12:15:13Z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2022-01-10T00:00:00Z</vt:filetime>
  </property>
  <property fmtid="{D5CDD505-2E9C-101B-9397-08002B2CF9AE}" pid="3" name="Creator">
    <vt:lpwstr>Microsoft® PowerPoint® 2019</vt:lpwstr>
  </property>
  <property fmtid="{D5CDD505-2E9C-101B-9397-08002B2CF9AE}" pid="4" name="LastSaved">
    <vt:filetime>2023-05-31T00:00:00Z</vt:filetime>
  </property>
</Properties>
</file>