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97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kBUahT+DKAzWzDxQTG3hNW5G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9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C4133-5879-4019-8742-ED9AA0B50C96}"/>
              </a:ext>
            </a:extLst>
          </p:cNvPr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349406" cy="1029810"/>
          </a:xfrm>
          <a:prstGeom prst="rect">
            <a:avLst/>
          </a:prstGeom>
        </p:spPr>
      </p:pic>
      <p:pic>
        <p:nvPicPr>
          <p:cNvPr id="8" name="Google Shape;111;p3" descr="C:\Users\parul\Desktop\Digital Learning Content.png">
            <a:extLst>
              <a:ext uri="{FF2B5EF4-FFF2-40B4-BE49-F238E27FC236}">
                <a16:creationId xmlns:a16="http://schemas.microsoft.com/office/drawing/2014/main" id="{CA8E3C6F-557A-47EB-8BF9-1E4D787DEB5C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0" y="-21432"/>
            <a:ext cx="9144000" cy="683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AC60BD-503F-4828-B7CD-F85EDF8C46B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0044" y="14494"/>
            <a:ext cx="3513124" cy="125128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C:\Users\parul\Desktop\te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89" name="Google Shape;89;p1"/>
          <p:cNvSpPr/>
          <p:nvPr/>
        </p:nvSpPr>
        <p:spPr>
          <a:xfrm>
            <a:off x="1143000" y="1916113"/>
            <a:ext cx="6858000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3500" b="1" dirty="0" err="1">
                <a:latin typeface="Calibri"/>
                <a:ea typeface="Calibri"/>
                <a:cs typeface="Calibri"/>
                <a:sym typeface="Calibri"/>
              </a:rPr>
              <a:t>nformation</a:t>
            </a:r>
            <a:r>
              <a:rPr lang="en-IN" sz="3500" b="1" dirty="0">
                <a:latin typeface="Calibri"/>
                <a:ea typeface="Calibri"/>
                <a:cs typeface="Calibri"/>
                <a:sym typeface="Calibri"/>
              </a:rPr>
              <a:t> and Network Security</a:t>
            </a:r>
            <a:endParaRPr sz="3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27175" y="2854325"/>
            <a:ext cx="608965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dirty="0">
                <a:latin typeface="Calibri"/>
                <a:ea typeface="Calibri"/>
                <a:cs typeface="Calibri"/>
                <a:sym typeface="Calibri"/>
              </a:rPr>
              <a:t>Mr. Kashyap Sidapara</a:t>
            </a:r>
            <a:r>
              <a:rPr lang="en-IN" sz="2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&amp; Engineering</a:t>
            </a:r>
            <a:endParaRPr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1417638" y="2692400"/>
            <a:ext cx="6308725" cy="93663"/>
            <a:chOff x="1428728" y="2571744"/>
            <a:chExt cx="6309404" cy="94298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"/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738" y="6154738"/>
            <a:ext cx="487362" cy="48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4A0AA7-814D-47AF-8572-5BD12EF8C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855" y="736912"/>
            <a:ext cx="3208290" cy="1104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0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33613" y="164306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– 2   (key stream generation)</a:t>
            </a:r>
          </a:p>
        </p:txBody>
      </p:sp>
      <p:sp>
        <p:nvSpPr>
          <p:cNvPr id="203" name="Google Shape;203;p1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2;p8">
            <a:extLst>
              <a:ext uri="{FF2B5EF4-FFF2-40B4-BE49-F238E27FC236}">
                <a16:creationId xmlns:a16="http://schemas.microsoft.com/office/drawing/2014/main" id="{EFC172C2-51E5-B7C4-9E85-1B79EA28D0F2}"/>
              </a:ext>
            </a:extLst>
          </p:cNvPr>
          <p:cNvSpPr txBox="1"/>
          <p:nvPr/>
        </p:nvSpPr>
        <p:spPr>
          <a:xfrm>
            <a:off x="190500" y="2286000"/>
            <a:ext cx="4076700" cy="393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 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j=0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 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+ 1)mod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( 0 + 1)mod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 +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] mod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[ 0 + 3 ]mod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3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3</a:t>
            </a:r>
          </a:p>
        </p:txBody>
      </p:sp>
      <p:sp>
        <p:nvSpPr>
          <p:cNvPr id="5" name="Google Shape;172;p8">
            <a:extLst>
              <a:ext uri="{FF2B5EF4-FFF2-40B4-BE49-F238E27FC236}">
                <a16:creationId xmlns:a16="http://schemas.microsoft.com/office/drawing/2014/main" id="{A85A5605-C7C3-2745-52A6-7E733366264A}"/>
              </a:ext>
            </a:extLst>
          </p:cNvPr>
          <p:cNvSpPr txBox="1"/>
          <p:nvPr/>
        </p:nvSpPr>
        <p:spPr>
          <a:xfrm>
            <a:off x="4650740" y="2631440"/>
            <a:ext cx="4076700" cy="38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[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s(j)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[ s(1), s(3)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[ 2  1  0  3 ]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[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s(j) ] mode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[ 1 + 3 ]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0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s(t)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s(0)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2</a:t>
            </a: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1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 txBox="1"/>
          <p:nvPr/>
        </p:nvSpPr>
        <p:spPr>
          <a:xfrm>
            <a:off x="190500" y="2286000"/>
            <a:ext cx="862965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 Traffic Analysis (Passive Attack)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190500" y="1603394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- 2</a:t>
            </a:r>
          </a:p>
        </p:txBody>
      </p:sp>
      <p:sp>
        <p:nvSpPr>
          <p:cNvPr id="2" name="Google Shape;172;p8">
            <a:extLst>
              <a:ext uri="{FF2B5EF4-FFF2-40B4-BE49-F238E27FC236}">
                <a16:creationId xmlns:a16="http://schemas.microsoft.com/office/drawing/2014/main" id="{6C74B3B7-7499-85B0-DB7A-C029D4B064CA}"/>
              </a:ext>
            </a:extLst>
          </p:cNvPr>
          <p:cNvSpPr txBox="1"/>
          <p:nvPr/>
        </p:nvSpPr>
        <p:spPr>
          <a:xfrm>
            <a:off x="190500" y="2286000"/>
            <a:ext cx="4076700" cy="393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=1, j=3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 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+ 1)mod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( 1 + 1)mod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IN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IN"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 +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] mod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[ 3 + 0 ]mod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3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3</a:t>
            </a:r>
          </a:p>
        </p:txBody>
      </p:sp>
      <p:sp>
        <p:nvSpPr>
          <p:cNvPr id="3" name="Google Shape;172;p8">
            <a:extLst>
              <a:ext uri="{FF2B5EF4-FFF2-40B4-BE49-F238E27FC236}">
                <a16:creationId xmlns:a16="http://schemas.microsoft.com/office/drawing/2014/main" id="{33639AB4-F613-0A25-3D65-DDE7B7F8984C}"/>
              </a:ext>
            </a:extLst>
          </p:cNvPr>
          <p:cNvSpPr txBox="1"/>
          <p:nvPr/>
        </p:nvSpPr>
        <p:spPr>
          <a:xfrm>
            <a:off x="4650740" y="2631440"/>
            <a:ext cx="4076700" cy="38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[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s(j)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[ s(2), s(3)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[ 2  1  3  0 ]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[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s(j) ] mode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[ 3 + 0 ]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s(t)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s(3)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0</a:t>
            </a: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2;p10">
            <a:extLst>
              <a:ext uri="{FF2B5EF4-FFF2-40B4-BE49-F238E27FC236}">
                <a16:creationId xmlns:a16="http://schemas.microsoft.com/office/drawing/2014/main" id="{198A9A76-D8C8-66C6-57AA-E454FA72D428}"/>
              </a:ext>
            </a:extLst>
          </p:cNvPr>
          <p:cNvSpPr/>
          <p:nvPr/>
        </p:nvSpPr>
        <p:spPr>
          <a:xfrm>
            <a:off x="33613" y="164306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- 2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2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/>
          <p:nvPr/>
        </p:nvSpPr>
        <p:spPr>
          <a:xfrm>
            <a:off x="0" y="164306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3665" y="1643062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- 2</a:t>
            </a:r>
          </a:p>
        </p:txBody>
      </p:sp>
      <p:sp>
        <p:nvSpPr>
          <p:cNvPr id="2" name="Google Shape;172;p8">
            <a:extLst>
              <a:ext uri="{FF2B5EF4-FFF2-40B4-BE49-F238E27FC236}">
                <a16:creationId xmlns:a16="http://schemas.microsoft.com/office/drawing/2014/main" id="{5B1A6D06-9080-4321-FD9F-460A25EE67BC}"/>
              </a:ext>
            </a:extLst>
          </p:cNvPr>
          <p:cNvSpPr txBox="1"/>
          <p:nvPr/>
        </p:nvSpPr>
        <p:spPr>
          <a:xfrm>
            <a:off x="190500" y="2286000"/>
            <a:ext cx="4076700" cy="393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=2, j=3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 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+ 1)mod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( 2 + 1)mod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 +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] mod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[ 3 + 0 ]mod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3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3</a:t>
            </a:r>
          </a:p>
        </p:txBody>
      </p:sp>
      <p:sp>
        <p:nvSpPr>
          <p:cNvPr id="3" name="Google Shape;172;p8">
            <a:extLst>
              <a:ext uri="{FF2B5EF4-FFF2-40B4-BE49-F238E27FC236}">
                <a16:creationId xmlns:a16="http://schemas.microsoft.com/office/drawing/2014/main" id="{407DC577-76FF-F2AA-89EE-814006032D55}"/>
              </a:ext>
            </a:extLst>
          </p:cNvPr>
          <p:cNvSpPr txBox="1"/>
          <p:nvPr/>
        </p:nvSpPr>
        <p:spPr>
          <a:xfrm>
            <a:off x="4650740" y="2631440"/>
            <a:ext cx="4076700" cy="38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[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s(j)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[ s(3), s(3)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[ 2  1  3  0 ]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[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s(j) ] mode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[ 0 + 0 ]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0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s(t)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s(3)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2</a:t>
            </a: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3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190500" y="2286000"/>
            <a:ext cx="862965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- 2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2;p8">
            <a:extLst>
              <a:ext uri="{FF2B5EF4-FFF2-40B4-BE49-F238E27FC236}">
                <a16:creationId xmlns:a16="http://schemas.microsoft.com/office/drawing/2014/main" id="{5A718F7D-4455-6E8A-9999-110692330DDD}"/>
              </a:ext>
            </a:extLst>
          </p:cNvPr>
          <p:cNvSpPr txBox="1"/>
          <p:nvPr/>
        </p:nvSpPr>
        <p:spPr>
          <a:xfrm>
            <a:off x="190500" y="2286000"/>
            <a:ext cx="4076700" cy="393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=3, j=3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 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+ 1)mod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( 3 + 1)mod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4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IN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lang="en-IN"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 +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] mod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[ 3 + 2 ]mod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5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1</a:t>
            </a:r>
          </a:p>
        </p:txBody>
      </p:sp>
      <p:sp>
        <p:nvSpPr>
          <p:cNvPr id="3" name="Google Shape;172;p8">
            <a:extLst>
              <a:ext uri="{FF2B5EF4-FFF2-40B4-BE49-F238E27FC236}">
                <a16:creationId xmlns:a16="http://schemas.microsoft.com/office/drawing/2014/main" id="{D9E07710-68A7-E433-73E8-1BEB80CCE2C4}"/>
              </a:ext>
            </a:extLst>
          </p:cNvPr>
          <p:cNvSpPr txBox="1"/>
          <p:nvPr/>
        </p:nvSpPr>
        <p:spPr>
          <a:xfrm>
            <a:off x="4650740" y="2631440"/>
            <a:ext cx="4076700" cy="38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[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s(j)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[ s(0), s(1)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[ 1  2  3  0 ]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[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s(j) ] mode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[ 1 + 2 ] mod 4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s(t)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s(3)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0</a:t>
            </a: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4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/>
        </p:nvSpPr>
        <p:spPr>
          <a:xfrm>
            <a:off x="70340" y="2365328"/>
            <a:ext cx="8629650" cy="3559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 &amp; Decryption</a:t>
            </a: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   = [ 1    2    2    2 ] </a:t>
            </a: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= [ 2    0    2    0 ]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XoR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 [ 0011  0010  0000  0010 ]</a:t>
            </a: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Final answer is      [ 3  2  0  2 ]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0" y="164306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3665" y="1643062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- 3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11C1F-5060-9D9F-EF69-9AF1E9A3BC66}"/>
              </a:ext>
            </a:extLst>
          </p:cNvPr>
          <p:cNvCxnSpPr/>
          <p:nvPr/>
        </p:nvCxnSpPr>
        <p:spPr>
          <a:xfrm>
            <a:off x="284480" y="4443095"/>
            <a:ext cx="6187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71FDE1-5E27-43ED-CE05-A5B7008514C7}"/>
              </a:ext>
            </a:extLst>
          </p:cNvPr>
          <p:cNvSpPr txBox="1"/>
          <p:nvPr/>
        </p:nvSpPr>
        <p:spPr>
          <a:xfrm>
            <a:off x="2671777" y="3312215"/>
            <a:ext cx="4277360" cy="111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190500" algn="just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 [ 0001  0010  0010  0010 ]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 [ 0010  0000  0010  0000 ]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charRg st="133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1"/>
          <p:cNvSpPr/>
          <p:nvPr/>
        </p:nvSpPr>
        <p:spPr>
          <a:xfrm>
            <a:off x="0" y="2159083"/>
            <a:ext cx="9144000" cy="327977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41" descr="C:\Users\parul\Desktop\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9712" y="3368675"/>
            <a:ext cx="42767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1" descr="C:\Users\parul\Desktop\Cover Page with yellow patch - Version 18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8218" y="4264839"/>
            <a:ext cx="3067050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40738" y="6154738"/>
            <a:ext cx="487362" cy="4873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56;p41">
            <a:extLst>
              <a:ext uri="{FF2B5EF4-FFF2-40B4-BE49-F238E27FC236}">
                <a16:creationId xmlns:a16="http://schemas.microsoft.com/office/drawing/2014/main" id="{F61C03FD-8F22-4B84-9C6A-1D5A8E96AA4C}"/>
              </a:ext>
            </a:extLst>
          </p:cNvPr>
          <p:cNvSpPr/>
          <p:nvPr/>
        </p:nvSpPr>
        <p:spPr>
          <a:xfrm>
            <a:off x="3089356" y="5438857"/>
            <a:ext cx="2644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www.paruluniversity.ac.in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257175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0" y="3714750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7250" y="3756025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IN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RC 4 algorithm</a:t>
            </a:r>
            <a:endParaRPr dirty="0"/>
          </a:p>
        </p:txBody>
      </p:sp>
      <p:sp>
        <p:nvSpPr>
          <p:cNvPr id="105" name="Google Shape;105;p2"/>
          <p:cNvSpPr/>
          <p:nvPr/>
        </p:nvSpPr>
        <p:spPr>
          <a:xfrm>
            <a:off x="1714500" y="3071813"/>
            <a:ext cx="5715000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IN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Question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90500" y="2212206"/>
            <a:ext cx="8629650" cy="219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Scheduling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stream generation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 &amp; Decryption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Steps: </a:t>
            </a:r>
            <a:endParaRPr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90500" y="2286000"/>
            <a:ext cx="8763000" cy="3993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Syntax:-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 j=0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 to size of array</a:t>
            </a: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j + s(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t(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] mod size of array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[ s(</a:t>
            </a:r>
            <a:r>
              <a:rPr lang="en-IN" sz="2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s(j) ]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where,     s(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 vector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t(</a:t>
            </a:r>
            <a:r>
              <a:rPr lang="en-IN" sz="2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vector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is iteration = size of array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Note:-</a:t>
            </a: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s-array &amp; key array must be same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If key is sort then repeat it.</a:t>
            </a:r>
            <a:endParaRPr sz="24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Key Scheduling</a:t>
            </a:r>
            <a:endParaRPr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5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190500" y="2286000"/>
            <a:ext cx="8558213" cy="3993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j=0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+ 1)mod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 + s(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] mod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[ s(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s(j) ]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[ s(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s(j) ] mode size of array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s(t)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s[{ s(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s(j) } mode size of array]</a:t>
            </a: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Key Stream Generation   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190500" y="2286000"/>
            <a:ext cx="8558213" cy="139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PT  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XoR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New key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Decryption  CT 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XoR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New key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Encryption &amp; Decryption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7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190500" y="2286000"/>
            <a:ext cx="8629650" cy="3993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S-array:-     [ 0  1  2  3 ]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array:- [ 1  2  3  6 ]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 text:- [ 1  2  2  2 ]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s(0)  s(1)  s(2)  s(3)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S-array:-     [ 0       1       2       3 ]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t(0)  t(1)  t(2)  t(3)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array:- [ 1      2      3      6 ]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8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190500" y="2286000"/>
            <a:ext cx="3477260" cy="393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0 (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 to 3),  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j +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t(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] mod size of array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[ 0 + 0 + 1 ] mod 4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1 mod 4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1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0,  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1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s(0), s(1)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[ 1  0  2  3 ]</a:t>
            </a:r>
          </a:p>
        </p:txBody>
      </p:sp>
      <p:sp>
        <p:nvSpPr>
          <p:cNvPr id="173" name="Google Shape;173;p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- 1</a:t>
            </a:r>
          </a:p>
        </p:txBody>
      </p:sp>
      <p:sp>
        <p:nvSpPr>
          <p:cNvPr id="2" name="Google Shape;172;p8">
            <a:extLst>
              <a:ext uri="{FF2B5EF4-FFF2-40B4-BE49-F238E27FC236}">
                <a16:creationId xmlns:a16="http://schemas.microsoft.com/office/drawing/2014/main" id="{DB8ED2DA-3431-C67E-C481-A50F335422B3}"/>
              </a:ext>
            </a:extLst>
          </p:cNvPr>
          <p:cNvSpPr txBox="1"/>
          <p:nvPr/>
        </p:nvSpPr>
        <p:spPr>
          <a:xfrm>
            <a:off x="4935220" y="2289810"/>
            <a:ext cx="3477260" cy="393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1,   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j +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t(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] mod size of array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[ 1 + 0 + 2 ] mod 4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3 mod 4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3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1,  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3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s(1), s(3)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[ 1  3  2  0 ]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190500" y="2286000"/>
            <a:ext cx="862965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- 1</a:t>
            </a:r>
          </a:p>
        </p:txBody>
      </p:sp>
      <p:sp>
        <p:nvSpPr>
          <p:cNvPr id="2" name="Google Shape;172;p8">
            <a:extLst>
              <a:ext uri="{FF2B5EF4-FFF2-40B4-BE49-F238E27FC236}">
                <a16:creationId xmlns:a16="http://schemas.microsoft.com/office/drawing/2014/main" id="{DB307003-68EB-0B18-1CD2-E4049A49DEA3}"/>
              </a:ext>
            </a:extLst>
          </p:cNvPr>
          <p:cNvSpPr txBox="1"/>
          <p:nvPr/>
        </p:nvSpPr>
        <p:spPr>
          <a:xfrm>
            <a:off x="190500" y="2286000"/>
            <a:ext cx="3477260" cy="393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3,  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j +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t(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] mod size of array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[ 3 + 2 + 3 ] mod 4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8 mod 4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0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2,  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0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s(0), s(2)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[ 2  3  1  0 ]</a:t>
            </a:r>
          </a:p>
        </p:txBody>
      </p:sp>
      <p:sp>
        <p:nvSpPr>
          <p:cNvPr id="3" name="Google Shape;172;p8">
            <a:extLst>
              <a:ext uri="{FF2B5EF4-FFF2-40B4-BE49-F238E27FC236}">
                <a16:creationId xmlns:a16="http://schemas.microsoft.com/office/drawing/2014/main" id="{599F328D-BCEC-6955-45BC-748ADC176D72}"/>
              </a:ext>
            </a:extLst>
          </p:cNvPr>
          <p:cNvSpPr txBox="1"/>
          <p:nvPr/>
        </p:nvSpPr>
        <p:spPr>
          <a:xfrm>
            <a:off x="4935220" y="2289810"/>
            <a:ext cx="3477260" cy="393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0,   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j + s(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t(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] mod size of array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[ 0 + 0 + 6 ] mod 4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6 mod 4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2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3,  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2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s(2), s(3)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[ 2  3  0  1 ]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1277</Words>
  <Application>Microsoft Office PowerPoint</Application>
  <PresentationFormat>On-screen Show (4:3)</PresentationFormat>
  <Paragraphs>205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parul</dc:creator>
  <cp:lastModifiedBy>Kashyap Sidapara</cp:lastModifiedBy>
  <cp:revision>10</cp:revision>
  <dcterms:created xsi:type="dcterms:W3CDTF">2020-05-18T10:32:41Z</dcterms:created>
  <dcterms:modified xsi:type="dcterms:W3CDTF">2024-07-27T08:16:02Z</dcterms:modified>
</cp:coreProperties>
</file>