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4" r:id="rId3"/>
    <p:sldId id="295" r:id="rId4"/>
    <p:sldId id="296" r:id="rId5"/>
    <p:sldId id="297" r:id="rId6"/>
    <p:sldId id="298" r:id="rId7"/>
    <p:sldId id="299" r:id="rId8"/>
    <p:sldId id="300" r:id="rId9"/>
    <p:sldId id="301" r:id="rId10"/>
    <p:sldId id="302"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84"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D8A7D-81E7-4597-AFC1-14E8F0E4534E}" type="datetimeFigureOut">
              <a:rPr lang="en-IN" smtClean="0"/>
              <a:t>03-06-2024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E3C247-14EA-4F41-878A-D60C8091625C}" type="slidenum">
              <a:rPr lang="en-IN" smtClean="0"/>
              <a:t>‹#›</a:t>
            </a:fld>
            <a:endParaRPr lang="en-IN"/>
          </a:p>
        </p:txBody>
      </p:sp>
    </p:spTree>
    <p:extLst>
      <p:ext uri="{BB962C8B-B14F-4D97-AF65-F5344CB8AC3E}">
        <p14:creationId xmlns:p14="http://schemas.microsoft.com/office/powerpoint/2010/main" val="330552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E3C247-14EA-4F41-878A-D60C8091625C}" type="slidenum">
              <a:rPr lang="en-IN" smtClean="0"/>
              <a:t>2</a:t>
            </a:fld>
            <a:endParaRPr lang="en-IN"/>
          </a:p>
        </p:txBody>
      </p:sp>
    </p:spTree>
    <p:extLst>
      <p:ext uri="{BB962C8B-B14F-4D97-AF65-F5344CB8AC3E}">
        <p14:creationId xmlns:p14="http://schemas.microsoft.com/office/powerpoint/2010/main" val="1371641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3" name="Google Shape;983;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7" name="Google Shape;1087;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1" name="Google Shape;1241;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1" name="Google Shape;1251;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8" name="Google Shape;1508;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1" name="Google Shape;1271;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8" name="Google Shape;1318;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6" name="Google Shape;1376;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6" name="Google Shape;1386;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3" name="Google Shape;1493;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8" name="Google Shape;1618;p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8" name="Google Shape;1628;p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8" name="Google Shape;1638;p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8" name="Google Shape;1648;p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9" name="Google Shape;1659;p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0" name="Google Shape;1670;p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3" name="Google Shape;1693;p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5" name="Google Shape;1535;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5" name="Google Shape;1545;p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1" name="Google Shape;1571;p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4" name="Google Shape;1604;p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8" name="Google Shape;888;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0BBAB0-65FC-4FBE-B324-C7D8AE6BC14A}"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C2E9-5EE5-4746-AA18-7B45F02C800E}" type="slidenum">
              <a:rPr lang="en-IN" smtClean="0"/>
              <a:t>‹#›</a:t>
            </a:fld>
            <a:endParaRPr lang="en-IN"/>
          </a:p>
        </p:txBody>
      </p:sp>
      <p:pic>
        <p:nvPicPr>
          <p:cNvPr id="7" name="Picture 6">
            <a:extLst>
              <a:ext uri="{FF2B5EF4-FFF2-40B4-BE49-F238E27FC236}">
                <a16:creationId xmlns:a16="http://schemas.microsoft.com/office/drawing/2014/main" xmlns="" id="{A9AB50B6-7397-42D3-B9F9-862D395CE67F}"/>
              </a:ext>
            </a:extLst>
          </p:cNvPr>
          <p:cNvPicPr>
            <a:picLocks noChangeAspect="1"/>
          </p:cNvPicPr>
          <p:nvPr userDrawn="1"/>
        </p:nvPicPr>
        <p:blipFill>
          <a:blip r:embed="rId2"/>
          <a:stretch>
            <a:fillRect/>
          </a:stretch>
        </p:blipFill>
        <p:spPr>
          <a:xfrm>
            <a:off x="50044" y="14494"/>
            <a:ext cx="3513124" cy="1251285"/>
          </a:xfrm>
          <a:prstGeom prst="rect">
            <a:avLst/>
          </a:prstGeom>
        </p:spPr>
      </p:pic>
      <p:pic>
        <p:nvPicPr>
          <p:cNvPr id="8" name="Google Shape;88;p1" descr="C:\Users\parul\Desktop\temp.png"/>
          <p:cNvPicPr preferRelativeResize="0"/>
          <p:nvPr userDrawn="1"/>
        </p:nvPicPr>
        <p:blipFill rotWithShape="1">
          <a:blip r:embed="rId3">
            <a:alphaModFix/>
          </a:blip>
          <a:srcRect/>
          <a:stretch/>
        </p:blipFill>
        <p:spPr>
          <a:xfrm>
            <a:off x="0" y="0"/>
            <a:ext cx="9144000" cy="6900863"/>
          </a:xfrm>
          <a:prstGeom prst="rect">
            <a:avLst/>
          </a:prstGeom>
          <a:noFill/>
          <a:ln>
            <a:noFill/>
          </a:ln>
        </p:spPr>
      </p:pic>
      <p:pic>
        <p:nvPicPr>
          <p:cNvPr id="9" name="Picture 8">
            <a:extLst>
              <a:ext uri="{FF2B5EF4-FFF2-40B4-BE49-F238E27FC236}">
                <a16:creationId xmlns:a16="http://schemas.microsoft.com/office/drawing/2014/main" xmlns="" id="{109F1F28-2471-4424-991F-F3B077F22EC9}"/>
              </a:ext>
            </a:extLst>
          </p:cNvPr>
          <p:cNvPicPr>
            <a:picLocks noChangeAspect="1"/>
          </p:cNvPicPr>
          <p:nvPr userDrawn="1"/>
        </p:nvPicPr>
        <p:blipFill>
          <a:blip r:embed="rId2"/>
          <a:stretch>
            <a:fillRect/>
          </a:stretch>
        </p:blipFill>
        <p:spPr>
          <a:xfrm>
            <a:off x="3043011" y="373657"/>
            <a:ext cx="3208290" cy="1104996"/>
          </a:xfrm>
          <a:prstGeom prst="rect">
            <a:avLst/>
          </a:prstGeom>
        </p:spPr>
        <p:style>
          <a:lnRef idx="1">
            <a:schemeClr val="accent1"/>
          </a:lnRef>
          <a:fillRef idx="3">
            <a:schemeClr val="accent1"/>
          </a:fillRef>
          <a:effectRef idx="2">
            <a:schemeClr val="accent1"/>
          </a:effectRef>
          <a:fontRef idx="minor">
            <a:schemeClr val="lt1"/>
          </a:fontRef>
        </p:style>
      </p:pic>
      <p:sp>
        <p:nvSpPr>
          <p:cNvPr id="10" name="Rectangle 9"/>
          <p:cNvSpPr/>
          <p:nvPr userDrawn="1"/>
        </p:nvSpPr>
        <p:spPr>
          <a:xfrm>
            <a:off x="1283062" y="1628800"/>
            <a:ext cx="6728189" cy="646331"/>
          </a:xfrm>
          <a:prstGeom prst="rect">
            <a:avLst/>
          </a:prstGeom>
        </p:spPr>
        <p:txBody>
          <a:bodyPr wrap="none">
            <a:spAutoFit/>
          </a:bodyPr>
          <a:lstStyle/>
          <a:p>
            <a:pPr algn="ctr">
              <a:buSzPts val="3500"/>
            </a:pPr>
            <a:r>
              <a:rPr lang="en-US" sz="3600" b="1" dirty="0" smtClean="0">
                <a:latin typeface="+mn-lt"/>
                <a:ea typeface="Calibri"/>
                <a:cs typeface="Calibri"/>
                <a:sym typeface="Calibri"/>
              </a:rPr>
              <a:t>Information and Network Security</a:t>
            </a:r>
            <a:endParaRPr lang="en-US" sz="3600" b="1" dirty="0">
              <a:latin typeface="+mn-lt"/>
              <a:ea typeface="Calibri"/>
              <a:cs typeface="Calibri"/>
              <a:sym typeface="Calibri"/>
            </a:endParaRPr>
          </a:p>
        </p:txBody>
      </p:sp>
      <p:grpSp>
        <p:nvGrpSpPr>
          <p:cNvPr id="11" name="Google Shape;92;p1"/>
          <p:cNvGrpSpPr/>
          <p:nvPr userDrawn="1"/>
        </p:nvGrpSpPr>
        <p:grpSpPr>
          <a:xfrm>
            <a:off x="1511300" y="2366723"/>
            <a:ext cx="6308725" cy="93663"/>
            <a:chOff x="1428728" y="2571744"/>
            <a:chExt cx="6309404" cy="94298"/>
          </a:xfrm>
        </p:grpSpPr>
        <p:cxnSp>
          <p:nvCxnSpPr>
            <p:cNvPr id="12"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13"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 name="Rectangle 14"/>
          <p:cNvSpPr/>
          <p:nvPr userDrawn="1"/>
        </p:nvSpPr>
        <p:spPr>
          <a:xfrm>
            <a:off x="2286000" y="2636912"/>
            <a:ext cx="4572000" cy="1200329"/>
          </a:xfrm>
          <a:prstGeom prst="rect">
            <a:avLst/>
          </a:prstGeom>
        </p:spPr>
        <p:txBody>
          <a:bodyPr>
            <a:spAutoFit/>
          </a:bodyPr>
          <a:lstStyle/>
          <a:p>
            <a:pPr lvl="0" algn="ctr">
              <a:buSzPts val="2200"/>
            </a:pP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Ms. </a:t>
            </a:r>
            <a:r>
              <a:rPr lang="en-IN" sz="2400" b="1" dirty="0" err="1" smtClean="0">
                <a:latin typeface="Calibri" panose="020F0502020204030204" pitchFamily="34" charset="0"/>
                <a:ea typeface="Calibri" panose="020F0502020204030204" pitchFamily="34" charset="0"/>
                <a:cs typeface="Calibri" panose="020F0502020204030204" pitchFamily="34" charset="0"/>
                <a:sym typeface="Calibri"/>
              </a:rPr>
              <a:t>Hansa</a:t>
            </a: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 </a:t>
            </a:r>
            <a:r>
              <a:rPr lang="en-IN" sz="2400" b="1" dirty="0" err="1" smtClean="0">
                <a:latin typeface="Calibri" panose="020F0502020204030204" pitchFamily="34" charset="0"/>
                <a:ea typeface="Calibri" panose="020F0502020204030204" pitchFamily="34" charset="0"/>
                <a:cs typeface="Calibri" panose="020F0502020204030204" pitchFamily="34" charset="0"/>
                <a:sym typeface="Calibri"/>
              </a:rPr>
              <a:t>Vaghela</a:t>
            </a: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 , </a:t>
            </a:r>
            <a:r>
              <a:rPr lang="en-IN" sz="2400" dirty="0" smtClean="0">
                <a:latin typeface="Calibri" panose="020F0502020204030204" pitchFamily="34" charset="0"/>
                <a:ea typeface="Calibri" panose="020F0502020204030204" pitchFamily="34" charset="0"/>
                <a:cs typeface="Calibri" panose="020F0502020204030204" pitchFamily="34" charset="0"/>
                <a:sym typeface="Calibri"/>
              </a:rPr>
              <a:t>Assistant Professor</a:t>
            </a:r>
            <a:endParaRPr lang="en-IN" sz="2400" dirty="0" smtClean="0">
              <a:latin typeface="Calibri" panose="020F0502020204030204" pitchFamily="34" charset="0"/>
              <a:ea typeface="Calibri" panose="020F0502020204030204" pitchFamily="34" charset="0"/>
              <a:cs typeface="Calibri" panose="020F0502020204030204" pitchFamily="34" charset="0"/>
            </a:endParaRPr>
          </a:p>
          <a:p>
            <a:pPr lvl="0" algn="ctr">
              <a:buSzPts val="2200"/>
            </a:pPr>
            <a:r>
              <a:rPr lang="en-IN" sz="2400" dirty="0" smtClean="0">
                <a:latin typeface="Calibri" panose="020F0502020204030204" pitchFamily="34" charset="0"/>
                <a:ea typeface="Calibri" panose="020F0502020204030204" pitchFamily="34" charset="0"/>
                <a:cs typeface="Calibri" panose="020F0502020204030204" pitchFamily="34" charset="0"/>
                <a:sym typeface="Calibri"/>
              </a:rPr>
              <a:t>Computer Science &amp; Engineering</a:t>
            </a:r>
            <a:endParaRPr lang="en-IN" sz="2400" dirty="0">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325296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0BBAB0-65FC-4FBE-B324-C7D8AE6BC14A}"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32129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0BBAB0-65FC-4FBE-B324-C7D8AE6BC14A}"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212012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0BBAB0-65FC-4FBE-B324-C7D8AE6BC14A}"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4020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BBAB0-65FC-4FBE-B324-C7D8AE6BC14A}"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427349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0BBAB0-65FC-4FBE-B324-C7D8AE6BC14A}"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289917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0BBAB0-65FC-4FBE-B324-C7D8AE6BC14A}"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34823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0BBAB0-65FC-4FBE-B324-C7D8AE6BC14A}"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301967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BBAB0-65FC-4FBE-B324-C7D8AE6BC14A}"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299122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BBAB0-65FC-4FBE-B324-C7D8AE6BC14A}"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164715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BBAB0-65FC-4FBE-B324-C7D8AE6BC14A}"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C2E9-5EE5-4746-AA18-7B45F02C800E}" type="slidenum">
              <a:rPr lang="en-IN" smtClean="0"/>
              <a:t>‹#›</a:t>
            </a:fld>
            <a:endParaRPr lang="en-IN"/>
          </a:p>
        </p:txBody>
      </p:sp>
    </p:spTree>
    <p:extLst>
      <p:ext uri="{BB962C8B-B14F-4D97-AF65-F5344CB8AC3E}">
        <p14:creationId xmlns:p14="http://schemas.microsoft.com/office/powerpoint/2010/main" val="16292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BBAB0-65FC-4FBE-B324-C7D8AE6BC14A}" type="datetimeFigureOut">
              <a:rPr lang="en-IN" smtClean="0"/>
              <a:t>03-06-2024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DC2E9-5EE5-4746-AA18-7B45F02C800E}" type="slidenum">
              <a:rPr lang="en-IN" smtClean="0"/>
              <a:t>‹#›</a:t>
            </a:fld>
            <a:endParaRPr lang="en-IN"/>
          </a:p>
        </p:txBody>
      </p:sp>
      <p:pic>
        <p:nvPicPr>
          <p:cNvPr id="10" name="Google Shape;111;p3" descr="C:\Users\parul\Desktop\Digital Learning Content.png">
            <a:extLst>
              <a:ext uri="{FF2B5EF4-FFF2-40B4-BE49-F238E27FC236}">
                <a16:creationId xmlns:a16="http://schemas.microsoft.com/office/drawing/2014/main" xmlns="" id="{31E1C536-2BD0-4481-A5E3-4069371C3DBF}"/>
              </a:ext>
            </a:extLst>
          </p:cNvPr>
          <p:cNvPicPr preferRelativeResize="0"/>
          <p:nvPr userDrawn="1"/>
        </p:nvPicPr>
        <p:blipFill rotWithShape="1">
          <a:blip r:embed="rId13">
            <a:alphaModFix/>
          </a:blip>
          <a:srcRect/>
          <a:stretch/>
        </p:blipFill>
        <p:spPr>
          <a:xfrm>
            <a:off x="0" y="-21432"/>
            <a:ext cx="9144000" cy="6834981"/>
          </a:xfrm>
          <a:prstGeom prst="rect">
            <a:avLst/>
          </a:prstGeom>
          <a:noFill/>
          <a:ln>
            <a:noFill/>
          </a:ln>
        </p:spPr>
      </p:pic>
      <p:pic>
        <p:nvPicPr>
          <p:cNvPr id="11" name="Picture 10">
            <a:extLst>
              <a:ext uri="{FF2B5EF4-FFF2-40B4-BE49-F238E27FC236}">
                <a16:creationId xmlns:a16="http://schemas.microsoft.com/office/drawing/2014/main" xmlns="" id="{A9AB50B6-7397-42D3-B9F9-862D395CE67F}"/>
              </a:ext>
            </a:extLst>
          </p:cNvPr>
          <p:cNvPicPr>
            <a:picLocks noChangeAspect="1"/>
          </p:cNvPicPr>
          <p:nvPr userDrawn="1"/>
        </p:nvPicPr>
        <p:blipFill>
          <a:blip r:embed="rId14"/>
          <a:stretch>
            <a:fillRect/>
          </a:stretch>
        </p:blipFill>
        <p:spPr>
          <a:xfrm>
            <a:off x="50044" y="14494"/>
            <a:ext cx="3513124" cy="1251285"/>
          </a:xfrm>
          <a:prstGeom prst="rect">
            <a:avLst/>
          </a:prstGeom>
        </p:spPr>
      </p:pic>
    </p:spTree>
    <p:extLst>
      <p:ext uri="{BB962C8B-B14F-4D97-AF65-F5344CB8AC3E}">
        <p14:creationId xmlns:p14="http://schemas.microsoft.com/office/powerpoint/2010/main" val="41257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589240"/>
            <a:ext cx="104056" cy="49560"/>
          </a:xfrm>
        </p:spPr>
        <p:txBody>
          <a:bodyPr>
            <a:normAutofit fontScale="25000" lnSpcReduction="20000"/>
          </a:bodyPr>
          <a:lstStyle/>
          <a:p>
            <a:endParaRPr lang="en-IN" dirty="0"/>
          </a:p>
        </p:txBody>
      </p:sp>
    </p:spTree>
    <p:extLst>
      <p:ext uri="{BB962C8B-B14F-4D97-AF65-F5344CB8AC3E}">
        <p14:creationId xmlns:p14="http://schemas.microsoft.com/office/powerpoint/2010/main" val="371913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7" name="Google Shape;1607;p8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08" name="Google Shape;1608;p8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dirty="0">
                <a:solidFill>
                  <a:schemeClr val="lt1"/>
                </a:solidFill>
                <a:latin typeface="Calibri"/>
                <a:ea typeface="Calibri"/>
                <a:cs typeface="Calibri"/>
                <a:sym typeface="Calibri"/>
              </a:rPr>
              <a:t>Triple DES</a:t>
            </a:r>
            <a:endParaRPr sz="2800" b="1" dirty="0">
              <a:solidFill>
                <a:schemeClr val="lt1"/>
              </a:solidFill>
              <a:latin typeface="Calibri"/>
              <a:ea typeface="Calibri"/>
              <a:cs typeface="Calibri"/>
              <a:sym typeface="Calibri"/>
            </a:endParaRPr>
          </a:p>
        </p:txBody>
      </p:sp>
      <p:sp>
        <p:nvSpPr>
          <p:cNvPr id="1609" name="Google Shape;1609;p8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610" name="Google Shape;1610;p85"/>
          <p:cNvGrpSpPr/>
          <p:nvPr/>
        </p:nvGrpSpPr>
        <p:grpSpPr>
          <a:xfrm>
            <a:off x="585414" y="2330450"/>
            <a:ext cx="7888288" cy="3942866"/>
            <a:chOff x="585414" y="940340"/>
            <a:chExt cx="7888288" cy="5332976"/>
          </a:xfrm>
        </p:grpSpPr>
        <p:pic>
          <p:nvPicPr>
            <p:cNvPr id="1611" name="Google Shape;1611;p85"/>
            <p:cNvPicPr preferRelativeResize="0"/>
            <p:nvPr/>
          </p:nvPicPr>
          <p:blipFill rotWithShape="1">
            <a:blip r:embed="rId3">
              <a:alphaModFix/>
            </a:blip>
            <a:srcRect t="6154"/>
            <a:stretch/>
          </p:blipFill>
          <p:spPr>
            <a:xfrm>
              <a:off x="670297" y="940340"/>
              <a:ext cx="7803405" cy="1902626"/>
            </a:xfrm>
            <a:prstGeom prst="rect">
              <a:avLst/>
            </a:prstGeom>
            <a:noFill/>
            <a:ln>
              <a:noFill/>
            </a:ln>
          </p:spPr>
        </p:pic>
        <p:pic>
          <p:nvPicPr>
            <p:cNvPr id="1612" name="Google Shape;1612;p85"/>
            <p:cNvPicPr preferRelativeResize="0"/>
            <p:nvPr/>
          </p:nvPicPr>
          <p:blipFill rotWithShape="1">
            <a:blip r:embed="rId4">
              <a:alphaModFix/>
            </a:blip>
            <a:srcRect/>
            <a:stretch/>
          </p:blipFill>
          <p:spPr>
            <a:xfrm>
              <a:off x="585414" y="3681028"/>
              <a:ext cx="7757147" cy="1904400"/>
            </a:xfrm>
            <a:prstGeom prst="rect">
              <a:avLst/>
            </a:prstGeom>
            <a:noFill/>
            <a:ln>
              <a:noFill/>
            </a:ln>
          </p:spPr>
        </p:pic>
        <p:sp>
          <p:nvSpPr>
            <p:cNvPr id="1613" name="Google Shape;1613;p85"/>
            <p:cNvSpPr/>
            <p:nvPr/>
          </p:nvSpPr>
          <p:spPr>
            <a:xfrm>
              <a:off x="2051720" y="2811374"/>
              <a:ext cx="4824536"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E(</a:t>
              </a:r>
              <a:r>
                <a:rPr lang="en-IN" sz="3200" b="0" i="1" u="none" strike="noStrike" cap="none">
                  <a:solidFill>
                    <a:schemeClr val="lt1"/>
                  </a:solidFill>
                  <a:latin typeface="Arial"/>
                  <a:ea typeface="Arial"/>
                  <a:cs typeface="Arial"/>
                  <a:sym typeface="Arial"/>
                </a:rPr>
                <a:t>K</a:t>
              </a:r>
              <a:r>
                <a:rPr lang="en-IN" sz="3200" b="0" i="0" u="none" strike="noStrike" cap="none" baseline="-25000">
                  <a:solidFill>
                    <a:schemeClr val="lt1"/>
                  </a:solidFill>
                  <a:latin typeface="Arial"/>
                  <a:ea typeface="Arial"/>
                  <a:cs typeface="Arial"/>
                  <a:sym typeface="Arial"/>
                </a:rPr>
                <a:t>1</a:t>
              </a:r>
              <a:r>
                <a:rPr lang="en-IN" sz="3200" b="0" i="0" u="none" strike="noStrike" cap="none">
                  <a:solidFill>
                    <a:schemeClr val="lt1"/>
                  </a:solidFill>
                  <a:latin typeface="Arial"/>
                  <a:ea typeface="Arial"/>
                  <a:cs typeface="Arial"/>
                  <a:sym typeface="Arial"/>
                </a:rPr>
                <a:t>,</a:t>
              </a:r>
              <a:r>
                <a:rPr lang="en-IN" sz="3200" b="0" i="1" u="none" strike="noStrike" cap="none">
                  <a:solidFill>
                    <a:schemeClr val="lt1"/>
                  </a:solidFill>
                  <a:latin typeface="Arial"/>
                  <a:ea typeface="Arial"/>
                  <a:cs typeface="Arial"/>
                  <a:sym typeface="Arial"/>
                </a:rPr>
                <a:t>P</a:t>
              </a:r>
              <a:r>
                <a:rPr lang="en-IN" sz="3200" b="0" i="0" u="none" strike="noStrike" cap="none">
                  <a:solidFill>
                    <a:schemeClr val="lt1"/>
                  </a:solidFill>
                  <a:latin typeface="Calibri"/>
                  <a:ea typeface="Calibri"/>
                  <a:cs typeface="Calibri"/>
                  <a:sym typeface="Calibri"/>
                </a:rPr>
                <a:t>)))</a:t>
              </a:r>
              <a:endParaRPr/>
            </a:p>
          </p:txBody>
        </p:sp>
        <p:sp>
          <p:nvSpPr>
            <p:cNvPr id="1614" name="Google Shape;1614;p85"/>
            <p:cNvSpPr/>
            <p:nvPr/>
          </p:nvSpPr>
          <p:spPr>
            <a:xfrm>
              <a:off x="2051719" y="5661248"/>
              <a:ext cx="4824536"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D(</a:t>
              </a:r>
              <a:r>
                <a:rPr lang="en-IN" sz="3200" b="0" i="1" u="none" strike="noStrike" cap="none">
                  <a:solidFill>
                    <a:schemeClr val="lt1"/>
                  </a:solidFill>
                  <a:latin typeface="Arial"/>
                  <a:ea typeface="Arial"/>
                  <a:cs typeface="Arial"/>
                  <a:sym typeface="Arial"/>
                </a:rPr>
                <a:t>K</a:t>
              </a:r>
              <a:r>
                <a:rPr lang="en-IN" sz="3200" b="0" i="0" u="none" strike="noStrike" cap="none" baseline="-25000">
                  <a:solidFill>
                    <a:schemeClr val="lt1"/>
                  </a:solidFill>
                  <a:latin typeface="Arial"/>
                  <a:ea typeface="Arial"/>
                  <a:cs typeface="Arial"/>
                  <a:sym typeface="Arial"/>
                </a:rPr>
                <a:t>1</a:t>
              </a:r>
              <a:r>
                <a:rPr lang="en-IN" sz="3200" b="0" i="0" u="none" strike="noStrike" cap="none">
                  <a:solidFill>
                    <a:schemeClr val="lt1"/>
                  </a:solidFill>
                  <a:latin typeface="Arial"/>
                  <a:ea typeface="Arial"/>
                  <a:cs typeface="Arial"/>
                  <a:sym typeface="Arial"/>
                </a:rPr>
                <a:t>,</a:t>
              </a:r>
              <a:r>
                <a:rPr lang="en-IN" sz="3200" b="0" i="1" u="none" strike="noStrike" cap="none">
                  <a:solidFill>
                    <a:schemeClr val="lt1"/>
                  </a:solidFill>
                  <a:latin typeface="Arial"/>
                  <a:ea typeface="Arial"/>
                  <a:cs typeface="Arial"/>
                  <a:sym typeface="Arial"/>
                </a:rPr>
                <a:t>C</a:t>
              </a:r>
              <a:r>
                <a:rPr lang="en-IN" sz="3200" b="0" i="0" u="none" strike="noStrike" cap="none">
                  <a:solidFill>
                    <a:schemeClr val="lt1"/>
                  </a:solidFill>
                  <a:latin typeface="Calibri"/>
                  <a:ea typeface="Calibri"/>
                  <a:cs typeface="Calibri"/>
                  <a:sym typeface="Calibri"/>
                </a:rPr>
                <a:t>)))</a:t>
              </a:r>
              <a:endParaRPr/>
            </a:p>
          </p:txBody>
        </p:sp>
      </p:grpSp>
      <p:pic>
        <p:nvPicPr>
          <p:cNvPr id="1615" name="Google Shape;1615;p8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1506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5"/>
                                        </p:tgtEl>
                                        <p:attrNameLst>
                                          <p:attrName>style.visibility</p:attrName>
                                        </p:attrNameLst>
                                      </p:cBhvr>
                                      <p:to>
                                        <p:strVal val="visible"/>
                                      </p:to>
                                    </p:set>
                                    <p:animEffect transition="in" filter="fade">
                                      <p:cBhvr>
                                        <p:cTn id="7" dur="1"/>
                                        <p:tgtEl>
                                          <p:spTgt spid="1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1" name="Google Shape;881;p5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2" name="Google Shape;882;p5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dirty="0">
                <a:solidFill>
                  <a:schemeClr val="lt1"/>
                </a:solidFill>
                <a:latin typeface="Calibri"/>
                <a:ea typeface="Calibri"/>
                <a:cs typeface="Calibri"/>
                <a:sym typeface="Calibri"/>
              </a:rPr>
              <a:t>Block Cipher Modes of Operations</a:t>
            </a:r>
            <a:endParaRPr sz="2800" b="1" dirty="0">
              <a:solidFill>
                <a:schemeClr val="lt1"/>
              </a:solidFill>
              <a:latin typeface="Calibri"/>
              <a:ea typeface="Calibri"/>
              <a:cs typeface="Calibri"/>
              <a:sym typeface="Calibri"/>
            </a:endParaRPr>
          </a:p>
        </p:txBody>
      </p:sp>
      <p:sp>
        <p:nvSpPr>
          <p:cNvPr id="883" name="Google Shape;883;p5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4" name="Google Shape;884;p59"/>
          <p:cNvSpPr txBox="1">
            <a:spLocks noGrp="1"/>
          </p:cNvSpPr>
          <p:nvPr>
            <p:ph type="body" idx="1"/>
          </p:nvPr>
        </p:nvSpPr>
        <p:spPr>
          <a:xfrm>
            <a:off x="323528" y="241935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To apply a block cipher in a variety of applications, five "modes of operation" have been defined.</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five modes are intended to cover a wide variety of applications of encryption for which a block cipher could be used.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These modes are intended for use with any symmetric block cipher, including triple DES and AES.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Electronic Code Book (ECB)</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Cipher Block Chaining (CBC)</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Cipher Feedback (CFB)</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Output Feedback (OFB)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Counter (CTR) </a:t>
            </a:r>
            <a:endParaRPr/>
          </a:p>
        </p:txBody>
      </p:sp>
      <p:pic>
        <p:nvPicPr>
          <p:cNvPr id="885" name="Google Shape;885;p5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42780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5"/>
                                        </p:tgtEl>
                                        <p:attrNameLst>
                                          <p:attrName>style.visibility</p:attrName>
                                        </p:attrNameLst>
                                      </p:cBhvr>
                                      <p:to>
                                        <p:strVal val="visible"/>
                                      </p:to>
                                    </p:set>
                                    <p:animEffect transition="in" filter="fade">
                                      <p:cBhvr>
                                        <p:cTn id="7" dur="1"/>
                                        <p:tgtEl>
                                          <p:spTgt spid="8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8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8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8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8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84">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1" name="Google Shape;891;p6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2" name="Google Shape;892;p6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1. Electronic Code Book (ECB)</a:t>
            </a:r>
            <a:endParaRPr sz="2800" b="1">
              <a:solidFill>
                <a:schemeClr val="lt1"/>
              </a:solidFill>
              <a:latin typeface="Calibri"/>
              <a:ea typeface="Calibri"/>
              <a:cs typeface="Calibri"/>
              <a:sym typeface="Calibri"/>
            </a:endParaRPr>
          </a:p>
        </p:txBody>
      </p:sp>
      <p:sp>
        <p:nvSpPr>
          <p:cNvPr id="893" name="Google Shape;893;p6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4" name="Google Shape;894;p60"/>
          <p:cNvSpPr txBox="1">
            <a:spLocks noGrp="1"/>
          </p:cNvSpPr>
          <p:nvPr>
            <p:ph type="body" idx="1"/>
          </p:nvPr>
        </p:nvSpPr>
        <p:spPr>
          <a:xfrm>
            <a:off x="222017" y="2503487"/>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In ECB Mode Plaintext handled one block at a time and each block of plaintext is encrypted using the same key.</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term codebook is used because, for a given key, there is a unique ciphertext for every b-bit block of plaintext.</a:t>
            </a:r>
            <a:endParaRPr/>
          </a:p>
        </p:txBody>
      </p:sp>
      <p:pic>
        <p:nvPicPr>
          <p:cNvPr id="895" name="Google Shape;895;p6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09614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fade">
                                      <p:cBhvr>
                                        <p:cTn id="7" dur="1"/>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1" name="Google Shape;901;p6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02" name="Google Shape;902;p6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ECB Encryption &amp; Decryption</a:t>
            </a:r>
            <a:endParaRPr sz="2800" b="1">
              <a:solidFill>
                <a:schemeClr val="lt1"/>
              </a:solidFill>
              <a:latin typeface="Calibri"/>
              <a:ea typeface="Calibri"/>
              <a:cs typeface="Calibri"/>
              <a:sym typeface="Calibri"/>
            </a:endParaRPr>
          </a:p>
        </p:txBody>
      </p:sp>
      <p:sp>
        <p:nvSpPr>
          <p:cNvPr id="903" name="Google Shape;903;p6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904" name="Google Shape;904;p61"/>
          <p:cNvGrpSpPr/>
          <p:nvPr/>
        </p:nvGrpSpPr>
        <p:grpSpPr>
          <a:xfrm>
            <a:off x="85869" y="2330450"/>
            <a:ext cx="8806611" cy="4054823"/>
            <a:chOff x="85869" y="1377866"/>
            <a:chExt cx="8806611" cy="5007408"/>
          </a:xfrm>
        </p:grpSpPr>
        <p:sp>
          <p:nvSpPr>
            <p:cNvPr id="905" name="Google Shape;905;p61"/>
            <p:cNvSpPr/>
            <p:nvPr/>
          </p:nvSpPr>
          <p:spPr>
            <a:xfrm>
              <a:off x="827584" y="199577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06" name="Google Shape;906;p61"/>
            <p:cNvSpPr/>
            <p:nvPr/>
          </p:nvSpPr>
          <p:spPr>
            <a:xfrm>
              <a:off x="1115616" y="303422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907" name="Google Shape;907;p61"/>
            <p:cNvGrpSpPr/>
            <p:nvPr/>
          </p:nvGrpSpPr>
          <p:grpSpPr>
            <a:xfrm>
              <a:off x="85869" y="1632144"/>
              <a:ext cx="744225" cy="585762"/>
              <a:chOff x="85869" y="2021252"/>
              <a:chExt cx="744225" cy="585762"/>
            </a:xfrm>
          </p:grpSpPr>
          <p:sp>
            <p:nvSpPr>
              <p:cNvPr id="908" name="Google Shape;908;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9" name="Google Shape;909;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10" name="Google Shape;910;p61"/>
            <p:cNvCxnSpPr>
              <a:endCxn id="905" idx="0"/>
            </p:cNvCxnSpPr>
            <p:nvPr/>
          </p:nvCxnSpPr>
          <p:spPr>
            <a:xfrm>
              <a:off x="1493658" y="1387376"/>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11" name="Google Shape;911;p61"/>
            <p:cNvCxnSpPr>
              <a:stCxn id="905" idx="2"/>
              <a:endCxn id="906" idx="0"/>
            </p:cNvCxnSpPr>
            <p:nvPr/>
          </p:nvCxnSpPr>
          <p:spPr>
            <a:xfrm>
              <a:off x="1493658" y="2431376"/>
              <a:ext cx="0" cy="603000"/>
            </a:xfrm>
            <a:prstGeom prst="straightConnector1">
              <a:avLst/>
            </a:prstGeom>
            <a:noFill/>
            <a:ln w="25400" cap="flat" cmpd="sng">
              <a:solidFill>
                <a:schemeClr val="dk1"/>
              </a:solidFill>
              <a:prstDash val="solid"/>
              <a:round/>
              <a:headEnd type="none" w="sm" len="sm"/>
              <a:tailEnd type="stealth" w="med" len="med"/>
            </a:ln>
          </p:spPr>
        </p:cxnSp>
        <p:sp>
          <p:nvSpPr>
            <p:cNvPr id="912" name="Google Shape;912;p61"/>
            <p:cNvSpPr/>
            <p:nvPr/>
          </p:nvSpPr>
          <p:spPr>
            <a:xfrm>
              <a:off x="4103948" y="199577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13" name="Google Shape;913;p61"/>
            <p:cNvSpPr/>
            <p:nvPr/>
          </p:nvSpPr>
          <p:spPr>
            <a:xfrm>
              <a:off x="4391980" y="303422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914" name="Google Shape;914;p61"/>
            <p:cNvGrpSpPr/>
            <p:nvPr/>
          </p:nvGrpSpPr>
          <p:grpSpPr>
            <a:xfrm>
              <a:off x="3362233" y="1632144"/>
              <a:ext cx="744225" cy="585762"/>
              <a:chOff x="85869" y="2021252"/>
              <a:chExt cx="744225" cy="585762"/>
            </a:xfrm>
          </p:grpSpPr>
          <p:sp>
            <p:nvSpPr>
              <p:cNvPr id="915" name="Google Shape;915;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6" name="Google Shape;916;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17" name="Google Shape;917;p61"/>
            <p:cNvCxnSpPr>
              <a:endCxn id="912" idx="0"/>
            </p:cNvCxnSpPr>
            <p:nvPr/>
          </p:nvCxnSpPr>
          <p:spPr>
            <a:xfrm>
              <a:off x="4770022" y="1387376"/>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18" name="Google Shape;918;p61"/>
            <p:cNvCxnSpPr>
              <a:stCxn id="912" idx="2"/>
              <a:endCxn id="913" idx="0"/>
            </p:cNvCxnSpPr>
            <p:nvPr/>
          </p:nvCxnSpPr>
          <p:spPr>
            <a:xfrm>
              <a:off x="4770022" y="2431376"/>
              <a:ext cx="0" cy="603000"/>
            </a:xfrm>
            <a:prstGeom prst="straightConnector1">
              <a:avLst/>
            </a:prstGeom>
            <a:noFill/>
            <a:ln w="25400" cap="flat" cmpd="sng">
              <a:solidFill>
                <a:schemeClr val="dk1"/>
              </a:solidFill>
              <a:prstDash val="solid"/>
              <a:round/>
              <a:headEnd type="none" w="sm" len="sm"/>
              <a:tailEnd type="stealth" w="med" len="med"/>
            </a:ln>
          </p:spPr>
        </p:cxnSp>
        <p:sp>
          <p:nvSpPr>
            <p:cNvPr id="919" name="Google Shape;919;p61"/>
            <p:cNvSpPr/>
            <p:nvPr/>
          </p:nvSpPr>
          <p:spPr>
            <a:xfrm>
              <a:off x="7560332" y="199617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20" name="Google Shape;920;p61"/>
            <p:cNvSpPr/>
            <p:nvPr/>
          </p:nvSpPr>
          <p:spPr>
            <a:xfrm>
              <a:off x="7848364" y="303462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921" name="Google Shape;921;p61"/>
            <p:cNvGrpSpPr/>
            <p:nvPr/>
          </p:nvGrpSpPr>
          <p:grpSpPr>
            <a:xfrm>
              <a:off x="6818617" y="1632538"/>
              <a:ext cx="744225" cy="585762"/>
              <a:chOff x="85869" y="2021252"/>
              <a:chExt cx="744225" cy="585762"/>
            </a:xfrm>
          </p:grpSpPr>
          <p:sp>
            <p:nvSpPr>
              <p:cNvPr id="922" name="Google Shape;922;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3" name="Google Shape;923;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24" name="Google Shape;924;p61"/>
            <p:cNvCxnSpPr>
              <a:endCxn id="919" idx="0"/>
            </p:cNvCxnSpPr>
            <p:nvPr/>
          </p:nvCxnSpPr>
          <p:spPr>
            <a:xfrm>
              <a:off x="8226406" y="1387770"/>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25" name="Google Shape;925;p61"/>
            <p:cNvCxnSpPr>
              <a:stCxn id="919" idx="2"/>
              <a:endCxn id="920" idx="0"/>
            </p:cNvCxnSpPr>
            <p:nvPr/>
          </p:nvCxnSpPr>
          <p:spPr>
            <a:xfrm>
              <a:off x="8226406" y="2431770"/>
              <a:ext cx="0" cy="603000"/>
            </a:xfrm>
            <a:prstGeom prst="straightConnector1">
              <a:avLst/>
            </a:prstGeom>
            <a:noFill/>
            <a:ln w="25400" cap="flat" cmpd="sng">
              <a:solidFill>
                <a:schemeClr val="dk1"/>
              </a:solidFill>
              <a:prstDash val="solid"/>
              <a:round/>
              <a:headEnd type="none" w="sm" len="sm"/>
              <a:tailEnd type="stealth" w="med" len="med"/>
            </a:ln>
          </p:spPr>
        </p:cxnSp>
        <p:sp>
          <p:nvSpPr>
            <p:cNvPr id="926" name="Google Shape;926;p61"/>
            <p:cNvSpPr/>
            <p:nvPr/>
          </p:nvSpPr>
          <p:spPr>
            <a:xfrm>
              <a:off x="1115616" y="386671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927" name="Google Shape;927;p61"/>
            <p:cNvSpPr/>
            <p:nvPr/>
          </p:nvSpPr>
          <p:spPr>
            <a:xfrm>
              <a:off x="827584" y="491083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28" name="Google Shape;928;p61"/>
            <p:cNvSpPr/>
            <p:nvPr/>
          </p:nvSpPr>
          <p:spPr>
            <a:xfrm>
              <a:off x="1115616" y="594928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929" name="Google Shape;929;p61"/>
            <p:cNvGrpSpPr/>
            <p:nvPr/>
          </p:nvGrpSpPr>
          <p:grpSpPr>
            <a:xfrm>
              <a:off x="85869" y="4547198"/>
              <a:ext cx="744225" cy="585762"/>
              <a:chOff x="85869" y="2021252"/>
              <a:chExt cx="744225" cy="585762"/>
            </a:xfrm>
          </p:grpSpPr>
          <p:sp>
            <p:nvSpPr>
              <p:cNvPr id="930" name="Google Shape;930;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1" name="Google Shape;931;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32" name="Google Shape;932;p61"/>
            <p:cNvCxnSpPr>
              <a:stCxn id="926" idx="2"/>
              <a:endCxn id="927" idx="0"/>
            </p:cNvCxnSpPr>
            <p:nvPr/>
          </p:nvCxnSpPr>
          <p:spPr>
            <a:xfrm>
              <a:off x="1493658" y="4302314"/>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33" name="Google Shape;933;p61"/>
            <p:cNvCxnSpPr>
              <a:stCxn id="927" idx="2"/>
              <a:endCxn id="928" idx="0"/>
            </p:cNvCxnSpPr>
            <p:nvPr/>
          </p:nvCxnSpPr>
          <p:spPr>
            <a:xfrm>
              <a:off x="1493658" y="5346430"/>
              <a:ext cx="0" cy="603000"/>
            </a:xfrm>
            <a:prstGeom prst="straightConnector1">
              <a:avLst/>
            </a:prstGeom>
            <a:noFill/>
            <a:ln w="25400" cap="flat" cmpd="sng">
              <a:solidFill>
                <a:schemeClr val="dk1"/>
              </a:solidFill>
              <a:prstDash val="solid"/>
              <a:round/>
              <a:headEnd type="none" w="sm" len="sm"/>
              <a:tailEnd type="stealth" w="med" len="med"/>
            </a:ln>
          </p:spPr>
        </p:cxnSp>
        <p:sp>
          <p:nvSpPr>
            <p:cNvPr id="934" name="Google Shape;934;p61"/>
            <p:cNvSpPr/>
            <p:nvPr/>
          </p:nvSpPr>
          <p:spPr>
            <a:xfrm>
              <a:off x="4391980" y="386671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935" name="Google Shape;935;p61"/>
            <p:cNvSpPr/>
            <p:nvPr/>
          </p:nvSpPr>
          <p:spPr>
            <a:xfrm>
              <a:off x="4103948" y="491083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36" name="Google Shape;936;p61"/>
            <p:cNvSpPr/>
            <p:nvPr/>
          </p:nvSpPr>
          <p:spPr>
            <a:xfrm>
              <a:off x="4391980" y="594928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937" name="Google Shape;937;p61"/>
            <p:cNvGrpSpPr/>
            <p:nvPr/>
          </p:nvGrpSpPr>
          <p:grpSpPr>
            <a:xfrm>
              <a:off x="3362233" y="4547198"/>
              <a:ext cx="744225" cy="585762"/>
              <a:chOff x="85869" y="2021252"/>
              <a:chExt cx="744225" cy="585762"/>
            </a:xfrm>
          </p:grpSpPr>
          <p:sp>
            <p:nvSpPr>
              <p:cNvPr id="938" name="Google Shape;938;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9" name="Google Shape;939;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40" name="Google Shape;940;p61"/>
            <p:cNvCxnSpPr>
              <a:stCxn id="934" idx="2"/>
              <a:endCxn id="935" idx="0"/>
            </p:cNvCxnSpPr>
            <p:nvPr/>
          </p:nvCxnSpPr>
          <p:spPr>
            <a:xfrm>
              <a:off x="4770022" y="4302314"/>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41" name="Google Shape;941;p61"/>
            <p:cNvCxnSpPr>
              <a:stCxn id="935" idx="2"/>
              <a:endCxn id="936" idx="0"/>
            </p:cNvCxnSpPr>
            <p:nvPr/>
          </p:nvCxnSpPr>
          <p:spPr>
            <a:xfrm>
              <a:off x="4770022" y="5346430"/>
              <a:ext cx="0" cy="603000"/>
            </a:xfrm>
            <a:prstGeom prst="straightConnector1">
              <a:avLst/>
            </a:prstGeom>
            <a:noFill/>
            <a:ln w="25400" cap="flat" cmpd="sng">
              <a:solidFill>
                <a:schemeClr val="dk1"/>
              </a:solidFill>
              <a:prstDash val="solid"/>
              <a:round/>
              <a:headEnd type="none" w="sm" len="sm"/>
              <a:tailEnd type="stealth" w="med" len="med"/>
            </a:ln>
          </p:spPr>
        </p:cxnSp>
        <p:sp>
          <p:nvSpPr>
            <p:cNvPr id="942" name="Google Shape;942;p61"/>
            <p:cNvSpPr/>
            <p:nvPr/>
          </p:nvSpPr>
          <p:spPr>
            <a:xfrm>
              <a:off x="7848364" y="386710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943" name="Google Shape;943;p61"/>
            <p:cNvSpPr/>
            <p:nvPr/>
          </p:nvSpPr>
          <p:spPr>
            <a:xfrm>
              <a:off x="7560332" y="491122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44" name="Google Shape;944;p61"/>
            <p:cNvSpPr/>
            <p:nvPr/>
          </p:nvSpPr>
          <p:spPr>
            <a:xfrm>
              <a:off x="7848364" y="594967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945" name="Google Shape;945;p61"/>
            <p:cNvGrpSpPr/>
            <p:nvPr/>
          </p:nvGrpSpPr>
          <p:grpSpPr>
            <a:xfrm>
              <a:off x="6818617" y="4547592"/>
              <a:ext cx="744225" cy="585762"/>
              <a:chOff x="85869" y="2021252"/>
              <a:chExt cx="744225" cy="585762"/>
            </a:xfrm>
          </p:grpSpPr>
          <p:sp>
            <p:nvSpPr>
              <p:cNvPr id="946" name="Google Shape;946;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7" name="Google Shape;947;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48" name="Google Shape;948;p61"/>
            <p:cNvCxnSpPr>
              <a:stCxn id="942" idx="2"/>
              <a:endCxn id="943" idx="0"/>
            </p:cNvCxnSpPr>
            <p:nvPr/>
          </p:nvCxnSpPr>
          <p:spPr>
            <a:xfrm>
              <a:off x="8226406" y="4302708"/>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49" name="Google Shape;949;p61"/>
            <p:cNvCxnSpPr>
              <a:stCxn id="943" idx="2"/>
              <a:endCxn id="944" idx="0"/>
            </p:cNvCxnSpPr>
            <p:nvPr/>
          </p:nvCxnSpPr>
          <p:spPr>
            <a:xfrm>
              <a:off x="8226406" y="5346824"/>
              <a:ext cx="0" cy="603000"/>
            </a:xfrm>
            <a:prstGeom prst="straightConnector1">
              <a:avLst/>
            </a:prstGeom>
            <a:noFill/>
            <a:ln w="25400" cap="flat" cmpd="sng">
              <a:solidFill>
                <a:schemeClr val="dk1"/>
              </a:solidFill>
              <a:prstDash val="solid"/>
              <a:round/>
              <a:headEnd type="none" w="sm" len="sm"/>
              <a:tailEnd type="stealth" w="med" len="med"/>
            </a:ln>
          </p:spPr>
        </p:cxnSp>
        <p:sp>
          <p:nvSpPr>
            <p:cNvPr id="950" name="Google Shape;950;p61"/>
            <p:cNvSpPr txBox="1"/>
            <p:nvPr/>
          </p:nvSpPr>
          <p:spPr>
            <a:xfrm>
              <a:off x="5957312" y="1654585"/>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951" name="Google Shape;951;p61"/>
            <p:cNvSpPr txBox="1"/>
            <p:nvPr/>
          </p:nvSpPr>
          <p:spPr>
            <a:xfrm>
              <a:off x="5957312" y="4547198"/>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952" name="Google Shape;952;p61"/>
            <p:cNvSpPr txBox="1"/>
            <p:nvPr/>
          </p:nvSpPr>
          <p:spPr>
            <a:xfrm>
              <a:off x="1439651" y="1377866"/>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3" name="Google Shape;953;p61"/>
            <p:cNvSpPr txBox="1"/>
            <p:nvPr/>
          </p:nvSpPr>
          <p:spPr>
            <a:xfrm>
              <a:off x="4724982" y="1379881"/>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4" name="Google Shape;954;p61"/>
            <p:cNvSpPr txBox="1"/>
            <p:nvPr/>
          </p:nvSpPr>
          <p:spPr>
            <a:xfrm>
              <a:off x="1493658" y="2670805"/>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5" name="Google Shape;955;p61"/>
            <p:cNvSpPr txBox="1"/>
            <p:nvPr/>
          </p:nvSpPr>
          <p:spPr>
            <a:xfrm>
              <a:off x="4778989" y="2672820"/>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6" name="Google Shape;956;p61"/>
            <p:cNvSpPr txBox="1"/>
            <p:nvPr/>
          </p:nvSpPr>
          <p:spPr>
            <a:xfrm>
              <a:off x="1439651" y="4279727"/>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7" name="Google Shape;957;p61"/>
            <p:cNvSpPr txBox="1"/>
            <p:nvPr/>
          </p:nvSpPr>
          <p:spPr>
            <a:xfrm>
              <a:off x="4724982" y="4281742"/>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8" name="Google Shape;958;p61"/>
            <p:cNvSpPr txBox="1"/>
            <p:nvPr/>
          </p:nvSpPr>
          <p:spPr>
            <a:xfrm>
              <a:off x="1493658" y="5572666"/>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9" name="Google Shape;959;p61"/>
            <p:cNvSpPr txBox="1"/>
            <p:nvPr/>
          </p:nvSpPr>
          <p:spPr>
            <a:xfrm>
              <a:off x="4778989" y="5574681"/>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grpSp>
      <p:pic>
        <p:nvPicPr>
          <p:cNvPr id="960" name="Google Shape;960;p6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7258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0"/>
                                        </p:tgtEl>
                                        <p:attrNameLst>
                                          <p:attrName>style.visibility</p:attrName>
                                        </p:attrNameLst>
                                      </p:cBhvr>
                                      <p:to>
                                        <p:strVal val="visible"/>
                                      </p:to>
                                    </p:set>
                                    <p:animEffect transition="in" filter="fade">
                                      <p:cBhvr>
                                        <p:cTn id="7" dur="1"/>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6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67" name="Google Shape;967;p6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Electronic Code Book ( Continue)</a:t>
            </a:r>
            <a:endParaRPr sz="2800" b="1">
              <a:solidFill>
                <a:schemeClr val="lt1"/>
              </a:solidFill>
              <a:latin typeface="Calibri"/>
              <a:ea typeface="Calibri"/>
              <a:cs typeface="Calibri"/>
              <a:sym typeface="Calibri"/>
            </a:endParaRPr>
          </a:p>
        </p:txBody>
      </p:sp>
      <p:sp>
        <p:nvSpPr>
          <p:cNvPr id="968" name="Google Shape;968;p6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69" name="Google Shape;969;p62"/>
          <p:cNvSpPr txBox="1">
            <a:spLocks noGrp="1"/>
          </p:cNvSpPr>
          <p:nvPr>
            <p:ph type="body" idx="1"/>
          </p:nvPr>
        </p:nvSpPr>
        <p:spPr>
          <a:xfrm>
            <a:off x="190500" y="2330450"/>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 it’s simple.</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Weakness: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Repetitive information contained in the plaintext may show in the ciphertext, if aligned with blocks.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If the message has repetitive elements with a period of repetition a multiple of b bits, then these elements can be identified by the analyst.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 application: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Secure transmission of short pieces of information (e.g. a temporary encryption key)</a:t>
            </a:r>
            <a:endParaRPr/>
          </a:p>
          <a:p>
            <a:pPr marL="342900" lvl="0" indent="-139700" algn="l" rtl="0">
              <a:spcBef>
                <a:spcPts val="640"/>
              </a:spcBef>
              <a:spcAft>
                <a:spcPts val="0"/>
              </a:spcAft>
              <a:buClr>
                <a:schemeClr val="dk1"/>
              </a:buClr>
              <a:buSzPts val="3200"/>
              <a:buNone/>
            </a:pPr>
            <a:endParaRPr/>
          </a:p>
        </p:txBody>
      </p:sp>
      <p:pic>
        <p:nvPicPr>
          <p:cNvPr id="970" name="Google Shape;970;p6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59435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1"/>
                                        <p:tgtEl>
                                          <p:spTgt spid="9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6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6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6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6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6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77" name="Google Shape;977;p6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2. Cipher Block Chaining (CBC)</a:t>
            </a:r>
            <a:endParaRPr sz="2800" b="1">
              <a:solidFill>
                <a:schemeClr val="lt1"/>
              </a:solidFill>
              <a:latin typeface="Calibri"/>
              <a:ea typeface="Calibri"/>
              <a:cs typeface="Calibri"/>
              <a:sym typeface="Calibri"/>
            </a:endParaRPr>
          </a:p>
        </p:txBody>
      </p:sp>
      <p:sp>
        <p:nvSpPr>
          <p:cNvPr id="978" name="Google Shape;978;p6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79" name="Google Shape;979;p63"/>
          <p:cNvSpPr txBox="1">
            <a:spLocks noGrp="1"/>
          </p:cNvSpPr>
          <p:nvPr>
            <p:ph type="body" idx="1"/>
          </p:nvPr>
        </p:nvSpPr>
        <p:spPr>
          <a:xfrm>
            <a:off x="190500" y="2330450"/>
            <a:ext cx="8763000" cy="3994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CBC is a technique in which the same plaintext block, if repeated, produces different ciphertext blocks.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this scheme, the input to the encryption algorithm is the XOR of the current plaintext block and the preceding ciphertext block; the same key is used for each block.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To produce the first block of ciphertext, an initialization vector (IV) is XORed with the first block of plaintext.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On decryption, the IV is XORed with the output of the decryption algorithm to recover the first block of plaintext.</a:t>
            </a:r>
            <a:endParaRPr/>
          </a:p>
        </p:txBody>
      </p:sp>
      <p:pic>
        <p:nvPicPr>
          <p:cNvPr id="980" name="Google Shape;980;p6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73277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0"/>
                                        </p:tgtEl>
                                        <p:attrNameLst>
                                          <p:attrName>style.visibility</p:attrName>
                                        </p:attrNameLst>
                                      </p:cBhvr>
                                      <p:to>
                                        <p:strVal val="visible"/>
                                      </p:to>
                                    </p:set>
                                    <p:animEffect transition="in" filter="fade">
                                      <p:cBhvr>
                                        <p:cTn id="7" dur="1"/>
                                        <p:tgtEl>
                                          <p:spTgt spid="9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7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7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7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6" name="Google Shape;986;p6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87" name="Google Shape;987;p6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CBC - Encryption &amp; Decryption</a:t>
            </a:r>
            <a:endParaRPr sz="2800" b="1">
              <a:solidFill>
                <a:schemeClr val="lt1"/>
              </a:solidFill>
              <a:latin typeface="Calibri"/>
              <a:ea typeface="Calibri"/>
              <a:cs typeface="Calibri"/>
              <a:sym typeface="Calibri"/>
            </a:endParaRPr>
          </a:p>
        </p:txBody>
      </p:sp>
      <p:sp>
        <p:nvSpPr>
          <p:cNvPr id="988" name="Google Shape;988;p6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989" name="Google Shape;989;p64"/>
          <p:cNvGrpSpPr/>
          <p:nvPr/>
        </p:nvGrpSpPr>
        <p:grpSpPr>
          <a:xfrm>
            <a:off x="0" y="2330450"/>
            <a:ext cx="9144000" cy="4183303"/>
            <a:chOff x="0" y="1132970"/>
            <a:chExt cx="9144000" cy="5380783"/>
          </a:xfrm>
        </p:grpSpPr>
        <p:sp>
          <p:nvSpPr>
            <p:cNvPr id="990" name="Google Shape;990;p64"/>
            <p:cNvSpPr/>
            <p:nvPr/>
          </p:nvSpPr>
          <p:spPr>
            <a:xfrm>
              <a:off x="827584" y="223113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91" name="Google Shape;991;p64"/>
            <p:cNvSpPr/>
            <p:nvPr/>
          </p:nvSpPr>
          <p:spPr>
            <a:xfrm>
              <a:off x="1115616" y="310332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992" name="Google Shape;992;p64"/>
            <p:cNvGrpSpPr/>
            <p:nvPr/>
          </p:nvGrpSpPr>
          <p:grpSpPr>
            <a:xfrm>
              <a:off x="83359" y="1865217"/>
              <a:ext cx="744225" cy="585762"/>
              <a:chOff x="85869" y="2021252"/>
              <a:chExt cx="744225" cy="585762"/>
            </a:xfrm>
          </p:grpSpPr>
          <p:sp>
            <p:nvSpPr>
              <p:cNvPr id="993" name="Google Shape;993;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4" name="Google Shape;994;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95" name="Google Shape;995;p64"/>
            <p:cNvCxnSpPr>
              <a:stCxn id="990" idx="2"/>
              <a:endCxn id="991" idx="0"/>
            </p:cNvCxnSpPr>
            <p:nvPr/>
          </p:nvCxnSpPr>
          <p:spPr>
            <a:xfrm>
              <a:off x="1493658" y="2666738"/>
              <a:ext cx="0" cy="436500"/>
            </a:xfrm>
            <a:prstGeom prst="straightConnector1">
              <a:avLst/>
            </a:prstGeom>
            <a:noFill/>
            <a:ln w="25400" cap="flat" cmpd="sng">
              <a:solidFill>
                <a:schemeClr val="dk1"/>
              </a:solidFill>
              <a:prstDash val="solid"/>
              <a:round/>
              <a:headEnd type="none" w="sm" len="sm"/>
              <a:tailEnd type="stealth" w="med" len="med"/>
            </a:ln>
          </p:spPr>
        </p:cxnSp>
        <p:sp>
          <p:nvSpPr>
            <p:cNvPr id="996" name="Google Shape;996;p64"/>
            <p:cNvSpPr/>
            <p:nvPr/>
          </p:nvSpPr>
          <p:spPr>
            <a:xfrm>
              <a:off x="1367644" y="162633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997" name="Google Shape;997;p64"/>
            <p:cNvCxnSpPr/>
            <p:nvPr/>
          </p:nvCxnSpPr>
          <p:spPr>
            <a:xfrm>
              <a:off x="1493658" y="125107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998" name="Google Shape;998;p64"/>
            <p:cNvCxnSpPr/>
            <p:nvPr/>
          </p:nvCxnSpPr>
          <p:spPr>
            <a:xfrm>
              <a:off x="1493658" y="1865217"/>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999" name="Google Shape;999;p64"/>
            <p:cNvGrpSpPr/>
            <p:nvPr/>
          </p:nvGrpSpPr>
          <p:grpSpPr>
            <a:xfrm>
              <a:off x="93148" y="1132970"/>
              <a:ext cx="1274496" cy="608328"/>
              <a:chOff x="93148" y="1269155"/>
              <a:chExt cx="1274496" cy="608328"/>
            </a:xfrm>
          </p:grpSpPr>
          <p:sp>
            <p:nvSpPr>
              <p:cNvPr id="1000" name="Google Shape;1000;p64"/>
              <p:cNvSpPr/>
              <p:nvPr/>
            </p:nvSpPr>
            <p:spPr>
              <a:xfrm>
                <a:off x="263379" y="169282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1" name="Google Shape;1001;p64"/>
              <p:cNvSpPr txBox="1"/>
              <p:nvPr/>
            </p:nvSpPr>
            <p:spPr>
              <a:xfrm>
                <a:off x="93148" y="1269155"/>
                <a:ext cx="6165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IV</a:t>
                </a:r>
                <a:endParaRPr sz="1800" i="1">
                  <a:solidFill>
                    <a:schemeClr val="dk1"/>
                  </a:solidFill>
                  <a:latin typeface="Arial"/>
                  <a:ea typeface="Arial"/>
                  <a:cs typeface="Arial"/>
                  <a:sym typeface="Arial"/>
                </a:endParaRPr>
              </a:p>
            </p:txBody>
          </p:sp>
        </p:grpSp>
        <p:sp>
          <p:nvSpPr>
            <p:cNvPr id="1002" name="Google Shape;1002;p64"/>
            <p:cNvSpPr/>
            <p:nvPr/>
          </p:nvSpPr>
          <p:spPr>
            <a:xfrm>
              <a:off x="3457056" y="223113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003" name="Google Shape;1003;p64"/>
            <p:cNvSpPr/>
            <p:nvPr/>
          </p:nvSpPr>
          <p:spPr>
            <a:xfrm>
              <a:off x="3745088" y="310332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004" name="Google Shape;1004;p64"/>
            <p:cNvGrpSpPr/>
            <p:nvPr/>
          </p:nvGrpSpPr>
          <p:grpSpPr>
            <a:xfrm>
              <a:off x="2712831" y="1865217"/>
              <a:ext cx="744225" cy="585762"/>
              <a:chOff x="85869" y="2021252"/>
              <a:chExt cx="744225" cy="585762"/>
            </a:xfrm>
          </p:grpSpPr>
          <p:sp>
            <p:nvSpPr>
              <p:cNvPr id="1005" name="Google Shape;1005;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6" name="Google Shape;1006;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07" name="Google Shape;1007;p64"/>
            <p:cNvCxnSpPr>
              <a:stCxn id="1002" idx="2"/>
              <a:endCxn id="1003" idx="0"/>
            </p:cNvCxnSpPr>
            <p:nvPr/>
          </p:nvCxnSpPr>
          <p:spPr>
            <a:xfrm>
              <a:off x="4123130" y="2666738"/>
              <a:ext cx="0" cy="436500"/>
            </a:xfrm>
            <a:prstGeom prst="straightConnector1">
              <a:avLst/>
            </a:prstGeom>
            <a:noFill/>
            <a:ln w="25400" cap="flat" cmpd="sng">
              <a:solidFill>
                <a:schemeClr val="dk1"/>
              </a:solidFill>
              <a:prstDash val="solid"/>
              <a:round/>
              <a:headEnd type="none" w="sm" len="sm"/>
              <a:tailEnd type="stealth" w="med" len="med"/>
            </a:ln>
          </p:spPr>
        </p:cxnSp>
        <p:sp>
          <p:nvSpPr>
            <p:cNvPr id="1008" name="Google Shape;1008;p64"/>
            <p:cNvSpPr/>
            <p:nvPr/>
          </p:nvSpPr>
          <p:spPr>
            <a:xfrm>
              <a:off x="3997116" y="162633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09" name="Google Shape;1009;p64"/>
            <p:cNvCxnSpPr/>
            <p:nvPr/>
          </p:nvCxnSpPr>
          <p:spPr>
            <a:xfrm>
              <a:off x="4123130" y="125107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10" name="Google Shape;1010;p64"/>
            <p:cNvCxnSpPr/>
            <p:nvPr/>
          </p:nvCxnSpPr>
          <p:spPr>
            <a:xfrm>
              <a:off x="4123130" y="1865217"/>
              <a:ext cx="0" cy="349552"/>
            </a:xfrm>
            <a:prstGeom prst="straightConnector1">
              <a:avLst/>
            </a:prstGeom>
            <a:noFill/>
            <a:ln w="25400" cap="flat" cmpd="sng">
              <a:solidFill>
                <a:schemeClr val="dk1"/>
              </a:solidFill>
              <a:prstDash val="solid"/>
              <a:round/>
              <a:headEnd type="none" w="sm" len="sm"/>
              <a:tailEnd type="stealth" w="med" len="med"/>
            </a:ln>
          </p:spPr>
        </p:cxnSp>
        <p:sp>
          <p:nvSpPr>
            <p:cNvPr id="1011" name="Google Shape;1011;p64"/>
            <p:cNvSpPr/>
            <p:nvPr/>
          </p:nvSpPr>
          <p:spPr>
            <a:xfrm>
              <a:off x="1861226" y="1725041"/>
              <a:ext cx="2146570" cy="1582365"/>
            </a:xfrm>
            <a:custGeom>
              <a:avLst/>
              <a:gdLst/>
              <a:ahLst/>
              <a:cxnLst/>
              <a:rect l="l" t="t" r="r" b="b"/>
              <a:pathLst>
                <a:path w="2146570" h="1582365" extrusionOk="0">
                  <a:moveTo>
                    <a:pt x="0" y="1582365"/>
                  </a:moveTo>
                  <a:lnTo>
                    <a:pt x="544748" y="1582365"/>
                  </a:lnTo>
                  <a:lnTo>
                    <a:pt x="544748" y="12970"/>
                  </a:lnTo>
                  <a:lnTo>
                    <a:pt x="2146570" y="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2" name="Google Shape;1012;p64"/>
            <p:cNvSpPr txBox="1"/>
            <p:nvPr/>
          </p:nvSpPr>
          <p:spPr>
            <a:xfrm>
              <a:off x="5509091" y="1865217"/>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013" name="Google Shape;1013;p64"/>
            <p:cNvSpPr/>
            <p:nvPr/>
          </p:nvSpPr>
          <p:spPr>
            <a:xfrm>
              <a:off x="7441448" y="224651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014" name="Google Shape;1014;p64"/>
            <p:cNvSpPr/>
            <p:nvPr/>
          </p:nvSpPr>
          <p:spPr>
            <a:xfrm>
              <a:off x="7729480" y="316409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grpSp>
          <p:nvGrpSpPr>
            <p:cNvPr id="1015" name="Google Shape;1015;p64"/>
            <p:cNvGrpSpPr/>
            <p:nvPr/>
          </p:nvGrpSpPr>
          <p:grpSpPr>
            <a:xfrm>
              <a:off x="6697223" y="1880597"/>
              <a:ext cx="744225" cy="585762"/>
              <a:chOff x="85869" y="2021252"/>
              <a:chExt cx="744225" cy="585762"/>
            </a:xfrm>
          </p:grpSpPr>
          <p:sp>
            <p:nvSpPr>
              <p:cNvPr id="1016" name="Google Shape;1016;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7" name="Google Shape;1017;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18" name="Google Shape;1018;p64"/>
            <p:cNvCxnSpPr>
              <a:stCxn id="1013" idx="2"/>
            </p:cNvCxnSpPr>
            <p:nvPr/>
          </p:nvCxnSpPr>
          <p:spPr>
            <a:xfrm>
              <a:off x="8107522" y="2682118"/>
              <a:ext cx="0" cy="436500"/>
            </a:xfrm>
            <a:prstGeom prst="straightConnector1">
              <a:avLst/>
            </a:prstGeom>
            <a:noFill/>
            <a:ln w="25400" cap="flat" cmpd="sng">
              <a:solidFill>
                <a:schemeClr val="dk1"/>
              </a:solidFill>
              <a:prstDash val="solid"/>
              <a:round/>
              <a:headEnd type="none" w="sm" len="sm"/>
              <a:tailEnd type="stealth" w="med" len="med"/>
            </a:ln>
          </p:spPr>
        </p:cxnSp>
        <p:sp>
          <p:nvSpPr>
            <p:cNvPr id="1019" name="Google Shape;1019;p64"/>
            <p:cNvSpPr/>
            <p:nvPr/>
          </p:nvSpPr>
          <p:spPr>
            <a:xfrm>
              <a:off x="7981508" y="164171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20" name="Google Shape;1020;p64"/>
            <p:cNvCxnSpPr/>
            <p:nvPr/>
          </p:nvCxnSpPr>
          <p:spPr>
            <a:xfrm>
              <a:off x="8107522" y="126645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21" name="Google Shape;1021;p64"/>
            <p:cNvCxnSpPr/>
            <p:nvPr/>
          </p:nvCxnSpPr>
          <p:spPr>
            <a:xfrm>
              <a:off x="8107522" y="1880597"/>
              <a:ext cx="0" cy="349552"/>
            </a:xfrm>
            <a:prstGeom prst="straightConnector1">
              <a:avLst/>
            </a:prstGeom>
            <a:noFill/>
            <a:ln w="25400" cap="flat" cmpd="sng">
              <a:solidFill>
                <a:schemeClr val="dk1"/>
              </a:solidFill>
              <a:prstDash val="solid"/>
              <a:round/>
              <a:headEnd type="none" w="sm" len="sm"/>
              <a:tailEnd type="stealth" w="med" len="med"/>
            </a:ln>
          </p:spPr>
        </p:cxnSp>
        <p:sp>
          <p:nvSpPr>
            <p:cNvPr id="1022" name="Google Shape;1022;p64"/>
            <p:cNvSpPr/>
            <p:nvPr/>
          </p:nvSpPr>
          <p:spPr>
            <a:xfrm>
              <a:off x="4487694" y="2412462"/>
              <a:ext cx="674451" cy="920885"/>
            </a:xfrm>
            <a:custGeom>
              <a:avLst/>
              <a:gdLst/>
              <a:ahLst/>
              <a:cxnLst/>
              <a:rect l="l" t="t" r="r" b="b"/>
              <a:pathLst>
                <a:path w="674451" h="920885" extrusionOk="0">
                  <a:moveTo>
                    <a:pt x="0" y="920885"/>
                  </a:moveTo>
                  <a:lnTo>
                    <a:pt x="674451" y="920885"/>
                  </a:lnTo>
                  <a:lnTo>
                    <a:pt x="674451"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3" name="Google Shape;1023;p64"/>
            <p:cNvSpPr/>
            <p:nvPr/>
          </p:nvSpPr>
          <p:spPr>
            <a:xfrm>
              <a:off x="6258128" y="1757467"/>
              <a:ext cx="1718553" cy="708892"/>
            </a:xfrm>
            <a:custGeom>
              <a:avLst/>
              <a:gdLst/>
              <a:ahLst/>
              <a:cxnLst/>
              <a:rect l="l" t="t" r="r" b="b"/>
              <a:pathLst>
                <a:path w="1718553" h="648510" extrusionOk="0">
                  <a:moveTo>
                    <a:pt x="0" y="648510"/>
                  </a:moveTo>
                  <a:lnTo>
                    <a:pt x="0" y="0"/>
                  </a:lnTo>
                  <a:lnTo>
                    <a:pt x="1718553" y="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24" name="Google Shape;1024;p64"/>
            <p:cNvCxnSpPr/>
            <p:nvPr/>
          </p:nvCxnSpPr>
          <p:spPr>
            <a:xfrm>
              <a:off x="0" y="3724190"/>
              <a:ext cx="9144000" cy="0"/>
            </a:xfrm>
            <a:prstGeom prst="straightConnector1">
              <a:avLst/>
            </a:prstGeom>
            <a:noFill/>
            <a:ln w="19050" cap="flat" cmpd="sng">
              <a:solidFill>
                <a:srgbClr val="4A7DBA"/>
              </a:solidFill>
              <a:prstDash val="solid"/>
              <a:round/>
              <a:headEnd type="none" w="sm" len="sm"/>
              <a:tailEnd type="none" w="sm" len="sm"/>
            </a:ln>
          </p:spPr>
        </p:cxnSp>
        <p:sp>
          <p:nvSpPr>
            <p:cNvPr id="1025" name="Google Shape;1025;p64"/>
            <p:cNvSpPr/>
            <p:nvPr/>
          </p:nvSpPr>
          <p:spPr>
            <a:xfrm>
              <a:off x="1115616" y="386902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026" name="Google Shape;1026;p64"/>
            <p:cNvSpPr/>
            <p:nvPr/>
          </p:nvSpPr>
          <p:spPr>
            <a:xfrm>
              <a:off x="815511" y="4666779"/>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27" name="Google Shape;1027;p64"/>
            <p:cNvSpPr/>
            <p:nvPr/>
          </p:nvSpPr>
          <p:spPr>
            <a:xfrm>
              <a:off x="1115616" y="60781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cxnSp>
          <p:nvCxnSpPr>
            <p:cNvPr id="1028" name="Google Shape;1028;p64"/>
            <p:cNvCxnSpPr>
              <a:stCxn id="1025" idx="2"/>
            </p:cNvCxnSpPr>
            <p:nvPr/>
          </p:nvCxnSpPr>
          <p:spPr>
            <a:xfrm>
              <a:off x="1493658" y="4304628"/>
              <a:ext cx="0" cy="349500"/>
            </a:xfrm>
            <a:prstGeom prst="straightConnector1">
              <a:avLst/>
            </a:prstGeom>
            <a:noFill/>
            <a:ln w="25400" cap="flat" cmpd="sng">
              <a:solidFill>
                <a:schemeClr val="dk1"/>
              </a:solidFill>
              <a:prstDash val="solid"/>
              <a:round/>
              <a:headEnd type="none" w="sm" len="sm"/>
              <a:tailEnd type="stealth" w="med" len="med"/>
            </a:ln>
          </p:spPr>
        </p:cxnSp>
        <p:sp>
          <p:nvSpPr>
            <p:cNvPr id="1029" name="Google Shape;1029;p64"/>
            <p:cNvSpPr/>
            <p:nvPr/>
          </p:nvSpPr>
          <p:spPr>
            <a:xfrm>
              <a:off x="1367644" y="5469332"/>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30" name="Google Shape;1030;p64"/>
            <p:cNvCxnSpPr/>
            <p:nvPr/>
          </p:nvCxnSpPr>
          <p:spPr>
            <a:xfrm>
              <a:off x="1493658" y="5094077"/>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31" name="Google Shape;1031;p64"/>
            <p:cNvCxnSpPr/>
            <p:nvPr/>
          </p:nvCxnSpPr>
          <p:spPr>
            <a:xfrm>
              <a:off x="1493658" y="5708219"/>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32" name="Google Shape;1032;p64"/>
            <p:cNvGrpSpPr/>
            <p:nvPr/>
          </p:nvGrpSpPr>
          <p:grpSpPr>
            <a:xfrm>
              <a:off x="65322" y="4297869"/>
              <a:ext cx="744225" cy="585762"/>
              <a:chOff x="85869" y="2021252"/>
              <a:chExt cx="744225" cy="585762"/>
            </a:xfrm>
          </p:grpSpPr>
          <p:sp>
            <p:nvSpPr>
              <p:cNvPr id="1033" name="Google Shape;1033;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4" name="Google Shape;1034;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grpSp>
          <p:nvGrpSpPr>
            <p:cNvPr id="1035" name="Google Shape;1035;p64"/>
            <p:cNvGrpSpPr/>
            <p:nvPr/>
          </p:nvGrpSpPr>
          <p:grpSpPr>
            <a:xfrm>
              <a:off x="71585" y="5003108"/>
              <a:ext cx="1274496" cy="608328"/>
              <a:chOff x="93148" y="1269155"/>
              <a:chExt cx="1274496" cy="608328"/>
            </a:xfrm>
          </p:grpSpPr>
          <p:sp>
            <p:nvSpPr>
              <p:cNvPr id="1036" name="Google Shape;1036;p64"/>
              <p:cNvSpPr/>
              <p:nvPr/>
            </p:nvSpPr>
            <p:spPr>
              <a:xfrm>
                <a:off x="263379" y="169282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7" name="Google Shape;1037;p64"/>
              <p:cNvSpPr txBox="1"/>
              <p:nvPr/>
            </p:nvSpPr>
            <p:spPr>
              <a:xfrm>
                <a:off x="93148" y="1269155"/>
                <a:ext cx="6165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IV</a:t>
                </a:r>
                <a:endParaRPr sz="1800" i="1">
                  <a:solidFill>
                    <a:schemeClr val="dk1"/>
                  </a:solidFill>
                  <a:latin typeface="Arial"/>
                  <a:ea typeface="Arial"/>
                  <a:cs typeface="Arial"/>
                  <a:sym typeface="Arial"/>
                </a:endParaRPr>
              </a:p>
            </p:txBody>
          </p:sp>
        </p:grpSp>
        <p:sp>
          <p:nvSpPr>
            <p:cNvPr id="1038" name="Google Shape;1038;p64"/>
            <p:cNvSpPr/>
            <p:nvPr/>
          </p:nvSpPr>
          <p:spPr>
            <a:xfrm>
              <a:off x="3751233" y="3865367"/>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039" name="Google Shape;1039;p64"/>
            <p:cNvSpPr/>
            <p:nvPr/>
          </p:nvSpPr>
          <p:spPr>
            <a:xfrm>
              <a:off x="3451128" y="466311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40" name="Google Shape;1040;p64"/>
            <p:cNvSpPr/>
            <p:nvPr/>
          </p:nvSpPr>
          <p:spPr>
            <a:xfrm>
              <a:off x="3751233" y="6074492"/>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cxnSp>
          <p:nvCxnSpPr>
            <p:cNvPr id="1041" name="Google Shape;1041;p64"/>
            <p:cNvCxnSpPr>
              <a:stCxn id="1038" idx="2"/>
            </p:cNvCxnSpPr>
            <p:nvPr/>
          </p:nvCxnSpPr>
          <p:spPr>
            <a:xfrm>
              <a:off x="4129275" y="4300967"/>
              <a:ext cx="0" cy="349500"/>
            </a:xfrm>
            <a:prstGeom prst="straightConnector1">
              <a:avLst/>
            </a:prstGeom>
            <a:noFill/>
            <a:ln w="25400" cap="flat" cmpd="sng">
              <a:solidFill>
                <a:schemeClr val="dk1"/>
              </a:solidFill>
              <a:prstDash val="solid"/>
              <a:round/>
              <a:headEnd type="none" w="sm" len="sm"/>
              <a:tailEnd type="stealth" w="med" len="med"/>
            </a:ln>
          </p:spPr>
        </p:cxnSp>
        <p:sp>
          <p:nvSpPr>
            <p:cNvPr id="1042" name="Google Shape;1042;p64"/>
            <p:cNvSpPr/>
            <p:nvPr/>
          </p:nvSpPr>
          <p:spPr>
            <a:xfrm>
              <a:off x="4003261" y="54656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43" name="Google Shape;1043;p64"/>
            <p:cNvCxnSpPr/>
            <p:nvPr/>
          </p:nvCxnSpPr>
          <p:spPr>
            <a:xfrm>
              <a:off x="4129275" y="5096901"/>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44" name="Google Shape;1044;p64"/>
            <p:cNvCxnSpPr/>
            <p:nvPr/>
          </p:nvCxnSpPr>
          <p:spPr>
            <a:xfrm>
              <a:off x="4129275" y="5704558"/>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45" name="Google Shape;1045;p64"/>
            <p:cNvGrpSpPr/>
            <p:nvPr/>
          </p:nvGrpSpPr>
          <p:grpSpPr>
            <a:xfrm>
              <a:off x="2700939" y="4294208"/>
              <a:ext cx="744225" cy="585762"/>
              <a:chOff x="85869" y="2021252"/>
              <a:chExt cx="744225" cy="585762"/>
            </a:xfrm>
          </p:grpSpPr>
          <p:sp>
            <p:nvSpPr>
              <p:cNvPr id="1046" name="Google Shape;1046;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7" name="Google Shape;1047;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sp>
          <p:nvSpPr>
            <p:cNvPr id="1048" name="Google Shape;1048;p64"/>
            <p:cNvSpPr/>
            <p:nvPr/>
          </p:nvSpPr>
          <p:spPr>
            <a:xfrm>
              <a:off x="1861226" y="4072647"/>
              <a:ext cx="2153055" cy="1504544"/>
            </a:xfrm>
            <a:custGeom>
              <a:avLst/>
              <a:gdLst/>
              <a:ahLst/>
              <a:cxnLst/>
              <a:rect l="l" t="t" r="r" b="b"/>
              <a:pathLst>
                <a:path w="2153055" h="1504544" extrusionOk="0">
                  <a:moveTo>
                    <a:pt x="0" y="0"/>
                  </a:moveTo>
                  <a:lnTo>
                    <a:pt x="557719" y="0"/>
                  </a:lnTo>
                  <a:lnTo>
                    <a:pt x="557719" y="1504544"/>
                  </a:lnTo>
                  <a:lnTo>
                    <a:pt x="2153055" y="1504544"/>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9" name="Google Shape;1049;p64"/>
            <p:cNvSpPr/>
            <p:nvPr/>
          </p:nvSpPr>
          <p:spPr>
            <a:xfrm>
              <a:off x="7739044" y="3844985"/>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sp>
          <p:nvSpPr>
            <p:cNvPr id="1050" name="Google Shape;1050;p64"/>
            <p:cNvSpPr/>
            <p:nvPr/>
          </p:nvSpPr>
          <p:spPr>
            <a:xfrm>
              <a:off x="7438939" y="464273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51" name="Google Shape;1051;p64"/>
            <p:cNvSpPr/>
            <p:nvPr/>
          </p:nvSpPr>
          <p:spPr>
            <a:xfrm>
              <a:off x="7739044" y="605411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cxnSp>
          <p:nvCxnSpPr>
            <p:cNvPr id="1052" name="Google Shape;1052;p64"/>
            <p:cNvCxnSpPr>
              <a:stCxn id="1049" idx="2"/>
            </p:cNvCxnSpPr>
            <p:nvPr/>
          </p:nvCxnSpPr>
          <p:spPr>
            <a:xfrm>
              <a:off x="8117086" y="4280585"/>
              <a:ext cx="0" cy="349500"/>
            </a:xfrm>
            <a:prstGeom prst="straightConnector1">
              <a:avLst/>
            </a:prstGeom>
            <a:noFill/>
            <a:ln w="25400" cap="flat" cmpd="sng">
              <a:solidFill>
                <a:schemeClr val="dk1"/>
              </a:solidFill>
              <a:prstDash val="solid"/>
              <a:round/>
              <a:headEnd type="none" w="sm" len="sm"/>
              <a:tailEnd type="stealth" w="med" len="med"/>
            </a:ln>
          </p:spPr>
        </p:cxnSp>
        <p:sp>
          <p:nvSpPr>
            <p:cNvPr id="1053" name="Google Shape;1053;p64"/>
            <p:cNvSpPr/>
            <p:nvPr/>
          </p:nvSpPr>
          <p:spPr>
            <a:xfrm>
              <a:off x="7991072" y="544528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54" name="Google Shape;1054;p64"/>
            <p:cNvCxnSpPr/>
            <p:nvPr/>
          </p:nvCxnSpPr>
          <p:spPr>
            <a:xfrm>
              <a:off x="8117086" y="5070034"/>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55" name="Google Shape;1055;p64"/>
            <p:cNvCxnSpPr/>
            <p:nvPr/>
          </p:nvCxnSpPr>
          <p:spPr>
            <a:xfrm>
              <a:off x="8117086" y="5684176"/>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56" name="Google Shape;1056;p64"/>
            <p:cNvGrpSpPr/>
            <p:nvPr/>
          </p:nvGrpSpPr>
          <p:grpSpPr>
            <a:xfrm>
              <a:off x="6688750" y="4273826"/>
              <a:ext cx="744225" cy="585762"/>
              <a:chOff x="85869" y="2021252"/>
              <a:chExt cx="744225" cy="585762"/>
            </a:xfrm>
          </p:grpSpPr>
          <p:sp>
            <p:nvSpPr>
              <p:cNvPr id="1057" name="Google Shape;1057;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8" name="Google Shape;1058;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sp>
          <p:nvSpPr>
            <p:cNvPr id="1059" name="Google Shape;1059;p64"/>
            <p:cNvSpPr txBox="1"/>
            <p:nvPr/>
          </p:nvSpPr>
          <p:spPr>
            <a:xfrm>
              <a:off x="5506530" y="429976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060" name="Google Shape;1060;p64"/>
            <p:cNvSpPr/>
            <p:nvPr/>
          </p:nvSpPr>
          <p:spPr>
            <a:xfrm>
              <a:off x="4507149" y="4046706"/>
              <a:ext cx="674451" cy="817124"/>
            </a:xfrm>
            <a:custGeom>
              <a:avLst/>
              <a:gdLst/>
              <a:ahLst/>
              <a:cxnLst/>
              <a:rect l="l" t="t" r="r" b="b"/>
              <a:pathLst>
                <a:path w="674451" h="817124" extrusionOk="0">
                  <a:moveTo>
                    <a:pt x="0" y="0"/>
                  </a:moveTo>
                  <a:lnTo>
                    <a:pt x="674451" y="0"/>
                  </a:lnTo>
                  <a:lnTo>
                    <a:pt x="674451" y="817124"/>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1" name="Google Shape;1061;p64"/>
            <p:cNvSpPr/>
            <p:nvPr/>
          </p:nvSpPr>
          <p:spPr>
            <a:xfrm>
              <a:off x="6297038" y="4863830"/>
              <a:ext cx="1705583" cy="719847"/>
            </a:xfrm>
            <a:custGeom>
              <a:avLst/>
              <a:gdLst/>
              <a:ahLst/>
              <a:cxnLst/>
              <a:rect l="l" t="t" r="r" b="b"/>
              <a:pathLst>
                <a:path w="1705582" h="719847" extrusionOk="0">
                  <a:moveTo>
                    <a:pt x="0" y="0"/>
                  </a:moveTo>
                  <a:lnTo>
                    <a:pt x="0" y="719847"/>
                  </a:lnTo>
                  <a:lnTo>
                    <a:pt x="1705583" y="71984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2" name="Google Shape;1062;p64"/>
            <p:cNvSpPr txBox="1"/>
            <p:nvPr/>
          </p:nvSpPr>
          <p:spPr>
            <a:xfrm>
              <a:off x="6223952" y="1276654"/>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sp>
          <p:nvSpPr>
            <p:cNvPr id="1063" name="Google Shape;1063;p64"/>
            <p:cNvSpPr txBox="1"/>
            <p:nvPr/>
          </p:nvSpPr>
          <p:spPr>
            <a:xfrm>
              <a:off x="6325380" y="5128601"/>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grpSp>
      <p:pic>
        <p:nvPicPr>
          <p:cNvPr id="1064" name="Google Shape;1064;p6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8448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4"/>
                                        </p:tgtEl>
                                        <p:attrNameLst>
                                          <p:attrName>style.visibility</p:attrName>
                                        </p:attrNameLst>
                                      </p:cBhvr>
                                      <p:to>
                                        <p:strVal val="visible"/>
                                      </p:to>
                                    </p:set>
                                    <p:animEffect transition="in" filter="fade">
                                      <p:cBhvr>
                                        <p:cTn id="7" dur="1"/>
                                        <p:tgtEl>
                                          <p:spTgt spid="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70" name="Google Shape;1070;p6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71" name="Google Shape;1071;p6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Cipher Block Chaining (CBC) – Continue…</a:t>
            </a:r>
            <a:endParaRPr sz="2800" b="1">
              <a:solidFill>
                <a:schemeClr val="lt1"/>
              </a:solidFill>
              <a:latin typeface="Calibri"/>
              <a:ea typeface="Calibri"/>
              <a:cs typeface="Calibri"/>
              <a:sym typeface="Calibri"/>
            </a:endParaRPr>
          </a:p>
        </p:txBody>
      </p:sp>
      <p:sp>
        <p:nvSpPr>
          <p:cNvPr id="1072" name="Google Shape;1072;p6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73" name="Google Shape;1073;p65"/>
          <p:cNvSpPr txBox="1">
            <a:spLocks noGrp="1"/>
          </p:cNvSpPr>
          <p:nvPr>
            <p:ph type="body" idx="1"/>
          </p:nvPr>
        </p:nvSpPr>
        <p:spPr>
          <a:xfrm>
            <a:off x="10530" y="2549179"/>
            <a:ext cx="8763000" cy="373732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 because of the chaining mechanism of CBC, it is an appropriate mode for encrypting messages of length greater than b bits</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 application: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General-purpose block oriented transmission</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Authentication</a:t>
            </a:r>
            <a:endParaRPr/>
          </a:p>
        </p:txBody>
      </p:sp>
      <p:pic>
        <p:nvPicPr>
          <p:cNvPr id="1074" name="Google Shape;1074;p6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9100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4"/>
                                        </p:tgtEl>
                                        <p:attrNameLst>
                                          <p:attrName>style.visibility</p:attrName>
                                        </p:attrNameLst>
                                      </p:cBhvr>
                                      <p:to>
                                        <p:strVal val="visible"/>
                                      </p:to>
                                    </p:set>
                                    <p:animEffect transition="in" filter="fade">
                                      <p:cBhvr>
                                        <p:cTn id="7" dur="1"/>
                                        <p:tgtEl>
                                          <p:spTgt spid="1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7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7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80" name="Google Shape;1080;p6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81" name="Google Shape;1081;p6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3. Cipher Feedback Mode (CFB)</a:t>
            </a:r>
            <a:endParaRPr sz="2800" b="1">
              <a:solidFill>
                <a:schemeClr val="lt1"/>
              </a:solidFill>
              <a:latin typeface="Calibri"/>
              <a:ea typeface="Calibri"/>
              <a:cs typeface="Calibri"/>
              <a:sym typeface="Calibri"/>
            </a:endParaRPr>
          </a:p>
        </p:txBody>
      </p:sp>
      <p:sp>
        <p:nvSpPr>
          <p:cNvPr id="1082" name="Google Shape;1082;p6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83" name="Google Shape;1083;p66"/>
          <p:cNvSpPr txBox="1">
            <a:spLocks noGrp="1"/>
          </p:cNvSpPr>
          <p:nvPr>
            <p:ph type="body" idx="1"/>
          </p:nvPr>
        </p:nvSpPr>
        <p:spPr>
          <a:xfrm>
            <a:off x="190500" y="2330450"/>
            <a:ext cx="8763000" cy="3994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For AES, DES, or any block cipher, encryption is performed on a block of b bits. In DES, b = 64 and in AES, b = 128. </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However, it is possible to convert a block cipher into a stream cipher, using cipher feedback (CFB) mode, output feedback (OFB) mode, and counter (CTR) mode. </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 stream cipher eliminates the need to pad a message to be an integral number of blocks. </a:t>
            </a:r>
            <a:endParaRPr/>
          </a:p>
        </p:txBody>
      </p:sp>
      <p:pic>
        <p:nvPicPr>
          <p:cNvPr id="1084" name="Google Shape;1084;p6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795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fade">
                                      <p:cBhvr>
                                        <p:cTn id="7" dur="1"/>
                                        <p:tgtEl>
                                          <p:spTgt spid="10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8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8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8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8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90" name="Google Shape;1090;p6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91" name="Google Shape;1091;p6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Encryption</a:t>
            </a:r>
            <a:endParaRPr sz="2800" b="1">
              <a:solidFill>
                <a:schemeClr val="lt1"/>
              </a:solidFill>
              <a:latin typeface="Calibri"/>
              <a:ea typeface="Calibri"/>
              <a:cs typeface="Calibri"/>
              <a:sym typeface="Calibri"/>
            </a:endParaRPr>
          </a:p>
        </p:txBody>
      </p:sp>
      <p:sp>
        <p:nvSpPr>
          <p:cNvPr id="1092" name="Google Shape;1092;p6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093" name="Google Shape;1093;p67"/>
          <p:cNvGrpSpPr/>
          <p:nvPr/>
        </p:nvGrpSpPr>
        <p:grpSpPr>
          <a:xfrm>
            <a:off x="-36741" y="2492896"/>
            <a:ext cx="9060593" cy="4104456"/>
            <a:chOff x="-36741" y="1189221"/>
            <a:chExt cx="9060593" cy="5174823"/>
          </a:xfrm>
        </p:grpSpPr>
        <p:sp>
          <p:nvSpPr>
            <p:cNvPr id="1094" name="Google Shape;1094;p67"/>
            <p:cNvSpPr/>
            <p:nvPr/>
          </p:nvSpPr>
          <p:spPr>
            <a:xfrm>
              <a:off x="1376472" y="1721962"/>
              <a:ext cx="756084" cy="5846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IV</a:t>
              </a:r>
              <a:endParaRPr sz="2400" baseline="-25000">
                <a:solidFill>
                  <a:schemeClr val="dk1"/>
                </a:solidFill>
                <a:latin typeface="Arial"/>
                <a:ea typeface="Arial"/>
                <a:cs typeface="Arial"/>
                <a:sym typeface="Arial"/>
              </a:endParaRPr>
            </a:p>
          </p:txBody>
        </p:sp>
        <p:sp>
          <p:nvSpPr>
            <p:cNvPr id="1095" name="Google Shape;1095;p67"/>
            <p:cNvSpPr/>
            <p:nvPr/>
          </p:nvSpPr>
          <p:spPr>
            <a:xfrm>
              <a:off x="1088440" y="259743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Encrypt</a:t>
              </a:r>
              <a:endParaRPr sz="2400">
                <a:solidFill>
                  <a:schemeClr val="dk1"/>
                </a:solidFill>
                <a:latin typeface="Arial"/>
                <a:ea typeface="Arial"/>
                <a:cs typeface="Arial"/>
                <a:sym typeface="Arial"/>
              </a:endParaRPr>
            </a:p>
          </p:txBody>
        </p:sp>
        <p:grpSp>
          <p:nvGrpSpPr>
            <p:cNvPr id="1096" name="Google Shape;1096;p67"/>
            <p:cNvGrpSpPr/>
            <p:nvPr/>
          </p:nvGrpSpPr>
          <p:grpSpPr>
            <a:xfrm>
              <a:off x="305140" y="2229472"/>
              <a:ext cx="744225" cy="585762"/>
              <a:chOff x="85869" y="2021252"/>
              <a:chExt cx="744225" cy="585762"/>
            </a:xfrm>
          </p:grpSpPr>
          <p:sp>
            <p:nvSpPr>
              <p:cNvPr id="1097" name="Google Shape;1097;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8" name="Google Shape;1098;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99" name="Google Shape;1099;p67"/>
            <p:cNvCxnSpPr>
              <a:endCxn id="1100" idx="0"/>
            </p:cNvCxnSpPr>
            <p:nvPr/>
          </p:nvCxnSpPr>
          <p:spPr>
            <a:xfrm flipH="1">
              <a:off x="977516" y="4137304"/>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00" name="Google Shape;1100;p67"/>
            <p:cNvSpPr/>
            <p:nvPr/>
          </p:nvSpPr>
          <p:spPr>
            <a:xfrm>
              <a:off x="851502" y="4910104"/>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01" name="Google Shape;1101;p67"/>
            <p:cNvCxnSpPr>
              <a:endCxn id="1095" idx="0"/>
            </p:cNvCxnSpPr>
            <p:nvPr/>
          </p:nvCxnSpPr>
          <p:spPr>
            <a:xfrm>
              <a:off x="1754514" y="2306734"/>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02" name="Google Shape;1102;p67"/>
            <p:cNvGrpSpPr/>
            <p:nvPr/>
          </p:nvGrpSpPr>
          <p:grpSpPr>
            <a:xfrm>
              <a:off x="548380" y="3297003"/>
              <a:ext cx="1995008" cy="828351"/>
              <a:chOff x="548380" y="3673133"/>
              <a:chExt cx="1995008" cy="828351"/>
            </a:xfrm>
          </p:grpSpPr>
          <p:sp>
            <p:nvSpPr>
              <p:cNvPr id="1103" name="Google Shape;1103;p67"/>
              <p:cNvSpPr/>
              <p:nvPr/>
            </p:nvSpPr>
            <p:spPr>
              <a:xfrm>
                <a:off x="548380" y="367422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04" name="Google Shape;1104;p67"/>
              <p:cNvSpPr/>
              <p:nvPr/>
            </p:nvSpPr>
            <p:spPr>
              <a:xfrm>
                <a:off x="1427264" y="367313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05" name="Google Shape;1105;p67"/>
            <p:cNvCxnSpPr/>
            <p:nvPr/>
          </p:nvCxnSpPr>
          <p:spPr>
            <a:xfrm>
              <a:off x="1746562" y="3046254"/>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06" name="Google Shape;1106;p67"/>
            <p:cNvGrpSpPr/>
            <p:nvPr/>
          </p:nvGrpSpPr>
          <p:grpSpPr>
            <a:xfrm>
              <a:off x="-36741" y="3683125"/>
              <a:ext cx="869295" cy="1332976"/>
              <a:chOff x="-36741" y="2089191"/>
              <a:chExt cx="869295" cy="1332976"/>
            </a:xfrm>
          </p:grpSpPr>
          <p:sp>
            <p:nvSpPr>
              <p:cNvPr id="1107" name="Google Shape;1107;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baseline="-25000">
                    <a:solidFill>
                      <a:schemeClr val="dk1"/>
                    </a:solidFill>
                    <a:latin typeface="Arial"/>
                    <a:ea typeface="Arial"/>
                    <a:cs typeface="Arial"/>
                    <a:sym typeface="Arial"/>
                  </a:rPr>
                  <a:t>1</a:t>
                </a:r>
                <a:endParaRPr/>
              </a:p>
            </p:txBody>
          </p:sp>
          <p:sp>
            <p:nvSpPr>
              <p:cNvPr id="1108" name="Google Shape;1108;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9" name="Google Shape;1109;p67"/>
              <p:cNvSpPr txBox="1"/>
              <p:nvPr/>
            </p:nvSpPr>
            <p:spPr>
              <a:xfrm>
                <a:off x="-36741" y="208919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10" name="Google Shape;1110;p67"/>
            <p:cNvCxnSpPr>
              <a:endCxn id="1111" idx="0"/>
            </p:cNvCxnSpPr>
            <p:nvPr/>
          </p:nvCxnSpPr>
          <p:spPr>
            <a:xfrm>
              <a:off x="977516" y="5157952"/>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12" name="Google Shape;1112;p67"/>
            <p:cNvGrpSpPr/>
            <p:nvPr/>
          </p:nvGrpSpPr>
          <p:grpSpPr>
            <a:xfrm>
              <a:off x="599474" y="5594452"/>
              <a:ext cx="756084" cy="769592"/>
              <a:chOff x="599474" y="4000518"/>
              <a:chExt cx="756084" cy="769592"/>
            </a:xfrm>
          </p:grpSpPr>
          <p:sp>
            <p:nvSpPr>
              <p:cNvPr id="1111" name="Google Shape;1111;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113" name="Google Shape;1113;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14" name="Google Shape;1114;p67"/>
            <p:cNvSpPr/>
            <p:nvPr/>
          </p:nvSpPr>
          <p:spPr>
            <a:xfrm>
              <a:off x="3906582" y="1721962"/>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dk1"/>
                  </a:solidFill>
                  <a:latin typeface="Arial"/>
                  <a:ea typeface="Arial"/>
                  <a:cs typeface="Arial"/>
                  <a:sym typeface="Arial"/>
                </a:rPr>
                <a:t>Shift </a:t>
              </a:r>
              <a:r>
                <a:rPr lang="en-IN" sz="1600" b="1">
                  <a:solidFill>
                    <a:schemeClr val="dk1"/>
                  </a:solidFill>
                  <a:latin typeface="Arial"/>
                  <a:ea typeface="Arial"/>
                  <a:cs typeface="Arial"/>
                  <a:sym typeface="Arial"/>
                </a:rPr>
                <a:t>register</a:t>
              </a:r>
              <a:r>
                <a:rPr lang="en-IN" sz="1400">
                  <a:solidFill>
                    <a:schemeClr val="dk1"/>
                  </a:solidFill>
                  <a:latin typeface="Arial"/>
                  <a:ea typeface="Arial"/>
                  <a:cs typeface="Arial"/>
                  <a:sym typeface="Arial"/>
                </a:rPr>
                <a:t> </a:t>
              </a:r>
              <a:r>
                <a:rPr lang="en-IN" sz="1400" b="1" i="1">
                  <a:solidFill>
                    <a:schemeClr val="dk1"/>
                  </a:solidFill>
                  <a:latin typeface="Arial"/>
                  <a:ea typeface="Arial"/>
                  <a:cs typeface="Arial"/>
                  <a:sym typeface="Arial"/>
                </a:rPr>
                <a:t>b-s</a:t>
              </a:r>
              <a:r>
                <a:rPr lang="en-IN" sz="1400">
                  <a:solidFill>
                    <a:schemeClr val="dk1"/>
                  </a:solidFill>
                  <a:latin typeface="Arial"/>
                  <a:ea typeface="Arial"/>
                  <a:cs typeface="Arial"/>
                  <a:sym typeface="Arial"/>
                </a:rPr>
                <a:t> bits | </a:t>
              </a:r>
              <a:r>
                <a:rPr lang="en-IN" sz="1400" b="1" i="1">
                  <a:solidFill>
                    <a:schemeClr val="dk1"/>
                  </a:solidFill>
                  <a:latin typeface="Arial"/>
                  <a:ea typeface="Arial"/>
                  <a:cs typeface="Arial"/>
                  <a:sym typeface="Arial"/>
                </a:rPr>
                <a:t>s</a:t>
              </a:r>
              <a:r>
                <a:rPr lang="en-IN" sz="1400">
                  <a:solidFill>
                    <a:schemeClr val="dk1"/>
                  </a:solidFill>
                  <a:latin typeface="Arial"/>
                  <a:ea typeface="Arial"/>
                  <a:cs typeface="Arial"/>
                  <a:sym typeface="Arial"/>
                </a:rPr>
                <a:t> bits</a:t>
              </a:r>
              <a:endParaRPr sz="1400" baseline="-25000">
                <a:solidFill>
                  <a:schemeClr val="dk1"/>
                </a:solidFill>
                <a:latin typeface="Arial"/>
                <a:ea typeface="Arial"/>
                <a:cs typeface="Arial"/>
                <a:sym typeface="Arial"/>
              </a:endParaRPr>
            </a:p>
          </p:txBody>
        </p:sp>
        <p:sp>
          <p:nvSpPr>
            <p:cNvPr id="1115" name="Google Shape;1115;p67"/>
            <p:cNvSpPr/>
            <p:nvPr/>
          </p:nvSpPr>
          <p:spPr>
            <a:xfrm>
              <a:off x="4121688" y="258604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16" name="Google Shape;1116;p67"/>
            <p:cNvGrpSpPr/>
            <p:nvPr/>
          </p:nvGrpSpPr>
          <p:grpSpPr>
            <a:xfrm>
              <a:off x="3338388" y="2218084"/>
              <a:ext cx="744225" cy="585762"/>
              <a:chOff x="85869" y="2021252"/>
              <a:chExt cx="744225" cy="585762"/>
            </a:xfrm>
          </p:grpSpPr>
          <p:sp>
            <p:nvSpPr>
              <p:cNvPr id="1117" name="Google Shape;1117;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8" name="Google Shape;1118;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19" name="Google Shape;1119;p67"/>
            <p:cNvCxnSpPr>
              <a:endCxn id="1120" idx="0"/>
            </p:cNvCxnSpPr>
            <p:nvPr/>
          </p:nvCxnSpPr>
          <p:spPr>
            <a:xfrm flipH="1">
              <a:off x="4010764" y="4125916"/>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20" name="Google Shape;1120;p67"/>
            <p:cNvSpPr/>
            <p:nvPr/>
          </p:nvSpPr>
          <p:spPr>
            <a:xfrm>
              <a:off x="3884750" y="4898716"/>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21" name="Google Shape;1121;p67"/>
            <p:cNvCxnSpPr>
              <a:endCxn id="1115" idx="0"/>
            </p:cNvCxnSpPr>
            <p:nvPr/>
          </p:nvCxnSpPr>
          <p:spPr>
            <a:xfrm>
              <a:off x="4787762" y="2295346"/>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22" name="Google Shape;1122;p67"/>
            <p:cNvGrpSpPr/>
            <p:nvPr/>
          </p:nvGrpSpPr>
          <p:grpSpPr>
            <a:xfrm>
              <a:off x="3581628" y="3285615"/>
              <a:ext cx="1995008" cy="828351"/>
              <a:chOff x="3581628" y="3661745"/>
              <a:chExt cx="1995008" cy="828351"/>
            </a:xfrm>
          </p:grpSpPr>
          <p:sp>
            <p:nvSpPr>
              <p:cNvPr id="1123" name="Google Shape;1123;p67"/>
              <p:cNvSpPr/>
              <p:nvPr/>
            </p:nvSpPr>
            <p:spPr>
              <a:xfrm>
                <a:off x="3581628" y="3662837"/>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24" name="Google Shape;1124;p67"/>
              <p:cNvSpPr/>
              <p:nvPr/>
            </p:nvSpPr>
            <p:spPr>
              <a:xfrm>
                <a:off x="4460512" y="3661745"/>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25" name="Google Shape;1125;p67"/>
            <p:cNvCxnSpPr/>
            <p:nvPr/>
          </p:nvCxnSpPr>
          <p:spPr>
            <a:xfrm>
              <a:off x="4779810" y="3034866"/>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26" name="Google Shape;1126;p67"/>
            <p:cNvGrpSpPr/>
            <p:nvPr/>
          </p:nvGrpSpPr>
          <p:grpSpPr>
            <a:xfrm>
              <a:off x="2891803" y="3710633"/>
              <a:ext cx="973999" cy="1294080"/>
              <a:chOff x="-141445" y="2128087"/>
              <a:chExt cx="973999" cy="1294080"/>
            </a:xfrm>
          </p:grpSpPr>
          <p:sp>
            <p:nvSpPr>
              <p:cNvPr id="1127" name="Google Shape;1127;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baseline="-25000">
                    <a:solidFill>
                      <a:schemeClr val="dk1"/>
                    </a:solidFill>
                    <a:latin typeface="Arial"/>
                    <a:ea typeface="Arial"/>
                    <a:cs typeface="Arial"/>
                    <a:sym typeface="Arial"/>
                  </a:rPr>
                  <a:t>2</a:t>
                </a:r>
                <a:endParaRPr/>
              </a:p>
            </p:txBody>
          </p:sp>
          <p:sp>
            <p:nvSpPr>
              <p:cNvPr id="1128" name="Google Shape;1128;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9" name="Google Shape;1129;p67"/>
              <p:cNvSpPr txBox="1"/>
              <p:nvPr/>
            </p:nvSpPr>
            <p:spPr>
              <a:xfrm>
                <a:off x="-141445" y="2128087"/>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30" name="Google Shape;1130;p67"/>
            <p:cNvCxnSpPr>
              <a:endCxn id="1131" idx="0"/>
            </p:cNvCxnSpPr>
            <p:nvPr/>
          </p:nvCxnSpPr>
          <p:spPr>
            <a:xfrm>
              <a:off x="4010764" y="5146564"/>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32" name="Google Shape;1132;p67"/>
            <p:cNvGrpSpPr/>
            <p:nvPr/>
          </p:nvGrpSpPr>
          <p:grpSpPr>
            <a:xfrm>
              <a:off x="3632722" y="5583064"/>
              <a:ext cx="756084" cy="769592"/>
              <a:chOff x="599474" y="4000518"/>
              <a:chExt cx="756084" cy="769592"/>
            </a:xfrm>
          </p:grpSpPr>
          <p:sp>
            <p:nvSpPr>
              <p:cNvPr id="1131" name="Google Shape;1131;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133" name="Google Shape;1133;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34" name="Google Shape;1134;p67"/>
            <p:cNvSpPr/>
            <p:nvPr/>
          </p:nvSpPr>
          <p:spPr>
            <a:xfrm>
              <a:off x="1356360" y="1263734"/>
              <a:ext cx="3947160" cy="4536440"/>
            </a:xfrm>
            <a:custGeom>
              <a:avLst/>
              <a:gdLst/>
              <a:ahLst/>
              <a:cxnLst/>
              <a:rect l="l" t="t" r="r" b="b"/>
              <a:pathLst>
                <a:path w="3947160" h="4536440" extrusionOk="0">
                  <a:moveTo>
                    <a:pt x="0" y="4536440"/>
                  </a:moveTo>
                  <a:lnTo>
                    <a:pt x="1549400" y="4536440"/>
                  </a:lnTo>
                  <a:lnTo>
                    <a:pt x="1549400" y="0"/>
                  </a:lnTo>
                  <a:lnTo>
                    <a:pt x="3947160" y="0"/>
                  </a:lnTo>
                  <a:lnTo>
                    <a:pt x="3947160" y="43688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135" name="Google Shape;1135;p67"/>
            <p:cNvCxnSpPr/>
            <p:nvPr/>
          </p:nvCxnSpPr>
          <p:spPr>
            <a:xfrm rot="10800000">
              <a:off x="3865802" y="1563938"/>
              <a:ext cx="631048" cy="0"/>
            </a:xfrm>
            <a:prstGeom prst="straightConnector1">
              <a:avLst/>
            </a:prstGeom>
            <a:noFill/>
            <a:ln w="25400" cap="flat" cmpd="sng">
              <a:solidFill>
                <a:schemeClr val="dk1"/>
              </a:solidFill>
              <a:prstDash val="solid"/>
              <a:round/>
              <a:headEnd type="none" w="sm" len="sm"/>
              <a:tailEnd type="stealth" w="med" len="med"/>
            </a:ln>
          </p:spPr>
        </p:cxnSp>
        <p:sp>
          <p:nvSpPr>
            <p:cNvPr id="1136" name="Google Shape;1136;p67"/>
            <p:cNvSpPr txBox="1"/>
            <p:nvPr/>
          </p:nvSpPr>
          <p:spPr>
            <a:xfrm>
              <a:off x="5938046" y="3116455"/>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137" name="Google Shape;1137;p67"/>
            <p:cNvSpPr/>
            <p:nvPr/>
          </p:nvSpPr>
          <p:spPr>
            <a:xfrm>
              <a:off x="7277396" y="1715880"/>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1">
                  <a:solidFill>
                    <a:schemeClr val="dk1"/>
                  </a:solidFill>
                  <a:latin typeface="Arial"/>
                  <a:ea typeface="Arial"/>
                  <a:cs typeface="Arial"/>
                  <a:sym typeface="Arial"/>
                </a:rPr>
                <a:t>Shift register</a:t>
              </a:r>
              <a:r>
                <a:rPr lang="en-IN" sz="1600">
                  <a:solidFill>
                    <a:schemeClr val="dk1"/>
                  </a:solidFill>
                  <a:latin typeface="Arial"/>
                  <a:ea typeface="Arial"/>
                  <a:cs typeface="Arial"/>
                  <a:sym typeface="Arial"/>
                </a:rPr>
                <a:t> </a:t>
              </a:r>
              <a:r>
                <a:rPr lang="en-IN" sz="1600" b="1" i="1">
                  <a:solidFill>
                    <a:schemeClr val="dk1"/>
                  </a:solidFill>
                  <a:latin typeface="Arial"/>
                  <a:ea typeface="Arial"/>
                  <a:cs typeface="Arial"/>
                  <a:sym typeface="Arial"/>
                </a:rPr>
                <a:t>b-s</a:t>
              </a:r>
              <a:r>
                <a:rPr lang="en-IN" sz="1600">
                  <a:solidFill>
                    <a:schemeClr val="dk1"/>
                  </a:solidFill>
                  <a:latin typeface="Arial"/>
                  <a:ea typeface="Arial"/>
                  <a:cs typeface="Arial"/>
                  <a:sym typeface="Arial"/>
                </a:rPr>
                <a:t> </a:t>
              </a:r>
              <a:r>
                <a:rPr lang="en-IN" sz="1100" b="1">
                  <a:solidFill>
                    <a:schemeClr val="dk1"/>
                  </a:solidFill>
                  <a:latin typeface="Arial"/>
                  <a:ea typeface="Arial"/>
                  <a:cs typeface="Arial"/>
                  <a:sym typeface="Arial"/>
                </a:rPr>
                <a:t>bits</a:t>
              </a:r>
              <a:r>
                <a:rPr lang="en-IN" sz="1600">
                  <a:solidFill>
                    <a:schemeClr val="dk1"/>
                  </a:solidFill>
                  <a:latin typeface="Arial"/>
                  <a:ea typeface="Arial"/>
                  <a:cs typeface="Arial"/>
                  <a:sym typeface="Arial"/>
                </a:rPr>
                <a:t> | </a:t>
              </a:r>
              <a:r>
                <a:rPr lang="en-IN" sz="1600" b="1" i="1">
                  <a:solidFill>
                    <a:schemeClr val="dk1"/>
                  </a:solidFill>
                  <a:latin typeface="Arial"/>
                  <a:ea typeface="Arial"/>
                  <a:cs typeface="Arial"/>
                  <a:sym typeface="Arial"/>
                </a:rPr>
                <a:t>s</a:t>
              </a:r>
              <a:r>
                <a:rPr lang="en-IN" sz="1600">
                  <a:solidFill>
                    <a:schemeClr val="dk1"/>
                  </a:solidFill>
                  <a:latin typeface="Arial"/>
                  <a:ea typeface="Arial"/>
                  <a:cs typeface="Arial"/>
                  <a:sym typeface="Arial"/>
                </a:rPr>
                <a:t> bits</a:t>
              </a:r>
              <a:endParaRPr sz="1600" baseline="-25000">
                <a:solidFill>
                  <a:schemeClr val="dk1"/>
                </a:solidFill>
                <a:latin typeface="Arial"/>
                <a:ea typeface="Arial"/>
                <a:cs typeface="Arial"/>
                <a:sym typeface="Arial"/>
              </a:endParaRPr>
            </a:p>
          </p:txBody>
        </p:sp>
        <p:sp>
          <p:nvSpPr>
            <p:cNvPr id="1138" name="Google Shape;1138;p67"/>
            <p:cNvSpPr/>
            <p:nvPr/>
          </p:nvSpPr>
          <p:spPr>
            <a:xfrm>
              <a:off x="7492502" y="257996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39" name="Google Shape;1139;p67"/>
            <p:cNvGrpSpPr/>
            <p:nvPr/>
          </p:nvGrpSpPr>
          <p:grpSpPr>
            <a:xfrm>
              <a:off x="6709202" y="2212002"/>
              <a:ext cx="744225" cy="585762"/>
              <a:chOff x="85869" y="2021252"/>
              <a:chExt cx="744225" cy="585762"/>
            </a:xfrm>
          </p:grpSpPr>
          <p:sp>
            <p:nvSpPr>
              <p:cNvPr id="1140" name="Google Shape;1140;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1" name="Google Shape;1141;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42" name="Google Shape;1142;p67"/>
            <p:cNvCxnSpPr>
              <a:endCxn id="1143" idx="0"/>
            </p:cNvCxnSpPr>
            <p:nvPr/>
          </p:nvCxnSpPr>
          <p:spPr>
            <a:xfrm flipH="1">
              <a:off x="7381578" y="4119834"/>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43" name="Google Shape;1143;p67"/>
            <p:cNvSpPr/>
            <p:nvPr/>
          </p:nvSpPr>
          <p:spPr>
            <a:xfrm>
              <a:off x="7255564" y="4892634"/>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44" name="Google Shape;1144;p67"/>
            <p:cNvCxnSpPr>
              <a:endCxn id="1138" idx="0"/>
            </p:cNvCxnSpPr>
            <p:nvPr/>
          </p:nvCxnSpPr>
          <p:spPr>
            <a:xfrm>
              <a:off x="8158576" y="2289264"/>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45" name="Google Shape;1145;p67"/>
            <p:cNvGrpSpPr/>
            <p:nvPr/>
          </p:nvGrpSpPr>
          <p:grpSpPr>
            <a:xfrm>
              <a:off x="6952442" y="3279533"/>
              <a:ext cx="1995008" cy="828351"/>
              <a:chOff x="6952442" y="3655663"/>
              <a:chExt cx="1995008" cy="828351"/>
            </a:xfrm>
          </p:grpSpPr>
          <p:sp>
            <p:nvSpPr>
              <p:cNvPr id="1146" name="Google Shape;1146;p67"/>
              <p:cNvSpPr/>
              <p:nvPr/>
            </p:nvSpPr>
            <p:spPr>
              <a:xfrm>
                <a:off x="6952442" y="365675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47" name="Google Shape;1147;p67"/>
              <p:cNvSpPr/>
              <p:nvPr/>
            </p:nvSpPr>
            <p:spPr>
              <a:xfrm>
                <a:off x="7831326" y="365566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48" name="Google Shape;1148;p67"/>
            <p:cNvCxnSpPr/>
            <p:nvPr/>
          </p:nvCxnSpPr>
          <p:spPr>
            <a:xfrm>
              <a:off x="8150624" y="3028784"/>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49" name="Google Shape;1149;p67"/>
            <p:cNvGrpSpPr/>
            <p:nvPr/>
          </p:nvGrpSpPr>
          <p:grpSpPr>
            <a:xfrm>
              <a:off x="6156612" y="3965408"/>
              <a:ext cx="1080004" cy="1033223"/>
              <a:chOff x="-247450" y="2388944"/>
              <a:chExt cx="1080004" cy="1033223"/>
            </a:xfrm>
          </p:grpSpPr>
          <p:sp>
            <p:nvSpPr>
              <p:cNvPr id="1150" name="Google Shape;1150;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i="1" baseline="-25000">
                    <a:solidFill>
                      <a:schemeClr val="dk1"/>
                    </a:solidFill>
                    <a:latin typeface="Arial"/>
                    <a:ea typeface="Arial"/>
                    <a:cs typeface="Arial"/>
                    <a:sym typeface="Arial"/>
                  </a:rPr>
                  <a:t>N</a:t>
                </a:r>
                <a:endParaRPr/>
              </a:p>
            </p:txBody>
          </p:sp>
          <p:sp>
            <p:nvSpPr>
              <p:cNvPr id="1151" name="Google Shape;1151;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2" name="Google Shape;1152;p67"/>
              <p:cNvSpPr txBox="1"/>
              <p:nvPr/>
            </p:nvSpPr>
            <p:spPr>
              <a:xfrm>
                <a:off x="-247450" y="2388944"/>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53" name="Google Shape;1153;p67"/>
            <p:cNvCxnSpPr>
              <a:endCxn id="1154" idx="0"/>
            </p:cNvCxnSpPr>
            <p:nvPr/>
          </p:nvCxnSpPr>
          <p:spPr>
            <a:xfrm>
              <a:off x="7381578" y="5140482"/>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55" name="Google Shape;1155;p67"/>
            <p:cNvGrpSpPr/>
            <p:nvPr/>
          </p:nvGrpSpPr>
          <p:grpSpPr>
            <a:xfrm>
              <a:off x="7003536" y="5576982"/>
              <a:ext cx="756084" cy="769592"/>
              <a:chOff x="599474" y="4000518"/>
              <a:chExt cx="756084" cy="769592"/>
            </a:xfrm>
          </p:grpSpPr>
          <p:sp>
            <p:nvSpPr>
              <p:cNvPr id="1154" name="Google Shape;1154;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156" name="Google Shape;1156;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57" name="Google Shape;1157;p67"/>
            <p:cNvCxnSpPr/>
            <p:nvPr/>
          </p:nvCxnSpPr>
          <p:spPr>
            <a:xfrm rot="10800000">
              <a:off x="7236616" y="1557856"/>
              <a:ext cx="631048" cy="0"/>
            </a:xfrm>
            <a:prstGeom prst="straightConnector1">
              <a:avLst/>
            </a:prstGeom>
            <a:noFill/>
            <a:ln w="25400" cap="flat" cmpd="sng">
              <a:solidFill>
                <a:schemeClr val="dk1"/>
              </a:solidFill>
              <a:prstDash val="solid"/>
              <a:round/>
              <a:headEnd type="none" w="sm" len="sm"/>
              <a:tailEnd type="stealth" w="med" len="med"/>
            </a:ln>
          </p:spPr>
        </p:cxnSp>
        <p:sp>
          <p:nvSpPr>
            <p:cNvPr id="1158" name="Google Shape;1158;p67"/>
            <p:cNvSpPr/>
            <p:nvPr/>
          </p:nvSpPr>
          <p:spPr>
            <a:xfrm>
              <a:off x="4396902" y="3664088"/>
              <a:ext cx="1446179" cy="2127115"/>
            </a:xfrm>
            <a:custGeom>
              <a:avLst/>
              <a:gdLst/>
              <a:ahLst/>
              <a:cxnLst/>
              <a:rect l="l" t="t" r="r" b="b"/>
              <a:pathLst>
                <a:path w="1446179" h="2127115" extrusionOk="0">
                  <a:moveTo>
                    <a:pt x="0" y="2127115"/>
                  </a:moveTo>
                  <a:lnTo>
                    <a:pt x="1446179" y="2127115"/>
                  </a:lnTo>
                  <a:lnTo>
                    <a:pt x="1446179"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9" name="Google Shape;1159;p67"/>
            <p:cNvSpPr/>
            <p:nvPr/>
          </p:nvSpPr>
          <p:spPr>
            <a:xfrm>
              <a:off x="6569413" y="1258114"/>
              <a:ext cx="2172510" cy="2425429"/>
            </a:xfrm>
            <a:custGeom>
              <a:avLst/>
              <a:gdLst/>
              <a:ahLst/>
              <a:cxnLst/>
              <a:rect l="l" t="t" r="r" b="b"/>
              <a:pathLst>
                <a:path w="2172510" h="2425429" extrusionOk="0">
                  <a:moveTo>
                    <a:pt x="0" y="2425429"/>
                  </a:moveTo>
                  <a:lnTo>
                    <a:pt x="0" y="0"/>
                  </a:lnTo>
                  <a:lnTo>
                    <a:pt x="2172510" y="0"/>
                  </a:lnTo>
                  <a:lnTo>
                    <a:pt x="2172510" y="42801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0" name="Google Shape;1160;p67"/>
            <p:cNvSpPr txBox="1"/>
            <p:nvPr/>
          </p:nvSpPr>
          <p:spPr>
            <a:xfrm>
              <a:off x="6522020" y="1189221"/>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grpSp>
      <p:pic>
        <p:nvPicPr>
          <p:cNvPr id="1161" name="Google Shape;1161;p6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53587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
                                        <p:tgtEl>
                                          <p:spTgt spid="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4" y="2132856"/>
            <a:ext cx="8229600" cy="4525963"/>
          </a:xfrm>
        </p:spPr>
        <p:txBody>
          <a:bodyPr/>
          <a:lstStyle/>
          <a:p>
            <a:r>
              <a:rPr lang="en-US" dirty="0" smtClean="0">
                <a:latin typeface="Times New Roman" panose="02020603050405020304" pitchFamily="18" charset="0"/>
                <a:cs typeface="Times New Roman" panose="02020603050405020304" pitchFamily="18" charset="0"/>
              </a:rPr>
              <a:t>Block cipher modes of operation</a:t>
            </a:r>
          </a:p>
          <a:p>
            <a:r>
              <a:rPr lang="en-US" dirty="0" smtClean="0">
                <a:latin typeface="Times New Roman" panose="02020603050405020304" pitchFamily="18" charset="0"/>
                <a:cs typeface="Times New Roman" panose="02020603050405020304" pitchFamily="18" charset="0"/>
              </a:rPr>
              <a:t>Multiple </a:t>
            </a:r>
            <a:r>
              <a:rPr lang="en-US" dirty="0" err="1" smtClean="0">
                <a:latin typeface="Times New Roman" panose="02020603050405020304" pitchFamily="18" charset="0"/>
                <a:cs typeface="Times New Roman" panose="02020603050405020304" pitchFamily="18" charset="0"/>
              </a:rPr>
              <a:t>Encrption</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Double DES , Triple DES </a:t>
            </a:r>
          </a:p>
          <a:p>
            <a:r>
              <a:rPr lang="en-US" dirty="0" smtClean="0">
                <a:latin typeface="Times New Roman" panose="02020603050405020304" pitchFamily="18" charset="0"/>
                <a:cs typeface="Times New Roman" panose="02020603050405020304" pitchFamily="18" charset="0"/>
              </a:rPr>
              <a:t>RC4 </a:t>
            </a:r>
          </a:p>
          <a:p>
            <a:endParaRPr lang="en-US" dirty="0" smtClean="0"/>
          </a:p>
          <a:p>
            <a:endParaRPr lang="en-IN" dirty="0"/>
          </a:p>
        </p:txBody>
      </p:sp>
      <p:sp>
        <p:nvSpPr>
          <p:cNvPr id="4" name="Google Shape;881;p59"/>
          <p:cNvSpPr>
            <a:spLocks noGrp="1"/>
          </p:cNvSpPr>
          <p:nvPr>
            <p:ph type="title"/>
          </p:nvPr>
        </p:nvSpPr>
        <p:spPr>
          <a:xfrm>
            <a:off x="0" y="1412776"/>
            <a:ext cx="9144000" cy="724942"/>
          </a:xfrm>
          <a:prstGeom prst="rect">
            <a:avLst/>
          </a:prstGeom>
          <a:solidFill>
            <a:srgbClr val="1F497D"/>
          </a:solidFill>
          <a:ln>
            <a:noFill/>
          </a:ln>
        </p:spPr>
        <p:txBody>
          <a:bodyPr spcFirstLastPara="1" wrap="square" lIns="91425" tIns="45700" rIns="91425" bIns="45700" anchor="ctr" anchorCtr="0">
            <a:noAutofit/>
          </a:bodyPr>
          <a:lstStyle/>
          <a:p>
            <a:r>
              <a:rPr lang="en-US" dirty="0" smtClean="0">
                <a:solidFill>
                  <a:schemeClr val="bg1"/>
                </a:solidFill>
              </a:rPr>
              <a:t>CONTENTS</a:t>
            </a:r>
            <a:endParaRPr lang="en-IN" dirty="0">
              <a:solidFill>
                <a:schemeClr val="bg1"/>
              </a:solidFill>
            </a:endParaRPr>
          </a:p>
        </p:txBody>
      </p:sp>
    </p:spTree>
    <p:extLst>
      <p:ext uri="{BB962C8B-B14F-4D97-AF65-F5344CB8AC3E}">
        <p14:creationId xmlns:p14="http://schemas.microsoft.com/office/powerpoint/2010/main" val="45304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7" name="Google Shape;1167;p6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68" name="Google Shape;1168;p6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Decryption</a:t>
            </a:r>
            <a:endParaRPr sz="2800" b="1">
              <a:solidFill>
                <a:schemeClr val="lt1"/>
              </a:solidFill>
              <a:latin typeface="Calibri"/>
              <a:ea typeface="Calibri"/>
              <a:cs typeface="Calibri"/>
              <a:sym typeface="Calibri"/>
            </a:endParaRPr>
          </a:p>
        </p:txBody>
      </p:sp>
      <p:sp>
        <p:nvSpPr>
          <p:cNvPr id="1169" name="Google Shape;1169;p6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170" name="Google Shape;1170;p68"/>
          <p:cNvGrpSpPr/>
          <p:nvPr/>
        </p:nvGrpSpPr>
        <p:grpSpPr>
          <a:xfrm>
            <a:off x="305140" y="2330450"/>
            <a:ext cx="8718712" cy="4027103"/>
            <a:chOff x="305140" y="1182730"/>
            <a:chExt cx="8718712" cy="5174823"/>
          </a:xfrm>
        </p:grpSpPr>
        <p:sp>
          <p:nvSpPr>
            <p:cNvPr id="1171" name="Google Shape;1171;p68"/>
            <p:cNvSpPr/>
            <p:nvPr/>
          </p:nvSpPr>
          <p:spPr>
            <a:xfrm>
              <a:off x="1376472" y="1715471"/>
              <a:ext cx="756084" cy="5846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IV</a:t>
              </a:r>
              <a:endParaRPr sz="2400" baseline="-25000">
                <a:solidFill>
                  <a:schemeClr val="dk1"/>
                </a:solidFill>
                <a:latin typeface="Arial"/>
                <a:ea typeface="Arial"/>
                <a:cs typeface="Arial"/>
                <a:sym typeface="Arial"/>
              </a:endParaRPr>
            </a:p>
          </p:txBody>
        </p:sp>
        <p:sp>
          <p:nvSpPr>
            <p:cNvPr id="1172" name="Google Shape;1172;p68"/>
            <p:cNvSpPr/>
            <p:nvPr/>
          </p:nvSpPr>
          <p:spPr>
            <a:xfrm>
              <a:off x="1088440" y="259094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73" name="Google Shape;1173;p68"/>
            <p:cNvGrpSpPr/>
            <p:nvPr/>
          </p:nvGrpSpPr>
          <p:grpSpPr>
            <a:xfrm>
              <a:off x="305140" y="2222981"/>
              <a:ext cx="744225" cy="585762"/>
              <a:chOff x="85869" y="2021252"/>
              <a:chExt cx="744225" cy="585762"/>
            </a:xfrm>
          </p:grpSpPr>
          <p:sp>
            <p:nvSpPr>
              <p:cNvPr id="1174" name="Google Shape;1174;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5" name="Google Shape;1175;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76" name="Google Shape;1176;p68"/>
            <p:cNvCxnSpPr>
              <a:endCxn id="1177" idx="0"/>
            </p:cNvCxnSpPr>
            <p:nvPr/>
          </p:nvCxnSpPr>
          <p:spPr>
            <a:xfrm flipH="1">
              <a:off x="977516" y="4130813"/>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77" name="Google Shape;1177;p68"/>
            <p:cNvSpPr/>
            <p:nvPr/>
          </p:nvSpPr>
          <p:spPr>
            <a:xfrm>
              <a:off x="851502" y="4903613"/>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78" name="Google Shape;1178;p68"/>
            <p:cNvCxnSpPr>
              <a:endCxn id="1172" idx="0"/>
            </p:cNvCxnSpPr>
            <p:nvPr/>
          </p:nvCxnSpPr>
          <p:spPr>
            <a:xfrm>
              <a:off x="1754514" y="2300243"/>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79" name="Google Shape;1179;p68"/>
            <p:cNvGrpSpPr/>
            <p:nvPr/>
          </p:nvGrpSpPr>
          <p:grpSpPr>
            <a:xfrm>
              <a:off x="548380" y="3290512"/>
              <a:ext cx="1995008" cy="828351"/>
              <a:chOff x="548380" y="3673133"/>
              <a:chExt cx="1995008" cy="828351"/>
            </a:xfrm>
          </p:grpSpPr>
          <p:sp>
            <p:nvSpPr>
              <p:cNvPr id="1180" name="Google Shape;1180;p68"/>
              <p:cNvSpPr/>
              <p:nvPr/>
            </p:nvSpPr>
            <p:spPr>
              <a:xfrm>
                <a:off x="548380" y="367422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81" name="Google Shape;1181;p68"/>
              <p:cNvSpPr/>
              <p:nvPr/>
            </p:nvSpPr>
            <p:spPr>
              <a:xfrm>
                <a:off x="1427264" y="367313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82" name="Google Shape;1182;p68"/>
            <p:cNvCxnSpPr/>
            <p:nvPr/>
          </p:nvCxnSpPr>
          <p:spPr>
            <a:xfrm>
              <a:off x="1746562" y="3039763"/>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183" name="Google Shape;1183;p68"/>
            <p:cNvCxnSpPr>
              <a:endCxn id="1184" idx="0"/>
            </p:cNvCxnSpPr>
            <p:nvPr/>
          </p:nvCxnSpPr>
          <p:spPr>
            <a:xfrm>
              <a:off x="977516" y="5151461"/>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85" name="Google Shape;1185;p68"/>
            <p:cNvGrpSpPr/>
            <p:nvPr/>
          </p:nvGrpSpPr>
          <p:grpSpPr>
            <a:xfrm>
              <a:off x="599474" y="5587961"/>
              <a:ext cx="756084" cy="769592"/>
              <a:chOff x="599474" y="4000518"/>
              <a:chExt cx="756084" cy="769592"/>
            </a:xfrm>
          </p:grpSpPr>
          <p:sp>
            <p:nvSpPr>
              <p:cNvPr id="1184" name="Google Shape;1184;p68"/>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186" name="Google Shape;1186;p68"/>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87" name="Google Shape;1187;p68"/>
            <p:cNvSpPr/>
            <p:nvPr/>
          </p:nvSpPr>
          <p:spPr>
            <a:xfrm>
              <a:off x="3906582" y="1715471"/>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dk1"/>
                  </a:solidFill>
                  <a:latin typeface="Arial"/>
                  <a:ea typeface="Arial"/>
                  <a:cs typeface="Arial"/>
                  <a:sym typeface="Arial"/>
                </a:rPr>
                <a:t>Shift register</a:t>
              </a:r>
              <a:r>
                <a:rPr lang="en-IN" sz="2000">
                  <a:solidFill>
                    <a:schemeClr val="dk1"/>
                  </a:solidFill>
                  <a:latin typeface="Arial"/>
                  <a:ea typeface="Arial"/>
                  <a:cs typeface="Arial"/>
                  <a:sym typeface="Arial"/>
                </a:rPr>
                <a:t> </a:t>
              </a:r>
              <a:r>
                <a:rPr lang="en-IN" sz="2000" b="1" i="1">
                  <a:solidFill>
                    <a:schemeClr val="dk1"/>
                  </a:solidFill>
                  <a:latin typeface="Arial"/>
                  <a:ea typeface="Arial"/>
                  <a:cs typeface="Arial"/>
                  <a:sym typeface="Arial"/>
                </a:rPr>
                <a:t>b-s</a:t>
              </a:r>
              <a:r>
                <a:rPr lang="en-IN" sz="2000">
                  <a:solidFill>
                    <a:schemeClr val="dk1"/>
                  </a:solidFill>
                  <a:latin typeface="Arial"/>
                  <a:ea typeface="Arial"/>
                  <a:cs typeface="Arial"/>
                  <a:sym typeface="Arial"/>
                </a:rPr>
                <a:t> bits | </a:t>
              </a:r>
              <a:r>
                <a:rPr lang="en-IN" sz="2000" b="1" i="1">
                  <a:solidFill>
                    <a:schemeClr val="dk1"/>
                  </a:solidFill>
                  <a:latin typeface="Arial"/>
                  <a:ea typeface="Arial"/>
                  <a:cs typeface="Arial"/>
                  <a:sym typeface="Arial"/>
                </a:rPr>
                <a:t>s</a:t>
              </a:r>
              <a:r>
                <a:rPr lang="en-IN" sz="2000">
                  <a:solidFill>
                    <a:schemeClr val="dk1"/>
                  </a:solidFill>
                  <a:latin typeface="Arial"/>
                  <a:ea typeface="Arial"/>
                  <a:cs typeface="Arial"/>
                  <a:sym typeface="Arial"/>
                </a:rPr>
                <a:t> bits</a:t>
              </a:r>
              <a:endParaRPr sz="2000" baseline="-25000">
                <a:solidFill>
                  <a:schemeClr val="dk1"/>
                </a:solidFill>
                <a:latin typeface="Arial"/>
                <a:ea typeface="Arial"/>
                <a:cs typeface="Arial"/>
                <a:sym typeface="Arial"/>
              </a:endParaRPr>
            </a:p>
          </p:txBody>
        </p:sp>
        <p:sp>
          <p:nvSpPr>
            <p:cNvPr id="1188" name="Google Shape;1188;p68"/>
            <p:cNvSpPr/>
            <p:nvPr/>
          </p:nvSpPr>
          <p:spPr>
            <a:xfrm>
              <a:off x="4121688" y="2579555"/>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89" name="Google Shape;1189;p68"/>
            <p:cNvGrpSpPr/>
            <p:nvPr/>
          </p:nvGrpSpPr>
          <p:grpSpPr>
            <a:xfrm>
              <a:off x="3338388" y="2211593"/>
              <a:ext cx="744225" cy="585762"/>
              <a:chOff x="85869" y="2021252"/>
              <a:chExt cx="744225" cy="585762"/>
            </a:xfrm>
          </p:grpSpPr>
          <p:sp>
            <p:nvSpPr>
              <p:cNvPr id="1190" name="Google Shape;1190;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1" name="Google Shape;1191;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92" name="Google Shape;1192;p68"/>
            <p:cNvCxnSpPr>
              <a:endCxn id="1193" idx="0"/>
            </p:cNvCxnSpPr>
            <p:nvPr/>
          </p:nvCxnSpPr>
          <p:spPr>
            <a:xfrm flipH="1">
              <a:off x="4010764" y="4119425"/>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93" name="Google Shape;1193;p68"/>
            <p:cNvSpPr/>
            <p:nvPr/>
          </p:nvSpPr>
          <p:spPr>
            <a:xfrm>
              <a:off x="3884750" y="4892225"/>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94" name="Google Shape;1194;p68"/>
            <p:cNvCxnSpPr>
              <a:endCxn id="1188" idx="0"/>
            </p:cNvCxnSpPr>
            <p:nvPr/>
          </p:nvCxnSpPr>
          <p:spPr>
            <a:xfrm>
              <a:off x="4787762" y="2288855"/>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95" name="Google Shape;1195;p68"/>
            <p:cNvGrpSpPr/>
            <p:nvPr/>
          </p:nvGrpSpPr>
          <p:grpSpPr>
            <a:xfrm>
              <a:off x="3581628" y="3279124"/>
              <a:ext cx="1995008" cy="828351"/>
              <a:chOff x="3581628" y="3661745"/>
              <a:chExt cx="1995008" cy="828351"/>
            </a:xfrm>
          </p:grpSpPr>
          <p:sp>
            <p:nvSpPr>
              <p:cNvPr id="1196" name="Google Shape;1196;p68"/>
              <p:cNvSpPr/>
              <p:nvPr/>
            </p:nvSpPr>
            <p:spPr>
              <a:xfrm>
                <a:off x="3581628" y="3662837"/>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97" name="Google Shape;1197;p68"/>
              <p:cNvSpPr/>
              <p:nvPr/>
            </p:nvSpPr>
            <p:spPr>
              <a:xfrm>
                <a:off x="4460512" y="3661745"/>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98" name="Google Shape;1198;p68"/>
            <p:cNvCxnSpPr/>
            <p:nvPr/>
          </p:nvCxnSpPr>
          <p:spPr>
            <a:xfrm>
              <a:off x="4779810" y="3028375"/>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199" name="Google Shape;1199;p68"/>
            <p:cNvCxnSpPr>
              <a:endCxn id="1200" idx="0"/>
            </p:cNvCxnSpPr>
            <p:nvPr/>
          </p:nvCxnSpPr>
          <p:spPr>
            <a:xfrm>
              <a:off x="4010764" y="5140073"/>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201" name="Google Shape;1201;p68"/>
            <p:cNvGrpSpPr/>
            <p:nvPr/>
          </p:nvGrpSpPr>
          <p:grpSpPr>
            <a:xfrm>
              <a:off x="3632722" y="5576573"/>
              <a:ext cx="756084" cy="769592"/>
              <a:chOff x="599474" y="4000518"/>
              <a:chExt cx="756084" cy="769592"/>
            </a:xfrm>
          </p:grpSpPr>
          <p:sp>
            <p:nvSpPr>
              <p:cNvPr id="1200" name="Google Shape;1200;p68"/>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202" name="Google Shape;1202;p68"/>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203" name="Google Shape;1203;p68"/>
            <p:cNvCxnSpPr/>
            <p:nvPr/>
          </p:nvCxnSpPr>
          <p:spPr>
            <a:xfrm rot="10800000">
              <a:off x="3865802" y="1557447"/>
              <a:ext cx="631048" cy="0"/>
            </a:xfrm>
            <a:prstGeom prst="straightConnector1">
              <a:avLst/>
            </a:prstGeom>
            <a:noFill/>
            <a:ln w="25400" cap="flat" cmpd="sng">
              <a:solidFill>
                <a:schemeClr val="dk1"/>
              </a:solidFill>
              <a:prstDash val="solid"/>
              <a:round/>
              <a:headEnd type="none" w="sm" len="sm"/>
              <a:tailEnd type="stealth" w="med" len="med"/>
            </a:ln>
          </p:spPr>
        </p:cxnSp>
        <p:sp>
          <p:nvSpPr>
            <p:cNvPr id="1204" name="Google Shape;1204;p68"/>
            <p:cNvSpPr txBox="1"/>
            <p:nvPr/>
          </p:nvSpPr>
          <p:spPr>
            <a:xfrm>
              <a:off x="5938046" y="3109964"/>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205" name="Google Shape;1205;p68"/>
            <p:cNvSpPr/>
            <p:nvPr/>
          </p:nvSpPr>
          <p:spPr>
            <a:xfrm>
              <a:off x="7277396" y="1709389"/>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dk1"/>
                  </a:solidFill>
                  <a:latin typeface="Arial"/>
                  <a:ea typeface="Arial"/>
                  <a:cs typeface="Arial"/>
                  <a:sym typeface="Arial"/>
                </a:rPr>
                <a:t>Shift register</a:t>
              </a:r>
              <a:r>
                <a:rPr lang="en-IN" sz="2000">
                  <a:solidFill>
                    <a:schemeClr val="dk1"/>
                  </a:solidFill>
                  <a:latin typeface="Arial"/>
                  <a:ea typeface="Arial"/>
                  <a:cs typeface="Arial"/>
                  <a:sym typeface="Arial"/>
                </a:rPr>
                <a:t> </a:t>
              </a:r>
              <a:r>
                <a:rPr lang="en-IN" sz="2000" b="1" i="1">
                  <a:solidFill>
                    <a:schemeClr val="dk1"/>
                  </a:solidFill>
                  <a:latin typeface="Arial"/>
                  <a:ea typeface="Arial"/>
                  <a:cs typeface="Arial"/>
                  <a:sym typeface="Arial"/>
                </a:rPr>
                <a:t>b-s</a:t>
              </a:r>
              <a:r>
                <a:rPr lang="en-IN" sz="2000">
                  <a:solidFill>
                    <a:schemeClr val="dk1"/>
                  </a:solidFill>
                  <a:latin typeface="Arial"/>
                  <a:ea typeface="Arial"/>
                  <a:cs typeface="Arial"/>
                  <a:sym typeface="Arial"/>
                </a:rPr>
                <a:t> bits | </a:t>
              </a:r>
              <a:r>
                <a:rPr lang="en-IN" sz="2000" b="1" i="1">
                  <a:solidFill>
                    <a:schemeClr val="dk1"/>
                  </a:solidFill>
                  <a:latin typeface="Arial"/>
                  <a:ea typeface="Arial"/>
                  <a:cs typeface="Arial"/>
                  <a:sym typeface="Arial"/>
                </a:rPr>
                <a:t>s</a:t>
              </a:r>
              <a:r>
                <a:rPr lang="en-IN" sz="2000">
                  <a:solidFill>
                    <a:schemeClr val="dk1"/>
                  </a:solidFill>
                  <a:latin typeface="Arial"/>
                  <a:ea typeface="Arial"/>
                  <a:cs typeface="Arial"/>
                  <a:sym typeface="Arial"/>
                </a:rPr>
                <a:t> bits</a:t>
              </a:r>
              <a:endParaRPr sz="2000" baseline="-25000">
                <a:solidFill>
                  <a:schemeClr val="dk1"/>
                </a:solidFill>
                <a:latin typeface="Arial"/>
                <a:ea typeface="Arial"/>
                <a:cs typeface="Arial"/>
                <a:sym typeface="Arial"/>
              </a:endParaRPr>
            </a:p>
          </p:txBody>
        </p:sp>
        <p:sp>
          <p:nvSpPr>
            <p:cNvPr id="1206" name="Google Shape;1206;p68"/>
            <p:cNvSpPr/>
            <p:nvPr/>
          </p:nvSpPr>
          <p:spPr>
            <a:xfrm>
              <a:off x="7492502" y="257347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207" name="Google Shape;1207;p68"/>
            <p:cNvGrpSpPr/>
            <p:nvPr/>
          </p:nvGrpSpPr>
          <p:grpSpPr>
            <a:xfrm>
              <a:off x="6709202" y="2205511"/>
              <a:ext cx="744225" cy="585762"/>
              <a:chOff x="85869" y="2021252"/>
              <a:chExt cx="744225" cy="585762"/>
            </a:xfrm>
          </p:grpSpPr>
          <p:sp>
            <p:nvSpPr>
              <p:cNvPr id="1208" name="Google Shape;1208;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9" name="Google Shape;1209;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10" name="Google Shape;1210;p68"/>
            <p:cNvCxnSpPr>
              <a:endCxn id="1211" idx="0"/>
            </p:cNvCxnSpPr>
            <p:nvPr/>
          </p:nvCxnSpPr>
          <p:spPr>
            <a:xfrm flipH="1">
              <a:off x="7381578" y="4113343"/>
              <a:ext cx="3600" cy="772800"/>
            </a:xfrm>
            <a:prstGeom prst="straightConnector1">
              <a:avLst/>
            </a:prstGeom>
            <a:noFill/>
            <a:ln w="25400" cap="flat" cmpd="sng">
              <a:solidFill>
                <a:schemeClr val="dk1"/>
              </a:solidFill>
              <a:prstDash val="solid"/>
              <a:round/>
              <a:headEnd type="none" w="sm" len="sm"/>
              <a:tailEnd type="stealth" w="med" len="med"/>
            </a:ln>
          </p:spPr>
        </p:cxnSp>
        <p:sp>
          <p:nvSpPr>
            <p:cNvPr id="1211" name="Google Shape;1211;p68"/>
            <p:cNvSpPr/>
            <p:nvPr/>
          </p:nvSpPr>
          <p:spPr>
            <a:xfrm>
              <a:off x="7255564" y="4886143"/>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12" name="Google Shape;1212;p68"/>
            <p:cNvCxnSpPr>
              <a:endCxn id="1206" idx="0"/>
            </p:cNvCxnSpPr>
            <p:nvPr/>
          </p:nvCxnSpPr>
          <p:spPr>
            <a:xfrm>
              <a:off x="8158576" y="2282773"/>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213" name="Google Shape;1213;p68"/>
            <p:cNvGrpSpPr/>
            <p:nvPr/>
          </p:nvGrpSpPr>
          <p:grpSpPr>
            <a:xfrm>
              <a:off x="6952442" y="3273042"/>
              <a:ext cx="1995008" cy="828351"/>
              <a:chOff x="6952442" y="3655663"/>
              <a:chExt cx="1995008" cy="828351"/>
            </a:xfrm>
          </p:grpSpPr>
          <p:sp>
            <p:nvSpPr>
              <p:cNvPr id="1214" name="Google Shape;1214;p68"/>
              <p:cNvSpPr/>
              <p:nvPr/>
            </p:nvSpPr>
            <p:spPr>
              <a:xfrm>
                <a:off x="6952442" y="365675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215" name="Google Shape;1215;p68"/>
              <p:cNvSpPr/>
              <p:nvPr/>
            </p:nvSpPr>
            <p:spPr>
              <a:xfrm>
                <a:off x="7831326" y="365566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216" name="Google Shape;1216;p68"/>
            <p:cNvCxnSpPr/>
            <p:nvPr/>
          </p:nvCxnSpPr>
          <p:spPr>
            <a:xfrm>
              <a:off x="8150624" y="3022293"/>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217" name="Google Shape;1217;p68"/>
            <p:cNvCxnSpPr>
              <a:endCxn id="1218" idx="0"/>
            </p:cNvCxnSpPr>
            <p:nvPr/>
          </p:nvCxnSpPr>
          <p:spPr>
            <a:xfrm>
              <a:off x="7381578" y="5133991"/>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219" name="Google Shape;1219;p68"/>
            <p:cNvGrpSpPr/>
            <p:nvPr/>
          </p:nvGrpSpPr>
          <p:grpSpPr>
            <a:xfrm>
              <a:off x="7003536" y="5570491"/>
              <a:ext cx="756084" cy="769592"/>
              <a:chOff x="7003536" y="5570491"/>
              <a:chExt cx="756084" cy="769592"/>
            </a:xfrm>
          </p:grpSpPr>
          <p:sp>
            <p:nvSpPr>
              <p:cNvPr id="1218" name="Google Shape;1218;p68"/>
              <p:cNvSpPr/>
              <p:nvPr/>
            </p:nvSpPr>
            <p:spPr>
              <a:xfrm>
                <a:off x="7003536" y="557049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220" name="Google Shape;1220;p68"/>
              <p:cNvSpPr txBox="1"/>
              <p:nvPr/>
            </p:nvSpPr>
            <p:spPr>
              <a:xfrm>
                <a:off x="7048745" y="597075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221" name="Google Shape;1221;p68"/>
            <p:cNvCxnSpPr/>
            <p:nvPr/>
          </p:nvCxnSpPr>
          <p:spPr>
            <a:xfrm rot="10800000">
              <a:off x="7236616" y="1551365"/>
              <a:ext cx="631048" cy="0"/>
            </a:xfrm>
            <a:prstGeom prst="straightConnector1">
              <a:avLst/>
            </a:prstGeom>
            <a:noFill/>
            <a:ln w="25400" cap="flat" cmpd="sng">
              <a:solidFill>
                <a:schemeClr val="dk1"/>
              </a:solidFill>
              <a:prstDash val="solid"/>
              <a:round/>
              <a:headEnd type="none" w="sm" len="sm"/>
              <a:tailEnd type="stealth" w="med" len="med"/>
            </a:ln>
          </p:spPr>
        </p:cxnSp>
        <p:sp>
          <p:nvSpPr>
            <p:cNvPr id="1222" name="Google Shape;1222;p68"/>
            <p:cNvSpPr/>
            <p:nvPr/>
          </p:nvSpPr>
          <p:spPr>
            <a:xfrm>
              <a:off x="6569413" y="1251623"/>
              <a:ext cx="2172510" cy="2425429"/>
            </a:xfrm>
            <a:custGeom>
              <a:avLst/>
              <a:gdLst/>
              <a:ahLst/>
              <a:cxnLst/>
              <a:rect l="l" t="t" r="r" b="b"/>
              <a:pathLst>
                <a:path w="2172510" h="2425429" extrusionOk="0">
                  <a:moveTo>
                    <a:pt x="0" y="2425429"/>
                  </a:moveTo>
                  <a:lnTo>
                    <a:pt x="0" y="0"/>
                  </a:lnTo>
                  <a:lnTo>
                    <a:pt x="2172510" y="0"/>
                  </a:lnTo>
                  <a:lnTo>
                    <a:pt x="2172510" y="42801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3" name="Google Shape;1223;p68"/>
            <p:cNvSpPr txBox="1"/>
            <p:nvPr/>
          </p:nvSpPr>
          <p:spPr>
            <a:xfrm>
              <a:off x="6522020" y="1182730"/>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cxnSp>
          <p:nvCxnSpPr>
            <p:cNvPr id="1224" name="Google Shape;1224;p68"/>
            <p:cNvCxnSpPr>
              <a:stCxn id="1225" idx="1"/>
              <a:endCxn id="1177" idx="6"/>
            </p:cNvCxnSpPr>
            <p:nvPr/>
          </p:nvCxnSpPr>
          <p:spPr>
            <a:xfrm rot="10800000">
              <a:off x="1103627" y="5024513"/>
              <a:ext cx="1538400" cy="3900"/>
            </a:xfrm>
            <a:prstGeom prst="straightConnector1">
              <a:avLst/>
            </a:prstGeom>
            <a:noFill/>
            <a:ln w="25400" cap="flat" cmpd="sng">
              <a:solidFill>
                <a:schemeClr val="dk1"/>
              </a:solidFill>
              <a:prstDash val="solid"/>
              <a:round/>
              <a:headEnd type="none" w="sm" len="sm"/>
              <a:tailEnd type="stealth" w="med" len="med"/>
            </a:ln>
          </p:spPr>
        </p:cxnSp>
        <p:sp>
          <p:nvSpPr>
            <p:cNvPr id="1226" name="Google Shape;1226;p68"/>
            <p:cNvSpPr/>
            <p:nvPr/>
          </p:nvSpPr>
          <p:spPr>
            <a:xfrm>
              <a:off x="3012440" y="1249680"/>
              <a:ext cx="2291080" cy="3550920"/>
            </a:xfrm>
            <a:custGeom>
              <a:avLst/>
              <a:gdLst/>
              <a:ahLst/>
              <a:cxnLst/>
              <a:rect l="l" t="t" r="r" b="b"/>
              <a:pathLst>
                <a:path w="2291080" h="3550920" extrusionOk="0">
                  <a:moveTo>
                    <a:pt x="0" y="3550920"/>
                  </a:moveTo>
                  <a:lnTo>
                    <a:pt x="0" y="0"/>
                  </a:lnTo>
                  <a:lnTo>
                    <a:pt x="2291080" y="5080"/>
                  </a:lnTo>
                  <a:lnTo>
                    <a:pt x="2291080" y="47244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227" name="Google Shape;1227;p68"/>
            <p:cNvCxnSpPr>
              <a:stCxn id="1228" idx="1"/>
            </p:cNvCxnSpPr>
            <p:nvPr/>
          </p:nvCxnSpPr>
          <p:spPr>
            <a:xfrm rot="10800000">
              <a:off x="4136874" y="5014500"/>
              <a:ext cx="1538400" cy="3900"/>
            </a:xfrm>
            <a:prstGeom prst="straightConnector1">
              <a:avLst/>
            </a:prstGeom>
            <a:noFill/>
            <a:ln w="25400" cap="flat" cmpd="sng">
              <a:solidFill>
                <a:schemeClr val="dk1"/>
              </a:solidFill>
              <a:prstDash val="solid"/>
              <a:round/>
              <a:headEnd type="none" w="sm" len="sm"/>
              <a:tailEnd type="stealth" w="med" len="med"/>
            </a:ln>
          </p:spPr>
        </p:cxnSp>
        <p:cxnSp>
          <p:nvCxnSpPr>
            <p:cNvPr id="1229" name="Google Shape;1229;p68"/>
            <p:cNvCxnSpPr>
              <a:stCxn id="1228" idx="0"/>
            </p:cNvCxnSpPr>
            <p:nvPr/>
          </p:nvCxnSpPr>
          <p:spPr>
            <a:xfrm rot="10800000">
              <a:off x="6048216" y="3941100"/>
              <a:ext cx="5100" cy="859500"/>
            </a:xfrm>
            <a:prstGeom prst="straightConnector1">
              <a:avLst/>
            </a:prstGeom>
            <a:noFill/>
            <a:ln w="25400" cap="flat" cmpd="sng">
              <a:solidFill>
                <a:schemeClr val="dk1"/>
              </a:solidFill>
              <a:prstDash val="solid"/>
              <a:round/>
              <a:headEnd type="none" w="sm" len="sm"/>
              <a:tailEnd type="none" w="sm" len="sm"/>
            </a:ln>
          </p:spPr>
        </p:cxnSp>
        <p:cxnSp>
          <p:nvCxnSpPr>
            <p:cNvPr id="1230" name="Google Shape;1230;p68"/>
            <p:cNvCxnSpPr/>
            <p:nvPr/>
          </p:nvCxnSpPr>
          <p:spPr>
            <a:xfrm rot="10800000">
              <a:off x="7508543" y="4992787"/>
              <a:ext cx="376202" cy="3866"/>
            </a:xfrm>
            <a:prstGeom prst="straightConnector1">
              <a:avLst/>
            </a:prstGeom>
            <a:noFill/>
            <a:ln w="25400" cap="flat" cmpd="sng">
              <a:solidFill>
                <a:schemeClr val="dk1"/>
              </a:solidFill>
              <a:prstDash val="solid"/>
              <a:round/>
              <a:headEnd type="none" w="sm" len="sm"/>
              <a:tailEnd type="stealth" w="med" len="med"/>
            </a:ln>
          </p:spPr>
        </p:cxnSp>
        <p:grpSp>
          <p:nvGrpSpPr>
            <p:cNvPr id="1231" name="Google Shape;1231;p68"/>
            <p:cNvGrpSpPr/>
            <p:nvPr/>
          </p:nvGrpSpPr>
          <p:grpSpPr>
            <a:xfrm>
              <a:off x="7911962" y="4774987"/>
              <a:ext cx="756084" cy="769372"/>
              <a:chOff x="7911962" y="4774987"/>
              <a:chExt cx="756084" cy="769372"/>
            </a:xfrm>
          </p:grpSpPr>
          <p:sp>
            <p:nvSpPr>
              <p:cNvPr id="1232" name="Google Shape;1232;p68"/>
              <p:cNvSpPr/>
              <p:nvPr/>
            </p:nvSpPr>
            <p:spPr>
              <a:xfrm>
                <a:off x="7911962" y="4774987"/>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233" name="Google Shape;1233;p68"/>
              <p:cNvSpPr txBox="1"/>
              <p:nvPr/>
            </p:nvSpPr>
            <p:spPr>
              <a:xfrm>
                <a:off x="7942027" y="5175027"/>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nvGrpSpPr>
            <p:cNvPr id="1234" name="Google Shape;1234;p68"/>
            <p:cNvGrpSpPr/>
            <p:nvPr/>
          </p:nvGrpSpPr>
          <p:grpSpPr>
            <a:xfrm>
              <a:off x="5675274" y="4800600"/>
              <a:ext cx="756084" cy="768802"/>
              <a:chOff x="5675274" y="4800600"/>
              <a:chExt cx="756084" cy="768802"/>
            </a:xfrm>
          </p:grpSpPr>
          <p:sp>
            <p:nvSpPr>
              <p:cNvPr id="1228" name="Google Shape;1228;p68"/>
              <p:cNvSpPr/>
              <p:nvPr/>
            </p:nvSpPr>
            <p:spPr>
              <a:xfrm>
                <a:off x="5675274" y="480060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235" name="Google Shape;1235;p68"/>
              <p:cNvSpPr txBox="1"/>
              <p:nvPr/>
            </p:nvSpPr>
            <p:spPr>
              <a:xfrm>
                <a:off x="5742887" y="5200070"/>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nvGrpSpPr>
            <p:cNvPr id="1236" name="Google Shape;1236;p68"/>
            <p:cNvGrpSpPr/>
            <p:nvPr/>
          </p:nvGrpSpPr>
          <p:grpSpPr>
            <a:xfrm>
              <a:off x="2642027" y="4810613"/>
              <a:ext cx="756084" cy="783670"/>
              <a:chOff x="2642027" y="4810613"/>
              <a:chExt cx="756084" cy="783670"/>
            </a:xfrm>
          </p:grpSpPr>
          <p:sp>
            <p:nvSpPr>
              <p:cNvPr id="1225" name="Google Shape;1225;p68"/>
              <p:cNvSpPr/>
              <p:nvPr/>
            </p:nvSpPr>
            <p:spPr>
              <a:xfrm>
                <a:off x="2642027" y="481061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237" name="Google Shape;1237;p68"/>
              <p:cNvSpPr txBox="1"/>
              <p:nvPr/>
            </p:nvSpPr>
            <p:spPr>
              <a:xfrm>
                <a:off x="2696729" y="522495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pic>
        <p:nvPicPr>
          <p:cNvPr id="1238" name="Google Shape;1238;p6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59768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8"/>
                                        </p:tgtEl>
                                        <p:attrNameLst>
                                          <p:attrName>style.visibility</p:attrName>
                                        </p:attrNameLst>
                                      </p:cBhvr>
                                      <p:to>
                                        <p:strVal val="visible"/>
                                      </p:to>
                                    </p:set>
                                    <p:animEffect transition="in" filter="fade">
                                      <p:cBhvr>
                                        <p:cTn id="7" dur="1"/>
                                        <p:tgtEl>
                                          <p:spTgt spid="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4" name="Google Shape;1244;p6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45" name="Google Shape;1245;p6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Mode</a:t>
            </a:r>
            <a:endParaRPr sz="2800" b="1">
              <a:solidFill>
                <a:schemeClr val="lt1"/>
              </a:solidFill>
              <a:latin typeface="Calibri"/>
              <a:ea typeface="Calibri"/>
              <a:cs typeface="Calibri"/>
              <a:sym typeface="Calibri"/>
            </a:endParaRPr>
          </a:p>
        </p:txBody>
      </p:sp>
      <p:sp>
        <p:nvSpPr>
          <p:cNvPr id="1246" name="Google Shape;1246;p6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47" name="Google Shape;1247;p69"/>
          <p:cNvSpPr txBox="1">
            <a:spLocks noGrp="1"/>
          </p:cNvSpPr>
          <p:nvPr>
            <p:ph type="body" idx="1"/>
          </p:nvPr>
        </p:nvSpPr>
        <p:spPr>
          <a:xfrm>
            <a:off x="15152" y="2330450"/>
            <a:ext cx="9128847"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The input to the encryption function is a b-bit shift register that is initially set to some initialization vector (IV).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leftmost (most significant) s bits of the output of the encryption function are XORed with the first segment of plaintext P1  to produce the first unit of ciphertext C1 , which is then transmitted.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addition, the contents of the shift register are shifted left by s bits, and C1 is placed in the rightmost (least significant) s bits of the shift register.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For decryption, the same scheme is used, except that the received ciphertext unit is XORed with the output of the encryption function to produce the plaintext unit. </a:t>
            </a:r>
            <a:endParaRPr/>
          </a:p>
        </p:txBody>
      </p:sp>
      <p:pic>
        <p:nvPicPr>
          <p:cNvPr id="1248" name="Google Shape;1248;p6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41815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8"/>
                                        </p:tgtEl>
                                        <p:attrNameLst>
                                          <p:attrName>style.visibility</p:attrName>
                                        </p:attrNameLst>
                                      </p:cBhvr>
                                      <p:to>
                                        <p:strVal val="visible"/>
                                      </p:to>
                                    </p:set>
                                    <p:animEffect transition="in" filter="fade">
                                      <p:cBhvr>
                                        <p:cTn id="7" dur="1"/>
                                        <p:tgtEl>
                                          <p:spTgt spid="12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4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4" name="Google Shape;1254;p7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55" name="Google Shape;1255;p7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Mode – Cont…</a:t>
            </a:r>
            <a:endParaRPr sz="2800" b="1">
              <a:solidFill>
                <a:schemeClr val="lt1"/>
              </a:solidFill>
              <a:latin typeface="Calibri"/>
              <a:ea typeface="Calibri"/>
              <a:cs typeface="Calibri"/>
              <a:sym typeface="Calibri"/>
            </a:endParaRPr>
          </a:p>
        </p:txBody>
      </p:sp>
      <p:sp>
        <p:nvSpPr>
          <p:cNvPr id="1256" name="Google Shape;1256;p7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257" name="Google Shape;1257;p70"/>
          <p:cNvPicPr preferRelativeResize="0"/>
          <p:nvPr/>
        </p:nvPicPr>
        <p:blipFill rotWithShape="1">
          <a:blip r:embed="rId3">
            <a:alphaModFix/>
          </a:blip>
          <a:srcRect/>
          <a:stretch/>
        </p:blipFill>
        <p:spPr>
          <a:xfrm>
            <a:off x="113577" y="2456892"/>
            <a:ext cx="8916845" cy="1471647"/>
          </a:xfrm>
          <a:prstGeom prst="rect">
            <a:avLst/>
          </a:prstGeom>
          <a:noFill/>
          <a:ln>
            <a:noFill/>
          </a:ln>
        </p:spPr>
      </p:pic>
      <p:pic>
        <p:nvPicPr>
          <p:cNvPr id="1258" name="Google Shape;1258;p7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84830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1"/>
                                        <p:tgtEl>
                                          <p:spTgt spid="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4" name="Google Shape;1264;p7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65" name="Google Shape;1265;p7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4. Output Feedback Mode (OFB)</a:t>
            </a:r>
            <a:endParaRPr sz="2800" b="1">
              <a:solidFill>
                <a:schemeClr val="lt1"/>
              </a:solidFill>
              <a:latin typeface="Calibri"/>
              <a:ea typeface="Calibri"/>
              <a:cs typeface="Calibri"/>
              <a:sym typeface="Calibri"/>
            </a:endParaRPr>
          </a:p>
        </p:txBody>
      </p:sp>
      <p:sp>
        <p:nvSpPr>
          <p:cNvPr id="1266" name="Google Shape;1266;p7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67" name="Google Shape;1267;p71"/>
          <p:cNvSpPr txBox="1">
            <a:spLocks noGrp="1"/>
          </p:cNvSpPr>
          <p:nvPr>
            <p:ph type="body" idx="1"/>
          </p:nvPr>
        </p:nvSpPr>
        <p:spPr>
          <a:xfrm>
            <a:off x="190500" y="22860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The output feedback (OFB) mode is similar in structure to that of CFB.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For OFB, the output of the encryption function is fed back to become the input for encrypting the next block of plaintext.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CFB, the output of the XOR unit is fed back to become input for encrypting the next block.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other difference is that the OFB mode operates on full blocks of plaintext and ciphertext, whereas CFB operates on an s-bit subset.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Nonce: A time-varying value that has at most a negligible chance of repeating, for example, a random value that is generated anew for each use, a timestamp, a sequence number,  or some combination of these.</a:t>
            </a:r>
            <a:endParaRPr/>
          </a:p>
        </p:txBody>
      </p:sp>
      <p:pic>
        <p:nvPicPr>
          <p:cNvPr id="1268" name="Google Shape;1268;p7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6172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fade">
                                      <p:cBhvr>
                                        <p:cTn id="7" dur="1"/>
                                        <p:tgtEl>
                                          <p:spTgt spid="12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6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6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6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6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4" name="Google Shape;1274;p7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75" name="Google Shape;1275;p7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Encryption</a:t>
            </a:r>
            <a:endParaRPr sz="2800" b="1">
              <a:solidFill>
                <a:schemeClr val="lt1"/>
              </a:solidFill>
              <a:latin typeface="Calibri"/>
              <a:ea typeface="Calibri"/>
              <a:cs typeface="Calibri"/>
              <a:sym typeface="Calibri"/>
            </a:endParaRPr>
          </a:p>
        </p:txBody>
      </p:sp>
      <p:sp>
        <p:nvSpPr>
          <p:cNvPr id="1276" name="Google Shape;1276;p7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277" name="Google Shape;1277;p72"/>
          <p:cNvGrpSpPr/>
          <p:nvPr/>
        </p:nvGrpSpPr>
        <p:grpSpPr>
          <a:xfrm>
            <a:off x="190500" y="2629530"/>
            <a:ext cx="8818973" cy="3398208"/>
            <a:chOff x="181519" y="1150876"/>
            <a:chExt cx="8818973" cy="3398208"/>
          </a:xfrm>
        </p:grpSpPr>
        <p:sp>
          <p:nvSpPr>
            <p:cNvPr id="1278" name="Google Shape;1278;p72"/>
            <p:cNvSpPr/>
            <p:nvPr/>
          </p:nvSpPr>
          <p:spPr>
            <a:xfrm>
              <a:off x="1267782" y="1247489"/>
              <a:ext cx="1044116"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Nonce</a:t>
              </a:r>
              <a:endParaRPr sz="2400" baseline="-25000">
                <a:solidFill>
                  <a:schemeClr val="dk1"/>
                </a:solidFill>
                <a:latin typeface="Arial"/>
                <a:ea typeface="Arial"/>
                <a:cs typeface="Arial"/>
                <a:sym typeface="Arial"/>
              </a:endParaRPr>
            </a:p>
          </p:txBody>
        </p:sp>
        <p:sp>
          <p:nvSpPr>
            <p:cNvPr id="1279" name="Google Shape;1279;p72"/>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280" name="Google Shape;1280;p72"/>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1281" name="Google Shape;1281;p72"/>
            <p:cNvGrpSpPr/>
            <p:nvPr/>
          </p:nvGrpSpPr>
          <p:grpSpPr>
            <a:xfrm>
              <a:off x="379541" y="1718412"/>
              <a:ext cx="744225" cy="585762"/>
              <a:chOff x="85869" y="2021252"/>
              <a:chExt cx="744225" cy="585762"/>
            </a:xfrm>
          </p:grpSpPr>
          <p:sp>
            <p:nvSpPr>
              <p:cNvPr id="1282" name="Google Shape;1282;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3" name="Google Shape;1283;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84" name="Google Shape;1284;p72"/>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285" name="Google Shape;1285;p72"/>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86" name="Google Shape;1286;p72"/>
            <p:cNvCxnSpPr>
              <a:stCxn id="1278"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287" name="Google Shape;1287;p72"/>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288" name="Google Shape;1288;p72"/>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9" name="Google Shape;1289;p72"/>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290" name="Google Shape;1290;p72"/>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291" name="Google Shape;1291;p72"/>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292" name="Google Shape;1292;p72"/>
            <p:cNvGrpSpPr/>
            <p:nvPr/>
          </p:nvGrpSpPr>
          <p:grpSpPr>
            <a:xfrm>
              <a:off x="3219668" y="1718820"/>
              <a:ext cx="744225" cy="585762"/>
              <a:chOff x="85869" y="2021252"/>
              <a:chExt cx="744225" cy="585762"/>
            </a:xfrm>
          </p:grpSpPr>
          <p:sp>
            <p:nvSpPr>
              <p:cNvPr id="1293" name="Google Shape;1293;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4" name="Google Shape;1294;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95" name="Google Shape;1295;p72"/>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296" name="Google Shape;1296;p72"/>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97" name="Google Shape;1297;p72"/>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298" name="Google Shape;1298;p72"/>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9" name="Google Shape;1299;p72"/>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300" name="Google Shape;1300;p72"/>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01" name="Google Shape;1301;p72"/>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1302" name="Google Shape;1302;p72"/>
            <p:cNvGrpSpPr/>
            <p:nvPr/>
          </p:nvGrpSpPr>
          <p:grpSpPr>
            <a:xfrm>
              <a:off x="6794079" y="1718412"/>
              <a:ext cx="744225" cy="585762"/>
              <a:chOff x="85869" y="2021252"/>
              <a:chExt cx="744225" cy="585762"/>
            </a:xfrm>
          </p:grpSpPr>
          <p:sp>
            <p:nvSpPr>
              <p:cNvPr id="1303" name="Google Shape;1303;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4" name="Google Shape;1304;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05" name="Google Shape;1305;p72"/>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06" name="Google Shape;1306;p72"/>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07" name="Google Shape;1307;p72"/>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08" name="Google Shape;1308;p72"/>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9" name="Google Shape;1309;p72"/>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310" name="Google Shape;1310;p72"/>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311" name="Google Shape;1311;p72"/>
            <p:cNvSpPr/>
            <p:nvPr/>
          </p:nvSpPr>
          <p:spPr>
            <a:xfrm>
              <a:off x="1783404" y="1595337"/>
              <a:ext cx="2842765" cy="1180648"/>
            </a:xfrm>
            <a:custGeom>
              <a:avLst/>
              <a:gdLst/>
              <a:ahLst/>
              <a:cxnLst/>
              <a:rect l="l" t="t" r="r" b="b"/>
              <a:pathLst>
                <a:path w="2885873" h="1355387" extrusionOk="0">
                  <a:moveTo>
                    <a:pt x="0" y="1355387"/>
                  </a:moveTo>
                  <a:lnTo>
                    <a:pt x="1044102" y="1355387"/>
                  </a:lnTo>
                  <a:lnTo>
                    <a:pt x="1044102" y="0"/>
                  </a:lnTo>
                  <a:lnTo>
                    <a:pt x="2885873" y="0"/>
                  </a:lnTo>
                  <a:lnTo>
                    <a:pt x="2885873" y="47341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2" name="Google Shape;1312;p72"/>
            <p:cNvSpPr/>
            <p:nvPr/>
          </p:nvSpPr>
          <p:spPr>
            <a:xfrm>
              <a:off x="4623881" y="2477312"/>
              <a:ext cx="1236365" cy="298674"/>
            </a:xfrm>
            <a:custGeom>
              <a:avLst/>
              <a:gdLst/>
              <a:ahLst/>
              <a:cxnLst/>
              <a:rect l="l" t="t" r="r" b="b"/>
              <a:pathLst>
                <a:path w="1024647" h="440987" extrusionOk="0">
                  <a:moveTo>
                    <a:pt x="0" y="440987"/>
                  </a:moveTo>
                  <a:lnTo>
                    <a:pt x="1024647" y="440987"/>
                  </a:lnTo>
                  <a:lnTo>
                    <a:pt x="1024647" y="0"/>
                  </a:lnTo>
                  <a:lnTo>
                    <a:pt x="1024647"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3" name="Google Shape;1313;p72"/>
            <p:cNvSpPr/>
            <p:nvPr/>
          </p:nvSpPr>
          <p:spPr>
            <a:xfrm>
              <a:off x="6160851" y="1569396"/>
              <a:ext cx="2042809" cy="486383"/>
            </a:xfrm>
            <a:custGeom>
              <a:avLst/>
              <a:gdLst/>
              <a:ahLst/>
              <a:cxnLst/>
              <a:rect l="l" t="t" r="r" b="b"/>
              <a:pathLst>
                <a:path w="2042809" h="486382" extrusionOk="0">
                  <a:moveTo>
                    <a:pt x="0" y="440987"/>
                  </a:moveTo>
                  <a:lnTo>
                    <a:pt x="0" y="0"/>
                  </a:lnTo>
                  <a:lnTo>
                    <a:pt x="2042809" y="0"/>
                  </a:lnTo>
                  <a:lnTo>
                    <a:pt x="2042809" y="48638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4" name="Google Shape;1314;p72"/>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315" name="Google Shape;1315;p7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4118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5"/>
                                        </p:tgtEl>
                                        <p:attrNameLst>
                                          <p:attrName>style.visibility</p:attrName>
                                        </p:attrNameLst>
                                      </p:cBhvr>
                                      <p:to>
                                        <p:strVal val="visible"/>
                                      </p:to>
                                    </p:set>
                                    <p:animEffect transition="in" filter="fade">
                                      <p:cBhvr>
                                        <p:cTn id="7" dur="1"/>
                                        <p:tgtEl>
                                          <p:spTgt spid="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1" name="Google Shape;1321;p7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22" name="Google Shape;1322;p7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Decryption</a:t>
            </a:r>
            <a:endParaRPr sz="2800" b="1">
              <a:solidFill>
                <a:schemeClr val="lt1"/>
              </a:solidFill>
              <a:latin typeface="Calibri"/>
              <a:ea typeface="Calibri"/>
              <a:cs typeface="Calibri"/>
              <a:sym typeface="Calibri"/>
            </a:endParaRPr>
          </a:p>
        </p:txBody>
      </p:sp>
      <p:sp>
        <p:nvSpPr>
          <p:cNvPr id="1323" name="Google Shape;1323;p7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324" name="Google Shape;1324;p73"/>
          <p:cNvGrpSpPr/>
          <p:nvPr/>
        </p:nvGrpSpPr>
        <p:grpSpPr>
          <a:xfrm>
            <a:off x="162513" y="2696406"/>
            <a:ext cx="8818973" cy="3398208"/>
            <a:chOff x="181519" y="1150876"/>
            <a:chExt cx="8818973" cy="3398208"/>
          </a:xfrm>
        </p:grpSpPr>
        <p:sp>
          <p:nvSpPr>
            <p:cNvPr id="1325" name="Google Shape;1325;p73"/>
            <p:cNvSpPr/>
            <p:nvPr/>
          </p:nvSpPr>
          <p:spPr>
            <a:xfrm>
              <a:off x="1267782" y="1247489"/>
              <a:ext cx="1044116"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Nonce</a:t>
              </a:r>
              <a:endParaRPr sz="2400" baseline="-25000">
                <a:solidFill>
                  <a:schemeClr val="dk1"/>
                </a:solidFill>
                <a:latin typeface="Arial"/>
                <a:ea typeface="Arial"/>
                <a:cs typeface="Arial"/>
                <a:sym typeface="Arial"/>
              </a:endParaRPr>
            </a:p>
          </p:txBody>
        </p:sp>
        <p:sp>
          <p:nvSpPr>
            <p:cNvPr id="1326" name="Google Shape;1326;p73"/>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27" name="Google Shape;1327;p73"/>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1328" name="Google Shape;1328;p73"/>
            <p:cNvGrpSpPr/>
            <p:nvPr/>
          </p:nvGrpSpPr>
          <p:grpSpPr>
            <a:xfrm>
              <a:off x="379541" y="1718412"/>
              <a:ext cx="744225" cy="585762"/>
              <a:chOff x="85869" y="2021252"/>
              <a:chExt cx="744225" cy="585762"/>
            </a:xfrm>
          </p:grpSpPr>
          <p:sp>
            <p:nvSpPr>
              <p:cNvPr id="1329" name="Google Shape;1329;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0" name="Google Shape;1330;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31" name="Google Shape;1331;p73"/>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32" name="Google Shape;1332;p73"/>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33" name="Google Shape;1333;p73"/>
            <p:cNvCxnSpPr>
              <a:stCxn id="1325"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334" name="Google Shape;1334;p73"/>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35" name="Google Shape;1335;p73"/>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6" name="Google Shape;1336;p73"/>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337" name="Google Shape;1337;p73"/>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38" name="Google Shape;1338;p73"/>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1339" name="Google Shape;1339;p73"/>
            <p:cNvGrpSpPr/>
            <p:nvPr/>
          </p:nvGrpSpPr>
          <p:grpSpPr>
            <a:xfrm>
              <a:off x="3219668" y="1718820"/>
              <a:ext cx="744225" cy="585762"/>
              <a:chOff x="85869" y="2021252"/>
              <a:chExt cx="744225" cy="585762"/>
            </a:xfrm>
          </p:grpSpPr>
          <p:sp>
            <p:nvSpPr>
              <p:cNvPr id="1340" name="Google Shape;1340;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1" name="Google Shape;1341;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42" name="Google Shape;1342;p73"/>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343" name="Google Shape;1343;p73"/>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44" name="Google Shape;1344;p73"/>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345" name="Google Shape;1345;p73"/>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6" name="Google Shape;1346;p73"/>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347" name="Google Shape;1347;p73"/>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48" name="Google Shape;1348;p73"/>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1349" name="Google Shape;1349;p73"/>
            <p:cNvGrpSpPr/>
            <p:nvPr/>
          </p:nvGrpSpPr>
          <p:grpSpPr>
            <a:xfrm>
              <a:off x="6794079" y="1718412"/>
              <a:ext cx="744225" cy="585762"/>
              <a:chOff x="85869" y="2021252"/>
              <a:chExt cx="744225" cy="585762"/>
            </a:xfrm>
          </p:grpSpPr>
          <p:sp>
            <p:nvSpPr>
              <p:cNvPr id="1350" name="Google Shape;1350;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1" name="Google Shape;1351;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52" name="Google Shape;1352;p73"/>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53" name="Google Shape;1353;p73"/>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54" name="Google Shape;1354;p73"/>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55" name="Google Shape;1355;p73"/>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6" name="Google Shape;1356;p73"/>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357" name="Google Shape;1357;p73"/>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358" name="Google Shape;1358;p73"/>
            <p:cNvSpPr/>
            <p:nvPr/>
          </p:nvSpPr>
          <p:spPr>
            <a:xfrm>
              <a:off x="1783404" y="1595337"/>
              <a:ext cx="2842765" cy="1180648"/>
            </a:xfrm>
            <a:custGeom>
              <a:avLst/>
              <a:gdLst/>
              <a:ahLst/>
              <a:cxnLst/>
              <a:rect l="l" t="t" r="r" b="b"/>
              <a:pathLst>
                <a:path w="2885873" h="1355387" extrusionOk="0">
                  <a:moveTo>
                    <a:pt x="0" y="1355387"/>
                  </a:moveTo>
                  <a:lnTo>
                    <a:pt x="1044102" y="1355387"/>
                  </a:lnTo>
                  <a:lnTo>
                    <a:pt x="1044102" y="0"/>
                  </a:lnTo>
                  <a:lnTo>
                    <a:pt x="2885873" y="0"/>
                  </a:lnTo>
                  <a:lnTo>
                    <a:pt x="2885873" y="47341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9" name="Google Shape;1359;p73"/>
            <p:cNvSpPr/>
            <p:nvPr/>
          </p:nvSpPr>
          <p:spPr>
            <a:xfrm>
              <a:off x="4623881" y="2477312"/>
              <a:ext cx="1236365" cy="298674"/>
            </a:xfrm>
            <a:custGeom>
              <a:avLst/>
              <a:gdLst/>
              <a:ahLst/>
              <a:cxnLst/>
              <a:rect l="l" t="t" r="r" b="b"/>
              <a:pathLst>
                <a:path w="1024647" h="440987" extrusionOk="0">
                  <a:moveTo>
                    <a:pt x="0" y="440987"/>
                  </a:moveTo>
                  <a:lnTo>
                    <a:pt x="1024647" y="440987"/>
                  </a:lnTo>
                  <a:lnTo>
                    <a:pt x="1024647" y="0"/>
                  </a:lnTo>
                  <a:lnTo>
                    <a:pt x="1024647"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0" name="Google Shape;1360;p73"/>
            <p:cNvSpPr/>
            <p:nvPr/>
          </p:nvSpPr>
          <p:spPr>
            <a:xfrm>
              <a:off x="6160851" y="1569396"/>
              <a:ext cx="2042809" cy="486383"/>
            </a:xfrm>
            <a:custGeom>
              <a:avLst/>
              <a:gdLst/>
              <a:ahLst/>
              <a:cxnLst/>
              <a:rect l="l" t="t" r="r" b="b"/>
              <a:pathLst>
                <a:path w="2042809" h="486382" extrusionOk="0">
                  <a:moveTo>
                    <a:pt x="0" y="440987"/>
                  </a:moveTo>
                  <a:lnTo>
                    <a:pt x="0" y="0"/>
                  </a:lnTo>
                  <a:lnTo>
                    <a:pt x="2042809" y="0"/>
                  </a:lnTo>
                  <a:lnTo>
                    <a:pt x="2042809" y="48638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1" name="Google Shape;1361;p73"/>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362" name="Google Shape;1362;p7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5640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1"/>
                                        <p:tgtEl>
                                          <p:spTgt spid="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7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69" name="Google Shape;1369;p7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Mode</a:t>
            </a:r>
            <a:endParaRPr sz="2800" b="1">
              <a:solidFill>
                <a:schemeClr val="lt1"/>
              </a:solidFill>
              <a:latin typeface="Calibri"/>
              <a:ea typeface="Calibri"/>
              <a:cs typeface="Calibri"/>
              <a:sym typeface="Calibri"/>
            </a:endParaRPr>
          </a:p>
        </p:txBody>
      </p:sp>
      <p:sp>
        <p:nvSpPr>
          <p:cNvPr id="1370" name="Google Shape;1370;p7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71" name="Google Shape;1371;p74"/>
          <p:cNvSpPr txBox="1">
            <a:spLocks noGrp="1"/>
          </p:cNvSpPr>
          <p:nvPr>
            <p:ph type="body" idx="1"/>
          </p:nvPr>
        </p:nvSpPr>
        <p:spPr>
          <a:xfrm>
            <a:off x="224365" y="2332384"/>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Each bit in the ciphertext is independent of the previous bit or bits.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This avoids error propagation</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Pre-compute of forward cipher is possible</a:t>
            </a:r>
            <a:endParaRPr/>
          </a:p>
          <a:p>
            <a:pPr marL="342900" lvl="0" indent="-139700" algn="l" rtl="0">
              <a:spcBef>
                <a:spcPts val="640"/>
              </a:spcBef>
              <a:spcAft>
                <a:spcPts val="0"/>
              </a:spcAft>
              <a:buClr>
                <a:schemeClr val="dk1"/>
              </a:buClr>
              <a:buSzPts val="3200"/>
              <a:buNone/>
            </a:pPr>
            <a:endParaRPr/>
          </a:p>
        </p:txBody>
      </p:sp>
      <p:pic>
        <p:nvPicPr>
          <p:cNvPr id="1372" name="Google Shape;1372;p74"/>
          <p:cNvPicPr preferRelativeResize="0"/>
          <p:nvPr/>
        </p:nvPicPr>
        <p:blipFill rotWithShape="1">
          <a:blip r:embed="rId3">
            <a:alphaModFix/>
          </a:blip>
          <a:srcRect/>
          <a:stretch/>
        </p:blipFill>
        <p:spPr>
          <a:xfrm>
            <a:off x="156635" y="4558015"/>
            <a:ext cx="9074266" cy="1881597"/>
          </a:xfrm>
          <a:prstGeom prst="rect">
            <a:avLst/>
          </a:prstGeom>
          <a:noFill/>
          <a:ln>
            <a:noFill/>
          </a:ln>
        </p:spPr>
      </p:pic>
      <p:pic>
        <p:nvPicPr>
          <p:cNvPr id="1373" name="Google Shape;1373;p74"/>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8266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3"/>
                                        </p:tgtEl>
                                        <p:attrNameLst>
                                          <p:attrName>style.visibility</p:attrName>
                                        </p:attrNameLst>
                                      </p:cBhvr>
                                      <p:to>
                                        <p:strVal val="visible"/>
                                      </p:to>
                                    </p:set>
                                    <p:animEffect transition="in" filter="fade">
                                      <p:cBhvr>
                                        <p:cTn id="7" dur="1"/>
                                        <p:tgtEl>
                                          <p:spTgt spid="13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9" name="Google Shape;1379;p7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80" name="Google Shape;1380;p7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5. Counter Mode (CTR)</a:t>
            </a:r>
            <a:endParaRPr sz="2800" b="1">
              <a:solidFill>
                <a:schemeClr val="lt1"/>
              </a:solidFill>
              <a:latin typeface="Calibri"/>
              <a:ea typeface="Calibri"/>
              <a:cs typeface="Calibri"/>
              <a:sym typeface="Calibri"/>
            </a:endParaRPr>
          </a:p>
        </p:txBody>
      </p:sp>
      <p:sp>
        <p:nvSpPr>
          <p:cNvPr id="1381" name="Google Shape;1381;p7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82" name="Google Shape;1382;p75"/>
          <p:cNvSpPr txBox="1">
            <a:spLocks noGrp="1"/>
          </p:cNvSpPr>
          <p:nvPr>
            <p:ph type="body" idx="1"/>
          </p:nvPr>
        </p:nvSpPr>
        <p:spPr>
          <a:xfrm>
            <a:off x="190500" y="2313691"/>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Counter (CTR) mode has increased recently with applications to ATM (asynchronous transfer mode) network security and IP sec (IP security).</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 counter equal to the plaintext block size is used.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counter value must be different for each plaintext block that is encrypted.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Typically, the counter is initialized to some value and then incremented by 1 for each subsequent block</a:t>
            </a:r>
            <a:endParaRPr/>
          </a:p>
        </p:txBody>
      </p:sp>
      <p:pic>
        <p:nvPicPr>
          <p:cNvPr id="1383" name="Google Shape;1383;p7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7663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3"/>
                                        </p:tgtEl>
                                        <p:attrNameLst>
                                          <p:attrName>style.visibility</p:attrName>
                                        </p:attrNameLst>
                                      </p:cBhvr>
                                      <p:to>
                                        <p:strVal val="visible"/>
                                      </p:to>
                                    </p:set>
                                    <p:animEffect transition="in" filter="fade">
                                      <p:cBhvr>
                                        <p:cTn id="7" dur="1"/>
                                        <p:tgtEl>
                                          <p:spTgt spid="13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8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8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8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9" name="Google Shape;1389;p7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90" name="Google Shape;1390;p7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CTR Encryption</a:t>
            </a:r>
            <a:endParaRPr sz="2800" b="1">
              <a:solidFill>
                <a:schemeClr val="lt1"/>
              </a:solidFill>
              <a:latin typeface="Calibri"/>
              <a:ea typeface="Calibri"/>
              <a:cs typeface="Calibri"/>
              <a:sym typeface="Calibri"/>
            </a:endParaRPr>
          </a:p>
        </p:txBody>
      </p:sp>
      <p:sp>
        <p:nvSpPr>
          <p:cNvPr id="1391" name="Google Shape;1391;p7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392" name="Google Shape;1392;p76"/>
          <p:cNvGrpSpPr/>
          <p:nvPr/>
        </p:nvGrpSpPr>
        <p:grpSpPr>
          <a:xfrm>
            <a:off x="162513" y="2673980"/>
            <a:ext cx="8818973" cy="3398208"/>
            <a:chOff x="181519" y="1150876"/>
            <a:chExt cx="8818973" cy="3398208"/>
          </a:xfrm>
        </p:grpSpPr>
        <p:sp>
          <p:nvSpPr>
            <p:cNvPr id="1393" name="Google Shape;1393;p76"/>
            <p:cNvSpPr/>
            <p:nvPr/>
          </p:nvSpPr>
          <p:spPr>
            <a:xfrm>
              <a:off x="1055833" y="124748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1</a:t>
              </a:r>
              <a:endParaRPr sz="2400" baseline="-25000">
                <a:solidFill>
                  <a:schemeClr val="dk1"/>
                </a:solidFill>
                <a:latin typeface="Arial"/>
                <a:ea typeface="Arial"/>
                <a:cs typeface="Arial"/>
                <a:sym typeface="Arial"/>
              </a:endParaRPr>
            </a:p>
          </p:txBody>
        </p:sp>
        <p:sp>
          <p:nvSpPr>
            <p:cNvPr id="1394" name="Google Shape;1394;p76"/>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95" name="Google Shape;1395;p76"/>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1396" name="Google Shape;1396;p76"/>
            <p:cNvGrpSpPr/>
            <p:nvPr/>
          </p:nvGrpSpPr>
          <p:grpSpPr>
            <a:xfrm>
              <a:off x="379541" y="1718412"/>
              <a:ext cx="744225" cy="585762"/>
              <a:chOff x="85869" y="2021252"/>
              <a:chExt cx="744225" cy="585762"/>
            </a:xfrm>
          </p:grpSpPr>
          <p:sp>
            <p:nvSpPr>
              <p:cNvPr id="1397" name="Google Shape;1397;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8" name="Google Shape;1398;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99" name="Google Shape;1399;p76"/>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00" name="Google Shape;1400;p76"/>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01" name="Google Shape;1401;p76"/>
            <p:cNvCxnSpPr>
              <a:stCxn id="1393"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402" name="Google Shape;1402;p76"/>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03" name="Google Shape;1403;p76"/>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4" name="Google Shape;1404;p76"/>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405" name="Google Shape;1405;p76"/>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06" name="Google Shape;1406;p76"/>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407" name="Google Shape;1407;p76"/>
            <p:cNvGrpSpPr/>
            <p:nvPr/>
          </p:nvGrpSpPr>
          <p:grpSpPr>
            <a:xfrm>
              <a:off x="3219668" y="1718820"/>
              <a:ext cx="744225" cy="585762"/>
              <a:chOff x="85869" y="2021252"/>
              <a:chExt cx="744225" cy="585762"/>
            </a:xfrm>
          </p:grpSpPr>
          <p:sp>
            <p:nvSpPr>
              <p:cNvPr id="1408" name="Google Shape;1408;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9" name="Google Shape;1409;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10" name="Google Shape;1410;p76"/>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411" name="Google Shape;1411;p76"/>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12" name="Google Shape;1412;p76"/>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413" name="Google Shape;1413;p76"/>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4" name="Google Shape;1414;p76"/>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415" name="Google Shape;1415;p76"/>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16" name="Google Shape;1416;p76"/>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1417" name="Google Shape;1417;p76"/>
            <p:cNvGrpSpPr/>
            <p:nvPr/>
          </p:nvGrpSpPr>
          <p:grpSpPr>
            <a:xfrm>
              <a:off x="6794079" y="1718412"/>
              <a:ext cx="744225" cy="585762"/>
              <a:chOff x="85869" y="2021252"/>
              <a:chExt cx="744225" cy="585762"/>
            </a:xfrm>
          </p:grpSpPr>
          <p:sp>
            <p:nvSpPr>
              <p:cNvPr id="1418" name="Google Shape;1418;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9" name="Google Shape;1419;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20" name="Google Shape;1420;p76"/>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21" name="Google Shape;1421;p76"/>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22" name="Google Shape;1422;p76"/>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23" name="Google Shape;1423;p76"/>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4" name="Google Shape;1424;p76"/>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425" name="Google Shape;1425;p76"/>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426" name="Google Shape;1426;p76"/>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7" name="Google Shape;1427;p76"/>
            <p:cNvSpPr/>
            <p:nvPr/>
          </p:nvSpPr>
          <p:spPr>
            <a:xfrm>
              <a:off x="3889874" y="1247090"/>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2</a:t>
              </a:r>
              <a:endParaRPr sz="2400" baseline="-25000">
                <a:solidFill>
                  <a:schemeClr val="dk1"/>
                </a:solidFill>
                <a:latin typeface="Arial"/>
                <a:ea typeface="Arial"/>
                <a:cs typeface="Arial"/>
                <a:sym typeface="Arial"/>
              </a:endParaRPr>
            </a:p>
          </p:txBody>
        </p:sp>
        <p:cxnSp>
          <p:nvCxnSpPr>
            <p:cNvPr id="1428" name="Google Shape;1428;p76"/>
            <p:cNvCxnSpPr>
              <a:stCxn id="1427" idx="2"/>
            </p:cNvCxnSpPr>
            <p:nvPr/>
          </p:nvCxnSpPr>
          <p:spPr>
            <a:xfrm>
              <a:off x="4623881" y="1682690"/>
              <a:ext cx="0" cy="401100"/>
            </a:xfrm>
            <a:prstGeom prst="straightConnector1">
              <a:avLst/>
            </a:prstGeom>
            <a:noFill/>
            <a:ln w="25400" cap="flat" cmpd="sng">
              <a:solidFill>
                <a:schemeClr val="dk1"/>
              </a:solidFill>
              <a:prstDash val="solid"/>
              <a:round/>
              <a:headEnd type="none" w="sm" len="sm"/>
              <a:tailEnd type="stealth" w="med" len="med"/>
            </a:ln>
          </p:spPr>
        </p:cxnSp>
        <p:sp>
          <p:nvSpPr>
            <p:cNvPr id="1429" name="Google Shape;1429;p76"/>
            <p:cNvSpPr/>
            <p:nvPr/>
          </p:nvSpPr>
          <p:spPr>
            <a:xfrm>
              <a:off x="7481485" y="122881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a:t>
              </a:r>
              <a:r>
                <a:rPr lang="en-IN" sz="2400" i="1">
                  <a:solidFill>
                    <a:schemeClr val="dk1"/>
                  </a:solidFill>
                  <a:latin typeface="Arial"/>
                  <a:ea typeface="Arial"/>
                  <a:cs typeface="Arial"/>
                  <a:sym typeface="Arial"/>
                </a:rPr>
                <a:t>N</a:t>
              </a:r>
              <a:endParaRPr sz="2400" i="1" baseline="-25000">
                <a:solidFill>
                  <a:schemeClr val="dk1"/>
                </a:solidFill>
                <a:latin typeface="Arial"/>
                <a:ea typeface="Arial"/>
                <a:cs typeface="Arial"/>
                <a:sym typeface="Arial"/>
              </a:endParaRPr>
            </a:p>
          </p:txBody>
        </p:sp>
        <p:cxnSp>
          <p:nvCxnSpPr>
            <p:cNvPr id="1430" name="Google Shape;1430;p76"/>
            <p:cNvCxnSpPr>
              <a:stCxn id="1429" idx="2"/>
            </p:cNvCxnSpPr>
            <p:nvPr/>
          </p:nvCxnSpPr>
          <p:spPr>
            <a:xfrm>
              <a:off x="8215492" y="1664419"/>
              <a:ext cx="0" cy="401100"/>
            </a:xfrm>
            <a:prstGeom prst="straightConnector1">
              <a:avLst/>
            </a:prstGeom>
            <a:noFill/>
            <a:ln w="25400" cap="flat" cmpd="sng">
              <a:solidFill>
                <a:schemeClr val="dk1"/>
              </a:solidFill>
              <a:prstDash val="solid"/>
              <a:round/>
              <a:headEnd type="none" w="sm" len="sm"/>
              <a:tailEnd type="stealth" w="med" len="med"/>
            </a:ln>
          </p:spPr>
        </p:cxnSp>
      </p:grpSp>
      <p:pic>
        <p:nvPicPr>
          <p:cNvPr id="1431" name="Google Shape;1431;p7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40994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1"/>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7" name="Google Shape;1437;p7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38" name="Google Shape;1438;p7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CTR Decryption</a:t>
            </a:r>
            <a:endParaRPr sz="2800" b="1">
              <a:solidFill>
                <a:schemeClr val="lt1"/>
              </a:solidFill>
              <a:latin typeface="Calibri"/>
              <a:ea typeface="Calibri"/>
              <a:cs typeface="Calibri"/>
              <a:sym typeface="Calibri"/>
            </a:endParaRPr>
          </a:p>
        </p:txBody>
      </p:sp>
      <p:sp>
        <p:nvSpPr>
          <p:cNvPr id="1439" name="Google Shape;1439;p7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440" name="Google Shape;1440;p77"/>
          <p:cNvGrpSpPr/>
          <p:nvPr/>
        </p:nvGrpSpPr>
        <p:grpSpPr>
          <a:xfrm>
            <a:off x="134527" y="2476658"/>
            <a:ext cx="8818973" cy="3003728"/>
            <a:chOff x="181519" y="1150876"/>
            <a:chExt cx="8818973" cy="3398208"/>
          </a:xfrm>
        </p:grpSpPr>
        <p:sp>
          <p:nvSpPr>
            <p:cNvPr id="1441" name="Google Shape;1441;p77"/>
            <p:cNvSpPr/>
            <p:nvPr/>
          </p:nvSpPr>
          <p:spPr>
            <a:xfrm>
              <a:off x="1055833" y="124748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1</a:t>
              </a:r>
              <a:endParaRPr sz="2400" baseline="-25000">
                <a:solidFill>
                  <a:schemeClr val="dk1"/>
                </a:solidFill>
                <a:latin typeface="Arial"/>
                <a:ea typeface="Arial"/>
                <a:cs typeface="Arial"/>
                <a:sym typeface="Arial"/>
              </a:endParaRPr>
            </a:p>
          </p:txBody>
        </p:sp>
        <p:sp>
          <p:nvSpPr>
            <p:cNvPr id="1442" name="Google Shape;1442;p77"/>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43" name="Google Shape;1443;p77"/>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1444" name="Google Shape;1444;p77"/>
            <p:cNvGrpSpPr/>
            <p:nvPr/>
          </p:nvGrpSpPr>
          <p:grpSpPr>
            <a:xfrm>
              <a:off x="379541" y="1718412"/>
              <a:ext cx="744225" cy="585762"/>
              <a:chOff x="85869" y="2021252"/>
              <a:chExt cx="744225" cy="585762"/>
            </a:xfrm>
          </p:grpSpPr>
          <p:sp>
            <p:nvSpPr>
              <p:cNvPr id="1445" name="Google Shape;1445;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6" name="Google Shape;1446;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47" name="Google Shape;1447;p77"/>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48" name="Google Shape;1448;p77"/>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49" name="Google Shape;1449;p77"/>
            <p:cNvCxnSpPr>
              <a:stCxn id="1441"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450" name="Google Shape;1450;p77"/>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51" name="Google Shape;1451;p77"/>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2" name="Google Shape;1452;p77"/>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453" name="Google Shape;1453;p77"/>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54" name="Google Shape;1454;p77"/>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1455" name="Google Shape;1455;p77"/>
            <p:cNvGrpSpPr/>
            <p:nvPr/>
          </p:nvGrpSpPr>
          <p:grpSpPr>
            <a:xfrm>
              <a:off x="3219668" y="1718820"/>
              <a:ext cx="744225" cy="585762"/>
              <a:chOff x="85869" y="2021252"/>
              <a:chExt cx="744225" cy="585762"/>
            </a:xfrm>
          </p:grpSpPr>
          <p:sp>
            <p:nvSpPr>
              <p:cNvPr id="1456" name="Google Shape;1456;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7" name="Google Shape;1457;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58" name="Google Shape;1458;p77"/>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459" name="Google Shape;1459;p77"/>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60" name="Google Shape;1460;p77"/>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461" name="Google Shape;1461;p77"/>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2" name="Google Shape;1462;p77"/>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463" name="Google Shape;1463;p77"/>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64" name="Google Shape;1464;p77"/>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1465" name="Google Shape;1465;p77"/>
            <p:cNvGrpSpPr/>
            <p:nvPr/>
          </p:nvGrpSpPr>
          <p:grpSpPr>
            <a:xfrm>
              <a:off x="6794079" y="1718412"/>
              <a:ext cx="744225" cy="585762"/>
              <a:chOff x="85869" y="2021252"/>
              <a:chExt cx="744225" cy="585762"/>
            </a:xfrm>
          </p:grpSpPr>
          <p:sp>
            <p:nvSpPr>
              <p:cNvPr id="1466" name="Google Shape;1466;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7" name="Google Shape;1467;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68" name="Google Shape;1468;p77"/>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69" name="Google Shape;1469;p77"/>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70" name="Google Shape;1470;p77"/>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71" name="Google Shape;1471;p77"/>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2" name="Google Shape;1472;p77"/>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473" name="Google Shape;1473;p77"/>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474" name="Google Shape;1474;p77"/>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5" name="Google Shape;1475;p77"/>
            <p:cNvSpPr/>
            <p:nvPr/>
          </p:nvSpPr>
          <p:spPr>
            <a:xfrm>
              <a:off x="3889874" y="1247090"/>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2</a:t>
              </a:r>
              <a:endParaRPr sz="2400" baseline="-25000">
                <a:solidFill>
                  <a:schemeClr val="dk1"/>
                </a:solidFill>
                <a:latin typeface="Arial"/>
                <a:ea typeface="Arial"/>
                <a:cs typeface="Arial"/>
                <a:sym typeface="Arial"/>
              </a:endParaRPr>
            </a:p>
          </p:txBody>
        </p:sp>
        <p:cxnSp>
          <p:nvCxnSpPr>
            <p:cNvPr id="1476" name="Google Shape;1476;p77"/>
            <p:cNvCxnSpPr>
              <a:stCxn id="1475" idx="2"/>
            </p:cNvCxnSpPr>
            <p:nvPr/>
          </p:nvCxnSpPr>
          <p:spPr>
            <a:xfrm>
              <a:off x="4623881" y="1682690"/>
              <a:ext cx="0" cy="401100"/>
            </a:xfrm>
            <a:prstGeom prst="straightConnector1">
              <a:avLst/>
            </a:prstGeom>
            <a:noFill/>
            <a:ln w="25400" cap="flat" cmpd="sng">
              <a:solidFill>
                <a:schemeClr val="dk1"/>
              </a:solidFill>
              <a:prstDash val="solid"/>
              <a:round/>
              <a:headEnd type="none" w="sm" len="sm"/>
              <a:tailEnd type="stealth" w="med" len="med"/>
            </a:ln>
          </p:spPr>
        </p:cxnSp>
        <p:sp>
          <p:nvSpPr>
            <p:cNvPr id="1477" name="Google Shape;1477;p77"/>
            <p:cNvSpPr/>
            <p:nvPr/>
          </p:nvSpPr>
          <p:spPr>
            <a:xfrm>
              <a:off x="7481485" y="122881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a:t>
              </a:r>
              <a:r>
                <a:rPr lang="en-IN" sz="2400" i="1">
                  <a:solidFill>
                    <a:schemeClr val="dk1"/>
                  </a:solidFill>
                  <a:latin typeface="Arial"/>
                  <a:ea typeface="Arial"/>
                  <a:cs typeface="Arial"/>
                  <a:sym typeface="Arial"/>
                </a:rPr>
                <a:t>N</a:t>
              </a:r>
              <a:endParaRPr sz="2400" i="1" baseline="-25000">
                <a:solidFill>
                  <a:schemeClr val="dk1"/>
                </a:solidFill>
                <a:latin typeface="Arial"/>
                <a:ea typeface="Arial"/>
                <a:cs typeface="Arial"/>
                <a:sym typeface="Arial"/>
              </a:endParaRPr>
            </a:p>
          </p:txBody>
        </p:sp>
        <p:cxnSp>
          <p:nvCxnSpPr>
            <p:cNvPr id="1478" name="Google Shape;1478;p77"/>
            <p:cNvCxnSpPr>
              <a:stCxn id="1477" idx="2"/>
            </p:cNvCxnSpPr>
            <p:nvPr/>
          </p:nvCxnSpPr>
          <p:spPr>
            <a:xfrm>
              <a:off x="8215492" y="1664419"/>
              <a:ext cx="0" cy="401100"/>
            </a:xfrm>
            <a:prstGeom prst="straightConnector1">
              <a:avLst/>
            </a:prstGeom>
            <a:noFill/>
            <a:ln w="25400" cap="flat" cmpd="sng">
              <a:solidFill>
                <a:schemeClr val="dk1"/>
              </a:solidFill>
              <a:prstDash val="solid"/>
              <a:round/>
              <a:headEnd type="none" w="sm" len="sm"/>
              <a:tailEnd type="stealth" w="med" len="med"/>
            </a:ln>
          </p:spPr>
        </p:cxnSp>
      </p:grpSp>
      <p:pic>
        <p:nvPicPr>
          <p:cNvPr id="1479" name="Google Shape;1479;p77"/>
          <p:cNvPicPr preferRelativeResize="0"/>
          <p:nvPr/>
        </p:nvPicPr>
        <p:blipFill rotWithShape="1">
          <a:blip r:embed="rId3">
            <a:alphaModFix/>
          </a:blip>
          <a:srcRect/>
          <a:stretch/>
        </p:blipFill>
        <p:spPr>
          <a:xfrm>
            <a:off x="0" y="5683226"/>
            <a:ext cx="9136051" cy="875311"/>
          </a:xfrm>
          <a:prstGeom prst="rect">
            <a:avLst/>
          </a:prstGeom>
          <a:noFill/>
          <a:ln>
            <a:noFill/>
          </a:ln>
        </p:spPr>
      </p:pic>
      <p:pic>
        <p:nvPicPr>
          <p:cNvPr id="1480" name="Google Shape;1480;p7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74762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80"/>
                                        </p:tgtEl>
                                        <p:attrNameLst>
                                          <p:attrName>style.visibility</p:attrName>
                                        </p:attrNameLst>
                                      </p:cBhvr>
                                      <p:to>
                                        <p:strVal val="visible"/>
                                      </p:to>
                                    </p:set>
                                    <p:animEffect transition="in" filter="fade">
                                      <p:cBhvr>
                                        <p:cTn id="7" dur="1"/>
                                        <p:tgtEl>
                                          <p:spTgt spid="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1" name="Google Shape;1511;p8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2" name="Google Shape;1512;p8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Multiple Encryption</a:t>
            </a:r>
            <a:endParaRPr sz="2800" b="1">
              <a:solidFill>
                <a:schemeClr val="lt1"/>
              </a:solidFill>
              <a:latin typeface="Calibri"/>
              <a:ea typeface="Calibri"/>
              <a:cs typeface="Calibri"/>
              <a:sym typeface="Calibri"/>
            </a:endParaRPr>
          </a:p>
        </p:txBody>
      </p:sp>
      <p:sp>
        <p:nvSpPr>
          <p:cNvPr id="1513" name="Google Shape;1513;p8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4" name="Google Shape;1514;p80"/>
          <p:cNvSpPr txBox="1">
            <a:spLocks noGrp="1"/>
          </p:cNvSpPr>
          <p:nvPr>
            <p:ph type="body" idx="1"/>
          </p:nvPr>
        </p:nvSpPr>
        <p:spPr>
          <a:xfrm>
            <a:off x="0" y="2287934"/>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Given the potential vulnerability of DES to a brute-force attack, there has been considerable interest in finding an alternative.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One approach is to design a completely new algorithm, of which AES is a prime example.</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Another alternative, which would preserve the existing investment in software and equipment, is to use multiple encryption with DES and multiple keys. </a:t>
            </a:r>
            <a:endParaRPr/>
          </a:p>
          <a:p>
            <a:pPr marL="342900" lvl="0" indent="-139700" algn="l" rtl="0">
              <a:spcBef>
                <a:spcPts val="640"/>
              </a:spcBef>
              <a:spcAft>
                <a:spcPts val="0"/>
              </a:spcAft>
              <a:buClr>
                <a:schemeClr val="dk1"/>
              </a:buClr>
              <a:buSzPts val="3200"/>
              <a:buNone/>
            </a:pPr>
            <a:endParaRPr/>
          </a:p>
        </p:txBody>
      </p:sp>
      <p:pic>
        <p:nvPicPr>
          <p:cNvPr id="1515" name="Google Shape;1515;p8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40920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5"/>
                                        </p:tgtEl>
                                        <p:attrNameLst>
                                          <p:attrName>style.visibility</p:attrName>
                                        </p:attrNameLst>
                                      </p:cBhvr>
                                      <p:to>
                                        <p:strVal val="visible"/>
                                      </p:to>
                                    </p:set>
                                    <p:animEffect transition="in" filter="fade">
                                      <p:cBhvr>
                                        <p:cTn id="7" dur="1"/>
                                        <p:tgtEl>
                                          <p:spTgt spid="15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1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1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1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6" name="Google Shape;1486;p7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87" name="Google Shape;1487;p7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Advantages of the CTR Mode</a:t>
            </a:r>
            <a:endParaRPr sz="2800" b="1">
              <a:solidFill>
                <a:schemeClr val="lt1"/>
              </a:solidFill>
              <a:latin typeface="Calibri"/>
              <a:ea typeface="Calibri"/>
              <a:cs typeface="Calibri"/>
              <a:sym typeface="Calibri"/>
            </a:endParaRPr>
          </a:p>
        </p:txBody>
      </p:sp>
      <p:sp>
        <p:nvSpPr>
          <p:cNvPr id="1488" name="Google Shape;1488;p7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89" name="Google Shape;1489;p78"/>
          <p:cNvSpPr txBox="1">
            <a:spLocks noGrp="1"/>
          </p:cNvSpPr>
          <p:nvPr>
            <p:ph type="body" idx="1"/>
          </p:nvPr>
        </p:nvSpPr>
        <p:spPr>
          <a:xfrm>
            <a:off x="206790" y="2345263"/>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Strengths: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Needs only the encryption algorithm</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Random access to encrypted data blocks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blocks can be processed (encrypted or decrypted) in parallel</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Simple; fast encryption/decryption</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Counter must be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Must be unknown and unpredictable</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pseudo-randomness in the key stream is a goal</a:t>
            </a:r>
            <a:endParaRPr/>
          </a:p>
          <a:p>
            <a:pPr marL="342900" lvl="0" indent="-139700" algn="l" rtl="0">
              <a:spcBef>
                <a:spcPts val="640"/>
              </a:spcBef>
              <a:spcAft>
                <a:spcPts val="0"/>
              </a:spcAft>
              <a:buClr>
                <a:schemeClr val="dk1"/>
              </a:buClr>
              <a:buSzPts val="3200"/>
              <a:buNone/>
            </a:pPr>
            <a:endParaRPr/>
          </a:p>
        </p:txBody>
      </p:sp>
      <p:pic>
        <p:nvPicPr>
          <p:cNvPr id="1490" name="Google Shape;1490;p7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12275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0"/>
                                        </p:tgtEl>
                                        <p:attrNameLst>
                                          <p:attrName>style.visibility</p:attrName>
                                        </p:attrNameLst>
                                      </p:cBhvr>
                                      <p:to>
                                        <p:strVal val="visible"/>
                                      </p:to>
                                    </p:set>
                                    <p:animEffect transition="in" filter="fade">
                                      <p:cBhvr>
                                        <p:cTn id="7" dur="1"/>
                                        <p:tgtEl>
                                          <p:spTgt spid="14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8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8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8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8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8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8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89">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89">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89">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6" name="Google Shape;1496;p7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97" name="Google Shape;1497;p7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Summary of all modes</a:t>
            </a:r>
            <a:endParaRPr sz="2800" b="1">
              <a:solidFill>
                <a:schemeClr val="lt1"/>
              </a:solidFill>
              <a:latin typeface="Calibri"/>
              <a:ea typeface="Calibri"/>
              <a:cs typeface="Calibri"/>
              <a:sym typeface="Calibri"/>
            </a:endParaRPr>
          </a:p>
        </p:txBody>
      </p:sp>
      <p:sp>
        <p:nvSpPr>
          <p:cNvPr id="1498" name="Google Shape;1498;p7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aphicFrame>
        <p:nvGraphicFramePr>
          <p:cNvPr id="1499" name="Google Shape;1499;p79"/>
          <p:cNvGraphicFramePr/>
          <p:nvPr/>
        </p:nvGraphicFramePr>
        <p:xfrm>
          <a:off x="5834" y="2286000"/>
          <a:ext cx="8762975" cy="822970"/>
        </p:xfrm>
        <a:graphic>
          <a:graphicData uri="http://schemas.openxmlformats.org/drawingml/2006/table">
            <a:tbl>
              <a:tblPr firstRow="1" bandRow="1">
                <a:noFill/>
              </a:tblPr>
              <a:tblGrid>
                <a:gridCol w="1537175"/>
                <a:gridCol w="5256575"/>
                <a:gridCol w="1969225"/>
              </a:tblGrid>
              <a:tr h="472050">
                <a:tc>
                  <a:txBody>
                    <a:bodyPr/>
                    <a:lstStyle/>
                    <a:p>
                      <a:pPr marL="0" marR="0" lvl="0" indent="0" algn="ctr" rtl="0">
                        <a:spcBef>
                          <a:spcPts val="0"/>
                        </a:spcBef>
                        <a:spcAft>
                          <a:spcPts val="0"/>
                        </a:spcAft>
                        <a:buNone/>
                      </a:pPr>
                      <a:r>
                        <a:rPr lang="en-IN" sz="2400" u="none" strike="noStrike" cap="none"/>
                        <a:t>Operation</a:t>
                      </a:r>
                      <a:endParaRPr/>
                    </a:p>
                    <a:p>
                      <a:pPr marL="0" marR="0" lvl="0" indent="0" algn="ctr" rtl="0">
                        <a:spcBef>
                          <a:spcPts val="0"/>
                        </a:spcBef>
                        <a:spcAft>
                          <a:spcPts val="0"/>
                        </a:spcAft>
                        <a:buNone/>
                      </a:pPr>
                      <a:r>
                        <a:rPr lang="en-IN" sz="2400" u="none" strike="noStrike" cap="none"/>
                        <a:t>Mode</a:t>
                      </a:r>
                      <a:endParaRPr/>
                    </a:p>
                  </a:txBody>
                  <a:tcPr marL="91450" marR="91450" marT="45725" marB="45725"/>
                </a:tc>
                <a:tc>
                  <a:txBody>
                    <a:bodyPr/>
                    <a:lstStyle/>
                    <a:p>
                      <a:pPr marL="0" marR="0" lvl="0" indent="0" algn="ctr" rtl="0">
                        <a:spcBef>
                          <a:spcPts val="0"/>
                        </a:spcBef>
                        <a:spcAft>
                          <a:spcPts val="0"/>
                        </a:spcAft>
                        <a:buNone/>
                      </a:pPr>
                      <a:r>
                        <a:rPr lang="en-IN" sz="2400" u="none" strike="noStrike" cap="none"/>
                        <a:t>Description</a:t>
                      </a:r>
                      <a:endParaRPr/>
                    </a:p>
                  </a:txBody>
                  <a:tcPr marL="91450" marR="91450" marT="45725" marB="45725"/>
                </a:tc>
                <a:tc>
                  <a:txBody>
                    <a:bodyPr/>
                    <a:lstStyle/>
                    <a:p>
                      <a:pPr marL="0" marR="0" lvl="0" indent="0" algn="ctr" rtl="0">
                        <a:spcBef>
                          <a:spcPts val="0"/>
                        </a:spcBef>
                        <a:spcAft>
                          <a:spcPts val="0"/>
                        </a:spcAft>
                        <a:buNone/>
                      </a:pPr>
                      <a:r>
                        <a:rPr lang="en-IN" sz="2400" u="none" strike="noStrike" cap="none"/>
                        <a:t>Type of Result</a:t>
                      </a:r>
                      <a:endParaRPr sz="2400" u="none" strike="noStrike" cap="none"/>
                    </a:p>
                  </a:txBody>
                  <a:tcPr marL="91450" marR="91450" marT="45725" marB="45725"/>
                </a:tc>
              </a:tr>
            </a:tbl>
          </a:graphicData>
        </a:graphic>
      </p:graphicFrame>
      <p:graphicFrame>
        <p:nvGraphicFramePr>
          <p:cNvPr id="1500" name="Google Shape;1500;p79"/>
          <p:cNvGraphicFramePr/>
          <p:nvPr/>
        </p:nvGraphicFramePr>
        <p:xfrm>
          <a:off x="5834" y="3137579"/>
          <a:ext cx="8762975" cy="701050"/>
        </p:xfrm>
        <a:graphic>
          <a:graphicData uri="http://schemas.openxmlformats.org/drawingml/2006/table">
            <a:tbl>
              <a:tblPr firstRow="1" bandRow="1">
                <a:noFill/>
              </a:tblPr>
              <a:tblGrid>
                <a:gridCol w="1537175"/>
                <a:gridCol w="5256575"/>
                <a:gridCol w="1969225"/>
              </a:tblGrid>
              <a:tr h="535600">
                <a:tc>
                  <a:txBody>
                    <a:bodyPr/>
                    <a:lstStyle/>
                    <a:p>
                      <a:pPr marL="0" marR="0" lvl="0" indent="0" algn="l" rtl="0">
                        <a:spcBef>
                          <a:spcPts val="0"/>
                        </a:spcBef>
                        <a:spcAft>
                          <a:spcPts val="0"/>
                        </a:spcAft>
                        <a:buNone/>
                      </a:pPr>
                      <a:r>
                        <a:rPr lang="en-IN" sz="2000" b="0" u="none" strike="noStrike" cap="none"/>
                        <a:t>ECB</a:t>
                      </a:r>
                      <a:endParaRPr/>
                    </a:p>
                  </a:txBody>
                  <a:tcPr marL="91450" marR="91450" marT="45725" marB="45725"/>
                </a:tc>
                <a:tc>
                  <a:txBody>
                    <a:bodyPr/>
                    <a:lstStyle/>
                    <a:p>
                      <a:pPr marL="0" marR="0" lvl="0" indent="0" algn="l" rtl="0">
                        <a:spcBef>
                          <a:spcPts val="0"/>
                        </a:spcBef>
                        <a:spcAft>
                          <a:spcPts val="0"/>
                        </a:spcAft>
                        <a:buNone/>
                      </a:pPr>
                      <a:r>
                        <a:rPr lang="en-IN" sz="2000" b="0"/>
                        <a:t>Each n-bit block is encrypted independently with same key</a:t>
                      </a:r>
                      <a:endParaRPr/>
                    </a:p>
                  </a:txBody>
                  <a:tcPr marL="91450" marR="91450" marT="45725" marB="45725"/>
                </a:tc>
                <a:tc>
                  <a:txBody>
                    <a:bodyPr/>
                    <a:lstStyle/>
                    <a:p>
                      <a:pPr marL="0" marR="0" lvl="0" indent="0" algn="l" rtl="0">
                        <a:spcBef>
                          <a:spcPts val="0"/>
                        </a:spcBef>
                        <a:spcAft>
                          <a:spcPts val="0"/>
                        </a:spcAft>
                        <a:buNone/>
                      </a:pPr>
                      <a:r>
                        <a:rPr lang="en-IN" sz="2000" b="0"/>
                        <a:t>Block Cipher</a:t>
                      </a:r>
                      <a:endParaRPr/>
                    </a:p>
                  </a:txBody>
                  <a:tcPr marL="91450" marR="91450" marT="45725" marB="45725"/>
                </a:tc>
              </a:tr>
            </a:tbl>
          </a:graphicData>
        </a:graphic>
      </p:graphicFrame>
      <p:graphicFrame>
        <p:nvGraphicFramePr>
          <p:cNvPr id="1501" name="Google Shape;1501;p79"/>
          <p:cNvGraphicFramePr/>
          <p:nvPr/>
        </p:nvGraphicFramePr>
        <p:xfrm>
          <a:off x="6782" y="3858007"/>
          <a:ext cx="8762025" cy="701050"/>
        </p:xfrm>
        <a:graphic>
          <a:graphicData uri="http://schemas.openxmlformats.org/drawingml/2006/table">
            <a:tbl>
              <a:tblPr firstRow="1" bandRow="1">
                <a:noFill/>
              </a:tblPr>
              <a:tblGrid>
                <a:gridCol w="1540875"/>
                <a:gridCol w="5256575"/>
                <a:gridCol w="1964575"/>
              </a:tblGrid>
              <a:tr h="472050">
                <a:tc>
                  <a:txBody>
                    <a:bodyPr/>
                    <a:lstStyle/>
                    <a:p>
                      <a:pPr marL="0" marR="0" lvl="0" indent="0" algn="l" rtl="0">
                        <a:spcBef>
                          <a:spcPts val="0"/>
                        </a:spcBef>
                        <a:spcAft>
                          <a:spcPts val="0"/>
                        </a:spcAft>
                        <a:buNone/>
                      </a:pPr>
                      <a:r>
                        <a:rPr lang="en-IN" sz="2000" b="0"/>
                        <a:t>CBC</a:t>
                      </a:r>
                      <a:endParaRPr/>
                    </a:p>
                  </a:txBody>
                  <a:tcPr marL="91450" marR="91450" marT="45725" marB="45725"/>
                </a:tc>
                <a:tc>
                  <a:txBody>
                    <a:bodyPr/>
                    <a:lstStyle/>
                    <a:p>
                      <a:pPr marL="0" marR="0" lvl="0" indent="0" algn="l" rtl="0">
                        <a:spcBef>
                          <a:spcPts val="0"/>
                        </a:spcBef>
                        <a:spcAft>
                          <a:spcPts val="0"/>
                        </a:spcAft>
                        <a:buNone/>
                      </a:pPr>
                      <a:r>
                        <a:rPr lang="en-IN" sz="2000" b="0"/>
                        <a:t>Same as ECB, but each block is XORed with previous cipher text</a:t>
                      </a:r>
                      <a:endParaRPr sz="2000" b="0"/>
                    </a:p>
                  </a:txBody>
                  <a:tcPr marL="91450" marR="91450" marT="45725" marB="45725"/>
                </a:tc>
                <a:tc>
                  <a:txBody>
                    <a:bodyPr/>
                    <a:lstStyle/>
                    <a:p>
                      <a:pPr marL="0" marR="0" lvl="0" indent="0" algn="l" rtl="0">
                        <a:spcBef>
                          <a:spcPts val="0"/>
                        </a:spcBef>
                        <a:spcAft>
                          <a:spcPts val="0"/>
                        </a:spcAft>
                        <a:buNone/>
                      </a:pPr>
                      <a:r>
                        <a:rPr lang="en-IN" sz="2000" b="0"/>
                        <a:t>Block Cipher</a:t>
                      </a:r>
                      <a:endParaRPr sz="2000" b="0"/>
                    </a:p>
                  </a:txBody>
                  <a:tcPr marL="91450" marR="91450" marT="45725" marB="45725"/>
                </a:tc>
              </a:tr>
            </a:tbl>
          </a:graphicData>
        </a:graphic>
      </p:graphicFrame>
      <p:graphicFrame>
        <p:nvGraphicFramePr>
          <p:cNvPr id="1502" name="Google Shape;1502;p79"/>
          <p:cNvGraphicFramePr/>
          <p:nvPr/>
        </p:nvGraphicFramePr>
        <p:xfrm>
          <a:off x="0" y="4581128"/>
          <a:ext cx="8762975" cy="822970"/>
        </p:xfrm>
        <a:graphic>
          <a:graphicData uri="http://schemas.openxmlformats.org/drawingml/2006/table">
            <a:tbl>
              <a:tblPr firstRow="1" bandRow="1">
                <a:noFill/>
              </a:tblPr>
              <a:tblGrid>
                <a:gridCol w="1537175"/>
                <a:gridCol w="5256575"/>
                <a:gridCol w="1969225"/>
              </a:tblGrid>
              <a:tr h="472050">
                <a:tc>
                  <a:txBody>
                    <a:bodyPr/>
                    <a:lstStyle/>
                    <a:p>
                      <a:pPr marL="0" marR="0" lvl="0" indent="0" algn="l" rtl="0">
                        <a:spcBef>
                          <a:spcPts val="0"/>
                        </a:spcBef>
                        <a:spcAft>
                          <a:spcPts val="0"/>
                        </a:spcAft>
                        <a:buNone/>
                      </a:pPr>
                      <a:r>
                        <a:rPr lang="en-IN" sz="2400" b="0"/>
                        <a:t>CFB</a:t>
                      </a:r>
                      <a:endParaRPr/>
                    </a:p>
                  </a:txBody>
                  <a:tcPr marL="91450" marR="91450" marT="45725" marB="45725"/>
                </a:tc>
                <a:tc>
                  <a:txBody>
                    <a:bodyPr/>
                    <a:lstStyle/>
                    <a:p>
                      <a:pPr marL="0" marR="0" lvl="0" indent="0" algn="l" rtl="0">
                        <a:spcBef>
                          <a:spcPts val="0"/>
                        </a:spcBef>
                        <a:spcAft>
                          <a:spcPts val="0"/>
                        </a:spcAft>
                        <a:buNone/>
                      </a:pPr>
                      <a:r>
                        <a:rPr lang="en-IN" sz="2400" b="0"/>
                        <a:t>Each s-bit block is XORed with s-bit key which is part of previous cipher text</a:t>
                      </a:r>
                      <a:endParaRPr sz="2400" b="0"/>
                    </a:p>
                  </a:txBody>
                  <a:tcPr marL="91450" marR="91450" marT="45725" marB="45725"/>
                </a:tc>
                <a:tc>
                  <a:txBody>
                    <a:bodyPr/>
                    <a:lstStyle/>
                    <a:p>
                      <a:pPr marL="0" marR="0" lvl="0" indent="0" algn="l" rtl="0">
                        <a:spcBef>
                          <a:spcPts val="0"/>
                        </a:spcBef>
                        <a:spcAft>
                          <a:spcPts val="0"/>
                        </a:spcAft>
                        <a:buNone/>
                      </a:pPr>
                      <a:r>
                        <a:rPr lang="en-IN" sz="2400" b="0"/>
                        <a:t>Stream Cipher</a:t>
                      </a:r>
                      <a:endParaRPr/>
                    </a:p>
                  </a:txBody>
                  <a:tcPr marL="91450" marR="91450" marT="45725" marB="45725"/>
                </a:tc>
              </a:tr>
            </a:tbl>
          </a:graphicData>
        </a:graphic>
      </p:graphicFrame>
      <p:graphicFrame>
        <p:nvGraphicFramePr>
          <p:cNvPr id="1503" name="Google Shape;1503;p79"/>
          <p:cNvGraphicFramePr/>
          <p:nvPr/>
        </p:nvGraphicFramePr>
        <p:xfrm>
          <a:off x="5834" y="5373216"/>
          <a:ext cx="8762975" cy="822970"/>
        </p:xfrm>
        <a:graphic>
          <a:graphicData uri="http://schemas.openxmlformats.org/drawingml/2006/table">
            <a:tbl>
              <a:tblPr firstRow="1" bandRow="1">
                <a:noFill/>
              </a:tblPr>
              <a:tblGrid>
                <a:gridCol w="1537175"/>
                <a:gridCol w="5256575"/>
                <a:gridCol w="1969225"/>
              </a:tblGrid>
              <a:tr h="472050">
                <a:tc>
                  <a:txBody>
                    <a:bodyPr/>
                    <a:lstStyle/>
                    <a:p>
                      <a:pPr marL="0" marR="0" lvl="0" indent="0" algn="l" rtl="0">
                        <a:spcBef>
                          <a:spcPts val="0"/>
                        </a:spcBef>
                        <a:spcAft>
                          <a:spcPts val="0"/>
                        </a:spcAft>
                        <a:buNone/>
                      </a:pPr>
                      <a:r>
                        <a:rPr lang="en-IN" sz="2400" b="0"/>
                        <a:t>OFB</a:t>
                      </a:r>
                      <a:endParaRPr/>
                    </a:p>
                  </a:txBody>
                  <a:tcPr marL="91450" marR="91450" marT="45725" marB="45725"/>
                </a:tc>
                <a:tc>
                  <a:txBody>
                    <a:bodyPr/>
                    <a:lstStyle/>
                    <a:p>
                      <a:pPr marL="0" marR="0" lvl="0" indent="0" algn="l" rtl="0">
                        <a:spcBef>
                          <a:spcPts val="0"/>
                        </a:spcBef>
                        <a:spcAft>
                          <a:spcPts val="0"/>
                        </a:spcAft>
                        <a:buNone/>
                      </a:pPr>
                      <a:r>
                        <a:rPr lang="en-IN" sz="2400" b="0"/>
                        <a:t>Same as CFB, but the shift register is updated by the previous s-bit key</a:t>
                      </a:r>
                      <a:endParaRPr sz="2400" b="0"/>
                    </a:p>
                  </a:txBody>
                  <a:tcPr marL="91450" marR="91450" marT="45725" marB="45725"/>
                </a:tc>
                <a:tc>
                  <a:txBody>
                    <a:bodyPr/>
                    <a:lstStyle/>
                    <a:p>
                      <a:pPr marL="0" marR="0" lvl="0" indent="0" algn="l" rtl="0">
                        <a:spcBef>
                          <a:spcPts val="0"/>
                        </a:spcBef>
                        <a:spcAft>
                          <a:spcPts val="0"/>
                        </a:spcAft>
                        <a:buNone/>
                      </a:pPr>
                      <a:r>
                        <a:rPr lang="en-IN" sz="2400" b="0"/>
                        <a:t>Stream Cipher</a:t>
                      </a:r>
                      <a:endParaRPr/>
                    </a:p>
                  </a:txBody>
                  <a:tcPr marL="91450" marR="91450" marT="45725" marB="45725"/>
                </a:tc>
              </a:tr>
            </a:tbl>
          </a:graphicData>
        </a:graphic>
      </p:graphicFrame>
      <p:graphicFrame>
        <p:nvGraphicFramePr>
          <p:cNvPr id="1504" name="Google Shape;1504;p79"/>
          <p:cNvGraphicFramePr/>
          <p:nvPr/>
        </p:nvGraphicFramePr>
        <p:xfrm>
          <a:off x="5834" y="6165304"/>
          <a:ext cx="8762975" cy="701050"/>
        </p:xfrm>
        <a:graphic>
          <a:graphicData uri="http://schemas.openxmlformats.org/drawingml/2006/table">
            <a:tbl>
              <a:tblPr firstRow="1" bandRow="1">
                <a:noFill/>
              </a:tblPr>
              <a:tblGrid>
                <a:gridCol w="1537175"/>
                <a:gridCol w="5256575"/>
                <a:gridCol w="1969225"/>
              </a:tblGrid>
              <a:tr h="472050">
                <a:tc>
                  <a:txBody>
                    <a:bodyPr/>
                    <a:lstStyle/>
                    <a:p>
                      <a:pPr marL="0" marR="0" lvl="0" indent="0" algn="l" rtl="0">
                        <a:spcBef>
                          <a:spcPts val="0"/>
                        </a:spcBef>
                        <a:spcAft>
                          <a:spcPts val="0"/>
                        </a:spcAft>
                        <a:buNone/>
                      </a:pPr>
                      <a:r>
                        <a:rPr lang="en-IN" sz="2000" b="0"/>
                        <a:t>CTR</a:t>
                      </a:r>
                      <a:endParaRPr/>
                    </a:p>
                  </a:txBody>
                  <a:tcPr marL="91450" marR="91450" marT="45725" marB="45725"/>
                </a:tc>
                <a:tc>
                  <a:txBody>
                    <a:bodyPr/>
                    <a:lstStyle/>
                    <a:p>
                      <a:pPr marL="0" marR="0" lvl="0" indent="0" algn="l" rtl="0">
                        <a:spcBef>
                          <a:spcPts val="0"/>
                        </a:spcBef>
                        <a:spcAft>
                          <a:spcPts val="0"/>
                        </a:spcAft>
                        <a:buNone/>
                      </a:pPr>
                      <a:r>
                        <a:rPr lang="en-IN" sz="2000" b="0"/>
                        <a:t>Same as OFB, but a counter is used instead of nonce</a:t>
                      </a:r>
                      <a:endParaRPr sz="2000" b="0"/>
                    </a:p>
                  </a:txBody>
                  <a:tcPr marL="91450" marR="91450" marT="45725" marB="45725"/>
                </a:tc>
                <a:tc>
                  <a:txBody>
                    <a:bodyPr/>
                    <a:lstStyle/>
                    <a:p>
                      <a:pPr marL="0" marR="0" lvl="0" indent="0" algn="l" rtl="0">
                        <a:spcBef>
                          <a:spcPts val="0"/>
                        </a:spcBef>
                        <a:spcAft>
                          <a:spcPts val="0"/>
                        </a:spcAft>
                        <a:buNone/>
                      </a:pPr>
                      <a:r>
                        <a:rPr lang="en-IN" sz="2000" b="0"/>
                        <a:t>Stream Cipher</a:t>
                      </a:r>
                      <a:endParaRPr/>
                    </a:p>
                  </a:txBody>
                  <a:tcPr marL="91450" marR="91450" marT="45725" marB="45725"/>
                </a:tc>
              </a:tr>
            </a:tbl>
          </a:graphicData>
        </a:graphic>
      </p:graphicFrame>
      <p:pic>
        <p:nvPicPr>
          <p:cNvPr id="1505" name="Google Shape;1505;p7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54421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5"/>
                                        </p:tgtEl>
                                        <p:attrNameLst>
                                          <p:attrName>style.visibility</p:attrName>
                                        </p:attrNameLst>
                                      </p:cBhvr>
                                      <p:to>
                                        <p:strVal val="visible"/>
                                      </p:to>
                                    </p:set>
                                    <p:animEffect transition="in" filter="fade">
                                      <p:cBhvr>
                                        <p:cTn id="7" dur="1"/>
                                        <p:tgtEl>
                                          <p:spTgt spid="15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9"/>
                                        </p:tgtEl>
                                        <p:attrNameLst>
                                          <p:attrName>style.visibility</p:attrName>
                                        </p:attrNameLst>
                                      </p:cBhvr>
                                      <p:to>
                                        <p:strVal val="visible"/>
                                      </p:to>
                                    </p:set>
                                    <p:animEffect transition="in" filter="fade">
                                      <p:cBhvr>
                                        <p:cTn id="12" dur="500"/>
                                        <p:tgtEl>
                                          <p:spTgt spid="1499"/>
                                        </p:tgtEl>
                                      </p:cBhvr>
                                    </p:animEffect>
                                  </p:childTnLst>
                                </p:cTn>
                              </p:par>
                              <p:par>
                                <p:cTn id="13" presetID="10" presetClass="entr" presetSubtype="0" fill="hold" nodeType="withEffect">
                                  <p:stCondLst>
                                    <p:cond delay="0"/>
                                  </p:stCondLst>
                                  <p:childTnLst>
                                    <p:set>
                                      <p:cBhvr>
                                        <p:cTn id="14" dur="1" fill="hold">
                                          <p:stCondLst>
                                            <p:cond delay="0"/>
                                          </p:stCondLst>
                                        </p:cTn>
                                        <p:tgtEl>
                                          <p:spTgt spid="1500"/>
                                        </p:tgtEl>
                                        <p:attrNameLst>
                                          <p:attrName>style.visibility</p:attrName>
                                        </p:attrNameLst>
                                      </p:cBhvr>
                                      <p:to>
                                        <p:strVal val="visible"/>
                                      </p:to>
                                    </p:set>
                                    <p:animEffect transition="in" filter="fade">
                                      <p:cBhvr>
                                        <p:cTn id="15" dur="500"/>
                                        <p:tgtEl>
                                          <p:spTgt spid="15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01"/>
                                        </p:tgtEl>
                                        <p:attrNameLst>
                                          <p:attrName>style.visibility</p:attrName>
                                        </p:attrNameLst>
                                      </p:cBhvr>
                                      <p:to>
                                        <p:strVal val="visible"/>
                                      </p:to>
                                    </p:set>
                                    <p:animEffect transition="in" filter="fade">
                                      <p:cBhvr>
                                        <p:cTn id="20" dur="500"/>
                                        <p:tgtEl>
                                          <p:spTgt spid="15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02"/>
                                        </p:tgtEl>
                                        <p:attrNameLst>
                                          <p:attrName>style.visibility</p:attrName>
                                        </p:attrNameLst>
                                      </p:cBhvr>
                                      <p:to>
                                        <p:strVal val="visible"/>
                                      </p:to>
                                    </p:set>
                                    <p:animEffect transition="in" filter="fade">
                                      <p:cBhvr>
                                        <p:cTn id="25" dur="500"/>
                                        <p:tgtEl>
                                          <p:spTgt spid="15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03"/>
                                        </p:tgtEl>
                                        <p:attrNameLst>
                                          <p:attrName>style.visibility</p:attrName>
                                        </p:attrNameLst>
                                      </p:cBhvr>
                                      <p:to>
                                        <p:strVal val="visible"/>
                                      </p:to>
                                    </p:set>
                                    <p:animEffect transition="in" filter="fade">
                                      <p:cBhvr>
                                        <p:cTn id="30" dur="500"/>
                                        <p:tgtEl>
                                          <p:spTgt spid="150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04"/>
                                        </p:tgtEl>
                                        <p:attrNameLst>
                                          <p:attrName>style.visibility</p:attrName>
                                        </p:attrNameLst>
                                      </p:cBhvr>
                                      <p:to>
                                        <p:strVal val="visible"/>
                                      </p:to>
                                    </p:set>
                                    <p:animEffect transition="in" filter="fade">
                                      <p:cBhvr>
                                        <p:cTn id="35" dur="500"/>
                                        <p:tgtEl>
                                          <p:spTgt spid="1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1" name="Google Shape;1621;p8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22" name="Google Shape;1622;p8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What is RC4 Encryption?</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23" name="Google Shape;1623;p8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24" name="Google Shape;1624;p86"/>
          <p:cNvSpPr/>
          <p:nvPr/>
        </p:nvSpPr>
        <p:spPr>
          <a:xfrm>
            <a:off x="323528" y="2435664"/>
            <a:ext cx="8629972"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RC4 means Rivest Cipher 4 invented by Ron Rivest in 1987 for RSA Security. It is a Stream Ciphers. Stream Ciphers operate on a stream of data byte by byte. RC4 stream cipher is one of the most widely used stream ciphers because of its simplicity and speed of operation. It is a variable key-size stream cipher with byte-oriented operations. It uses either 64 bit or 128-bit key sizes. It is generally used in applications such as Secure Socket Layer (SSL), Transport Layer Security (TSL), and also used in IEEE 802.11 wireless LAN std. </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625" name="Google Shape;1625;p8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1411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5"/>
                                        </p:tgtEl>
                                        <p:attrNameLst>
                                          <p:attrName>style.visibility</p:attrName>
                                        </p:attrNameLst>
                                      </p:cBhvr>
                                      <p:to>
                                        <p:strVal val="visible"/>
                                      </p:to>
                                    </p:set>
                                    <p:animEffect transition="in" filter="fade">
                                      <p:cBhvr>
                                        <p:cTn id="7" dur="1"/>
                                        <p:tgtEl>
                                          <p:spTgt spid="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1" name="Google Shape;1631;p8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32" name="Google Shape;1632;p8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800" b="1">
                <a:solidFill>
                  <a:schemeClr val="lt1"/>
                </a:solidFill>
                <a:latin typeface="Calibri"/>
                <a:ea typeface="Calibri"/>
                <a:cs typeface="Calibri"/>
                <a:sym typeface="Calibri"/>
              </a:rPr>
              <a:t>Why Encryption Is Important?</a:t>
            </a:r>
            <a:endParaRPr/>
          </a:p>
        </p:txBody>
      </p:sp>
      <p:sp>
        <p:nvSpPr>
          <p:cNvPr id="1633" name="Google Shape;1633;p8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34" name="Google Shape;1634;p87"/>
          <p:cNvSpPr/>
          <p:nvPr/>
        </p:nvSpPr>
        <p:spPr>
          <a:xfrm>
            <a:off x="323528" y="2435664"/>
            <a:ext cx="8629972"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Unauthorized data access can be prevented by encryption. If we perform encryption then third parties can not have access to data which we share or receive. The encryption is done by using a secret key, or we can say that by using a public key and private key. Both sender and receiver are having their public key and private key through which encryption of plain text and decryption of ciphertext is performed.</a:t>
            </a:r>
            <a:endParaRPr/>
          </a:p>
        </p:txBody>
      </p:sp>
      <p:pic>
        <p:nvPicPr>
          <p:cNvPr id="1635" name="Google Shape;1635;p8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27921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5"/>
                                        </p:tgtEl>
                                        <p:attrNameLst>
                                          <p:attrName>style.visibility</p:attrName>
                                        </p:attrNameLst>
                                      </p:cBhvr>
                                      <p:to>
                                        <p:strVal val="visible"/>
                                      </p:to>
                                    </p:set>
                                    <p:animEffect transition="in" filter="fade">
                                      <p:cBhvr>
                                        <p:cTn id="7" dur="1"/>
                                        <p:tgtEl>
                                          <p:spTgt spid="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1" name="Google Shape;1641;p8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42" name="Google Shape;1642;p8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Types of RC4</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b="1">
              <a:solidFill>
                <a:schemeClr val="lt1"/>
              </a:solidFill>
              <a:latin typeface="Calibri"/>
              <a:ea typeface="Calibri"/>
              <a:cs typeface="Calibri"/>
              <a:sym typeface="Calibri"/>
            </a:endParaRPr>
          </a:p>
        </p:txBody>
      </p:sp>
      <p:sp>
        <p:nvSpPr>
          <p:cNvPr id="1643" name="Google Shape;1643;p8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44" name="Google Shape;1644;p88"/>
          <p:cNvSpPr/>
          <p:nvPr/>
        </p:nvSpPr>
        <p:spPr>
          <a:xfrm>
            <a:off x="323528" y="2435664"/>
            <a:ext cx="8629972" cy="44012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There are various types of RC4 such as Spritz, RC4A, VMPC, and RC4A.</a:t>
            </a:r>
            <a:br>
              <a:rPr lang="en-I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SPRITZ: Spritz can be used to build a cryptographic hash function, a deterministic random bit generator (DRBG), n an encryption algorithm that supports authenticated encryption with associated data (AEAD).</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RC4A: Souraduyti Paul and Bart Preneel have proposed an RC4 variant, which they call RC4A, which is stronger than RC4.</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VMPC: VMPC is another variant of RC4 which stands for Variably Modified Permutation Composition.</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RC4A+: RC4A+ is a modified version of RC4 with a more complex three-phase key schedule which takes about three times as long as RC4 and a more complex output function which performs four additional lookups in the S array for each byte output, taking approximately 1.7 times as long as basic RC4.</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645" name="Google Shape;1645;p8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1497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5"/>
                                        </p:tgtEl>
                                        <p:attrNameLst>
                                          <p:attrName>style.visibility</p:attrName>
                                        </p:attrNameLst>
                                      </p:cBhvr>
                                      <p:to>
                                        <p:strVal val="visible"/>
                                      </p:to>
                                    </p:set>
                                    <p:animEffect transition="in" filter="fade">
                                      <p:cBhvr>
                                        <p:cTn id="7" dur="1"/>
                                        <p:tgtEl>
                                          <p:spTgt spid="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1" name="Google Shape;1651;p8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52" name="Google Shape;1652;p8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Algorithm</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53" name="Google Shape;1653;p8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54" name="Google Shape;1654;p89"/>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5" name="Google Shape;1655;p89"/>
          <p:cNvSpPr/>
          <p:nvPr/>
        </p:nvSpPr>
        <p:spPr>
          <a:xfrm>
            <a:off x="467544" y="2449950"/>
            <a:ext cx="8352928" cy="42780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Arial"/>
                <a:ea typeface="Arial"/>
                <a:cs typeface="Arial"/>
                <a:sym typeface="Arial"/>
              </a:rPr>
              <a:t>The algorithm operates on a user-selected variable-length key(K) of 1 to 256 bytes (8 to 2048 bits), typically between 5 and 16 bytes. To generate a 256-byte state vector S, the master key is used. </a:t>
            </a:r>
            <a:br>
              <a:rPr lang="en-IN" sz="1800">
                <a:solidFill>
                  <a:schemeClr val="dk1"/>
                </a:solidFill>
                <a:latin typeface="Arial"/>
                <a:ea typeface="Arial"/>
                <a:cs typeface="Arial"/>
                <a:sym typeface="Arial"/>
              </a:rPr>
            </a:br>
            <a:r>
              <a:rPr lang="en-IN" sz="1800">
                <a:solidFill>
                  <a:schemeClr val="dk1"/>
                </a:solidFill>
                <a:latin typeface="Arial"/>
                <a:ea typeface="Arial"/>
                <a:cs typeface="Arial"/>
                <a:sym typeface="Arial"/>
              </a:rPr>
              <a:t>The first step is the array initialization. It is a character array of size 256 i.e. S[256]. After that, for every element of the array, we initialize S[i] to i.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Code for array initialization: Char S[256]; int i; for(i=0;i&lt;256;i++) S[i] = i The array will look like - S[] = {0, 1, 2, 3, ------, 254, 255} </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After this, we will run the KSA algorithm- </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KSA is going to use the secret key to scramble this array. KSA is a simple loop, in which we are having two variable i and j. We are using these variables to rearrange the array. Rearranging the array is done by using a secret key. </a:t>
            </a:r>
            <a:endParaRPr/>
          </a:p>
          <a:p>
            <a:pPr marL="0" marR="0" lvl="0" indent="0" algn="just"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a:solidFill>
                <a:schemeClr val="dk1"/>
              </a:solidFill>
              <a:latin typeface="Arial"/>
              <a:ea typeface="Arial"/>
              <a:cs typeface="Arial"/>
              <a:sym typeface="Arial"/>
            </a:endParaRPr>
          </a:p>
        </p:txBody>
      </p:sp>
      <p:pic>
        <p:nvPicPr>
          <p:cNvPr id="1656" name="Google Shape;1656;p8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0283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6"/>
                                        </p:tgtEl>
                                        <p:attrNameLst>
                                          <p:attrName>style.visibility</p:attrName>
                                        </p:attrNameLst>
                                      </p:cBhvr>
                                      <p:to>
                                        <p:strVal val="visible"/>
                                      </p:to>
                                    </p:set>
                                    <p:animEffect transition="in" filter="fade">
                                      <p:cBhvr>
                                        <p:cTn id="7" dur="1"/>
                                        <p:tgtEl>
                                          <p:spTgt spid="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2" name="Google Shape;1662;p9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63" name="Google Shape;1663;p9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Algorithm</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64" name="Google Shape;1664;p9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65" name="Google Shape;1665;p90"/>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6" name="Google Shape;1666;p90"/>
          <p:cNvSpPr/>
          <p:nvPr/>
        </p:nvSpPr>
        <p:spPr>
          <a:xfrm>
            <a:off x="293688" y="2431950"/>
            <a:ext cx="831076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Code for KSA (Key Scheduling Algorithm ) : int i, j=0; for(i=0;i&lt;256;i++) { j=( j + S[i] + T[i]) mod 256; Swap(S[i], S[j]); }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KSA has been scrambled, S[256] array is used to generate the PRGA(Pseudo Random Generation Algorithm). This is the actual Keystream.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Code for PRGA ( Pseudo Random Generation Algorithm ): i=j=0; while(true) { i = ( i + 1 ) mod 256; j = ( j + S[i] ) mod 256; Swap( S[i], S[j] ); t = ( S[i] + S[j] ) mod 256 ; k = S[t]; } </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This is the next step of scrambling. </a:t>
            </a:r>
            <a:endParaRPr/>
          </a:p>
        </p:txBody>
      </p:sp>
      <p:pic>
        <p:nvPicPr>
          <p:cNvPr id="1667" name="Google Shape;1667;p9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6513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7"/>
                                        </p:tgtEl>
                                        <p:attrNameLst>
                                          <p:attrName>style.visibility</p:attrName>
                                        </p:attrNameLst>
                                      </p:cBhvr>
                                      <p:to>
                                        <p:strVal val="visible"/>
                                      </p:to>
                                    </p:set>
                                    <p:animEffect transition="in" filter="fade">
                                      <p:cBhvr>
                                        <p:cTn id="7" dur="1"/>
                                        <p:tgtEl>
                                          <p:spTgt spid="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3" name="Google Shape;1673;p9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74" name="Google Shape;1674;p9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RC4 Block Diagram</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b="1">
              <a:solidFill>
                <a:schemeClr val="lt1"/>
              </a:solidFill>
              <a:latin typeface="Calibri"/>
              <a:ea typeface="Calibri"/>
              <a:cs typeface="Calibri"/>
              <a:sym typeface="Calibri"/>
            </a:endParaRPr>
          </a:p>
        </p:txBody>
      </p:sp>
      <p:sp>
        <p:nvSpPr>
          <p:cNvPr id="1675" name="Google Shape;1675;p9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76" name="Google Shape;1676;p91"/>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7" name="Google Shape;1677;p91"/>
          <p:cNvSpPr/>
          <p:nvPr/>
        </p:nvSpPr>
        <p:spPr>
          <a:xfrm>
            <a:off x="293688" y="2431950"/>
            <a:ext cx="831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78" name="Google Shape;1678;p91" descr="RC4 Block Diagram"/>
          <p:cNvPicPr preferRelativeResize="0"/>
          <p:nvPr/>
        </p:nvPicPr>
        <p:blipFill rotWithShape="1">
          <a:blip r:embed="rId3">
            <a:alphaModFix/>
          </a:blip>
          <a:srcRect/>
          <a:stretch/>
        </p:blipFill>
        <p:spPr>
          <a:xfrm>
            <a:off x="899592" y="2464129"/>
            <a:ext cx="5886450" cy="4048125"/>
          </a:xfrm>
          <a:prstGeom prst="rect">
            <a:avLst/>
          </a:prstGeom>
          <a:noFill/>
          <a:ln>
            <a:noFill/>
          </a:ln>
        </p:spPr>
      </p:pic>
      <p:pic>
        <p:nvPicPr>
          <p:cNvPr id="1679" name="Google Shape;1679;p9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78160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79"/>
                                        </p:tgtEl>
                                        <p:attrNameLst>
                                          <p:attrName>style.visibility</p:attrName>
                                        </p:attrNameLst>
                                      </p:cBhvr>
                                      <p:to>
                                        <p:strVal val="visible"/>
                                      </p:to>
                                    </p:set>
                                    <p:animEffect transition="in" filter="fade">
                                      <p:cBhvr>
                                        <p:cTn id="7" dur="1"/>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9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86" name="Google Shape;1686;p9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Working of RC4</a:t>
            </a:r>
            <a:endParaRPr/>
          </a:p>
          <a:p>
            <a:pPr marL="0" marR="0" lvl="0" indent="0" algn="just" rtl="0">
              <a:spcBef>
                <a:spcPts val="0"/>
              </a:spcBef>
              <a:spcAft>
                <a:spcPts val="0"/>
              </a:spcAft>
              <a:buNone/>
            </a:pPr>
            <a:r>
              <a:rPr lang="en-IN" sz="2800" b="1">
                <a:solidFill>
                  <a:schemeClr val="dk1"/>
                </a:solidFill>
                <a:latin typeface="Arial"/>
                <a:ea typeface="Arial"/>
                <a:cs typeface="Arial"/>
                <a:sym typeface="Arial"/>
              </a:rPr>
              <a:t/>
            </a:r>
            <a:br>
              <a:rPr lang="en-IN" sz="2800" b="1">
                <a:solidFill>
                  <a:schemeClr val="dk1"/>
                </a:solidFill>
                <a:latin typeface="Arial"/>
                <a:ea typeface="Arial"/>
                <a:cs typeface="Arial"/>
                <a:sym typeface="Arial"/>
              </a:rPr>
            </a:br>
            <a:r>
              <a:rPr lang="en-IN" sz="2000" b="1">
                <a:solidFill>
                  <a:schemeClr val="dk1"/>
                </a:solidFill>
                <a:latin typeface="Times New Roman"/>
                <a:ea typeface="Times New Roman"/>
                <a:cs typeface="Times New Roman"/>
                <a:sym typeface="Times New Roman"/>
              </a:rPr>
              <a:t>Encryption Procedure:</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user inputs a plain text file and a secret key.</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encryption engine then generates the keystream by using KSA and PRGA Algorithm.</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This keystream is now XOR with the plain text, this XORing is done byte by byte to produce the encrypted text.</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encrypted text is then sent to the intended receiver, the intended receiver will then decrypted the text and after decryption, the receiver will get the original plain text.</a:t>
            </a:r>
            <a:endParaRPr/>
          </a:p>
          <a:p>
            <a:pPr marL="0" marR="0" lvl="0" indent="0" algn="just" rtl="0">
              <a:spcBef>
                <a:spcPts val="0"/>
              </a:spcBef>
              <a:spcAft>
                <a:spcPts val="0"/>
              </a:spcAft>
              <a:buNone/>
            </a:pPr>
            <a:r>
              <a:rPr lang="en-IN" sz="2000" b="1">
                <a:solidFill>
                  <a:schemeClr val="dk1"/>
                </a:solidFill>
                <a:latin typeface="Times New Roman"/>
                <a:ea typeface="Times New Roman"/>
                <a:cs typeface="Times New Roman"/>
                <a:sym typeface="Times New Roman"/>
              </a:rPr>
              <a:t>Decryption Procedure:</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Decryption is achieved by doing the same byte-wise X-OR operation on the Ciphertext. </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Example: Let A be the plain text and B be the keystream (A xor B) xor B = A </a:t>
            </a:r>
            <a:endParaRPr/>
          </a:p>
          <a:p>
            <a:pPr marL="0" marR="0" lvl="0" indent="0" algn="just" rtl="0">
              <a:spcBef>
                <a:spcPts val="0"/>
              </a:spcBef>
              <a:spcAft>
                <a:spcPts val="0"/>
              </a:spcAft>
              <a:buNone/>
            </a:pPr>
            <a:endParaRPr sz="2800" b="1">
              <a:solidFill>
                <a:schemeClr val="lt1"/>
              </a:solidFill>
              <a:latin typeface="Calibri"/>
              <a:ea typeface="Calibri"/>
              <a:cs typeface="Calibri"/>
              <a:sym typeface="Calibri"/>
            </a:endParaRPr>
          </a:p>
        </p:txBody>
      </p:sp>
      <p:sp>
        <p:nvSpPr>
          <p:cNvPr id="1687" name="Google Shape;1687;p9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88" name="Google Shape;1688;p92"/>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9" name="Google Shape;1689;p92"/>
          <p:cNvSpPr/>
          <p:nvPr/>
        </p:nvSpPr>
        <p:spPr>
          <a:xfrm>
            <a:off x="293688" y="2431950"/>
            <a:ext cx="831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90" name="Google Shape;1690;p9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3800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1"/>
                                        <p:tgtEl>
                                          <p:spTgt spid="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6" name="Google Shape;1696;p9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97" name="Google Shape;1697;p9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Advantages and Disadvantages</a:t>
            </a:r>
            <a:endParaRPr sz="2800" b="1">
              <a:solidFill>
                <a:schemeClr val="lt1"/>
              </a:solidFill>
              <a:latin typeface="Calibri"/>
              <a:ea typeface="Calibri"/>
              <a:cs typeface="Calibri"/>
              <a:sym typeface="Calibri"/>
            </a:endParaRPr>
          </a:p>
        </p:txBody>
      </p:sp>
      <p:sp>
        <p:nvSpPr>
          <p:cNvPr id="1698" name="Google Shape;1698;p9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99" name="Google Shape;1699;p93"/>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0" name="Google Shape;1700;p93"/>
          <p:cNvSpPr/>
          <p:nvPr/>
        </p:nvSpPr>
        <p:spPr>
          <a:xfrm>
            <a:off x="293688" y="2431950"/>
            <a:ext cx="8310760"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a:solidFill>
                  <a:schemeClr val="dk1"/>
                </a:solidFill>
                <a:latin typeface="Arial"/>
                <a:ea typeface="Arial"/>
                <a:cs typeface="Arial"/>
                <a:sym typeface="Arial"/>
              </a:rPr>
              <a:t>Advantages</a:t>
            </a:r>
            <a:r>
              <a:rPr lang="en-IN" sz="1800">
                <a:solidFill>
                  <a:schemeClr val="dk1"/>
                </a:solidFill>
                <a:latin typeface="Arial"/>
                <a:ea typeface="Arial"/>
                <a:cs typeface="Arial"/>
                <a:sym typeface="Arial"/>
              </a:rPr>
              <a: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simple to use.</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The speed of operation in RC4 is fast as compared to other ciphers.</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strong in coding and easy to implement.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do not require more memory.</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implemented on large streams of data.</a:t>
            </a:r>
            <a:endParaRPr/>
          </a:p>
          <a:p>
            <a:pPr marL="0" marR="0" lvl="0" indent="0" algn="just" rtl="0">
              <a:spcBef>
                <a:spcPts val="0"/>
              </a:spcBef>
              <a:spcAft>
                <a:spcPts val="0"/>
              </a:spcAft>
              <a:buNone/>
            </a:pPr>
            <a:r>
              <a:rPr lang="en-IN" sz="1800" b="1">
                <a:solidFill>
                  <a:schemeClr val="dk1"/>
                </a:solidFill>
                <a:latin typeface="Arial"/>
                <a:ea typeface="Arial"/>
                <a:cs typeface="Arial"/>
                <a:sym typeface="Arial"/>
              </a:rPr>
              <a:t>Disadvantages</a:t>
            </a:r>
            <a:r>
              <a:rPr lang="en-IN" sz="1800">
                <a:solidFill>
                  <a:schemeClr val="dk1"/>
                </a:solidFill>
                <a:latin typeface="Arial"/>
                <a:ea typeface="Arial"/>
                <a:cs typeface="Arial"/>
                <a:sym typeface="Arial"/>
              </a:rPr>
              <a: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If RC4 is not used with strong MAC then encryption is vulnerable to a bit-flipping attack.</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do not provide authentication.</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algorithm requires additional analysis before including new systems.</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cannot be implemented on small streams of data.</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fails to discard the beginning of output keystream or fails to use non-random or related keys for the algorithm.</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1701" name="Google Shape;1701;p9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8625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1"/>
                                        </p:tgtEl>
                                        <p:attrNameLst>
                                          <p:attrName>style.visibility</p:attrName>
                                        </p:attrNameLst>
                                      </p:cBhvr>
                                      <p:to>
                                        <p:strVal val="visible"/>
                                      </p:to>
                                    </p:set>
                                    <p:animEffect transition="in" filter="fade">
                                      <p:cBhvr>
                                        <p:cTn id="7" dur="1"/>
                                        <p:tgtEl>
                                          <p:spTgt spid="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32037"/>
            <a:ext cx="9144000" cy="4525963"/>
          </a:xfrm>
        </p:spPr>
        <p:txBody>
          <a:bodyPr>
            <a:normAutofit fontScale="70000" lnSpcReduction="20000"/>
          </a:bodyPr>
          <a:lstStyle/>
          <a:p>
            <a:r>
              <a:rPr lang="en-US" dirty="0"/>
              <a:t>Double DES is a stepping stone between the original DES and more secure methods. Here's a quick rundown:</a:t>
            </a:r>
          </a:p>
          <a:p>
            <a:r>
              <a:rPr lang="en-US" b="1" dirty="0"/>
              <a:t>Double the Keys:</a:t>
            </a:r>
            <a:r>
              <a:rPr lang="en-US" dirty="0"/>
              <a:t> It uses DES twice, but with two different keys (K1 and K2).</a:t>
            </a:r>
          </a:p>
          <a:p>
            <a:r>
              <a:rPr lang="en-US" b="1" dirty="0"/>
              <a:t>Encryption Chain:</a:t>
            </a:r>
            <a:r>
              <a:rPr lang="en-US" dirty="0"/>
              <a:t> Plaintext is encrypted with K1, then that intermediate result is encrypted again with K2 for the final </a:t>
            </a:r>
            <a:r>
              <a:rPr lang="en-US" dirty="0" err="1"/>
              <a:t>ciphertext</a:t>
            </a:r>
            <a:r>
              <a:rPr lang="en-US" dirty="0"/>
              <a:t>.</a:t>
            </a:r>
          </a:p>
          <a:p>
            <a:r>
              <a:rPr lang="en-US" b="1" dirty="0"/>
              <a:t>Security Boost:</a:t>
            </a:r>
            <a:r>
              <a:rPr lang="en-US" dirty="0"/>
              <a:t> This offers some improvement over DES with a perceived key size of 112 bits (actually closer to 56 bits due to a weakness).</a:t>
            </a:r>
          </a:p>
          <a:p>
            <a:r>
              <a:rPr lang="en-US" b="1" dirty="0"/>
              <a:t>Not the Best:</a:t>
            </a:r>
            <a:r>
              <a:rPr lang="en-US" dirty="0"/>
              <a:t> Double DES is vulnerable to certain attacks and is not considered secure for modern needs.</a:t>
            </a:r>
          </a:p>
          <a:p>
            <a:r>
              <a:rPr lang="en-US" b="1" dirty="0"/>
              <a:t>Superseded:</a:t>
            </a:r>
            <a:r>
              <a:rPr lang="en-US" dirty="0"/>
              <a:t> Triple DES (three passes of DES) and AES are stronger and more widely used encryption standards.</a:t>
            </a:r>
          </a:p>
          <a:p>
            <a:endParaRPr lang="en-IN" dirty="0"/>
          </a:p>
        </p:txBody>
      </p:sp>
      <p:sp>
        <p:nvSpPr>
          <p:cNvPr id="6" name="Google Shape;1521;p8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78664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8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22" name="Google Shape;1522;p8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dirty="0">
                <a:solidFill>
                  <a:schemeClr val="lt1"/>
                </a:solidFill>
                <a:latin typeface="Calibri"/>
                <a:ea typeface="Calibri"/>
                <a:cs typeface="Calibri"/>
                <a:sym typeface="Calibri"/>
              </a:rPr>
              <a:t>Double DES</a:t>
            </a:r>
            <a:endParaRPr sz="2800" b="1" dirty="0">
              <a:solidFill>
                <a:schemeClr val="lt1"/>
              </a:solidFill>
              <a:latin typeface="Calibri"/>
              <a:ea typeface="Calibri"/>
              <a:cs typeface="Calibri"/>
              <a:sym typeface="Calibri"/>
            </a:endParaRPr>
          </a:p>
        </p:txBody>
      </p:sp>
      <p:sp>
        <p:nvSpPr>
          <p:cNvPr id="1523" name="Google Shape;1523;p8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524" name="Google Shape;1524;p81"/>
          <p:cNvGrpSpPr/>
          <p:nvPr/>
        </p:nvGrpSpPr>
        <p:grpSpPr>
          <a:xfrm>
            <a:off x="188152" y="2569468"/>
            <a:ext cx="8676965" cy="4047927"/>
            <a:chOff x="107503" y="1052735"/>
            <a:chExt cx="8676965" cy="4534930"/>
          </a:xfrm>
        </p:grpSpPr>
        <p:pic>
          <p:nvPicPr>
            <p:cNvPr id="1525" name="Google Shape;1525;p81"/>
            <p:cNvPicPr preferRelativeResize="0"/>
            <p:nvPr/>
          </p:nvPicPr>
          <p:blipFill rotWithShape="1">
            <a:blip r:embed="rId3">
              <a:alphaModFix/>
            </a:blip>
            <a:srcRect l="1961"/>
            <a:stretch/>
          </p:blipFill>
          <p:spPr>
            <a:xfrm>
              <a:off x="107503" y="1052735"/>
              <a:ext cx="5400000" cy="1849427"/>
            </a:xfrm>
            <a:prstGeom prst="rect">
              <a:avLst/>
            </a:prstGeom>
            <a:noFill/>
            <a:ln>
              <a:noFill/>
            </a:ln>
          </p:spPr>
        </p:pic>
        <p:pic>
          <p:nvPicPr>
            <p:cNvPr id="1526" name="Google Shape;1526;p81"/>
            <p:cNvPicPr preferRelativeResize="0"/>
            <p:nvPr/>
          </p:nvPicPr>
          <p:blipFill rotWithShape="1">
            <a:blip r:embed="rId4">
              <a:alphaModFix/>
            </a:blip>
            <a:srcRect l="1113"/>
            <a:stretch/>
          </p:blipFill>
          <p:spPr>
            <a:xfrm>
              <a:off x="107503" y="3729867"/>
              <a:ext cx="5400000" cy="1857798"/>
            </a:xfrm>
            <a:prstGeom prst="rect">
              <a:avLst/>
            </a:prstGeom>
            <a:noFill/>
            <a:ln>
              <a:noFill/>
            </a:ln>
          </p:spPr>
        </p:pic>
        <p:sp>
          <p:nvSpPr>
            <p:cNvPr id="1527" name="Google Shape;1527;p81"/>
            <p:cNvSpPr/>
            <p:nvPr/>
          </p:nvSpPr>
          <p:spPr>
            <a:xfrm>
              <a:off x="6012160" y="1810542"/>
              <a:ext cx="2772308"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a:t>
              </a:r>
              <a:endParaRPr/>
            </a:p>
          </p:txBody>
        </p:sp>
        <p:sp>
          <p:nvSpPr>
            <p:cNvPr id="1528" name="Google Shape;1528;p81"/>
            <p:cNvSpPr/>
            <p:nvPr/>
          </p:nvSpPr>
          <p:spPr>
            <a:xfrm>
              <a:off x="5868144" y="4545124"/>
              <a:ext cx="2916324"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a:t>
              </a:r>
              <a:endParaRPr/>
            </a:p>
          </p:txBody>
        </p:sp>
        <p:sp>
          <p:nvSpPr>
            <p:cNvPr id="1529" name="Google Shape;1529;p81"/>
            <p:cNvSpPr/>
            <p:nvPr/>
          </p:nvSpPr>
          <p:spPr>
            <a:xfrm>
              <a:off x="4932040" y="3083564"/>
              <a:ext cx="3852428" cy="7776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X </a:t>
              </a:r>
              <a:r>
                <a:rPr lang="en-IN" sz="3200" b="0" i="0" u="none" strike="noStrike" cap="none">
                  <a:solidFill>
                    <a:schemeClr val="lt1"/>
                  </a:solidFill>
                  <a:latin typeface="Calibri"/>
                  <a:ea typeface="Calibri"/>
                  <a:cs typeface="Calibri"/>
                  <a:sym typeface="Calibri"/>
                </a:rPr>
                <a:t>= 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 = 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a:t>
              </a:r>
              <a:endParaRPr/>
            </a:p>
          </p:txBody>
        </p:sp>
        <p:cxnSp>
          <p:nvCxnSpPr>
            <p:cNvPr id="1530" name="Google Shape;1530;p81"/>
            <p:cNvCxnSpPr>
              <a:stCxn id="1529" idx="1"/>
            </p:cNvCxnSpPr>
            <p:nvPr/>
          </p:nvCxnSpPr>
          <p:spPr>
            <a:xfrm rot="10800000">
              <a:off x="2843740" y="2286503"/>
              <a:ext cx="2088300" cy="1185900"/>
            </a:xfrm>
            <a:prstGeom prst="straightConnector1">
              <a:avLst/>
            </a:prstGeom>
            <a:noFill/>
            <a:ln w="28575" cap="flat" cmpd="sng">
              <a:solidFill>
                <a:schemeClr val="accent1"/>
              </a:solidFill>
              <a:prstDash val="solid"/>
              <a:round/>
              <a:headEnd type="none" w="sm" len="sm"/>
              <a:tailEnd type="triangle" w="med" len="med"/>
            </a:ln>
          </p:spPr>
        </p:cxnSp>
        <p:cxnSp>
          <p:nvCxnSpPr>
            <p:cNvPr id="1531" name="Google Shape;1531;p81"/>
            <p:cNvCxnSpPr>
              <a:stCxn id="1529" idx="1"/>
            </p:cNvCxnSpPr>
            <p:nvPr/>
          </p:nvCxnSpPr>
          <p:spPr>
            <a:xfrm flipH="1">
              <a:off x="2843740" y="3472403"/>
              <a:ext cx="2088300" cy="1144800"/>
            </a:xfrm>
            <a:prstGeom prst="straightConnector1">
              <a:avLst/>
            </a:prstGeom>
            <a:noFill/>
            <a:ln w="28575" cap="flat" cmpd="sng">
              <a:solidFill>
                <a:schemeClr val="accent1"/>
              </a:solidFill>
              <a:prstDash val="solid"/>
              <a:round/>
              <a:headEnd type="none" w="sm" len="sm"/>
              <a:tailEnd type="triangle" w="med" len="med"/>
            </a:ln>
          </p:spPr>
        </p:cxnSp>
      </p:grpSp>
      <p:pic>
        <p:nvPicPr>
          <p:cNvPr id="1532" name="Google Shape;1532;p8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92424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2"/>
                                        </p:tgtEl>
                                        <p:attrNameLst>
                                          <p:attrName>style.visibility</p:attrName>
                                        </p:attrNameLst>
                                      </p:cBhvr>
                                      <p:to>
                                        <p:strVal val="visible"/>
                                      </p:to>
                                    </p:set>
                                    <p:animEffect transition="in" filter="fade">
                                      <p:cBhvr>
                                        <p:cTn id="7" dur="1"/>
                                        <p:tgtEl>
                                          <p:spTgt spid="1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8" name="Google Shape;1538;p8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39" name="Google Shape;1539;p8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a:t>
            </a:r>
            <a:endParaRPr sz="2800" b="1">
              <a:solidFill>
                <a:schemeClr val="lt1"/>
              </a:solidFill>
              <a:latin typeface="Calibri"/>
              <a:ea typeface="Calibri"/>
              <a:cs typeface="Calibri"/>
              <a:sym typeface="Calibri"/>
            </a:endParaRPr>
          </a:p>
        </p:txBody>
      </p:sp>
      <p:sp>
        <p:nvSpPr>
          <p:cNvPr id="1540" name="Google Shape;1540;p8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41" name="Google Shape;1541;p82"/>
          <p:cNvSpPr txBox="1">
            <a:spLocks noGrp="1"/>
          </p:cNvSpPr>
          <p:nvPr>
            <p:ph type="body" idx="1"/>
          </p:nvPr>
        </p:nvSpPr>
        <p:spPr>
          <a:xfrm>
            <a:off x="190500" y="2287934"/>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This attack involves encryption from one end, decryption from the other and matching the results in the middle.</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Suppose cryptanalyst knows P and corresponding C.</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Now, the aim is to obtain the values of K1 and K2.</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542" name="Google Shape;1542;p8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426590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2"/>
                                        </p:tgtEl>
                                        <p:attrNameLst>
                                          <p:attrName>style.visibility</p:attrName>
                                        </p:attrNameLst>
                                      </p:cBhvr>
                                      <p:to>
                                        <p:strVal val="visible"/>
                                      </p:to>
                                    </p:set>
                                    <p:animEffect transition="in" filter="fade">
                                      <p:cBhvr>
                                        <p:cTn id="7" dur="1"/>
                                        <p:tgtEl>
                                          <p:spTgt spid="15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4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4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4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4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4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41">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41">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8" name="Google Shape;1548;p8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49" name="Google Shape;1549;p8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 Step-1</a:t>
            </a:r>
            <a:endParaRPr sz="2800" b="1">
              <a:solidFill>
                <a:schemeClr val="lt1"/>
              </a:solidFill>
              <a:latin typeface="Calibri"/>
              <a:ea typeface="Calibri"/>
              <a:cs typeface="Calibri"/>
              <a:sym typeface="Calibri"/>
            </a:endParaRPr>
          </a:p>
        </p:txBody>
      </p:sp>
      <p:sp>
        <p:nvSpPr>
          <p:cNvPr id="1550" name="Google Shape;1550;p8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51" name="Google Shape;1551;p83"/>
          <p:cNvSpPr txBox="1"/>
          <p:nvPr/>
        </p:nvSpPr>
        <p:spPr>
          <a:xfrm>
            <a:off x="226145" y="2330450"/>
            <a:ext cx="8763000" cy="150263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For all possible values (256) of key K1, the cryptanalyst would encrypt the P by performing E(K1,P).</a:t>
            </a:r>
            <a:endParaRPr/>
          </a:p>
          <a:p>
            <a:pPr marL="342900" marR="0" lvl="0" indent="-342900" algn="l" rtl="0">
              <a:lnSpc>
                <a:spcPct val="114000"/>
              </a:lnSpc>
              <a:spcBef>
                <a:spcPts val="40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The cryptanalyst would store output in a table.</a:t>
            </a:r>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p:txBody>
      </p:sp>
      <p:graphicFrame>
        <p:nvGraphicFramePr>
          <p:cNvPr id="1552" name="Google Shape;1552;p83"/>
          <p:cNvGraphicFramePr/>
          <p:nvPr/>
        </p:nvGraphicFramePr>
        <p:xfrm>
          <a:off x="5933673" y="4558572"/>
          <a:ext cx="1394275" cy="1513600"/>
        </p:xfrm>
        <a:graphic>
          <a:graphicData uri="http://schemas.openxmlformats.org/drawingml/2006/table">
            <a:tbl>
              <a:tblPr firstRow="1" bandRow="1">
                <a:noFill/>
              </a:tblPr>
              <a:tblGrid>
                <a:gridCol w="1394275"/>
              </a:tblGrid>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bl>
          </a:graphicData>
        </a:graphic>
      </p:graphicFrame>
      <p:grpSp>
        <p:nvGrpSpPr>
          <p:cNvPr id="1553" name="Google Shape;1553;p83"/>
          <p:cNvGrpSpPr/>
          <p:nvPr/>
        </p:nvGrpSpPr>
        <p:grpSpPr>
          <a:xfrm>
            <a:off x="2845282" y="3782478"/>
            <a:ext cx="3088225" cy="2289710"/>
            <a:chOff x="3126825" y="3129896"/>
            <a:chExt cx="3088225" cy="2289710"/>
          </a:xfrm>
        </p:grpSpPr>
        <p:sp>
          <p:nvSpPr>
            <p:cNvPr id="1554" name="Google Shape;1554;p83"/>
            <p:cNvSpPr/>
            <p:nvPr/>
          </p:nvSpPr>
          <p:spPr>
            <a:xfrm>
              <a:off x="4015937" y="3923266"/>
              <a:ext cx="1296144" cy="1496340"/>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cxnSp>
          <p:nvCxnSpPr>
            <p:cNvPr id="1555" name="Google Shape;1555;p83"/>
            <p:cNvCxnSpPr/>
            <p:nvPr/>
          </p:nvCxnSpPr>
          <p:spPr>
            <a:xfrm>
              <a:off x="3126825" y="4102004"/>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6" name="Google Shape;1556;p83"/>
            <p:cNvCxnSpPr/>
            <p:nvPr/>
          </p:nvCxnSpPr>
          <p:spPr>
            <a:xfrm>
              <a:off x="3126825" y="4438616"/>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7" name="Google Shape;1557;p83"/>
            <p:cNvCxnSpPr/>
            <p:nvPr/>
          </p:nvCxnSpPr>
          <p:spPr>
            <a:xfrm>
              <a:off x="3141967" y="4815992"/>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8" name="Google Shape;1558;p83"/>
            <p:cNvCxnSpPr/>
            <p:nvPr/>
          </p:nvCxnSpPr>
          <p:spPr>
            <a:xfrm>
              <a:off x="3137961" y="5182124"/>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9" name="Google Shape;1559;p83"/>
            <p:cNvCxnSpPr/>
            <p:nvPr/>
          </p:nvCxnSpPr>
          <p:spPr>
            <a:xfrm>
              <a:off x="5310796" y="410271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0" name="Google Shape;1560;p83"/>
            <p:cNvCxnSpPr/>
            <p:nvPr/>
          </p:nvCxnSpPr>
          <p:spPr>
            <a:xfrm>
              <a:off x="5310796" y="443932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1" name="Google Shape;1561;p83"/>
            <p:cNvCxnSpPr/>
            <p:nvPr/>
          </p:nvCxnSpPr>
          <p:spPr>
            <a:xfrm>
              <a:off x="5325938" y="481669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2" name="Google Shape;1562;p83"/>
            <p:cNvCxnSpPr/>
            <p:nvPr/>
          </p:nvCxnSpPr>
          <p:spPr>
            <a:xfrm>
              <a:off x="5321932" y="5182831"/>
              <a:ext cx="889112" cy="0"/>
            </a:xfrm>
            <a:prstGeom prst="straightConnector1">
              <a:avLst/>
            </a:prstGeom>
            <a:noFill/>
            <a:ln w="19050" cap="flat" cmpd="sng">
              <a:solidFill>
                <a:schemeClr val="dk1"/>
              </a:solidFill>
              <a:prstDash val="solid"/>
              <a:round/>
              <a:headEnd type="none" w="sm" len="sm"/>
              <a:tailEnd type="triangle" w="med" len="med"/>
            </a:ln>
          </p:spPr>
        </p:cxnSp>
        <p:sp>
          <p:nvSpPr>
            <p:cNvPr id="1563" name="Google Shape;1563;p83"/>
            <p:cNvSpPr/>
            <p:nvPr/>
          </p:nvSpPr>
          <p:spPr>
            <a:xfrm>
              <a:off x="4375977" y="3129896"/>
              <a:ext cx="576064" cy="396044"/>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a:t>
              </a:r>
              <a:endParaRPr sz="1800">
                <a:solidFill>
                  <a:schemeClr val="dk1"/>
                </a:solidFill>
                <a:latin typeface="Arial"/>
                <a:ea typeface="Arial"/>
                <a:cs typeface="Arial"/>
                <a:sym typeface="Arial"/>
              </a:endParaRPr>
            </a:p>
          </p:txBody>
        </p:sp>
        <p:cxnSp>
          <p:nvCxnSpPr>
            <p:cNvPr id="1564" name="Google Shape;1564;p83"/>
            <p:cNvCxnSpPr>
              <a:stCxn id="1563" idx="2"/>
              <a:endCxn id="1554" idx="0"/>
            </p:cNvCxnSpPr>
            <p:nvPr/>
          </p:nvCxnSpPr>
          <p:spPr>
            <a:xfrm>
              <a:off x="4664009" y="3525940"/>
              <a:ext cx="0" cy="397200"/>
            </a:xfrm>
            <a:prstGeom prst="straightConnector1">
              <a:avLst/>
            </a:prstGeom>
            <a:noFill/>
            <a:ln w="19050" cap="flat" cmpd="sng">
              <a:solidFill>
                <a:schemeClr val="dk1"/>
              </a:solidFill>
              <a:prstDash val="solid"/>
              <a:round/>
              <a:headEnd type="none" w="sm" len="sm"/>
              <a:tailEnd type="triangle" w="med" len="med"/>
            </a:ln>
          </p:spPr>
        </p:cxnSp>
      </p:grpSp>
      <p:sp>
        <p:nvSpPr>
          <p:cNvPr id="1565" name="Google Shape;1565;p83"/>
          <p:cNvSpPr/>
          <p:nvPr/>
        </p:nvSpPr>
        <p:spPr>
          <a:xfrm>
            <a:off x="901066" y="3782478"/>
            <a:ext cx="1944216" cy="23042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Possible Keys</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(Key = K1)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11</a:t>
            </a:r>
            <a:endParaRPr/>
          </a:p>
        </p:txBody>
      </p:sp>
      <p:sp>
        <p:nvSpPr>
          <p:cNvPr id="1566" name="Google Shape;1566;p83"/>
          <p:cNvSpPr txBox="1"/>
          <p:nvPr/>
        </p:nvSpPr>
        <p:spPr>
          <a:xfrm>
            <a:off x="5784720" y="3744851"/>
            <a:ext cx="169218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Table of Cipher Text</a:t>
            </a:r>
            <a:endParaRPr/>
          </a:p>
        </p:txBody>
      </p:sp>
      <p:sp>
        <p:nvSpPr>
          <p:cNvPr id="1567" name="Google Shape;1567;p83"/>
          <p:cNvSpPr txBox="1"/>
          <p:nvPr/>
        </p:nvSpPr>
        <p:spPr>
          <a:xfrm>
            <a:off x="2113644" y="6229127"/>
            <a:ext cx="4618595" cy="4155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encryption operation</a:t>
            </a:r>
            <a:endParaRPr/>
          </a:p>
        </p:txBody>
      </p:sp>
      <p:pic>
        <p:nvPicPr>
          <p:cNvPr id="1568" name="Google Shape;1568;p8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99477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8"/>
                                        </p:tgtEl>
                                        <p:attrNameLst>
                                          <p:attrName>style.visibility</p:attrName>
                                        </p:attrNameLst>
                                      </p:cBhvr>
                                      <p:to>
                                        <p:strVal val="visible"/>
                                      </p:to>
                                    </p:set>
                                    <p:animEffect transition="in" filter="fade">
                                      <p:cBhvr>
                                        <p:cTn id="7" dur="1"/>
                                        <p:tgtEl>
                                          <p:spTgt spid="15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5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5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5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5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67"/>
                                        </p:tgtEl>
                                        <p:attrNameLst>
                                          <p:attrName>style.visibility</p:attrName>
                                        </p:attrNameLst>
                                      </p:cBhvr>
                                      <p:to>
                                        <p:strVal val="visible"/>
                                      </p:to>
                                    </p:set>
                                    <p:animEffect transition="in" filter="fade">
                                      <p:cBhvr>
                                        <p:cTn id="28" dur="500"/>
                                        <p:tgtEl>
                                          <p:spTgt spid="15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65"/>
                                        </p:tgtEl>
                                        <p:attrNameLst>
                                          <p:attrName>style.visibility</p:attrName>
                                        </p:attrNameLst>
                                      </p:cBhvr>
                                      <p:to>
                                        <p:strVal val="visible"/>
                                      </p:to>
                                    </p:set>
                                    <p:animEffect transition="in" filter="fade">
                                      <p:cBhvr>
                                        <p:cTn id="33" dur="500"/>
                                        <p:tgtEl>
                                          <p:spTgt spid="15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53"/>
                                        </p:tgtEl>
                                        <p:attrNameLst>
                                          <p:attrName>style.visibility</p:attrName>
                                        </p:attrNameLst>
                                      </p:cBhvr>
                                      <p:to>
                                        <p:strVal val="visible"/>
                                      </p:to>
                                    </p:set>
                                    <p:animEffect transition="in" filter="fade">
                                      <p:cBhvr>
                                        <p:cTn id="38" dur="500"/>
                                        <p:tgtEl>
                                          <p:spTgt spid="155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2"/>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1566"/>
                                        </p:tgtEl>
                                        <p:attrNameLst>
                                          <p:attrName>style.visibility</p:attrName>
                                        </p:attrNameLst>
                                      </p:cBhvr>
                                      <p:to>
                                        <p:strVal val="visible"/>
                                      </p:to>
                                    </p:set>
                                    <p:animEffect transition="in" filter="fade">
                                      <p:cBhvr>
                                        <p:cTn id="45" dur="500"/>
                                        <p:tgtEl>
                                          <p:spTgt spid="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4" name="Google Shape;1574;p8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75" name="Google Shape;1575;p8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 Step-2</a:t>
            </a:r>
            <a:endParaRPr sz="2800" b="1">
              <a:solidFill>
                <a:schemeClr val="lt1"/>
              </a:solidFill>
              <a:latin typeface="Calibri"/>
              <a:ea typeface="Calibri"/>
              <a:cs typeface="Calibri"/>
              <a:sym typeface="Calibri"/>
            </a:endParaRPr>
          </a:p>
        </p:txBody>
      </p:sp>
      <p:sp>
        <p:nvSpPr>
          <p:cNvPr id="1576" name="Google Shape;1576;p8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77" name="Google Shape;1577;p84"/>
          <p:cNvSpPr txBox="1"/>
          <p:nvPr/>
        </p:nvSpPr>
        <p:spPr>
          <a:xfrm>
            <a:off x="0" y="2478866"/>
            <a:ext cx="8763000" cy="146501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decrypt the known C with all possible values of K2.</a:t>
            </a:r>
            <a:endParaRPr/>
          </a:p>
          <a:p>
            <a:pPr marL="342900" marR="0" lvl="0" indent="-342900" algn="l" rtl="0">
              <a:lnSpc>
                <a:spcPct val="114000"/>
              </a:lnSpc>
              <a:spcBef>
                <a:spcPts val="40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In each case cryptanalyst will compare the resulting value with the all values in the table of ciphertext.</a:t>
            </a:r>
            <a:endParaRPr/>
          </a:p>
          <a:p>
            <a:pPr marL="342900" marR="0" lvl="0" indent="-215900" algn="l" rtl="0">
              <a:lnSpc>
                <a:spcPct val="114000"/>
              </a:lnSpc>
              <a:spcBef>
                <a:spcPts val="400"/>
              </a:spcBef>
              <a:spcAft>
                <a:spcPts val="0"/>
              </a:spcAft>
              <a:buClr>
                <a:srgbClr val="0C0C0C"/>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p:txBody>
      </p:sp>
      <p:graphicFrame>
        <p:nvGraphicFramePr>
          <p:cNvPr id="1578" name="Google Shape;1578;p84"/>
          <p:cNvGraphicFramePr/>
          <p:nvPr/>
        </p:nvGraphicFramePr>
        <p:xfrm>
          <a:off x="7416316" y="4629591"/>
          <a:ext cx="1394275" cy="1513600"/>
        </p:xfrm>
        <a:graphic>
          <a:graphicData uri="http://schemas.openxmlformats.org/drawingml/2006/table">
            <a:tbl>
              <a:tblPr firstRow="1" bandRow="1">
                <a:noFill/>
              </a:tblPr>
              <a:tblGrid>
                <a:gridCol w="1394275"/>
              </a:tblGrid>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bl>
          </a:graphicData>
        </a:graphic>
      </p:graphicFrame>
      <p:sp>
        <p:nvSpPr>
          <p:cNvPr id="1579" name="Google Shape;1579;p84"/>
          <p:cNvSpPr/>
          <p:nvPr/>
        </p:nvSpPr>
        <p:spPr>
          <a:xfrm>
            <a:off x="3110403" y="4658448"/>
            <a:ext cx="1296144" cy="1496340"/>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grpSp>
        <p:nvGrpSpPr>
          <p:cNvPr id="1580" name="Google Shape;1580;p84"/>
          <p:cNvGrpSpPr/>
          <p:nvPr/>
        </p:nvGrpSpPr>
        <p:grpSpPr>
          <a:xfrm>
            <a:off x="2221291" y="4837186"/>
            <a:ext cx="904254" cy="1080120"/>
            <a:chOff x="3275856" y="3862671"/>
            <a:chExt cx="904254" cy="1080120"/>
          </a:xfrm>
        </p:grpSpPr>
        <p:cxnSp>
          <p:nvCxnSpPr>
            <p:cNvPr id="1581" name="Google Shape;1581;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2" name="Google Shape;1582;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3" name="Google Shape;1583;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4" name="Google Shape;1584;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sp>
        <p:nvSpPr>
          <p:cNvPr id="1585" name="Google Shape;1585;p84"/>
          <p:cNvSpPr/>
          <p:nvPr/>
        </p:nvSpPr>
        <p:spPr>
          <a:xfrm>
            <a:off x="3470443" y="3865078"/>
            <a:ext cx="576064" cy="396044"/>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cxnSp>
        <p:nvCxnSpPr>
          <p:cNvPr id="1586" name="Google Shape;1586;p84"/>
          <p:cNvCxnSpPr>
            <a:stCxn id="1585" idx="2"/>
            <a:endCxn id="1579" idx="0"/>
          </p:cNvCxnSpPr>
          <p:nvPr/>
        </p:nvCxnSpPr>
        <p:spPr>
          <a:xfrm>
            <a:off x="3758475" y="4261122"/>
            <a:ext cx="0" cy="397200"/>
          </a:xfrm>
          <a:prstGeom prst="straightConnector1">
            <a:avLst/>
          </a:prstGeom>
          <a:noFill/>
          <a:ln w="19050" cap="flat" cmpd="sng">
            <a:solidFill>
              <a:schemeClr val="dk1"/>
            </a:solidFill>
            <a:prstDash val="solid"/>
            <a:round/>
            <a:headEnd type="none" w="sm" len="sm"/>
            <a:tailEnd type="triangle" w="med" len="med"/>
          </a:ln>
        </p:spPr>
      </p:cxnSp>
      <p:sp>
        <p:nvSpPr>
          <p:cNvPr id="1587" name="Google Shape;1587;p84"/>
          <p:cNvSpPr/>
          <p:nvPr/>
        </p:nvSpPr>
        <p:spPr>
          <a:xfrm>
            <a:off x="268414" y="3853497"/>
            <a:ext cx="1944216" cy="23042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Possible Keys</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(Key = K2)</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11</a:t>
            </a:r>
            <a:endParaRPr/>
          </a:p>
        </p:txBody>
      </p:sp>
      <p:sp>
        <p:nvSpPr>
          <p:cNvPr id="1588" name="Google Shape;1588;p84"/>
          <p:cNvSpPr txBox="1"/>
          <p:nvPr/>
        </p:nvSpPr>
        <p:spPr>
          <a:xfrm>
            <a:off x="7249275" y="3717032"/>
            <a:ext cx="169218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Table of Cipher Text</a:t>
            </a:r>
            <a:endParaRPr/>
          </a:p>
        </p:txBody>
      </p:sp>
      <p:sp>
        <p:nvSpPr>
          <p:cNvPr id="1589" name="Google Shape;1589;p84"/>
          <p:cNvSpPr txBox="1"/>
          <p:nvPr/>
        </p:nvSpPr>
        <p:spPr>
          <a:xfrm>
            <a:off x="2544219" y="6300146"/>
            <a:ext cx="4705056" cy="4155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decryption operation</a:t>
            </a:r>
            <a:endParaRPr/>
          </a:p>
        </p:txBody>
      </p:sp>
      <p:sp>
        <p:nvSpPr>
          <p:cNvPr id="1590" name="Google Shape;1590;p84"/>
          <p:cNvSpPr txBox="1"/>
          <p:nvPr/>
        </p:nvSpPr>
        <p:spPr>
          <a:xfrm>
            <a:off x="4971905" y="4827983"/>
            <a:ext cx="1864905" cy="1200329"/>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For each result do a table look up</a:t>
            </a:r>
            <a:endParaRPr/>
          </a:p>
        </p:txBody>
      </p:sp>
      <p:grpSp>
        <p:nvGrpSpPr>
          <p:cNvPr id="1591" name="Google Shape;1591;p84"/>
          <p:cNvGrpSpPr/>
          <p:nvPr/>
        </p:nvGrpSpPr>
        <p:grpSpPr>
          <a:xfrm>
            <a:off x="4424131" y="4866558"/>
            <a:ext cx="543912" cy="1080120"/>
            <a:chOff x="3275856" y="3862671"/>
            <a:chExt cx="904254" cy="1080120"/>
          </a:xfrm>
        </p:grpSpPr>
        <p:cxnSp>
          <p:nvCxnSpPr>
            <p:cNvPr id="1592" name="Google Shape;1592;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3" name="Google Shape;1593;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4" name="Google Shape;1594;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5" name="Google Shape;1595;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grpSp>
        <p:nvGrpSpPr>
          <p:cNvPr id="1596" name="Google Shape;1596;p84"/>
          <p:cNvGrpSpPr/>
          <p:nvPr/>
        </p:nvGrpSpPr>
        <p:grpSpPr>
          <a:xfrm>
            <a:off x="6872404" y="4850872"/>
            <a:ext cx="543912" cy="1080120"/>
            <a:chOff x="3275856" y="3862671"/>
            <a:chExt cx="904254" cy="1080120"/>
          </a:xfrm>
        </p:grpSpPr>
        <p:cxnSp>
          <p:nvCxnSpPr>
            <p:cNvPr id="1597" name="Google Shape;1597;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8" name="Google Shape;1598;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9" name="Google Shape;1599;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600" name="Google Shape;1600;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pic>
        <p:nvPicPr>
          <p:cNvPr id="1601" name="Google Shape;1601;p8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extLst>
      <p:ext uri="{BB962C8B-B14F-4D97-AF65-F5344CB8AC3E}">
        <p14:creationId xmlns:p14="http://schemas.microsoft.com/office/powerpoint/2010/main" val="12419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01"/>
                                        </p:tgtEl>
                                        <p:attrNameLst>
                                          <p:attrName>style.visibility</p:attrName>
                                        </p:attrNameLst>
                                      </p:cBhvr>
                                      <p:to>
                                        <p:strVal val="visible"/>
                                      </p:to>
                                    </p:set>
                                    <p:animEffect transition="in" filter="fade">
                                      <p:cBhvr>
                                        <p:cTn id="7" dur="1"/>
                                        <p:tgtEl>
                                          <p:spTgt spid="16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7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7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7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7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89"/>
                                        </p:tgtEl>
                                        <p:attrNameLst>
                                          <p:attrName>style.visibility</p:attrName>
                                        </p:attrNameLst>
                                      </p:cBhvr>
                                      <p:to>
                                        <p:strVal val="visible"/>
                                      </p:to>
                                    </p:set>
                                    <p:animEffect transition="in" filter="fade">
                                      <p:cBhvr>
                                        <p:cTn id="28" dur="500"/>
                                        <p:tgtEl>
                                          <p:spTgt spid="158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87"/>
                                        </p:tgtEl>
                                        <p:attrNameLst>
                                          <p:attrName>style.visibility</p:attrName>
                                        </p:attrNameLst>
                                      </p:cBhvr>
                                      <p:to>
                                        <p:strVal val="visible"/>
                                      </p:to>
                                    </p:set>
                                    <p:animEffect transition="in" filter="fade">
                                      <p:cBhvr>
                                        <p:cTn id="33" dur="500"/>
                                        <p:tgtEl>
                                          <p:spTgt spid="158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86"/>
                                        </p:tgtEl>
                                        <p:attrNameLst>
                                          <p:attrName>style.visibility</p:attrName>
                                        </p:attrNameLst>
                                      </p:cBhvr>
                                      <p:to>
                                        <p:strVal val="visible"/>
                                      </p:to>
                                    </p:set>
                                    <p:animEffect transition="in" filter="fade">
                                      <p:cBhvr>
                                        <p:cTn id="38" dur="500"/>
                                        <p:tgtEl>
                                          <p:spTgt spid="1586"/>
                                        </p:tgtEl>
                                      </p:cBhvr>
                                    </p:animEffect>
                                  </p:childTnLst>
                                </p:cTn>
                              </p:par>
                              <p:par>
                                <p:cTn id="39" presetID="10" presetClass="entr" presetSubtype="0" fill="hold" nodeType="withEffect">
                                  <p:stCondLst>
                                    <p:cond delay="0"/>
                                  </p:stCondLst>
                                  <p:childTnLst>
                                    <p:set>
                                      <p:cBhvr>
                                        <p:cTn id="40" dur="1" fill="hold">
                                          <p:stCondLst>
                                            <p:cond delay="0"/>
                                          </p:stCondLst>
                                        </p:cTn>
                                        <p:tgtEl>
                                          <p:spTgt spid="1585"/>
                                        </p:tgtEl>
                                        <p:attrNameLst>
                                          <p:attrName>style.visibility</p:attrName>
                                        </p:attrNameLst>
                                      </p:cBhvr>
                                      <p:to>
                                        <p:strVal val="visible"/>
                                      </p:to>
                                    </p:set>
                                    <p:animEffect transition="in" filter="fade">
                                      <p:cBhvr>
                                        <p:cTn id="41" dur="500"/>
                                        <p:tgtEl>
                                          <p:spTgt spid="1585"/>
                                        </p:tgtEl>
                                      </p:cBhvr>
                                    </p:animEffect>
                                  </p:childTnLst>
                                </p:cTn>
                              </p:par>
                              <p:par>
                                <p:cTn id="42" presetID="10" presetClass="entr" presetSubtype="0" fill="hold" nodeType="withEffect">
                                  <p:stCondLst>
                                    <p:cond delay="0"/>
                                  </p:stCondLst>
                                  <p:childTnLst>
                                    <p:set>
                                      <p:cBhvr>
                                        <p:cTn id="43" dur="1" fill="hold">
                                          <p:stCondLst>
                                            <p:cond delay="0"/>
                                          </p:stCondLst>
                                        </p:cTn>
                                        <p:tgtEl>
                                          <p:spTgt spid="1579"/>
                                        </p:tgtEl>
                                        <p:attrNameLst>
                                          <p:attrName>style.visibility</p:attrName>
                                        </p:attrNameLst>
                                      </p:cBhvr>
                                      <p:to>
                                        <p:strVal val="visible"/>
                                      </p:to>
                                    </p:set>
                                    <p:animEffect transition="in" filter="fade">
                                      <p:cBhvr>
                                        <p:cTn id="44" dur="500"/>
                                        <p:tgtEl>
                                          <p:spTgt spid="1579"/>
                                        </p:tgtEl>
                                      </p:cBhvr>
                                    </p:animEffect>
                                  </p:childTnLst>
                                </p:cTn>
                              </p:par>
                              <p:par>
                                <p:cTn id="45" presetID="10" presetClass="entr" presetSubtype="0" fill="hold" nodeType="withEffect">
                                  <p:stCondLst>
                                    <p:cond delay="0"/>
                                  </p:stCondLst>
                                  <p:childTnLst>
                                    <p:set>
                                      <p:cBhvr>
                                        <p:cTn id="46" dur="1" fill="hold">
                                          <p:stCondLst>
                                            <p:cond delay="0"/>
                                          </p:stCondLst>
                                        </p:cTn>
                                        <p:tgtEl>
                                          <p:spTgt spid="1580"/>
                                        </p:tgtEl>
                                        <p:attrNameLst>
                                          <p:attrName>style.visibility</p:attrName>
                                        </p:attrNameLst>
                                      </p:cBhvr>
                                      <p:to>
                                        <p:strVal val="visible"/>
                                      </p:to>
                                    </p:set>
                                    <p:animEffect transition="in" filter="fade">
                                      <p:cBhvr>
                                        <p:cTn id="47" dur="500"/>
                                        <p:tgtEl>
                                          <p:spTgt spid="1580"/>
                                        </p:tgtEl>
                                      </p:cBhvr>
                                    </p:animEffect>
                                  </p:childTnLst>
                                </p:cTn>
                              </p:par>
                              <p:par>
                                <p:cTn id="48" presetID="10" presetClass="entr" presetSubtype="0" fill="hold" nodeType="withEffect">
                                  <p:stCondLst>
                                    <p:cond delay="0"/>
                                  </p:stCondLst>
                                  <p:childTnLst>
                                    <p:set>
                                      <p:cBhvr>
                                        <p:cTn id="49" dur="1" fill="hold">
                                          <p:stCondLst>
                                            <p:cond delay="0"/>
                                          </p:stCondLst>
                                        </p:cTn>
                                        <p:tgtEl>
                                          <p:spTgt spid="1591"/>
                                        </p:tgtEl>
                                        <p:attrNameLst>
                                          <p:attrName>style.visibility</p:attrName>
                                        </p:attrNameLst>
                                      </p:cBhvr>
                                      <p:to>
                                        <p:strVal val="visible"/>
                                      </p:to>
                                    </p:set>
                                    <p:animEffect transition="in" filter="fade">
                                      <p:cBhvr>
                                        <p:cTn id="50" dur="500"/>
                                        <p:tgtEl>
                                          <p:spTgt spid="159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90"/>
                                        </p:tgtEl>
                                        <p:attrNameLst>
                                          <p:attrName>style.visibility</p:attrName>
                                        </p:attrNameLst>
                                      </p:cBhvr>
                                      <p:to>
                                        <p:strVal val="visible"/>
                                      </p:to>
                                    </p:set>
                                    <p:animEffect transition="in" filter="fade">
                                      <p:cBhvr>
                                        <p:cTn id="55" dur="500"/>
                                        <p:tgtEl>
                                          <p:spTgt spid="1590"/>
                                        </p:tgtEl>
                                      </p:cBhvr>
                                    </p:animEffect>
                                  </p:childTnLst>
                                </p:cTn>
                              </p:par>
                              <p:par>
                                <p:cTn id="56" presetID="10" presetClass="entr" presetSubtype="0" fill="hold" nodeType="withEffect">
                                  <p:stCondLst>
                                    <p:cond delay="0"/>
                                  </p:stCondLst>
                                  <p:childTnLst>
                                    <p:set>
                                      <p:cBhvr>
                                        <p:cTn id="57" dur="1" fill="hold">
                                          <p:stCondLst>
                                            <p:cond delay="0"/>
                                          </p:stCondLst>
                                        </p:cTn>
                                        <p:tgtEl>
                                          <p:spTgt spid="1596"/>
                                        </p:tgtEl>
                                        <p:attrNameLst>
                                          <p:attrName>style.visibility</p:attrName>
                                        </p:attrNameLst>
                                      </p:cBhvr>
                                      <p:to>
                                        <p:strVal val="visible"/>
                                      </p:to>
                                    </p:set>
                                    <p:animEffect transition="in" filter="fade">
                                      <p:cBhvr>
                                        <p:cTn id="58" dur="500"/>
                                        <p:tgtEl>
                                          <p:spTgt spid="159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88"/>
                                        </p:tgtEl>
                                        <p:attrNameLst>
                                          <p:attrName>style.visibility</p:attrName>
                                        </p:attrNameLst>
                                      </p:cBhvr>
                                      <p:to>
                                        <p:strVal val="visible"/>
                                      </p:to>
                                    </p:set>
                                    <p:animEffect transition="in" filter="fade">
                                      <p:cBhvr>
                                        <p:cTn id="63" dur="500"/>
                                        <p:tgtEl>
                                          <p:spTgt spid="1588"/>
                                        </p:tgtEl>
                                      </p:cBhvr>
                                    </p:animEffect>
                                  </p:childTnLst>
                                </p:cTn>
                              </p:par>
                              <p:par>
                                <p:cTn id="64" presetID="10" presetClass="entr" presetSubtype="0" fill="hold" nodeType="withEffect">
                                  <p:stCondLst>
                                    <p:cond delay="0"/>
                                  </p:stCondLst>
                                  <p:childTnLst>
                                    <p:set>
                                      <p:cBhvr>
                                        <p:cTn id="65" dur="1" fill="hold">
                                          <p:stCondLst>
                                            <p:cond delay="0"/>
                                          </p:stCondLst>
                                        </p:cTn>
                                        <p:tgtEl>
                                          <p:spTgt spid="1578"/>
                                        </p:tgtEl>
                                        <p:attrNameLst>
                                          <p:attrName>style.visibility</p:attrName>
                                        </p:attrNameLst>
                                      </p:cBhvr>
                                      <p:to>
                                        <p:strVal val="visible"/>
                                      </p:to>
                                    </p:set>
                                    <p:animEffect transition="in" filter="fade">
                                      <p:cBhvr>
                                        <p:cTn id="66" dur="500"/>
                                        <p:tgtEl>
                                          <p:spTgt spid="1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065315"/>
          </a:xfrm>
        </p:spPr>
        <p:txBody>
          <a:bodyPr>
            <a:noAutofit/>
          </a:bodyPr>
          <a:lstStyle/>
          <a:p>
            <a:r>
              <a:rPr lang="en-US" sz="2400" dirty="0"/>
              <a:t>Triple DES (TDES) strengthens encryption by running the older DES algorithm three times with different keys on each data block</a:t>
            </a:r>
            <a:r>
              <a:rPr lang="en-US" sz="2400" dirty="0" smtClean="0"/>
              <a:t>.</a:t>
            </a:r>
          </a:p>
          <a:p>
            <a:r>
              <a:rPr lang="en-US" sz="2400" dirty="0" smtClean="0"/>
              <a:t>This </a:t>
            </a:r>
            <a:r>
              <a:rPr lang="en-US" sz="2400" dirty="0"/>
              <a:t>increases security compared to DES alone, with an effective key size of 112 or 168 bits depending on the key setup</a:t>
            </a:r>
            <a:r>
              <a:rPr lang="en-US" sz="2400" dirty="0" smtClean="0"/>
              <a:t>.</a:t>
            </a:r>
          </a:p>
          <a:p>
            <a:r>
              <a:rPr lang="en-US" sz="2400" dirty="0" smtClean="0"/>
              <a:t>While </a:t>
            </a:r>
            <a:r>
              <a:rPr lang="en-US" sz="2400" dirty="0"/>
              <a:t>more secure than DES, newer encryption standards like AES offer better security and speed</a:t>
            </a:r>
            <a:r>
              <a:rPr lang="en-US" sz="2400" dirty="0" smtClean="0"/>
              <a:t>.</a:t>
            </a:r>
          </a:p>
          <a:p>
            <a:r>
              <a:rPr lang="en-US" sz="2400" dirty="0" smtClean="0"/>
              <a:t>Triple </a:t>
            </a:r>
            <a:r>
              <a:rPr lang="en-US" sz="2400" dirty="0"/>
              <a:t>DES remains in use for legacy systems or situations requiring backwards </a:t>
            </a:r>
            <a:r>
              <a:rPr lang="en-US" sz="2400" dirty="0" smtClean="0"/>
              <a:t>compatibility . Overall</a:t>
            </a:r>
            <a:r>
              <a:rPr lang="en-US" sz="2400" dirty="0"/>
              <a:t>, Triple DES was a security improvement but is not the most modern or efficient option today</a:t>
            </a:r>
            <a:r>
              <a:rPr lang="en-US" sz="2800" dirty="0"/>
              <a:t>.</a:t>
            </a:r>
            <a:endParaRPr lang="en-IN" sz="2800" dirty="0"/>
          </a:p>
        </p:txBody>
      </p:sp>
      <p:sp>
        <p:nvSpPr>
          <p:cNvPr id="6" name="Google Shape;1607;p85"/>
          <p:cNvSpPr>
            <a:spLocks noGrp="1"/>
          </p:cNvSpPr>
          <p:nvPr>
            <p:ph type="title"/>
          </p:nvPr>
        </p:nvSpPr>
        <p:spPr>
          <a:xfrm>
            <a:off x="0" y="1412776"/>
            <a:ext cx="9144000" cy="652934"/>
          </a:xfrm>
          <a:prstGeom prst="rect">
            <a:avLst/>
          </a:prstGeom>
          <a:solidFill>
            <a:srgbClr val="1F497D"/>
          </a:solidFill>
          <a:ln>
            <a:noFill/>
          </a:ln>
        </p:spPr>
        <p:txBody>
          <a:bodyPr spcFirstLastPara="1" wrap="square" lIns="91425" tIns="45700" rIns="91425" bIns="45700" anchor="ctr" anchorCtr="0">
            <a:noAutofit/>
          </a:bodyPr>
          <a:lstStyle/>
          <a:p>
            <a:r>
              <a:rPr lang="en-US" dirty="0" smtClean="0">
                <a:solidFill>
                  <a:schemeClr val="bg1"/>
                </a:solidFill>
                <a:latin typeface="+mn-lt"/>
              </a:rPr>
              <a:t>Triple DES</a:t>
            </a:r>
            <a:endParaRPr lang="en-IN" dirty="0">
              <a:solidFill>
                <a:schemeClr val="bg1"/>
              </a:solidFill>
              <a:latin typeface="+mn-lt"/>
            </a:endParaRPr>
          </a:p>
        </p:txBody>
      </p:sp>
    </p:spTree>
    <p:extLst>
      <p:ext uri="{BB962C8B-B14F-4D97-AF65-F5344CB8AC3E}">
        <p14:creationId xmlns:p14="http://schemas.microsoft.com/office/powerpoint/2010/main" val="141005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2189</Words>
  <Application>Microsoft Office PowerPoint</Application>
  <PresentationFormat>On-screen Show (4:3)</PresentationFormat>
  <Paragraphs>381</Paragraphs>
  <Slides>39</Slides>
  <Notes>36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Triple 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2024-05-30T08:19:26Z</dcterms:created>
  <dcterms:modified xsi:type="dcterms:W3CDTF">2024-06-03T04:51:13Z</dcterms:modified>
</cp:coreProperties>
</file>