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kBUahT+DKAzWzDxQTG3hNW5GN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17"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7" name="Google Shape;20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4" name="Google Shape;24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5" name="Google Shape;25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7" name="Google Shape;26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7" name="Google Shape;277;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9" name="Google Shape;28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9" name="Google Shape;29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1" name="Google Shape;311;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1" name="Google Shape;321;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2" name="Google Shape;332;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4" name="Google Shape;344;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6" name="Google Shape;356;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5" name="Google Shape;375;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7" name="Google Shape;387;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7" name="Google Shape;397;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9" name="Google Shape;409;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9" name="Google Shape;419;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1" name="Google Shape;431;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1" name="Google Shape;441;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4" name="Google Shape;464;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4" name="Google Shape;474;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4" name="Google Shape;484;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4" name="Google Shape;494;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4" name="Google Shape;504;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6" name="Google Shape;516;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9" name="Google Shape;529;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 name="Google Shape;1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9" name="Google Shape;539;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9" name="Google Shape;549;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4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5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5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24" name="Google Shape;24;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4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4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4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4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4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5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51"/>
          <p:cNvSpPr>
            <a:spLocks noGrp="1"/>
          </p:cNvSpPr>
          <p:nvPr>
            <p:ph type="pic" idx="2"/>
          </p:nvPr>
        </p:nvSpPr>
        <p:spPr>
          <a:xfrm>
            <a:off x="1792288" y="612775"/>
            <a:ext cx="5486400" cy="4114800"/>
          </a:xfrm>
          <a:prstGeom prst="rect">
            <a:avLst/>
          </a:prstGeom>
          <a:noFill/>
          <a:ln>
            <a:noFill/>
          </a:ln>
        </p:spPr>
      </p:sp>
      <p:sp>
        <p:nvSpPr>
          <p:cNvPr id="68" name="Google Shape;68;p5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dirty="0"/>
          </a:p>
        </p:txBody>
      </p:sp>
      <p:sp>
        <p:nvSpPr>
          <p:cNvPr id="11" name="Google Shape;11;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 name="Picture 6">
            <a:extLst>
              <a:ext uri="{FF2B5EF4-FFF2-40B4-BE49-F238E27FC236}">
                <a16:creationId xmlns:a16="http://schemas.microsoft.com/office/drawing/2014/main" id="{1D9C4133-5879-4019-8742-ED9AA0B50C96}"/>
              </a:ext>
            </a:extLst>
          </p:cNvPr>
          <p:cNvPicPr/>
          <p:nvPr userDrawn="1"/>
        </p:nvPicPr>
        <p:blipFill>
          <a:blip r:embed="rId13"/>
          <a:stretch>
            <a:fillRect/>
          </a:stretch>
        </p:blipFill>
        <p:spPr>
          <a:xfrm>
            <a:off x="0" y="0"/>
            <a:ext cx="1349406" cy="1029810"/>
          </a:xfrm>
          <a:prstGeom prst="rect">
            <a:avLst/>
          </a:prstGeom>
        </p:spPr>
      </p:pic>
      <p:pic>
        <p:nvPicPr>
          <p:cNvPr id="8" name="Google Shape;111;p3" descr="C:\Users\parul\Desktop\Digital Learning Content.png">
            <a:extLst>
              <a:ext uri="{FF2B5EF4-FFF2-40B4-BE49-F238E27FC236}">
                <a16:creationId xmlns:a16="http://schemas.microsoft.com/office/drawing/2014/main" id="{CA8E3C6F-557A-47EB-8BF9-1E4D787DEB5C}"/>
              </a:ext>
            </a:extLst>
          </p:cNvPr>
          <p:cNvPicPr preferRelativeResize="0"/>
          <p:nvPr userDrawn="1"/>
        </p:nvPicPr>
        <p:blipFill rotWithShape="1">
          <a:blip r:embed="rId14">
            <a:alphaModFix/>
          </a:blip>
          <a:srcRect/>
          <a:stretch/>
        </p:blipFill>
        <p:spPr>
          <a:xfrm>
            <a:off x="0" y="-21432"/>
            <a:ext cx="9144000" cy="6834981"/>
          </a:xfrm>
          <a:prstGeom prst="rect">
            <a:avLst/>
          </a:prstGeom>
          <a:noFill/>
          <a:ln>
            <a:noFill/>
          </a:ln>
        </p:spPr>
      </p:pic>
      <p:pic>
        <p:nvPicPr>
          <p:cNvPr id="2" name="Picture 1">
            <a:extLst>
              <a:ext uri="{FF2B5EF4-FFF2-40B4-BE49-F238E27FC236}">
                <a16:creationId xmlns:a16="http://schemas.microsoft.com/office/drawing/2014/main" id="{89AC60BD-503F-4828-B7CD-F85EDF8C46BE}"/>
              </a:ext>
            </a:extLst>
          </p:cNvPr>
          <p:cNvPicPr>
            <a:picLocks noChangeAspect="1"/>
          </p:cNvPicPr>
          <p:nvPr userDrawn="1"/>
        </p:nvPicPr>
        <p:blipFill>
          <a:blip r:embed="rId15"/>
          <a:stretch>
            <a:fillRect/>
          </a:stretch>
        </p:blipFill>
        <p:spPr>
          <a:xfrm>
            <a:off x="50044" y="14494"/>
            <a:ext cx="3513124" cy="1251285"/>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alphaModFix/>
          </a:blip>
          <a:srcRect/>
          <a:stretch/>
        </p:blipFill>
        <p:spPr>
          <a:xfrm>
            <a:off x="0" y="0"/>
            <a:ext cx="9144000" cy="6900863"/>
          </a:xfrm>
          <a:prstGeom prst="rect">
            <a:avLst/>
          </a:prstGeom>
          <a:noFill/>
          <a:ln>
            <a:solidFill>
              <a:srgbClr val="C00000"/>
            </a:solidFill>
          </a:ln>
        </p:spPr>
      </p:pic>
      <p:sp>
        <p:nvSpPr>
          <p:cNvPr id="89" name="Google Shape;89;p1"/>
          <p:cNvSpPr/>
          <p:nvPr/>
        </p:nvSpPr>
        <p:spPr>
          <a:xfrm>
            <a:off x="1143000" y="1916113"/>
            <a:ext cx="6858000" cy="11699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3500"/>
              <a:buFont typeface="Arial"/>
              <a:buNone/>
            </a:pPr>
            <a:r>
              <a:rPr lang="en-US" sz="3500" b="1" dirty="0">
                <a:latin typeface="Calibri"/>
                <a:ea typeface="Calibri"/>
                <a:cs typeface="Calibri"/>
                <a:sym typeface="Calibri"/>
              </a:rPr>
              <a:t>I</a:t>
            </a:r>
            <a:r>
              <a:rPr lang="en-IN" sz="3500" b="1" dirty="0" err="1">
                <a:latin typeface="Calibri"/>
                <a:ea typeface="Calibri"/>
                <a:cs typeface="Calibri"/>
                <a:sym typeface="Calibri"/>
              </a:rPr>
              <a:t>nformation</a:t>
            </a:r>
            <a:r>
              <a:rPr lang="en-IN" sz="3500" b="1" dirty="0">
                <a:latin typeface="Calibri"/>
                <a:ea typeface="Calibri"/>
                <a:cs typeface="Calibri"/>
                <a:sym typeface="Calibri"/>
              </a:rPr>
              <a:t> and Network Security</a:t>
            </a:r>
            <a:endParaRPr sz="3500" b="1" i="0" u="none" strike="noStrike" cap="none" dirty="0">
              <a:solidFill>
                <a:srgbClr val="000000"/>
              </a:solidFill>
              <a:latin typeface="Calibri"/>
              <a:ea typeface="Calibri"/>
              <a:cs typeface="Calibri"/>
              <a:sym typeface="Calibri"/>
            </a:endParaRPr>
          </a:p>
        </p:txBody>
      </p:sp>
      <p:sp>
        <p:nvSpPr>
          <p:cNvPr id="90" name="Google Shape;90;p1"/>
          <p:cNvSpPr/>
          <p:nvPr/>
        </p:nvSpPr>
        <p:spPr>
          <a:xfrm>
            <a:off x="1527175" y="2854325"/>
            <a:ext cx="6089650" cy="7699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2200"/>
              <a:buFont typeface="Arial"/>
              <a:buNone/>
            </a:pPr>
            <a:r>
              <a:rPr lang="en-IN" sz="2200" b="1" dirty="0">
                <a:latin typeface="Calibri"/>
                <a:ea typeface="Calibri"/>
                <a:cs typeface="Calibri"/>
                <a:sym typeface="Calibri"/>
              </a:rPr>
              <a:t>Ms. Hansa </a:t>
            </a:r>
            <a:r>
              <a:rPr lang="en-IN" sz="2200" b="1" dirty="0" err="1">
                <a:latin typeface="Calibri"/>
                <a:ea typeface="Calibri"/>
                <a:cs typeface="Calibri"/>
                <a:sym typeface="Calibri"/>
              </a:rPr>
              <a:t>Vaghela</a:t>
            </a:r>
            <a:r>
              <a:rPr lang="en-IN" sz="2200" b="1" dirty="0">
                <a:latin typeface="Calibri"/>
                <a:ea typeface="Calibri"/>
                <a:cs typeface="Calibri"/>
                <a:sym typeface="Calibri"/>
              </a:rPr>
              <a:t> </a:t>
            </a:r>
            <a:r>
              <a:rPr lang="en-IN" sz="2200" b="1" i="0" u="none" strike="noStrike" cap="none" dirty="0">
                <a:solidFill>
                  <a:srgbClr val="000000"/>
                </a:solidFill>
                <a:latin typeface="Calibri"/>
                <a:ea typeface="Calibri"/>
                <a:cs typeface="Calibri"/>
                <a:sym typeface="Calibri"/>
              </a:rPr>
              <a:t>, </a:t>
            </a:r>
            <a:r>
              <a:rPr lang="en-IN" sz="2200" b="0" i="0" u="none" strike="noStrike" cap="none" dirty="0">
                <a:solidFill>
                  <a:srgbClr val="000000"/>
                </a:solidFill>
                <a:latin typeface="Calibri"/>
                <a:ea typeface="Calibri"/>
                <a:cs typeface="Calibri"/>
                <a:sym typeface="Calibri"/>
              </a:rPr>
              <a:t>Assistant Professor</a:t>
            </a:r>
            <a:endParaRPr dirty="0"/>
          </a:p>
          <a:p>
            <a:pPr marL="0" marR="0" lvl="0" indent="0" algn="ctr" rtl="0">
              <a:spcBef>
                <a:spcPts val="0"/>
              </a:spcBef>
              <a:spcAft>
                <a:spcPts val="0"/>
              </a:spcAft>
              <a:buClr>
                <a:srgbClr val="000000"/>
              </a:buClr>
              <a:buSzPts val="2200"/>
              <a:buFont typeface="Arial"/>
              <a:buNone/>
            </a:pPr>
            <a:r>
              <a:rPr lang="en-IN" sz="2200" b="0" i="0" u="none" strike="noStrike" cap="none" dirty="0">
                <a:solidFill>
                  <a:srgbClr val="000000"/>
                </a:solidFill>
                <a:latin typeface="Calibri"/>
                <a:ea typeface="Calibri"/>
                <a:cs typeface="Calibri"/>
                <a:sym typeface="Calibri"/>
              </a:rPr>
              <a:t>Computer Science &amp; Engineering</a:t>
            </a:r>
            <a:endParaRPr sz="2200" b="0" i="0" u="none" strike="noStrike" cap="none" dirty="0">
              <a:solidFill>
                <a:srgbClr val="000000"/>
              </a:solidFill>
              <a:latin typeface="Calibri"/>
              <a:ea typeface="Calibri"/>
              <a:cs typeface="Calibri"/>
              <a:sym typeface="Calibri"/>
            </a:endParaRPr>
          </a:p>
        </p:txBody>
      </p:sp>
      <p:grpSp>
        <p:nvGrpSpPr>
          <p:cNvPr id="92" name="Google Shape;92;p1"/>
          <p:cNvGrpSpPr/>
          <p:nvPr/>
        </p:nvGrpSpPr>
        <p:grpSpPr>
          <a:xfrm>
            <a:off x="1417638" y="2692400"/>
            <a:ext cx="6308725"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
          <p:cNvPicPr preferRelativeResize="0"/>
          <p:nvPr/>
        </p:nvPicPr>
        <p:blipFill rotWithShape="1">
          <a:blip r:embed="rId4">
            <a:alphaModFix/>
          </a:blip>
          <a:srcRect/>
          <a:stretch/>
        </p:blipFill>
        <p:spPr>
          <a:xfrm>
            <a:off x="8440738" y="6154738"/>
            <a:ext cx="487362" cy="487362"/>
          </a:xfrm>
          <a:prstGeom prst="rect">
            <a:avLst/>
          </a:prstGeom>
          <a:noFill/>
          <a:ln>
            <a:noFill/>
          </a:ln>
        </p:spPr>
      </p:pic>
      <p:pic>
        <p:nvPicPr>
          <p:cNvPr id="15" name="Picture 14">
            <a:extLst>
              <a:ext uri="{FF2B5EF4-FFF2-40B4-BE49-F238E27FC236}">
                <a16:creationId xmlns:a16="http://schemas.microsoft.com/office/drawing/2014/main" id="{B84A0AA7-814D-47AF-8572-5BD12EF8C366}"/>
              </a:ext>
            </a:extLst>
          </p:cNvPr>
          <p:cNvPicPr>
            <a:picLocks noChangeAspect="1"/>
          </p:cNvPicPr>
          <p:nvPr/>
        </p:nvPicPr>
        <p:blipFill>
          <a:blip r:embed="rId5"/>
          <a:stretch>
            <a:fillRect/>
          </a:stretch>
        </p:blipFill>
        <p:spPr>
          <a:xfrm>
            <a:off x="2967855" y="736912"/>
            <a:ext cx="3208290" cy="1104996"/>
          </a:xfrm>
          <a:prstGeom prst="rect">
            <a:avLst/>
          </a:prstGeom>
        </p:spPr>
        <p:style>
          <a:lnRef idx="1">
            <a:schemeClr val="accent1"/>
          </a:lnRef>
          <a:fillRef idx="3">
            <a:schemeClr val="accent1"/>
          </a:fillRef>
          <a:effectRef idx="2">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Google Shape;200;p10"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01" name="Google Shape;201;p10"/>
          <p:cNvSpPr txBox="1"/>
          <p:nvPr/>
        </p:nvSpPr>
        <p:spPr>
          <a:xfrm>
            <a:off x="190500" y="2987014"/>
            <a:ext cx="8629650" cy="297312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A telephone conversation, an electronic mail message, and a transferred file may contain sensitive or confidential information.</a:t>
            </a:r>
            <a:endParaRPr/>
          </a:p>
          <a:p>
            <a:pPr marL="342900" marR="0" lvl="0" indent="-342900" algn="just" rtl="0">
              <a:spcBef>
                <a:spcPts val="48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We would like to prevent an opponent from learning the contents of these transmissions.</a:t>
            </a:r>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02" name="Google Shape;202;p10"/>
          <p:cNvSpPr/>
          <p:nvPr/>
        </p:nvSpPr>
        <p:spPr>
          <a:xfrm>
            <a:off x="33613"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1) Release of message contents (Passive Attack)</a:t>
            </a:r>
            <a:endParaRPr sz="3000" b="1">
              <a:solidFill>
                <a:schemeClr val="lt1"/>
              </a:solidFill>
              <a:latin typeface="Calibri"/>
              <a:ea typeface="Calibri"/>
              <a:cs typeface="Calibri"/>
              <a:sym typeface="Calibri"/>
            </a:endParaRPr>
          </a:p>
        </p:txBody>
      </p:sp>
      <p:sp>
        <p:nvSpPr>
          <p:cNvPr id="203" name="Google Shape;203;p1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endParaRPr sz="3000" b="1">
              <a:solidFill>
                <a:schemeClr val="lt1"/>
              </a:solidFill>
              <a:latin typeface="Calibri"/>
              <a:ea typeface="Calibri"/>
              <a:cs typeface="Calibri"/>
              <a:sym typeface="Calibri"/>
            </a:endParaRPr>
          </a:p>
        </p:txBody>
      </p:sp>
      <p:pic>
        <p:nvPicPr>
          <p:cNvPr id="204" name="Google Shape;204;p10"/>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10" name="Google Shape;210;p11"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11" name="Google Shape;211;p11"/>
          <p:cNvSpPr txBox="1"/>
          <p:nvPr/>
        </p:nvSpPr>
        <p:spPr>
          <a:xfrm>
            <a:off x="190500" y="2286000"/>
            <a:ext cx="8629650" cy="9048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12" name="Google Shape;212;p1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3" name="Google Shape;213;p1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2) Traffic Analysis (Passive Attack)</a:t>
            </a:r>
            <a:endParaRPr sz="3000" b="1">
              <a:solidFill>
                <a:schemeClr val="lt1"/>
              </a:solidFill>
              <a:latin typeface="Calibri"/>
              <a:ea typeface="Calibri"/>
              <a:cs typeface="Calibri"/>
              <a:sym typeface="Calibri"/>
            </a:endParaRPr>
          </a:p>
        </p:txBody>
      </p:sp>
      <p:pic>
        <p:nvPicPr>
          <p:cNvPr id="214" name="Google Shape;214;p11"/>
          <p:cNvPicPr preferRelativeResize="0"/>
          <p:nvPr/>
        </p:nvPicPr>
        <p:blipFill rotWithShape="1">
          <a:blip r:embed="rId4">
            <a:alphaModFix/>
          </a:blip>
          <a:srcRect/>
          <a:stretch/>
        </p:blipFill>
        <p:spPr>
          <a:xfrm>
            <a:off x="1069125" y="2564904"/>
            <a:ext cx="6872400" cy="371602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15" name="Google Shape;215;p11"/>
          <p:cNvSpPr/>
          <p:nvPr/>
        </p:nvSpPr>
        <p:spPr>
          <a:xfrm>
            <a:off x="0" y="155894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6" name="Google Shape;216;p11"/>
          <p:cNvSpPr/>
          <p:nvPr/>
        </p:nvSpPr>
        <p:spPr>
          <a:xfrm>
            <a:off x="190500" y="1603394"/>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2) Traffic Analysis (Passive Attack)</a:t>
            </a:r>
            <a:endParaRPr sz="3000" b="1">
              <a:solidFill>
                <a:schemeClr val="lt1"/>
              </a:solidFill>
              <a:latin typeface="Calibri"/>
              <a:ea typeface="Calibri"/>
              <a:cs typeface="Calibri"/>
              <a:sym typeface="Calibri"/>
            </a:endParaRPr>
          </a:p>
        </p:txBody>
      </p:sp>
      <p:sp>
        <p:nvSpPr>
          <p:cNvPr id="217" name="Google Shape;217;p11"/>
          <p:cNvSpPr/>
          <p:nvPr/>
        </p:nvSpPr>
        <p:spPr>
          <a:xfrm>
            <a:off x="3779912" y="6375996"/>
            <a:ext cx="949171"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Traffic Analysis</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pic>
        <p:nvPicPr>
          <p:cNvPr id="218" name="Google Shape;218;p11"/>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4" name="Google Shape;224;p12"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25" name="Google Shape;225;p12"/>
          <p:cNvSpPr txBox="1"/>
          <p:nvPr/>
        </p:nvSpPr>
        <p:spPr>
          <a:xfrm>
            <a:off x="190500" y="2987014"/>
            <a:ext cx="8629650" cy="252992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In such attacks, an adversary, capable of observing network traffic statistics in several different networks, correlates the traffic patterns in these networks.</a:t>
            </a:r>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26" name="Google Shape;226;p12"/>
          <p:cNvSpPr/>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3000"/>
              <a:buFont typeface="Arial"/>
              <a:buNone/>
            </a:pPr>
            <a:endParaRPr sz="3000" b="1">
              <a:solidFill>
                <a:schemeClr val="lt1"/>
              </a:solidFill>
              <a:latin typeface="Calibri"/>
              <a:ea typeface="Calibri"/>
              <a:cs typeface="Calibri"/>
              <a:sym typeface="Calibri"/>
            </a:endParaRPr>
          </a:p>
        </p:txBody>
      </p:sp>
      <p:sp>
        <p:nvSpPr>
          <p:cNvPr id="227" name="Google Shape;227;p1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endParaRPr sz="3000" b="1">
              <a:solidFill>
                <a:schemeClr val="lt1"/>
              </a:solidFill>
              <a:latin typeface="Calibri"/>
              <a:ea typeface="Calibri"/>
              <a:cs typeface="Calibri"/>
              <a:sym typeface="Calibri"/>
            </a:endParaRPr>
          </a:p>
        </p:txBody>
      </p:sp>
      <p:sp>
        <p:nvSpPr>
          <p:cNvPr id="228" name="Google Shape;228;p12"/>
          <p:cNvSpPr/>
          <p:nvPr/>
        </p:nvSpPr>
        <p:spPr>
          <a:xfrm>
            <a:off x="3665" y="1643062"/>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2) Traffic Analysis (Passive Attack)</a:t>
            </a:r>
            <a:endParaRPr sz="3000" b="1">
              <a:solidFill>
                <a:schemeClr val="lt1"/>
              </a:solidFill>
              <a:latin typeface="Calibri"/>
              <a:ea typeface="Calibri"/>
              <a:cs typeface="Calibri"/>
              <a:sym typeface="Calibri"/>
            </a:endParaRPr>
          </a:p>
        </p:txBody>
      </p:sp>
      <p:pic>
        <p:nvPicPr>
          <p:cNvPr id="229" name="Google Shape;229;p12"/>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5" name="Google Shape;235;p13"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36" name="Google Shape;236;p13"/>
          <p:cNvSpPr txBox="1"/>
          <p:nvPr/>
        </p:nvSpPr>
        <p:spPr>
          <a:xfrm>
            <a:off x="190500" y="2286000"/>
            <a:ext cx="8629650" cy="9048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37" name="Google Shape;237;p1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8" name="Google Shape;238;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 1) Masquerade Attack (Active Attack)</a:t>
            </a:r>
            <a:endParaRPr sz="3000" b="1">
              <a:solidFill>
                <a:schemeClr val="lt1"/>
              </a:solidFill>
              <a:latin typeface="Calibri"/>
              <a:ea typeface="Calibri"/>
              <a:cs typeface="Calibri"/>
              <a:sym typeface="Calibri"/>
            </a:endParaRPr>
          </a:p>
        </p:txBody>
      </p:sp>
      <p:pic>
        <p:nvPicPr>
          <p:cNvPr id="239" name="Google Shape;239;p13"/>
          <p:cNvPicPr preferRelativeResize="0"/>
          <p:nvPr/>
        </p:nvPicPr>
        <p:blipFill rotWithShape="1">
          <a:blip r:embed="rId4">
            <a:alphaModFix/>
          </a:blip>
          <a:srcRect/>
          <a:stretch/>
        </p:blipFill>
        <p:spPr>
          <a:xfrm>
            <a:off x="653081" y="2420888"/>
            <a:ext cx="7704487" cy="3649533"/>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40" name="Google Shape;240;p13"/>
          <p:cNvSpPr/>
          <p:nvPr/>
        </p:nvSpPr>
        <p:spPr>
          <a:xfrm>
            <a:off x="3779912" y="6205309"/>
            <a:ext cx="1139927"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Masquerade Attack</a:t>
            </a:r>
            <a:r>
              <a:rPr lang="en-IN" sz="800" b="1" baseline="30000">
                <a:solidFill>
                  <a:schemeClr val="dk1"/>
                </a:solidFill>
                <a:latin typeface="Calibri"/>
                <a:ea typeface="Calibri"/>
                <a:cs typeface="Calibri"/>
                <a:sym typeface="Calibri"/>
              </a:rPr>
              <a:t>[1}</a:t>
            </a:r>
            <a:endParaRPr sz="1800" baseline="30000">
              <a:solidFill>
                <a:schemeClr val="dk1"/>
              </a:solidFill>
              <a:latin typeface="Calibri"/>
              <a:ea typeface="Calibri"/>
              <a:cs typeface="Calibri"/>
              <a:sym typeface="Calibri"/>
            </a:endParaRPr>
          </a:p>
        </p:txBody>
      </p:sp>
      <p:pic>
        <p:nvPicPr>
          <p:cNvPr id="241" name="Google Shape;241;p13"/>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1"/>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7" name="Google Shape;247;p14"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48" name="Google Shape;248;p14"/>
          <p:cNvSpPr txBox="1"/>
          <p:nvPr/>
        </p:nvSpPr>
        <p:spPr>
          <a:xfrm>
            <a:off x="128491" y="2848765"/>
            <a:ext cx="8629650" cy="216059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A </a:t>
            </a:r>
            <a:r>
              <a:rPr lang="en-IN" sz="2400" b="1">
                <a:solidFill>
                  <a:schemeClr val="dk2"/>
                </a:solidFill>
                <a:latin typeface="Calibri"/>
                <a:ea typeface="Calibri"/>
                <a:cs typeface="Calibri"/>
                <a:sym typeface="Calibri"/>
              </a:rPr>
              <a:t>masquerade</a:t>
            </a:r>
            <a:r>
              <a:rPr lang="en-IN" sz="2400">
                <a:solidFill>
                  <a:schemeClr val="dk1"/>
                </a:solidFill>
                <a:latin typeface="Calibri"/>
                <a:ea typeface="Calibri"/>
                <a:cs typeface="Calibri"/>
                <a:sym typeface="Calibri"/>
              </a:rPr>
              <a:t> takes place when one entity pretends to be a different entity.</a:t>
            </a:r>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49" name="Google Shape;249;p14"/>
          <p:cNvSpPr/>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3000"/>
              <a:buFont typeface="Arial"/>
              <a:buNone/>
            </a:pPr>
            <a:endParaRPr sz="3000" b="1">
              <a:solidFill>
                <a:schemeClr val="lt1"/>
              </a:solidFill>
              <a:latin typeface="Calibri"/>
              <a:ea typeface="Calibri"/>
              <a:cs typeface="Calibri"/>
              <a:sym typeface="Calibri"/>
            </a:endParaRPr>
          </a:p>
        </p:txBody>
      </p:sp>
      <p:sp>
        <p:nvSpPr>
          <p:cNvPr id="250" name="Google Shape;250;p1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0"/>
              <a:buFont typeface="Arial"/>
              <a:buNone/>
            </a:pPr>
            <a:endParaRPr sz="3000" b="1">
              <a:solidFill>
                <a:schemeClr val="lt1"/>
              </a:solidFill>
              <a:latin typeface="Calibri"/>
              <a:ea typeface="Calibri"/>
              <a:cs typeface="Calibri"/>
              <a:sym typeface="Calibri"/>
            </a:endParaRPr>
          </a:p>
        </p:txBody>
      </p:sp>
      <p:sp>
        <p:nvSpPr>
          <p:cNvPr id="251" name="Google Shape;251;p14"/>
          <p:cNvSpPr/>
          <p:nvPr/>
        </p:nvSpPr>
        <p:spPr>
          <a:xfrm>
            <a:off x="3665" y="1643062"/>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1) Masquerade Attack (Active Attack)</a:t>
            </a:r>
            <a:endParaRPr sz="3000" b="1">
              <a:solidFill>
                <a:schemeClr val="lt1"/>
              </a:solidFill>
              <a:latin typeface="Calibri"/>
              <a:ea typeface="Calibri"/>
              <a:cs typeface="Calibri"/>
              <a:sym typeface="Calibri"/>
            </a:endParaRPr>
          </a:p>
          <a:p>
            <a:pPr marL="0" marR="0" lvl="0" indent="0" algn="l" rtl="0">
              <a:spcBef>
                <a:spcPts val="0"/>
              </a:spcBef>
              <a:spcAft>
                <a:spcPts val="0"/>
              </a:spcAft>
              <a:buClr>
                <a:schemeClr val="dk1"/>
              </a:buClr>
              <a:buSzPts val="3000"/>
              <a:buFont typeface="Arial"/>
              <a:buNone/>
            </a:pPr>
            <a:endParaRPr sz="3000" b="1">
              <a:solidFill>
                <a:schemeClr val="lt1"/>
              </a:solidFill>
              <a:latin typeface="Calibri"/>
              <a:ea typeface="Calibri"/>
              <a:cs typeface="Calibri"/>
              <a:sym typeface="Calibri"/>
            </a:endParaRPr>
          </a:p>
        </p:txBody>
      </p:sp>
      <p:pic>
        <p:nvPicPr>
          <p:cNvPr id="252" name="Google Shape;252;p14"/>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8" name="Google Shape;258;p15"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59" name="Google Shape;259;p15"/>
          <p:cNvSpPr txBox="1"/>
          <p:nvPr/>
        </p:nvSpPr>
        <p:spPr>
          <a:xfrm>
            <a:off x="190500" y="2286000"/>
            <a:ext cx="8629650" cy="9048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60" name="Google Shape;260;p15"/>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61" name="Google Shape;261;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2) Replay Attack (Active Attack)</a:t>
            </a:r>
            <a:endParaRPr sz="3000" b="1">
              <a:solidFill>
                <a:schemeClr val="lt1"/>
              </a:solidFill>
              <a:latin typeface="Calibri"/>
              <a:ea typeface="Calibri"/>
              <a:cs typeface="Calibri"/>
              <a:sym typeface="Calibri"/>
            </a:endParaRPr>
          </a:p>
        </p:txBody>
      </p:sp>
      <p:pic>
        <p:nvPicPr>
          <p:cNvPr id="262" name="Google Shape;262;p15"/>
          <p:cNvPicPr preferRelativeResize="0"/>
          <p:nvPr/>
        </p:nvPicPr>
        <p:blipFill rotWithShape="1">
          <a:blip r:embed="rId4">
            <a:alphaModFix/>
          </a:blip>
          <a:srcRect/>
          <a:stretch/>
        </p:blipFill>
        <p:spPr>
          <a:xfrm>
            <a:off x="1136284" y="2522615"/>
            <a:ext cx="6738081" cy="353446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63" name="Google Shape;263;p15"/>
          <p:cNvSpPr/>
          <p:nvPr/>
        </p:nvSpPr>
        <p:spPr>
          <a:xfrm>
            <a:off x="3347864" y="6238811"/>
            <a:ext cx="891462"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Replay Attack</a:t>
            </a:r>
            <a:r>
              <a:rPr lang="en-IN" sz="800" b="1" baseline="30000">
                <a:solidFill>
                  <a:schemeClr val="dk1"/>
                </a:solidFill>
                <a:latin typeface="Calibri"/>
                <a:ea typeface="Calibri"/>
                <a:cs typeface="Calibri"/>
                <a:sym typeface="Calibri"/>
              </a:rPr>
              <a:t>[4}</a:t>
            </a:r>
            <a:endParaRPr sz="1800" baseline="30000">
              <a:solidFill>
                <a:schemeClr val="dk1"/>
              </a:solidFill>
              <a:latin typeface="Calibri"/>
              <a:ea typeface="Calibri"/>
              <a:cs typeface="Calibri"/>
              <a:sym typeface="Calibri"/>
            </a:endParaRPr>
          </a:p>
        </p:txBody>
      </p:sp>
      <p:pic>
        <p:nvPicPr>
          <p:cNvPr id="264" name="Google Shape;264;p15"/>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70" name="Google Shape;270;p16"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71" name="Google Shape;271;p16"/>
          <p:cNvSpPr txBox="1"/>
          <p:nvPr/>
        </p:nvSpPr>
        <p:spPr>
          <a:xfrm>
            <a:off x="190500" y="2286000"/>
            <a:ext cx="8629650" cy="1717393"/>
          </a:xfrm>
          <a:prstGeom prst="rect">
            <a:avLst/>
          </a:prstGeom>
          <a:noFill/>
          <a:ln>
            <a:noFill/>
          </a:ln>
        </p:spPr>
        <p:txBody>
          <a:bodyPr spcFirstLastPara="1" wrap="square" lIns="91425" tIns="45700" rIns="91425" bIns="45700" anchor="t" anchorCtr="0">
            <a:spAutoFit/>
          </a:bodyPr>
          <a:lstStyle/>
          <a:p>
            <a:pPr marL="342900" marR="0" lvl="0" indent="-190500" algn="just"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2"/>
              </a:buClr>
              <a:buSzPts val="2400"/>
              <a:buFont typeface="Arial"/>
              <a:buChar char="•"/>
            </a:pPr>
            <a:r>
              <a:rPr lang="en-IN" sz="2400" b="1" dirty="0">
                <a:solidFill>
                  <a:schemeClr val="dk2"/>
                </a:solidFill>
                <a:latin typeface="Calibri"/>
                <a:ea typeface="Calibri"/>
                <a:cs typeface="Calibri"/>
                <a:sym typeface="Calibri"/>
              </a:rPr>
              <a:t>Replay attack</a:t>
            </a:r>
            <a:r>
              <a:rPr lang="en-IN" sz="2400" dirty="0">
                <a:solidFill>
                  <a:schemeClr val="dk1"/>
                </a:solidFill>
                <a:latin typeface="Calibri"/>
                <a:ea typeface="Calibri"/>
                <a:cs typeface="Calibri"/>
                <a:sym typeface="Calibri"/>
              </a:rPr>
              <a:t> involves the passive capture of a data unit and its subsequent retransmission to produce an unauthorized effect.</a:t>
            </a:r>
            <a:endParaRPr dirty="0"/>
          </a:p>
          <a:p>
            <a:pPr marL="342900" marR="0" lvl="0" indent="-190500" algn="just" rtl="0">
              <a:spcBef>
                <a:spcPts val="48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sp>
        <p:nvSpPr>
          <p:cNvPr id="272" name="Google Shape;272;p16"/>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3" name="Google Shape;273;p1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dirty="0">
                <a:solidFill>
                  <a:schemeClr val="lt1"/>
                </a:solidFill>
                <a:latin typeface="Calibri"/>
                <a:ea typeface="Calibri"/>
                <a:cs typeface="Calibri"/>
                <a:sym typeface="Calibri"/>
              </a:rPr>
              <a:t>2) Replay Attack (Active Attack)</a:t>
            </a:r>
            <a:endParaRPr sz="3000" b="1" dirty="0">
              <a:solidFill>
                <a:schemeClr val="lt1"/>
              </a:solidFill>
              <a:latin typeface="Calibri"/>
              <a:ea typeface="Calibri"/>
              <a:cs typeface="Calibri"/>
              <a:sym typeface="Calibri"/>
            </a:endParaRPr>
          </a:p>
        </p:txBody>
      </p:sp>
      <p:pic>
        <p:nvPicPr>
          <p:cNvPr id="274" name="Google Shape;274;p16"/>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1"/>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80" name="Google Shape;280;p17"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81" name="Google Shape;281;p17"/>
          <p:cNvSpPr txBox="1"/>
          <p:nvPr/>
        </p:nvSpPr>
        <p:spPr>
          <a:xfrm>
            <a:off x="190500" y="2286000"/>
            <a:ext cx="8629650" cy="9048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82" name="Google Shape;282;p17"/>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83" name="Google Shape;283;p1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3) Modification of messages Attack (Active Attack)</a:t>
            </a:r>
            <a:endParaRPr sz="3000" b="1">
              <a:solidFill>
                <a:schemeClr val="lt1"/>
              </a:solidFill>
              <a:latin typeface="Calibri"/>
              <a:ea typeface="Calibri"/>
              <a:cs typeface="Calibri"/>
              <a:sym typeface="Calibri"/>
            </a:endParaRPr>
          </a:p>
        </p:txBody>
      </p:sp>
      <p:pic>
        <p:nvPicPr>
          <p:cNvPr id="284" name="Google Shape;284;p17"/>
          <p:cNvPicPr preferRelativeResize="0"/>
          <p:nvPr/>
        </p:nvPicPr>
        <p:blipFill rotWithShape="1">
          <a:blip r:embed="rId4">
            <a:alphaModFix/>
          </a:blip>
          <a:srcRect/>
          <a:stretch/>
        </p:blipFill>
        <p:spPr>
          <a:xfrm>
            <a:off x="1043186" y="2564904"/>
            <a:ext cx="6924278" cy="367352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85" name="Google Shape;285;p17"/>
          <p:cNvSpPr/>
          <p:nvPr/>
        </p:nvSpPr>
        <p:spPr>
          <a:xfrm>
            <a:off x="3347864" y="6238811"/>
            <a:ext cx="1691360"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Modification of messages Attack</a:t>
            </a:r>
            <a:r>
              <a:rPr lang="en-IN" sz="800" b="1" baseline="30000">
                <a:solidFill>
                  <a:schemeClr val="dk1"/>
                </a:solidFill>
                <a:latin typeface="Calibri"/>
                <a:ea typeface="Calibri"/>
                <a:cs typeface="Calibri"/>
                <a:sym typeface="Calibri"/>
              </a:rPr>
              <a:t>[5}</a:t>
            </a:r>
            <a:endParaRPr sz="1800" baseline="30000">
              <a:solidFill>
                <a:schemeClr val="dk1"/>
              </a:solidFill>
              <a:latin typeface="Calibri"/>
              <a:ea typeface="Calibri"/>
              <a:cs typeface="Calibri"/>
              <a:sym typeface="Calibri"/>
            </a:endParaRPr>
          </a:p>
        </p:txBody>
      </p:sp>
      <p:pic>
        <p:nvPicPr>
          <p:cNvPr id="286" name="Google Shape;286;p17"/>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2" name="Google Shape;292;p18"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293" name="Google Shape;293;p18"/>
          <p:cNvSpPr txBox="1"/>
          <p:nvPr/>
        </p:nvSpPr>
        <p:spPr>
          <a:xfrm>
            <a:off x="190500" y="2286000"/>
            <a:ext cx="8629650" cy="2086725"/>
          </a:xfrm>
          <a:prstGeom prst="rect">
            <a:avLst/>
          </a:prstGeom>
          <a:noFill/>
          <a:ln>
            <a:noFill/>
          </a:ln>
        </p:spPr>
        <p:txBody>
          <a:bodyPr spcFirstLastPara="1" wrap="square" lIns="91425" tIns="45700" rIns="91425" bIns="45700" anchor="t" anchorCtr="0">
            <a:spAutoFit/>
          </a:bodyPr>
          <a:lstStyle/>
          <a:p>
            <a:pPr marL="342900" marR="0" lvl="0" indent="-19050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Modification of messages</a:t>
            </a:r>
            <a:r>
              <a:rPr lang="en-IN" sz="2400">
                <a:solidFill>
                  <a:schemeClr val="dk1"/>
                </a:solidFill>
                <a:latin typeface="Calibri"/>
                <a:ea typeface="Calibri"/>
                <a:cs typeface="Calibri"/>
                <a:sym typeface="Calibri"/>
              </a:rPr>
              <a:t> simply means that some portion of a legitimate message is altered, or that messages are delayed or reordered, to produce an unauthorized effect.</a:t>
            </a:r>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294" name="Google Shape;294;p18"/>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95" name="Google Shape;295;p1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3) Modification of messages Attack (Active Attack)</a:t>
            </a:r>
            <a:endParaRPr sz="3000" b="1">
              <a:solidFill>
                <a:schemeClr val="lt1"/>
              </a:solidFill>
              <a:latin typeface="Calibri"/>
              <a:ea typeface="Calibri"/>
              <a:cs typeface="Calibri"/>
              <a:sym typeface="Calibri"/>
            </a:endParaRPr>
          </a:p>
        </p:txBody>
      </p:sp>
      <p:pic>
        <p:nvPicPr>
          <p:cNvPr id="296" name="Google Shape;296;p18"/>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2" name="Google Shape;302;p19" descr="C:\Users\parul\Desktop\Untitled-1.png"/>
          <p:cNvPicPr preferRelativeResize="0"/>
          <p:nvPr/>
        </p:nvPicPr>
        <p:blipFill rotWithShape="1">
          <a:blip r:embed="rId3">
            <a:alphaModFix/>
          </a:blip>
          <a:srcRect/>
          <a:stretch/>
        </p:blipFill>
        <p:spPr>
          <a:xfrm>
            <a:off x="1907704" y="3068960"/>
            <a:ext cx="5430838" cy="2803525"/>
          </a:xfrm>
          <a:prstGeom prst="rect">
            <a:avLst/>
          </a:prstGeom>
          <a:noFill/>
          <a:ln>
            <a:noFill/>
          </a:ln>
        </p:spPr>
      </p:pic>
      <p:sp>
        <p:nvSpPr>
          <p:cNvPr id="303" name="Google Shape;303;p19"/>
          <p:cNvSpPr txBox="1"/>
          <p:nvPr/>
        </p:nvSpPr>
        <p:spPr>
          <a:xfrm>
            <a:off x="190500" y="2286000"/>
            <a:ext cx="8629650" cy="9048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04" name="Google Shape;304;p19"/>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05" name="Google Shape;305;p1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4) Denial of Service Attack (Active Attack)</a:t>
            </a:r>
            <a:endParaRPr sz="3000" b="1">
              <a:solidFill>
                <a:schemeClr val="lt1"/>
              </a:solidFill>
              <a:latin typeface="Calibri"/>
              <a:ea typeface="Calibri"/>
              <a:cs typeface="Calibri"/>
              <a:sym typeface="Calibri"/>
            </a:endParaRPr>
          </a:p>
        </p:txBody>
      </p:sp>
      <p:pic>
        <p:nvPicPr>
          <p:cNvPr id="306" name="Google Shape;306;p19"/>
          <p:cNvPicPr preferRelativeResize="0"/>
          <p:nvPr/>
        </p:nvPicPr>
        <p:blipFill rotWithShape="1">
          <a:blip r:embed="rId4">
            <a:alphaModFix/>
          </a:blip>
          <a:srcRect/>
          <a:stretch/>
        </p:blipFill>
        <p:spPr>
          <a:xfrm>
            <a:off x="827584" y="2567210"/>
            <a:ext cx="7092788" cy="324150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07" name="Google Shape;307;p19"/>
          <p:cNvSpPr/>
          <p:nvPr/>
        </p:nvSpPr>
        <p:spPr>
          <a:xfrm>
            <a:off x="3610852" y="6202746"/>
            <a:ext cx="1293816"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Denial of service attack</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pic>
        <p:nvPicPr>
          <p:cNvPr id="308" name="Google Shape;308;p19"/>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1"/>
                                        <p:tgtEl>
                                          <p:spTgt spid="30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2" name="Google Shape;102;p2" descr="C:\Users\parul\Desktop\Untitled-1.png"/>
          <p:cNvPicPr preferRelativeResize="0"/>
          <p:nvPr/>
        </p:nvPicPr>
        <p:blipFill rotWithShape="1">
          <a:blip r:embed="rId3">
            <a:alphaModFix/>
          </a:blip>
          <a:srcRect/>
          <a:stretch/>
        </p:blipFill>
        <p:spPr>
          <a:xfrm>
            <a:off x="1857375" y="2571750"/>
            <a:ext cx="5430838" cy="2803525"/>
          </a:xfrm>
          <a:prstGeom prst="rect">
            <a:avLst/>
          </a:prstGeom>
          <a:noFill/>
          <a:ln>
            <a:noFill/>
          </a:ln>
        </p:spPr>
      </p:pic>
      <p:sp>
        <p:nvSpPr>
          <p:cNvPr id="103" name="Google Shape;103;p2"/>
          <p:cNvSpPr/>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2"/>
          <p:cNvSpPr/>
          <p:nvPr/>
        </p:nvSpPr>
        <p:spPr>
          <a:xfrm>
            <a:off x="857250" y="3756025"/>
            <a:ext cx="7429500" cy="6318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500"/>
              <a:buFont typeface="Arial"/>
              <a:buNone/>
            </a:pPr>
            <a:r>
              <a:rPr lang="en-IN" sz="3500" b="1" i="0" u="none" strike="noStrike" cap="none">
                <a:solidFill>
                  <a:schemeClr val="lt1"/>
                </a:solidFill>
                <a:latin typeface="Calibri"/>
                <a:ea typeface="Calibri"/>
                <a:cs typeface="Calibri"/>
                <a:sym typeface="Calibri"/>
              </a:rPr>
              <a:t>Introduction</a:t>
            </a:r>
            <a:endParaRPr/>
          </a:p>
        </p:txBody>
      </p:sp>
      <p:sp>
        <p:nvSpPr>
          <p:cNvPr id="105" name="Google Shape;105;p2"/>
          <p:cNvSpPr/>
          <p:nvPr/>
        </p:nvSpPr>
        <p:spPr>
          <a:xfrm>
            <a:off x="1714500" y="3071813"/>
            <a:ext cx="5715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IN" sz="3500" b="1" i="0" u="none" strike="noStrike" cap="none" dirty="0">
                <a:solidFill>
                  <a:schemeClr val="dk1"/>
                </a:solidFill>
                <a:latin typeface="Calibri"/>
                <a:ea typeface="Calibri"/>
                <a:cs typeface="Calibri"/>
                <a:sym typeface="Calibri"/>
              </a:rPr>
              <a:t>CHAPTER-1</a:t>
            </a:r>
            <a:endParaRPr dirty="0"/>
          </a:p>
        </p:txBody>
      </p:sp>
      <p:pic>
        <p:nvPicPr>
          <p:cNvPr id="106" name="Google Shape;106;p2"/>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4" name="Google Shape;314;p20" descr="C:\Users\parul\Desktop\Untitled-1.png"/>
          <p:cNvPicPr preferRelativeResize="0"/>
          <p:nvPr/>
        </p:nvPicPr>
        <p:blipFill rotWithShape="1">
          <a:blip r:embed="rId3">
            <a:alphaModFix/>
          </a:blip>
          <a:srcRect/>
          <a:stretch/>
        </p:blipFill>
        <p:spPr>
          <a:xfrm>
            <a:off x="1907704" y="3068960"/>
            <a:ext cx="5430838" cy="2803525"/>
          </a:xfrm>
          <a:prstGeom prst="rect">
            <a:avLst/>
          </a:prstGeom>
          <a:noFill/>
          <a:ln>
            <a:noFill/>
          </a:ln>
        </p:spPr>
      </p:pic>
      <p:sp>
        <p:nvSpPr>
          <p:cNvPr id="315" name="Google Shape;315;p20"/>
          <p:cNvSpPr txBox="1"/>
          <p:nvPr/>
        </p:nvSpPr>
        <p:spPr>
          <a:xfrm>
            <a:off x="190500" y="2286000"/>
            <a:ext cx="8629650" cy="1717393"/>
          </a:xfrm>
          <a:prstGeom prst="rect">
            <a:avLst/>
          </a:prstGeom>
          <a:noFill/>
          <a:ln>
            <a:noFill/>
          </a:ln>
        </p:spPr>
        <p:txBody>
          <a:bodyPr spcFirstLastPara="1" wrap="square" lIns="91425" tIns="45700" rIns="91425" bIns="45700" anchor="t" anchorCtr="0">
            <a:spAutoFit/>
          </a:bodyPr>
          <a:lstStyle/>
          <a:p>
            <a:pPr marL="342900" marR="0" lvl="0" indent="-19050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The denial of service</a:t>
            </a:r>
            <a:r>
              <a:rPr lang="en-IN" sz="2400">
                <a:solidFill>
                  <a:schemeClr val="dk1"/>
                </a:solidFill>
                <a:latin typeface="Calibri"/>
                <a:ea typeface="Calibri"/>
                <a:cs typeface="Calibri"/>
                <a:sym typeface="Calibri"/>
              </a:rPr>
              <a:t> attack prevents the normal use or management of communications facilities.</a:t>
            </a:r>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16" name="Google Shape;316;p20"/>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17" name="Google Shape;317;p2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4) Denial of Service Attack (Active Attack)</a:t>
            </a:r>
            <a:endParaRPr sz="3000" b="1">
              <a:solidFill>
                <a:schemeClr val="lt1"/>
              </a:solidFill>
              <a:latin typeface="Calibri"/>
              <a:ea typeface="Calibri"/>
              <a:cs typeface="Calibri"/>
              <a:sym typeface="Calibri"/>
            </a:endParaRPr>
          </a:p>
        </p:txBody>
      </p:sp>
      <p:pic>
        <p:nvPicPr>
          <p:cNvPr id="318" name="Google Shape;318;p20"/>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1"/>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4" name="Google Shape;324;p21"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325" name="Google Shape;325;p2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26" name="Google Shape;326;p2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Security Attacks</a:t>
            </a:r>
            <a:endParaRPr sz="3000" b="1">
              <a:solidFill>
                <a:schemeClr val="lt1"/>
              </a:solidFill>
              <a:latin typeface="Calibri"/>
              <a:ea typeface="Calibri"/>
              <a:cs typeface="Calibri"/>
              <a:sym typeface="Calibri"/>
            </a:endParaRPr>
          </a:p>
        </p:txBody>
      </p:sp>
      <p:pic>
        <p:nvPicPr>
          <p:cNvPr id="327" name="Google Shape;327;p21"/>
          <p:cNvPicPr preferRelativeResize="0"/>
          <p:nvPr/>
        </p:nvPicPr>
        <p:blipFill rotWithShape="1">
          <a:blip r:embed="rId4">
            <a:alphaModFix/>
          </a:blip>
          <a:srcRect/>
          <a:stretch/>
        </p:blipFill>
        <p:spPr>
          <a:xfrm>
            <a:off x="755576" y="2454771"/>
            <a:ext cx="7788077" cy="379248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28" name="Google Shape;328;p21"/>
          <p:cNvSpPr/>
          <p:nvPr/>
        </p:nvSpPr>
        <p:spPr>
          <a:xfrm>
            <a:off x="3661971" y="6358617"/>
            <a:ext cx="987643"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Security Attacks</a:t>
            </a:r>
            <a:r>
              <a:rPr lang="en-IN" sz="800" b="1" baseline="30000">
                <a:solidFill>
                  <a:schemeClr val="dk1"/>
                </a:solidFill>
                <a:latin typeface="Calibri"/>
                <a:ea typeface="Calibri"/>
                <a:cs typeface="Calibri"/>
                <a:sym typeface="Calibri"/>
              </a:rPr>
              <a:t>[4}</a:t>
            </a:r>
            <a:endParaRPr sz="1800" baseline="30000">
              <a:solidFill>
                <a:schemeClr val="dk1"/>
              </a:solidFill>
              <a:latin typeface="Calibri"/>
              <a:ea typeface="Calibri"/>
              <a:cs typeface="Calibri"/>
              <a:sym typeface="Calibri"/>
            </a:endParaRPr>
          </a:p>
        </p:txBody>
      </p:sp>
      <p:pic>
        <p:nvPicPr>
          <p:cNvPr id="329" name="Google Shape;329;p21"/>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5" name="Google Shape;335;p22" descr="C:\Users\parul\Desktop\Untitled-1.png"/>
          <p:cNvPicPr preferRelativeResize="0"/>
          <p:nvPr/>
        </p:nvPicPr>
        <p:blipFill rotWithShape="1">
          <a:blip r:embed="rId3">
            <a:alphaModFix/>
          </a:blip>
          <a:srcRect/>
          <a:stretch/>
        </p:blipFill>
        <p:spPr>
          <a:xfrm>
            <a:off x="1856581" y="3205603"/>
            <a:ext cx="5430838" cy="2803525"/>
          </a:xfrm>
          <a:prstGeom prst="rect">
            <a:avLst/>
          </a:prstGeom>
          <a:noFill/>
          <a:ln>
            <a:noFill/>
          </a:ln>
        </p:spPr>
      </p:pic>
      <p:sp>
        <p:nvSpPr>
          <p:cNvPr id="336" name="Google Shape;336;p22"/>
          <p:cNvSpPr txBox="1"/>
          <p:nvPr/>
        </p:nvSpPr>
        <p:spPr>
          <a:xfrm>
            <a:off x="1" y="2259380"/>
            <a:ext cx="3923928" cy="3933384"/>
          </a:xfrm>
          <a:prstGeom prst="rect">
            <a:avLst/>
          </a:prstGeom>
          <a:noFill/>
          <a:ln>
            <a:noFill/>
          </a:ln>
        </p:spPr>
        <p:txBody>
          <a:bodyPr spcFirstLastPara="1" wrap="square" lIns="91425" tIns="45700" rIns="91425" bIns="45700" anchor="t" anchorCtr="0">
            <a:spAutoFit/>
          </a:bodyPr>
          <a:lstStyle/>
          <a:p>
            <a:pPr marL="342900" marR="0" lvl="0" indent="-19050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 </a:t>
            </a:r>
            <a:r>
              <a:rPr lang="en-IN" sz="2400">
                <a:solidFill>
                  <a:schemeClr val="dk1"/>
                </a:solidFill>
                <a:latin typeface="Calibri"/>
                <a:ea typeface="Calibri"/>
                <a:cs typeface="Calibri"/>
                <a:sym typeface="Calibri"/>
              </a:rPr>
              <a:t>X.800 standard defines a security service as a service that is provided by a protocol layer of communicating open systems and that ensures security of the systems or of data transfers. </a:t>
            </a:r>
            <a:endParaRPr/>
          </a:p>
          <a:p>
            <a:pPr marL="342900" marR="0" lvl="0" indent="-190500" algn="just" rtl="0">
              <a:spcBef>
                <a:spcPts val="480"/>
              </a:spcBef>
              <a:spcAft>
                <a:spcPts val="0"/>
              </a:spcAft>
              <a:buClr>
                <a:schemeClr val="dk1"/>
              </a:buClr>
              <a:buSzPts val="2400"/>
              <a:buFont typeface="Arial"/>
              <a:buNone/>
            </a:pPr>
            <a:endParaRPr sz="2400" b="1">
              <a:solidFill>
                <a:schemeClr val="dk2"/>
              </a:solidFill>
              <a:latin typeface="Calibri"/>
              <a:ea typeface="Calibri"/>
              <a:cs typeface="Calibri"/>
              <a:sym typeface="Calibri"/>
            </a:endParaRPr>
          </a:p>
        </p:txBody>
      </p:sp>
      <p:sp>
        <p:nvSpPr>
          <p:cNvPr id="337" name="Google Shape;337;p22"/>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38" name="Google Shape;338;p2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Security Services (X.800)</a:t>
            </a:r>
            <a:endParaRPr sz="3000" b="1">
              <a:solidFill>
                <a:schemeClr val="lt1"/>
              </a:solidFill>
              <a:latin typeface="Calibri"/>
              <a:ea typeface="Calibri"/>
              <a:cs typeface="Calibri"/>
              <a:sym typeface="Calibri"/>
            </a:endParaRPr>
          </a:p>
        </p:txBody>
      </p:sp>
      <p:pic>
        <p:nvPicPr>
          <p:cNvPr id="339" name="Google Shape;339;p22"/>
          <p:cNvPicPr preferRelativeResize="0"/>
          <p:nvPr/>
        </p:nvPicPr>
        <p:blipFill rotWithShape="1">
          <a:blip r:embed="rId4">
            <a:alphaModFix/>
          </a:blip>
          <a:srcRect/>
          <a:stretch/>
        </p:blipFill>
        <p:spPr>
          <a:xfrm>
            <a:off x="4425721" y="2544633"/>
            <a:ext cx="4527779" cy="3469679"/>
          </a:xfrm>
          <a:prstGeom prst="rect">
            <a:avLst/>
          </a:prstGeom>
          <a:noFill/>
          <a:ln>
            <a:noFill/>
          </a:ln>
        </p:spPr>
      </p:pic>
      <p:sp>
        <p:nvSpPr>
          <p:cNvPr id="340" name="Google Shape;340;p22"/>
          <p:cNvSpPr/>
          <p:nvPr/>
        </p:nvSpPr>
        <p:spPr>
          <a:xfrm>
            <a:off x="6084168" y="5796276"/>
            <a:ext cx="1014893"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Security Services</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pic>
        <p:nvPicPr>
          <p:cNvPr id="341" name="Google Shape;341;p22"/>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7" name="Google Shape;347;p23" descr="C:\Users\parul\Desktop\Untitled-1.png"/>
          <p:cNvPicPr preferRelativeResize="0"/>
          <p:nvPr/>
        </p:nvPicPr>
        <p:blipFill rotWithShape="1">
          <a:blip r:embed="rId3">
            <a:alphaModFix/>
          </a:blip>
          <a:srcRect/>
          <a:stretch/>
        </p:blipFill>
        <p:spPr>
          <a:xfrm>
            <a:off x="1856581" y="3205603"/>
            <a:ext cx="5430838" cy="2803525"/>
          </a:xfrm>
          <a:prstGeom prst="rect">
            <a:avLst/>
          </a:prstGeom>
          <a:noFill/>
          <a:ln>
            <a:noFill/>
          </a:ln>
        </p:spPr>
      </p:pic>
      <p:sp>
        <p:nvSpPr>
          <p:cNvPr id="348" name="Google Shape;348;p23"/>
          <p:cNvSpPr txBox="1"/>
          <p:nvPr/>
        </p:nvSpPr>
        <p:spPr>
          <a:xfrm>
            <a:off x="1" y="2259380"/>
            <a:ext cx="3923928" cy="904863"/>
          </a:xfrm>
          <a:prstGeom prst="rect">
            <a:avLst/>
          </a:prstGeom>
          <a:noFill/>
          <a:ln>
            <a:noFill/>
          </a:ln>
        </p:spPr>
        <p:txBody>
          <a:bodyPr spcFirstLastPara="1" wrap="square" lIns="91425" tIns="45700" rIns="91425" bIns="45700" anchor="t" anchorCtr="0">
            <a:spAutoFit/>
          </a:bodyPr>
          <a:lstStyle/>
          <a:p>
            <a:pPr marL="342900" marR="0" lvl="0" indent="-19050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just" rtl="0">
              <a:spcBef>
                <a:spcPts val="480"/>
              </a:spcBef>
              <a:spcAft>
                <a:spcPts val="0"/>
              </a:spcAft>
              <a:buClr>
                <a:schemeClr val="dk2"/>
              </a:buClr>
              <a:buSzPts val="2400"/>
              <a:buFont typeface="Arial"/>
              <a:buNone/>
            </a:pPr>
            <a:r>
              <a:rPr lang="en-IN" sz="2400" b="1">
                <a:solidFill>
                  <a:schemeClr val="dk2"/>
                </a:solidFill>
                <a:latin typeface="Calibri"/>
                <a:ea typeface="Calibri"/>
                <a:cs typeface="Calibri"/>
                <a:sym typeface="Calibri"/>
              </a:rPr>
              <a:t> </a:t>
            </a:r>
            <a:endParaRPr/>
          </a:p>
        </p:txBody>
      </p:sp>
      <p:sp>
        <p:nvSpPr>
          <p:cNvPr id="349" name="Google Shape;349;p23"/>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0" name="Google Shape;350;p2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Security Services (X.800)</a:t>
            </a:r>
            <a:endParaRPr sz="3000" b="1">
              <a:solidFill>
                <a:schemeClr val="lt1"/>
              </a:solidFill>
              <a:latin typeface="Calibri"/>
              <a:ea typeface="Calibri"/>
              <a:cs typeface="Calibri"/>
              <a:sym typeface="Calibri"/>
            </a:endParaRPr>
          </a:p>
        </p:txBody>
      </p:sp>
      <p:pic>
        <p:nvPicPr>
          <p:cNvPr id="351" name="Google Shape;351;p23"/>
          <p:cNvPicPr preferRelativeResize="0"/>
          <p:nvPr/>
        </p:nvPicPr>
        <p:blipFill rotWithShape="1">
          <a:blip r:embed="rId4">
            <a:alphaModFix/>
          </a:blip>
          <a:srcRect/>
          <a:stretch/>
        </p:blipFill>
        <p:spPr>
          <a:xfrm>
            <a:off x="381698" y="2413092"/>
            <a:ext cx="8540724" cy="409641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52" name="Google Shape;352;p23"/>
          <p:cNvSpPr/>
          <p:nvPr/>
        </p:nvSpPr>
        <p:spPr>
          <a:xfrm>
            <a:off x="3347864" y="6494696"/>
            <a:ext cx="1014893"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Security Services</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pic>
        <p:nvPicPr>
          <p:cNvPr id="353" name="Google Shape;353;p23"/>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1"/>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9" name="Google Shape;359;p24" descr="C:\Users\parul\Desktop\Untitled-1.png"/>
          <p:cNvPicPr preferRelativeResize="0"/>
          <p:nvPr/>
        </p:nvPicPr>
        <p:blipFill rotWithShape="1">
          <a:blip r:embed="rId3">
            <a:alphaModFix/>
          </a:blip>
          <a:srcRect/>
          <a:stretch/>
        </p:blipFill>
        <p:spPr>
          <a:xfrm>
            <a:off x="1856581" y="3205603"/>
            <a:ext cx="5430838" cy="2803525"/>
          </a:xfrm>
          <a:prstGeom prst="rect">
            <a:avLst/>
          </a:prstGeom>
          <a:noFill/>
          <a:ln>
            <a:noFill/>
          </a:ln>
        </p:spPr>
      </p:pic>
      <p:sp>
        <p:nvSpPr>
          <p:cNvPr id="360" name="Google Shape;360;p24"/>
          <p:cNvSpPr txBox="1"/>
          <p:nvPr/>
        </p:nvSpPr>
        <p:spPr>
          <a:xfrm>
            <a:off x="0" y="1964531"/>
            <a:ext cx="8953499" cy="1717393"/>
          </a:xfrm>
          <a:prstGeom prst="rect">
            <a:avLst/>
          </a:prstGeom>
          <a:noFill/>
          <a:ln>
            <a:noFill/>
          </a:ln>
        </p:spPr>
        <p:txBody>
          <a:bodyPr spcFirstLastPara="1" wrap="square" lIns="91425" tIns="45700" rIns="91425" bIns="45700" anchor="t" anchorCtr="0">
            <a:spAutoFit/>
          </a:bodyPr>
          <a:lstStyle/>
          <a:p>
            <a:pPr marL="342900" marR="0" lvl="0" indent="-19050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 Authentication</a:t>
            </a:r>
            <a:r>
              <a:rPr lang="en-IN" sz="2400">
                <a:solidFill>
                  <a:schemeClr val="dk1"/>
                </a:solidFill>
                <a:latin typeface="Calibri"/>
                <a:ea typeface="Calibri"/>
                <a:cs typeface="Calibri"/>
                <a:sym typeface="Calibri"/>
              </a:rPr>
              <a:t> is the assurance that the communicating entity is the one that it claims to be.</a:t>
            </a: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b="1">
              <a:solidFill>
                <a:schemeClr val="dk2"/>
              </a:solidFill>
              <a:latin typeface="Calibri"/>
              <a:ea typeface="Calibri"/>
              <a:cs typeface="Calibri"/>
              <a:sym typeface="Calibri"/>
            </a:endParaRPr>
          </a:p>
        </p:txBody>
      </p:sp>
      <p:sp>
        <p:nvSpPr>
          <p:cNvPr id="361" name="Google Shape;361;p24"/>
          <p:cNvSpPr/>
          <p:nvPr/>
        </p:nvSpPr>
        <p:spPr>
          <a:xfrm>
            <a:off x="0" y="169615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62" name="Google Shape;362;p2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Authentication</a:t>
            </a:r>
            <a:endParaRPr sz="3000" b="1">
              <a:solidFill>
                <a:schemeClr val="lt1"/>
              </a:solidFill>
              <a:latin typeface="Calibri"/>
              <a:ea typeface="Calibri"/>
              <a:cs typeface="Calibri"/>
              <a:sym typeface="Calibri"/>
            </a:endParaRPr>
          </a:p>
          <a:p>
            <a:pPr marL="0" marR="0" lvl="0" indent="0" algn="l" rtl="0">
              <a:spcBef>
                <a:spcPts val="0"/>
              </a:spcBef>
              <a:spcAft>
                <a:spcPts val="0"/>
              </a:spcAft>
              <a:buClr>
                <a:schemeClr val="dk1"/>
              </a:buClr>
              <a:buSzPts val="3000"/>
              <a:buFont typeface="Arial"/>
              <a:buNone/>
            </a:pPr>
            <a:endParaRPr sz="3000" b="1">
              <a:solidFill>
                <a:schemeClr val="lt1"/>
              </a:solidFill>
              <a:latin typeface="Calibri"/>
              <a:ea typeface="Calibri"/>
              <a:cs typeface="Calibri"/>
              <a:sym typeface="Calibri"/>
            </a:endParaRPr>
          </a:p>
        </p:txBody>
      </p:sp>
      <p:cxnSp>
        <p:nvCxnSpPr>
          <p:cNvPr id="363" name="Google Shape;363;p24"/>
          <p:cNvCxnSpPr/>
          <p:nvPr/>
        </p:nvCxnSpPr>
        <p:spPr>
          <a:xfrm>
            <a:off x="5292080" y="2908622"/>
            <a:ext cx="12124" cy="3734474"/>
          </a:xfrm>
          <a:prstGeom prst="straightConnector1">
            <a:avLst/>
          </a:prstGeom>
          <a:noFill/>
          <a:ln w="9525" cap="flat" cmpd="sng">
            <a:solidFill>
              <a:srgbClr val="4A7DBA"/>
            </a:solidFill>
            <a:prstDash val="solid"/>
            <a:round/>
            <a:headEnd type="none" w="sm" len="sm"/>
            <a:tailEnd type="none" w="sm" len="sm"/>
          </a:ln>
        </p:spPr>
      </p:cxnSp>
      <p:sp>
        <p:nvSpPr>
          <p:cNvPr id="364" name="Google Shape;364;p24"/>
          <p:cNvSpPr txBox="1"/>
          <p:nvPr/>
        </p:nvSpPr>
        <p:spPr>
          <a:xfrm>
            <a:off x="-34266" y="3113865"/>
            <a:ext cx="5038313" cy="341632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0C0C0C"/>
              </a:buClr>
              <a:buSzPts val="2400"/>
              <a:buFont typeface="Calibri"/>
              <a:buAutoNum type="arabicPeriod"/>
            </a:pPr>
            <a:r>
              <a:rPr lang="en-IN" sz="2400" b="1">
                <a:solidFill>
                  <a:schemeClr val="dk2"/>
                </a:solidFill>
                <a:latin typeface="Calibri"/>
                <a:ea typeface="Calibri"/>
                <a:cs typeface="Calibri"/>
                <a:sym typeface="Calibri"/>
              </a:rPr>
              <a:t>Peer Entity Authentication:</a:t>
            </a:r>
            <a:r>
              <a:rPr lang="en-IN" sz="2400">
                <a:solidFill>
                  <a:schemeClr val="dk1"/>
                </a:solidFill>
                <a:latin typeface="Calibri"/>
                <a:ea typeface="Calibri"/>
                <a:cs typeface="Calibri"/>
                <a:sym typeface="Calibri"/>
              </a:rPr>
              <a:t> Used in association with a logical connection to provide confidence in the identity of the entities connected.</a:t>
            </a:r>
            <a:endParaRPr/>
          </a:p>
          <a:p>
            <a:pPr marL="457200" marR="0" lvl="0" indent="-457200" algn="just" rtl="0">
              <a:spcBef>
                <a:spcPts val="0"/>
              </a:spcBef>
              <a:spcAft>
                <a:spcPts val="0"/>
              </a:spcAft>
              <a:buClr>
                <a:srgbClr val="0C0C0C"/>
              </a:buClr>
              <a:buSzPts val="2400"/>
              <a:buFont typeface="Calibri"/>
              <a:buAutoNum type="arabicPeriod"/>
            </a:pPr>
            <a:r>
              <a:rPr lang="en-IN" sz="2400" b="1">
                <a:solidFill>
                  <a:schemeClr val="dk2"/>
                </a:solidFill>
                <a:latin typeface="Calibri"/>
                <a:ea typeface="Calibri"/>
                <a:cs typeface="Calibri"/>
                <a:sym typeface="Calibri"/>
              </a:rPr>
              <a:t>Data-Origin Authentication:</a:t>
            </a:r>
            <a:r>
              <a:rPr lang="en-IN" sz="2400">
                <a:solidFill>
                  <a:schemeClr val="dk1"/>
                </a:solidFill>
                <a:latin typeface="Calibri"/>
                <a:ea typeface="Calibri"/>
                <a:cs typeface="Calibri"/>
                <a:sym typeface="Calibri"/>
              </a:rPr>
              <a:t> In a connectionless transfer, provides assurance that the source of received data is as claimed.</a:t>
            </a:r>
            <a:endParaRPr sz="2400">
              <a:solidFill>
                <a:schemeClr val="dk1"/>
              </a:solidFill>
              <a:latin typeface="Calibri"/>
              <a:ea typeface="Calibri"/>
              <a:cs typeface="Calibri"/>
              <a:sym typeface="Calibri"/>
            </a:endParaRPr>
          </a:p>
        </p:txBody>
      </p:sp>
      <p:sp>
        <p:nvSpPr>
          <p:cNvPr id="365" name="Google Shape;365;p24"/>
          <p:cNvSpPr/>
          <p:nvPr/>
        </p:nvSpPr>
        <p:spPr>
          <a:xfrm>
            <a:off x="5365598" y="2823227"/>
            <a:ext cx="198321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Who you are ? (biometrics)</a:t>
            </a:r>
            <a:endParaRPr/>
          </a:p>
        </p:txBody>
      </p:sp>
      <p:pic>
        <p:nvPicPr>
          <p:cNvPr id="366" name="Google Shape;366;p24" descr="Fingerprintonpaper"/>
          <p:cNvPicPr preferRelativeResize="0"/>
          <p:nvPr/>
        </p:nvPicPr>
        <p:blipFill rotWithShape="1">
          <a:blip r:embed="rId4">
            <a:alphaModFix/>
          </a:blip>
          <a:srcRect/>
          <a:stretch/>
        </p:blipFill>
        <p:spPr>
          <a:xfrm>
            <a:off x="7667304" y="2996952"/>
            <a:ext cx="938415" cy="884688"/>
          </a:xfrm>
          <a:prstGeom prst="rect">
            <a:avLst/>
          </a:prstGeom>
          <a:noFill/>
          <a:ln>
            <a:noFill/>
          </a:ln>
        </p:spPr>
      </p:pic>
      <p:sp>
        <p:nvSpPr>
          <p:cNvPr id="367" name="Google Shape;367;p24"/>
          <p:cNvSpPr/>
          <p:nvPr/>
        </p:nvSpPr>
        <p:spPr>
          <a:xfrm>
            <a:off x="5296223" y="3822878"/>
            <a:ext cx="219781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Physical authentication</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where you are ?</a:t>
            </a:r>
            <a:endParaRPr/>
          </a:p>
        </p:txBody>
      </p:sp>
      <p:pic>
        <p:nvPicPr>
          <p:cNvPr id="368" name="Google Shape;368;p24" descr="MCj02504660000[1]"/>
          <p:cNvPicPr preferRelativeResize="0"/>
          <p:nvPr/>
        </p:nvPicPr>
        <p:blipFill rotWithShape="1">
          <a:blip r:embed="rId5">
            <a:alphaModFix/>
          </a:blip>
          <a:srcRect/>
          <a:stretch/>
        </p:blipFill>
        <p:spPr>
          <a:xfrm>
            <a:off x="7654670" y="4194625"/>
            <a:ext cx="1328694" cy="1365870"/>
          </a:xfrm>
          <a:prstGeom prst="rect">
            <a:avLst/>
          </a:prstGeom>
          <a:noFill/>
          <a:ln>
            <a:noFill/>
          </a:ln>
        </p:spPr>
      </p:pic>
      <p:sp>
        <p:nvSpPr>
          <p:cNvPr id="369" name="Google Shape;369;p24"/>
          <p:cNvSpPr/>
          <p:nvPr/>
        </p:nvSpPr>
        <p:spPr>
          <a:xfrm>
            <a:off x="5381576" y="5018514"/>
            <a:ext cx="45720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What you know ?</a:t>
            </a:r>
            <a:endParaRPr/>
          </a:p>
          <a:p>
            <a:pPr marL="0" marR="0" lvl="0" indent="0" algn="l" rtl="0">
              <a:spcBef>
                <a:spcPts val="0"/>
              </a:spcBef>
              <a:spcAft>
                <a:spcPts val="0"/>
              </a:spcAft>
              <a:buNone/>
            </a:pPr>
            <a:r>
              <a:rPr lang="en-IN" sz="2400" b="1">
                <a:solidFill>
                  <a:schemeClr val="dk2"/>
                </a:solidFill>
                <a:latin typeface="Calibri"/>
                <a:ea typeface="Calibri"/>
                <a:cs typeface="Calibri"/>
                <a:sym typeface="Calibri"/>
              </a:rPr>
              <a:t>Password</a:t>
            </a:r>
            <a:endParaRPr/>
          </a:p>
          <a:p>
            <a:pPr marL="0" marR="0" lvl="0" indent="0" algn="l" rtl="0">
              <a:spcBef>
                <a:spcPts val="0"/>
              </a:spcBef>
              <a:spcAft>
                <a:spcPts val="0"/>
              </a:spcAft>
              <a:buNone/>
            </a:pPr>
            <a:r>
              <a:rPr lang="en-IN" sz="2400" b="1">
                <a:solidFill>
                  <a:schemeClr val="dk2"/>
                </a:solidFill>
                <a:latin typeface="Calibri"/>
                <a:ea typeface="Calibri"/>
                <a:cs typeface="Calibri"/>
                <a:sym typeface="Calibri"/>
              </a:rPr>
              <a:t>One-time Passwords </a:t>
            </a:r>
            <a:endParaRPr/>
          </a:p>
          <a:p>
            <a:pPr marL="0" marR="0" lvl="0" indent="0" algn="l" rtl="0">
              <a:spcBef>
                <a:spcPts val="0"/>
              </a:spcBef>
              <a:spcAft>
                <a:spcPts val="0"/>
              </a:spcAft>
              <a:buNone/>
            </a:pPr>
            <a:r>
              <a:rPr lang="en-IN" sz="2400" b="1">
                <a:solidFill>
                  <a:schemeClr val="dk2"/>
                </a:solidFill>
                <a:latin typeface="Calibri"/>
                <a:ea typeface="Calibri"/>
                <a:cs typeface="Calibri"/>
                <a:sym typeface="Calibri"/>
              </a:rPr>
              <a:t>Network address</a:t>
            </a:r>
            <a:endParaRPr/>
          </a:p>
        </p:txBody>
      </p:sp>
      <p:sp>
        <p:nvSpPr>
          <p:cNvPr id="370" name="Google Shape;370;p24"/>
          <p:cNvSpPr/>
          <p:nvPr/>
        </p:nvSpPr>
        <p:spPr>
          <a:xfrm>
            <a:off x="7664564" y="3881640"/>
            <a:ext cx="941155"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Authentication</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sp>
        <p:nvSpPr>
          <p:cNvPr id="371" name="Google Shape;371;p24"/>
          <p:cNvSpPr/>
          <p:nvPr/>
        </p:nvSpPr>
        <p:spPr>
          <a:xfrm>
            <a:off x="7883626" y="5592328"/>
            <a:ext cx="941155"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Authentication</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pic>
        <p:nvPicPr>
          <p:cNvPr id="372" name="Google Shape;372;p24"/>
          <p:cNvPicPr preferRelativeResize="0"/>
          <p:nvPr/>
        </p:nvPicPr>
        <p:blipFill rotWithShape="1">
          <a:blip r:embed="rId6">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1"/>
                                        <p:tgtEl>
                                          <p:spTgt spid="372"/>
                                        </p:tgtEl>
                                      </p:cBhvr>
                                    </p:animEffect>
                                  </p:childTnLst>
                                </p:cTn>
                              </p:par>
                              <p:par>
                                <p:cTn id="8" presetID="1" presetClass="entr" presetSubtype="0" fill="hold" nodeType="withEffect">
                                  <p:stCondLst>
                                    <p:cond delay="0"/>
                                  </p:stCondLst>
                                  <p:childTnLst>
                                    <p:set>
                                      <p:cBhvr>
                                        <p:cTn id="9" dur="1" fill="hold">
                                          <p:stCondLst>
                                            <p:cond delay="0"/>
                                          </p:stCondLst>
                                        </p:cTn>
                                        <p:tgtEl>
                                          <p:spTgt spid="366"/>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8" name="Google Shape;378;p25"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379" name="Google Shape;379;p25"/>
          <p:cNvSpPr txBox="1"/>
          <p:nvPr/>
        </p:nvSpPr>
        <p:spPr>
          <a:xfrm>
            <a:off x="190500" y="2286000"/>
            <a:ext cx="8629650" cy="127419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Access control</a:t>
            </a:r>
            <a:r>
              <a:rPr lang="en-IN" sz="2400">
                <a:solidFill>
                  <a:schemeClr val="dk1"/>
                </a:solidFill>
                <a:latin typeface="Calibri"/>
                <a:ea typeface="Calibri"/>
                <a:cs typeface="Calibri"/>
                <a:sym typeface="Calibri"/>
              </a:rPr>
              <a:t> is the prevention of unauthorized use of a resource. </a:t>
            </a: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80" name="Google Shape;380;p2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81" name="Google Shape;381;p2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Access Control</a:t>
            </a:r>
            <a:endParaRPr sz="3000" b="1">
              <a:solidFill>
                <a:schemeClr val="lt1"/>
              </a:solidFill>
              <a:latin typeface="Calibri"/>
              <a:ea typeface="Calibri"/>
              <a:cs typeface="Calibri"/>
              <a:sym typeface="Calibri"/>
            </a:endParaRPr>
          </a:p>
        </p:txBody>
      </p:sp>
      <p:pic>
        <p:nvPicPr>
          <p:cNvPr id="382" name="Google Shape;382;p25" descr="Screen shot 2010-03-05 at 10.30.45 PM.png"/>
          <p:cNvPicPr preferRelativeResize="0"/>
          <p:nvPr/>
        </p:nvPicPr>
        <p:blipFill rotWithShape="1">
          <a:blip r:embed="rId4">
            <a:alphaModFix/>
          </a:blip>
          <a:srcRect/>
          <a:stretch/>
        </p:blipFill>
        <p:spPr>
          <a:xfrm>
            <a:off x="1907704" y="2910827"/>
            <a:ext cx="5832648" cy="3365209"/>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383" name="Google Shape;383;p25"/>
          <p:cNvSpPr/>
          <p:nvPr/>
        </p:nvSpPr>
        <p:spPr>
          <a:xfrm>
            <a:off x="3419872" y="6368663"/>
            <a:ext cx="947567"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Access Control</a:t>
            </a:r>
            <a:r>
              <a:rPr lang="en-IN" sz="800" b="1" baseline="30000">
                <a:solidFill>
                  <a:schemeClr val="dk1"/>
                </a:solidFill>
                <a:latin typeface="Calibri"/>
                <a:ea typeface="Calibri"/>
                <a:cs typeface="Calibri"/>
                <a:sym typeface="Calibri"/>
              </a:rPr>
              <a:t>[2}</a:t>
            </a:r>
            <a:endParaRPr sz="1800" baseline="30000">
              <a:solidFill>
                <a:schemeClr val="dk1"/>
              </a:solidFill>
              <a:latin typeface="Calibri"/>
              <a:ea typeface="Calibri"/>
              <a:cs typeface="Calibri"/>
              <a:sym typeface="Calibri"/>
            </a:endParaRPr>
          </a:p>
        </p:txBody>
      </p:sp>
      <p:pic>
        <p:nvPicPr>
          <p:cNvPr id="384" name="Google Shape;384;p25"/>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1"/>
                                        <p:tgtEl>
                                          <p:spTgt spid="3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2"/>
                                        </p:tgtEl>
                                        <p:attrNameLst>
                                          <p:attrName>style.visibility</p:attrName>
                                        </p:attrNameLst>
                                      </p:cBhvr>
                                      <p:to>
                                        <p:strVal val="visible"/>
                                      </p:to>
                                    </p:set>
                                    <p:animEffect transition="in" filter="fade">
                                      <p:cBhvr>
                                        <p:cTn id="12" dur="5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90" name="Google Shape;390;p26"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391" name="Google Shape;391;p26"/>
          <p:cNvSpPr txBox="1"/>
          <p:nvPr/>
        </p:nvSpPr>
        <p:spPr>
          <a:xfrm>
            <a:off x="107504" y="2825430"/>
            <a:ext cx="8629650" cy="164352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This service controls who can have access to a resource, under what conditions access can occur, and what those accessing the resource are allowed to do.</a:t>
            </a: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392" name="Google Shape;392;p2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93" name="Google Shape;393;p2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Access Control</a:t>
            </a:r>
            <a:endParaRPr sz="3000" b="1">
              <a:solidFill>
                <a:schemeClr val="lt1"/>
              </a:solidFill>
              <a:latin typeface="Calibri"/>
              <a:ea typeface="Calibri"/>
              <a:cs typeface="Calibri"/>
              <a:sym typeface="Calibri"/>
            </a:endParaRPr>
          </a:p>
        </p:txBody>
      </p:sp>
      <p:pic>
        <p:nvPicPr>
          <p:cNvPr id="394" name="Google Shape;394;p26"/>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fade">
                                      <p:cBhvr>
                                        <p:cTn id="7" dur="1"/>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400" name="Google Shape;400;p27"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01" name="Google Shape;401;p27"/>
          <p:cNvSpPr txBox="1"/>
          <p:nvPr/>
        </p:nvSpPr>
        <p:spPr>
          <a:xfrm>
            <a:off x="-29057" y="2564904"/>
            <a:ext cx="8629650" cy="127419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 </a:t>
            </a:r>
            <a:r>
              <a:rPr lang="en-IN" sz="2400" b="1">
                <a:solidFill>
                  <a:schemeClr val="dk2"/>
                </a:solidFill>
                <a:latin typeface="Calibri"/>
                <a:ea typeface="Calibri"/>
                <a:cs typeface="Calibri"/>
                <a:sym typeface="Calibri"/>
              </a:rPr>
              <a:t>Data confidentiality</a:t>
            </a:r>
            <a:r>
              <a:rPr lang="en-IN" sz="2400">
                <a:solidFill>
                  <a:schemeClr val="dk1"/>
                </a:solidFill>
                <a:latin typeface="Calibri"/>
                <a:ea typeface="Calibri"/>
                <a:cs typeface="Calibri"/>
                <a:sym typeface="Calibri"/>
              </a:rPr>
              <a:t> is the protection of data from unauthorized disclosure.</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02" name="Google Shape;402;p2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3" name="Google Shape;403;p2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Data Confidentiality</a:t>
            </a:r>
            <a:endParaRPr sz="3000" b="1">
              <a:solidFill>
                <a:schemeClr val="lt1"/>
              </a:solidFill>
              <a:latin typeface="Calibri"/>
              <a:ea typeface="Calibri"/>
              <a:cs typeface="Calibri"/>
              <a:sym typeface="Calibri"/>
            </a:endParaRPr>
          </a:p>
        </p:txBody>
      </p:sp>
      <p:pic>
        <p:nvPicPr>
          <p:cNvPr id="404" name="Google Shape;404;p27"/>
          <p:cNvPicPr preferRelativeResize="0"/>
          <p:nvPr/>
        </p:nvPicPr>
        <p:blipFill rotWithShape="1">
          <a:blip r:embed="rId4">
            <a:alphaModFix/>
          </a:blip>
          <a:srcRect/>
          <a:stretch/>
        </p:blipFill>
        <p:spPr>
          <a:xfrm>
            <a:off x="2051720" y="3177236"/>
            <a:ext cx="4634978" cy="320501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405" name="Google Shape;405;p27"/>
          <p:cNvSpPr/>
          <p:nvPr/>
        </p:nvSpPr>
        <p:spPr>
          <a:xfrm>
            <a:off x="3419872" y="6426111"/>
            <a:ext cx="1155957"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Data Confidentiality</a:t>
            </a:r>
            <a:r>
              <a:rPr lang="en-IN" sz="800" b="1" baseline="30000">
                <a:solidFill>
                  <a:schemeClr val="dk1"/>
                </a:solidFill>
                <a:latin typeface="Calibri"/>
                <a:ea typeface="Calibri"/>
                <a:cs typeface="Calibri"/>
                <a:sym typeface="Calibri"/>
              </a:rPr>
              <a:t>[4}</a:t>
            </a:r>
            <a:endParaRPr sz="1800" baseline="30000">
              <a:solidFill>
                <a:schemeClr val="dk1"/>
              </a:solidFill>
              <a:latin typeface="Calibri"/>
              <a:ea typeface="Calibri"/>
              <a:cs typeface="Calibri"/>
              <a:sym typeface="Calibri"/>
            </a:endParaRPr>
          </a:p>
        </p:txBody>
      </p:sp>
      <p:pic>
        <p:nvPicPr>
          <p:cNvPr id="406" name="Google Shape;406;p27"/>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1"/>
                                        <p:tgtEl>
                                          <p:spTgt spid="4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4"/>
                                        </p:tgtEl>
                                        <p:attrNameLst>
                                          <p:attrName>style.visibility</p:attrName>
                                        </p:attrNameLst>
                                      </p:cBhvr>
                                      <p:to>
                                        <p:strVal val="visible"/>
                                      </p:to>
                                    </p:set>
                                    <p:animEffect transition="in" filter="fade">
                                      <p:cBhvr>
                                        <p:cTn id="12" dur="5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2" name="Google Shape;412;p28"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13" name="Google Shape;413;p28"/>
          <p:cNvSpPr txBox="1"/>
          <p:nvPr/>
        </p:nvSpPr>
        <p:spPr>
          <a:xfrm>
            <a:off x="197853" y="2538037"/>
            <a:ext cx="8629650" cy="4081117"/>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0C0C0C"/>
              </a:buClr>
              <a:buSzPts val="2400"/>
              <a:buFont typeface="Calibri"/>
              <a:buAutoNum type="arabicPeriod"/>
            </a:pPr>
            <a:r>
              <a:rPr lang="en-IN" sz="2400">
                <a:solidFill>
                  <a:schemeClr val="dk1"/>
                </a:solidFill>
                <a:latin typeface="Calibri"/>
                <a:ea typeface="Calibri"/>
                <a:cs typeface="Calibri"/>
                <a:sym typeface="Calibri"/>
              </a:rPr>
              <a:t> </a:t>
            </a:r>
            <a:r>
              <a:rPr lang="en-IN" sz="2400" b="1">
                <a:solidFill>
                  <a:schemeClr val="dk2"/>
                </a:solidFill>
                <a:latin typeface="Calibri"/>
                <a:ea typeface="Calibri"/>
                <a:cs typeface="Calibri"/>
                <a:sym typeface="Calibri"/>
              </a:rPr>
              <a:t>Connection Confidentiality:</a:t>
            </a:r>
            <a:r>
              <a:rPr lang="en-IN" sz="2400">
                <a:solidFill>
                  <a:schemeClr val="dk1"/>
                </a:solidFill>
                <a:latin typeface="Calibri"/>
                <a:ea typeface="Calibri"/>
                <a:cs typeface="Calibri"/>
                <a:sym typeface="Calibri"/>
              </a:rPr>
              <a:t> The protection of all user data on a connection.</a:t>
            </a:r>
            <a:endParaRPr/>
          </a:p>
          <a:p>
            <a:pPr marL="457200" marR="0" lvl="0" indent="-457200" algn="just" rtl="0">
              <a:spcBef>
                <a:spcPts val="480"/>
              </a:spcBef>
              <a:spcAft>
                <a:spcPts val="0"/>
              </a:spcAft>
              <a:buClr>
                <a:srgbClr val="0C0C0C"/>
              </a:buClr>
              <a:buSzPts val="2400"/>
              <a:buFont typeface="Calibri"/>
              <a:buAutoNum type="arabicPeriod"/>
            </a:pPr>
            <a:r>
              <a:rPr lang="en-IN" sz="2400" b="1">
                <a:solidFill>
                  <a:schemeClr val="dk2"/>
                </a:solidFill>
                <a:latin typeface="Calibri"/>
                <a:ea typeface="Calibri"/>
                <a:cs typeface="Calibri"/>
                <a:sym typeface="Calibri"/>
              </a:rPr>
              <a:t>Connectionless Confidentiality: </a:t>
            </a:r>
            <a:r>
              <a:rPr lang="en-IN" sz="2400">
                <a:solidFill>
                  <a:schemeClr val="dk1"/>
                </a:solidFill>
                <a:latin typeface="Calibri"/>
                <a:ea typeface="Calibri"/>
                <a:cs typeface="Calibri"/>
                <a:sym typeface="Calibri"/>
              </a:rPr>
              <a:t>The protection of all user data in a single data block.</a:t>
            </a:r>
            <a:endParaRPr/>
          </a:p>
          <a:p>
            <a:pPr marL="457200" marR="0" lvl="0" indent="-457200" algn="just" rtl="0">
              <a:spcBef>
                <a:spcPts val="480"/>
              </a:spcBef>
              <a:spcAft>
                <a:spcPts val="0"/>
              </a:spcAft>
              <a:buClr>
                <a:srgbClr val="0C0C0C"/>
              </a:buClr>
              <a:buSzPts val="2400"/>
              <a:buFont typeface="Calibri"/>
              <a:buAutoNum type="arabicPeriod"/>
            </a:pPr>
            <a:r>
              <a:rPr lang="en-IN" sz="2400" b="1">
                <a:solidFill>
                  <a:schemeClr val="dk2"/>
                </a:solidFill>
                <a:latin typeface="Calibri"/>
                <a:ea typeface="Calibri"/>
                <a:cs typeface="Calibri"/>
                <a:sym typeface="Calibri"/>
              </a:rPr>
              <a:t>Selective-Field Confidentiality: </a:t>
            </a:r>
            <a:r>
              <a:rPr lang="en-IN" sz="2400">
                <a:solidFill>
                  <a:schemeClr val="dk1"/>
                </a:solidFill>
                <a:latin typeface="Calibri"/>
                <a:ea typeface="Calibri"/>
                <a:cs typeface="Calibri"/>
                <a:sym typeface="Calibri"/>
              </a:rPr>
              <a:t>The confidentiality of selected fields within the user data on a connection or in a single data block.</a:t>
            </a:r>
            <a:endParaRPr/>
          </a:p>
          <a:p>
            <a:pPr marL="457200" marR="0" lvl="0" indent="-457200" algn="just" rtl="0">
              <a:spcBef>
                <a:spcPts val="480"/>
              </a:spcBef>
              <a:spcAft>
                <a:spcPts val="0"/>
              </a:spcAft>
              <a:buClr>
                <a:srgbClr val="0C0C0C"/>
              </a:buClr>
              <a:buSzPts val="2400"/>
              <a:buFont typeface="Calibri"/>
              <a:buAutoNum type="arabicPeriod"/>
            </a:pPr>
            <a:r>
              <a:rPr lang="en-IN" sz="2400" b="1">
                <a:solidFill>
                  <a:schemeClr val="dk2"/>
                </a:solidFill>
                <a:latin typeface="Calibri"/>
                <a:ea typeface="Calibri"/>
                <a:cs typeface="Calibri"/>
                <a:sym typeface="Calibri"/>
              </a:rPr>
              <a:t>Traffic-Flow Confidentiality: </a:t>
            </a:r>
            <a:r>
              <a:rPr lang="en-IN" sz="2400">
                <a:solidFill>
                  <a:schemeClr val="dk1"/>
                </a:solidFill>
                <a:latin typeface="Calibri"/>
                <a:ea typeface="Calibri"/>
                <a:cs typeface="Calibri"/>
                <a:sym typeface="Calibri"/>
              </a:rPr>
              <a:t>The protection of the information that might be derived from observation of traffic flows.</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14" name="Google Shape;414;p2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15" name="Google Shape;415;p2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Data Confidentiality</a:t>
            </a:r>
            <a:endParaRPr sz="3000" b="1">
              <a:solidFill>
                <a:schemeClr val="lt1"/>
              </a:solidFill>
              <a:latin typeface="Calibri"/>
              <a:ea typeface="Calibri"/>
              <a:cs typeface="Calibri"/>
              <a:sym typeface="Calibri"/>
            </a:endParaRPr>
          </a:p>
        </p:txBody>
      </p:sp>
      <p:pic>
        <p:nvPicPr>
          <p:cNvPr id="416" name="Google Shape;416;p28"/>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2" name="Google Shape;422;p29"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23" name="Google Shape;423;p29"/>
          <p:cNvSpPr txBox="1"/>
          <p:nvPr/>
        </p:nvSpPr>
        <p:spPr>
          <a:xfrm>
            <a:off x="197853" y="2538036"/>
            <a:ext cx="3726075" cy="267765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0C0C0C"/>
              </a:buClr>
              <a:buSzPts val="2400"/>
              <a:buFont typeface="Arial"/>
              <a:buChar char="•"/>
            </a:pPr>
            <a:r>
              <a:rPr lang="en-IN" sz="2400">
                <a:solidFill>
                  <a:schemeClr val="dk1"/>
                </a:solidFill>
                <a:latin typeface="Calibri"/>
                <a:ea typeface="Calibri"/>
                <a:cs typeface="Calibri"/>
                <a:sym typeface="Calibri"/>
              </a:rPr>
              <a:t>Data integrity is the assurance that data received are exactly as sent by an authorized entity (i.e., contain no modification, insertion, deletion, or replay).</a:t>
            </a:r>
            <a:endParaRPr sz="2400">
              <a:solidFill>
                <a:schemeClr val="dk1"/>
              </a:solidFill>
              <a:latin typeface="Calibri"/>
              <a:ea typeface="Calibri"/>
              <a:cs typeface="Calibri"/>
              <a:sym typeface="Calibri"/>
            </a:endParaRPr>
          </a:p>
        </p:txBody>
      </p:sp>
      <p:sp>
        <p:nvSpPr>
          <p:cNvPr id="424" name="Google Shape;424;p2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5" name="Google Shape;425;p2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Data Integrity</a:t>
            </a:r>
            <a:endParaRPr sz="3000" b="1">
              <a:solidFill>
                <a:schemeClr val="lt1"/>
              </a:solidFill>
              <a:latin typeface="Calibri"/>
              <a:ea typeface="Calibri"/>
              <a:cs typeface="Calibri"/>
              <a:sym typeface="Calibri"/>
            </a:endParaRPr>
          </a:p>
        </p:txBody>
      </p:sp>
      <p:pic>
        <p:nvPicPr>
          <p:cNvPr id="426" name="Google Shape;426;p29"/>
          <p:cNvPicPr preferRelativeResize="0"/>
          <p:nvPr/>
        </p:nvPicPr>
        <p:blipFill rotWithShape="1">
          <a:blip r:embed="rId4">
            <a:alphaModFix/>
          </a:blip>
          <a:srcRect/>
          <a:stretch/>
        </p:blipFill>
        <p:spPr>
          <a:xfrm>
            <a:off x="4121781" y="2538036"/>
            <a:ext cx="4711633" cy="374441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427" name="Google Shape;427;p29"/>
          <p:cNvSpPr/>
          <p:nvPr/>
        </p:nvSpPr>
        <p:spPr>
          <a:xfrm>
            <a:off x="5652120" y="6409115"/>
            <a:ext cx="889859"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Data Integrity</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pic>
        <p:nvPicPr>
          <p:cNvPr id="428" name="Google Shape;428;p29"/>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1"/>
                                        <p:tgtEl>
                                          <p:spTgt spid="4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6"/>
                                        </p:tgtEl>
                                        <p:attrNameLst>
                                          <p:attrName>style.visibility</p:attrName>
                                        </p:attrNameLst>
                                      </p:cBhvr>
                                      <p:to>
                                        <p:strVal val="visible"/>
                                      </p:to>
                                    </p:set>
                                    <p:animEffect transition="in" filter="fade">
                                      <p:cBhvr>
                                        <p:cTn id="12" dur="500"/>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2" name="Google Shape;112;p3"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113" name="Google Shape;113;p3"/>
          <p:cNvSpPr txBox="1"/>
          <p:nvPr/>
        </p:nvSpPr>
        <p:spPr>
          <a:xfrm>
            <a:off x="190500" y="2212206"/>
            <a:ext cx="8629650" cy="44504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l"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Computer Security Concept</a:t>
            </a:r>
            <a:endParaRPr/>
          </a:p>
          <a:p>
            <a:pPr marL="342900" marR="0" lvl="0" indent="-342900" algn="l"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OSI Security Architecture</a:t>
            </a:r>
            <a:endParaRPr/>
          </a:p>
          <a:p>
            <a:pPr marL="342900" marR="0" lvl="0" indent="-342900" algn="l"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Security Attacks</a:t>
            </a:r>
            <a:endParaRPr/>
          </a:p>
          <a:p>
            <a:pPr marL="342900" marR="0" lvl="0" indent="-342900" algn="l"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Security Services</a:t>
            </a:r>
            <a:endParaRPr/>
          </a:p>
          <a:p>
            <a:pPr marL="342900" marR="0" lvl="0" indent="-342900" algn="l"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Security Mechanism</a:t>
            </a:r>
            <a:endParaRPr/>
          </a:p>
          <a:p>
            <a:pPr marL="342900" marR="0" lvl="0" indent="-342900" algn="l"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A Model for Network Security</a:t>
            </a:r>
            <a:endParaRPr sz="2400" b="0" i="0" u="none" strike="noStrike" cap="none">
              <a:solidFill>
                <a:schemeClr val="dk1"/>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14" name="Google Shape;114;p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i="0" u="none" strike="noStrike" cap="none">
                <a:solidFill>
                  <a:schemeClr val="lt1"/>
                </a:solidFill>
                <a:latin typeface="Calibri"/>
                <a:ea typeface="Calibri"/>
                <a:cs typeface="Calibri"/>
                <a:sym typeface="Calibri"/>
              </a:rPr>
              <a:t>Outline </a:t>
            </a:r>
            <a:endParaRPr sz="3000" b="1" i="0" u="none" strike="noStrike" cap="none">
              <a:solidFill>
                <a:schemeClr val="lt1"/>
              </a:solidFill>
              <a:latin typeface="Calibri"/>
              <a:ea typeface="Calibri"/>
              <a:cs typeface="Calibri"/>
              <a:sym typeface="Calibri"/>
            </a:endParaRPr>
          </a:p>
        </p:txBody>
      </p:sp>
      <p:pic>
        <p:nvPicPr>
          <p:cNvPr id="116" name="Google Shape;116;p3"/>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4" name="Google Shape;434;p30"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35" name="Google Shape;435;p30"/>
          <p:cNvSpPr txBox="1"/>
          <p:nvPr/>
        </p:nvSpPr>
        <p:spPr>
          <a:xfrm>
            <a:off x="197853" y="2538036"/>
            <a:ext cx="8406595" cy="437658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Connection Integrity with Recovery:</a:t>
            </a:r>
            <a:r>
              <a:rPr lang="en-IN" sz="2400">
                <a:solidFill>
                  <a:schemeClr val="dk1"/>
                </a:solidFill>
                <a:latin typeface="Calibri"/>
                <a:ea typeface="Calibri"/>
                <a:cs typeface="Calibri"/>
                <a:sym typeface="Calibri"/>
              </a:rPr>
              <a:t> Provides integrity of all user data on a connection and detects any modification, insertion, deletion, or replay of any data with recovery attempted.</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Connection Integrity without Recovery:</a:t>
            </a:r>
            <a:r>
              <a:rPr lang="en-IN" sz="2400">
                <a:solidFill>
                  <a:schemeClr val="dk1"/>
                </a:solidFill>
                <a:latin typeface="Calibri"/>
                <a:ea typeface="Calibri"/>
                <a:cs typeface="Calibri"/>
                <a:sym typeface="Calibri"/>
              </a:rPr>
              <a:t> As above, but provides only detection without recovery.</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Selective-Field Connection Integrity:</a:t>
            </a:r>
            <a:r>
              <a:rPr lang="en-IN" sz="2400">
                <a:solidFill>
                  <a:schemeClr val="dk1"/>
                </a:solidFill>
                <a:latin typeface="Calibri"/>
                <a:ea typeface="Calibri"/>
                <a:cs typeface="Calibri"/>
                <a:sym typeface="Calibri"/>
              </a:rPr>
              <a:t> Provides integrity of selected fields within the user data and takes the form of determination of whether the selected fields have been modified, inserted, deleted, or replayed.</a:t>
            </a:r>
            <a:endParaRPr/>
          </a:p>
          <a:p>
            <a:pPr marL="342900" marR="0" lvl="0" indent="-190500" algn="just" rtl="0">
              <a:spcBef>
                <a:spcPts val="480"/>
              </a:spcBef>
              <a:spcAft>
                <a:spcPts val="0"/>
              </a:spcAft>
              <a:buClr>
                <a:srgbClr val="0C0C0C"/>
              </a:buClr>
              <a:buSzPts val="2400"/>
              <a:buFont typeface="Arial"/>
              <a:buNone/>
            </a:pPr>
            <a:endParaRPr sz="2400">
              <a:solidFill>
                <a:schemeClr val="dk1"/>
              </a:solidFill>
              <a:latin typeface="Calibri"/>
              <a:ea typeface="Calibri"/>
              <a:cs typeface="Calibri"/>
              <a:sym typeface="Calibri"/>
            </a:endParaRPr>
          </a:p>
        </p:txBody>
      </p:sp>
      <p:sp>
        <p:nvSpPr>
          <p:cNvPr id="436" name="Google Shape;436;p3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37" name="Google Shape;437;p3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Data Integrity</a:t>
            </a:r>
            <a:endParaRPr sz="3000" b="1">
              <a:solidFill>
                <a:schemeClr val="lt1"/>
              </a:solidFill>
              <a:latin typeface="Calibri"/>
              <a:ea typeface="Calibri"/>
              <a:cs typeface="Calibri"/>
              <a:sym typeface="Calibri"/>
            </a:endParaRPr>
          </a:p>
        </p:txBody>
      </p:sp>
      <p:pic>
        <p:nvPicPr>
          <p:cNvPr id="438" name="Google Shape;438;p30"/>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1"/>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4" name="Google Shape;444;p31"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45" name="Google Shape;445;p31"/>
          <p:cNvSpPr txBox="1"/>
          <p:nvPr/>
        </p:nvSpPr>
        <p:spPr>
          <a:xfrm>
            <a:off x="197853" y="2538036"/>
            <a:ext cx="8406595" cy="356405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Connectionless Integrity:</a:t>
            </a:r>
            <a:r>
              <a:rPr lang="en-IN" sz="2400">
                <a:solidFill>
                  <a:schemeClr val="dk1"/>
                </a:solidFill>
                <a:latin typeface="Calibri"/>
                <a:ea typeface="Calibri"/>
                <a:cs typeface="Calibri"/>
                <a:sym typeface="Calibri"/>
              </a:rPr>
              <a:t> Provides integrity of a single connectionless data block and may take the form of detection of data modification. Additionally, a limited form of replay detection may be provided.</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Selective-Field Connectionless Integrity:</a:t>
            </a:r>
            <a:r>
              <a:rPr lang="en-IN" sz="2400">
                <a:solidFill>
                  <a:schemeClr val="dk1"/>
                </a:solidFill>
                <a:latin typeface="Calibri"/>
                <a:ea typeface="Calibri"/>
                <a:cs typeface="Calibri"/>
                <a:sym typeface="Calibri"/>
              </a:rPr>
              <a:t> Provides integrity of selected fields within a single connectionless data block; takes the form of determination of whether the selected fields have been modified.</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46" name="Google Shape;446;p3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47" name="Google Shape;447;p3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Data Integrity</a:t>
            </a:r>
            <a:endParaRPr sz="3000" b="1">
              <a:solidFill>
                <a:schemeClr val="lt1"/>
              </a:solidFill>
              <a:latin typeface="Calibri"/>
              <a:ea typeface="Calibri"/>
              <a:cs typeface="Calibri"/>
              <a:sym typeface="Calibri"/>
            </a:endParaRPr>
          </a:p>
        </p:txBody>
      </p:sp>
      <p:pic>
        <p:nvPicPr>
          <p:cNvPr id="448" name="Google Shape;448;p31"/>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fade">
                                      <p:cBhvr>
                                        <p:cTn id="7" dur="1"/>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455" name="Google Shape;455;p32"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56" name="Google Shape;456;p32"/>
          <p:cNvSpPr txBox="1"/>
          <p:nvPr/>
        </p:nvSpPr>
        <p:spPr>
          <a:xfrm>
            <a:off x="197853" y="2538036"/>
            <a:ext cx="8406595" cy="171739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Nonrepudiation</a:t>
            </a:r>
            <a:r>
              <a:rPr lang="en-IN" sz="2400">
                <a:solidFill>
                  <a:schemeClr val="dk1"/>
                </a:solidFill>
                <a:latin typeface="Calibri"/>
                <a:ea typeface="Calibri"/>
                <a:cs typeface="Calibri"/>
                <a:sym typeface="Calibri"/>
              </a:rPr>
              <a:t> is the assurance that someone cannot deny something. </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57" name="Google Shape;457;p3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58" name="Google Shape;458;p3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Non Repudiation</a:t>
            </a:r>
            <a:endParaRPr sz="3000" b="1">
              <a:solidFill>
                <a:schemeClr val="lt1"/>
              </a:solidFill>
              <a:latin typeface="Calibri"/>
              <a:ea typeface="Calibri"/>
              <a:cs typeface="Calibri"/>
              <a:sym typeface="Calibri"/>
            </a:endParaRPr>
          </a:p>
        </p:txBody>
      </p:sp>
      <p:pic>
        <p:nvPicPr>
          <p:cNvPr id="459" name="Google Shape;459;p32"/>
          <p:cNvPicPr preferRelativeResize="0"/>
          <p:nvPr/>
        </p:nvPicPr>
        <p:blipFill rotWithShape="1">
          <a:blip r:embed="rId4">
            <a:alphaModFix/>
          </a:blip>
          <a:srcRect/>
          <a:stretch/>
        </p:blipFill>
        <p:spPr>
          <a:xfrm>
            <a:off x="366138" y="3501008"/>
            <a:ext cx="8238310" cy="291417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460" name="Google Shape;460;p32"/>
          <p:cNvSpPr/>
          <p:nvPr/>
        </p:nvSpPr>
        <p:spPr>
          <a:xfrm>
            <a:off x="3347864" y="6442578"/>
            <a:ext cx="1021305"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Non Repudiation</a:t>
            </a:r>
            <a:r>
              <a:rPr lang="en-IN" sz="800" b="1" baseline="30000">
                <a:solidFill>
                  <a:schemeClr val="dk1"/>
                </a:solidFill>
                <a:latin typeface="Calibri"/>
                <a:ea typeface="Calibri"/>
                <a:cs typeface="Calibri"/>
                <a:sym typeface="Calibri"/>
              </a:rPr>
              <a:t>[1}</a:t>
            </a:r>
            <a:endParaRPr sz="1800" baseline="30000">
              <a:solidFill>
                <a:schemeClr val="dk1"/>
              </a:solidFill>
              <a:latin typeface="Calibri"/>
              <a:ea typeface="Calibri"/>
              <a:cs typeface="Calibri"/>
              <a:sym typeface="Calibri"/>
            </a:endParaRPr>
          </a:p>
        </p:txBody>
      </p:sp>
      <p:pic>
        <p:nvPicPr>
          <p:cNvPr id="461" name="Google Shape;461;p32"/>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1"/>
                                        <p:tgtEl>
                                          <p:spTgt spid="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467" name="Google Shape;467;p33"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68" name="Google Shape;468;p33"/>
          <p:cNvSpPr txBox="1"/>
          <p:nvPr/>
        </p:nvSpPr>
        <p:spPr>
          <a:xfrm>
            <a:off x="197853" y="2538036"/>
            <a:ext cx="8406595" cy="408111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Typically, nonrepudiation refers to the ability to ensure that a communication cannot deny the authenticity of their signature on a document or the sending of a message that they originated.</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Nonrepudiation-Origin:</a:t>
            </a:r>
            <a:r>
              <a:rPr lang="en-IN" sz="2400">
                <a:solidFill>
                  <a:schemeClr val="dk1"/>
                </a:solidFill>
                <a:latin typeface="Calibri"/>
                <a:ea typeface="Calibri"/>
                <a:cs typeface="Calibri"/>
                <a:sym typeface="Calibri"/>
              </a:rPr>
              <a:t> Proof that the message was sent by the specified party.</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Nonrepudiation-Destination:</a:t>
            </a:r>
            <a:r>
              <a:rPr lang="en-IN" sz="2400">
                <a:solidFill>
                  <a:schemeClr val="dk1"/>
                </a:solidFill>
                <a:latin typeface="Calibri"/>
                <a:ea typeface="Calibri"/>
                <a:cs typeface="Calibri"/>
                <a:sym typeface="Calibri"/>
              </a:rPr>
              <a:t> Proof that the message was received by the specified party.</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69" name="Google Shape;469;p3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70" name="Google Shape;470;p3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Non Repudiation</a:t>
            </a:r>
            <a:endParaRPr sz="3000" b="1">
              <a:solidFill>
                <a:schemeClr val="lt1"/>
              </a:solidFill>
              <a:latin typeface="Calibri"/>
              <a:ea typeface="Calibri"/>
              <a:cs typeface="Calibri"/>
              <a:sym typeface="Calibri"/>
            </a:endParaRPr>
          </a:p>
        </p:txBody>
      </p:sp>
      <p:pic>
        <p:nvPicPr>
          <p:cNvPr id="471" name="Google Shape;471;p33"/>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1"/>
                                        </p:tgtEl>
                                        <p:attrNameLst>
                                          <p:attrName>style.visibility</p:attrName>
                                        </p:attrNameLst>
                                      </p:cBhvr>
                                      <p:to>
                                        <p:strVal val="visible"/>
                                      </p:to>
                                    </p:set>
                                    <p:animEffect transition="in" filter="fade">
                                      <p:cBhvr>
                                        <p:cTn id="7" dur="1"/>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7" name="Google Shape;477;p34"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78" name="Google Shape;478;p34"/>
          <p:cNvSpPr txBox="1"/>
          <p:nvPr/>
        </p:nvSpPr>
        <p:spPr>
          <a:xfrm>
            <a:off x="197853" y="2538036"/>
            <a:ext cx="8406595" cy="289925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Specific security mechanisms:</a:t>
            </a:r>
            <a:r>
              <a:rPr lang="en-IN" sz="2400">
                <a:solidFill>
                  <a:schemeClr val="dk1"/>
                </a:solidFill>
                <a:latin typeface="Calibri"/>
                <a:ea typeface="Calibri"/>
                <a:cs typeface="Calibri"/>
                <a:sym typeface="Calibri"/>
              </a:rPr>
              <a:t> Integrated into the appropriate protocol layer in order to provide some of the OSI security services.</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Pervasive security mechanisms:</a:t>
            </a:r>
            <a:r>
              <a:rPr lang="en-IN" sz="2400">
                <a:solidFill>
                  <a:schemeClr val="dk1"/>
                </a:solidFill>
                <a:latin typeface="Calibri"/>
                <a:ea typeface="Calibri"/>
                <a:cs typeface="Calibri"/>
                <a:sym typeface="Calibri"/>
              </a:rPr>
              <a:t> Not integrated to any particular OSI security service or protocol layer</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79" name="Google Shape;479;p3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80" name="Google Shape;480;p3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Security Mechanisms (X.800)</a:t>
            </a:r>
            <a:endParaRPr sz="3000" b="1">
              <a:solidFill>
                <a:schemeClr val="lt1"/>
              </a:solidFill>
              <a:latin typeface="Calibri"/>
              <a:ea typeface="Calibri"/>
              <a:cs typeface="Calibri"/>
              <a:sym typeface="Calibri"/>
            </a:endParaRPr>
          </a:p>
        </p:txBody>
      </p:sp>
      <p:pic>
        <p:nvPicPr>
          <p:cNvPr id="481" name="Google Shape;481;p34"/>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fade">
                                      <p:cBhvr>
                                        <p:cTn id="7" dur="1"/>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487" name="Google Shape;487;p35"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88" name="Google Shape;488;p35"/>
          <p:cNvSpPr txBox="1"/>
          <p:nvPr/>
        </p:nvSpPr>
        <p:spPr>
          <a:xfrm>
            <a:off x="197853" y="2538036"/>
            <a:ext cx="8406595" cy="496751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Encipherment:</a:t>
            </a:r>
            <a:r>
              <a:rPr lang="en-IN" sz="2400">
                <a:solidFill>
                  <a:schemeClr val="dk1"/>
                </a:solidFill>
                <a:latin typeface="Calibri"/>
                <a:ea typeface="Calibri"/>
                <a:cs typeface="Calibri"/>
                <a:sym typeface="Calibri"/>
              </a:rPr>
              <a:t> Hiding or covering data using mathematical algorithms. </a:t>
            </a:r>
            <a:endParaRPr sz="2400">
              <a:solidFill>
                <a:schemeClr val="dk1"/>
              </a:solidFill>
              <a:latin typeface="Calibri"/>
              <a:ea typeface="Calibri"/>
              <a:cs typeface="Calibri"/>
              <a:sym typeface="Calibri"/>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Digital Signature: </a:t>
            </a:r>
            <a:r>
              <a:rPr lang="en-IN" sz="2400">
                <a:solidFill>
                  <a:schemeClr val="dk1"/>
                </a:solidFill>
                <a:latin typeface="Calibri"/>
                <a:ea typeface="Calibri"/>
                <a:cs typeface="Calibri"/>
                <a:sym typeface="Calibri"/>
              </a:rPr>
              <a:t>The sender can electronically sign the data and the receiver can electronically verify the signature.</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Access Control: </a:t>
            </a:r>
            <a:r>
              <a:rPr lang="en-IN" sz="2400">
                <a:solidFill>
                  <a:schemeClr val="dk1"/>
                </a:solidFill>
                <a:latin typeface="Calibri"/>
                <a:ea typeface="Calibri"/>
                <a:cs typeface="Calibri"/>
                <a:sym typeface="Calibri"/>
              </a:rPr>
              <a:t>A variety of mechanisms that enforce access rights to resources.</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Data Integrity: </a:t>
            </a:r>
            <a:r>
              <a:rPr lang="en-IN" sz="2400">
                <a:solidFill>
                  <a:schemeClr val="dk1"/>
                </a:solidFill>
                <a:latin typeface="Calibri"/>
                <a:ea typeface="Calibri"/>
                <a:cs typeface="Calibri"/>
                <a:sym typeface="Calibri"/>
              </a:rPr>
              <a:t>A variety of mechanisms used to assure the integrity of a data unit or stream of data units.</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Authentication Exchange:</a:t>
            </a:r>
            <a:r>
              <a:rPr lang="en-IN" sz="2400" b="1">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Two entities exchange some messages to prove their identity to each other.</a:t>
            </a: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89" name="Google Shape;489;p3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0" name="Google Shape;490;p3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Security Mechanism (Specific Security)</a:t>
            </a:r>
            <a:endParaRPr sz="3000" b="1">
              <a:solidFill>
                <a:schemeClr val="lt1"/>
              </a:solidFill>
              <a:latin typeface="Calibri"/>
              <a:ea typeface="Calibri"/>
              <a:cs typeface="Calibri"/>
              <a:sym typeface="Calibri"/>
            </a:endParaRPr>
          </a:p>
        </p:txBody>
      </p:sp>
      <p:pic>
        <p:nvPicPr>
          <p:cNvPr id="491" name="Google Shape;491;p35"/>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fade">
                                      <p:cBhvr>
                                        <p:cTn id="7" dur="1"/>
                                        <p:tgtEl>
                                          <p:spTgt spid="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97" name="Google Shape;497;p36"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498" name="Google Shape;498;p36"/>
          <p:cNvSpPr txBox="1"/>
          <p:nvPr/>
        </p:nvSpPr>
        <p:spPr>
          <a:xfrm>
            <a:off x="197853" y="2538036"/>
            <a:ext cx="8406595" cy="371178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Traffic Padding:</a:t>
            </a:r>
            <a:r>
              <a:rPr lang="en-IN" sz="2400" b="1">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The insertion of bits into gaps in a data stream to frustrate traffic analysis attempts.</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Routing Control: </a:t>
            </a:r>
            <a:r>
              <a:rPr lang="en-IN" sz="2400">
                <a:solidFill>
                  <a:schemeClr val="dk1"/>
                </a:solidFill>
                <a:latin typeface="Calibri"/>
                <a:ea typeface="Calibri"/>
                <a:cs typeface="Calibri"/>
                <a:sym typeface="Calibri"/>
              </a:rPr>
              <a:t>Selecting and continuously changing routes between sender and receiver to prevent opponent from eavesdropping.</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Notarization: </a:t>
            </a:r>
            <a:r>
              <a:rPr lang="en-IN" sz="2400">
                <a:solidFill>
                  <a:schemeClr val="dk1"/>
                </a:solidFill>
                <a:latin typeface="Calibri"/>
                <a:ea typeface="Calibri"/>
                <a:cs typeface="Calibri"/>
                <a:sym typeface="Calibri"/>
              </a:rPr>
              <a:t>The use of a trusted third party to assure and control the communication.</a:t>
            </a:r>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499" name="Google Shape;499;p3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0" name="Google Shape;500;p3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Security Mechanism (Specific Security)</a:t>
            </a:r>
            <a:endParaRPr sz="3000" b="1">
              <a:solidFill>
                <a:schemeClr val="lt1"/>
              </a:solidFill>
              <a:latin typeface="Calibri"/>
              <a:ea typeface="Calibri"/>
              <a:cs typeface="Calibri"/>
              <a:sym typeface="Calibri"/>
            </a:endParaRPr>
          </a:p>
        </p:txBody>
      </p:sp>
      <p:pic>
        <p:nvPicPr>
          <p:cNvPr id="501" name="Google Shape;501;p36"/>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1"/>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7" name="Google Shape;507;p37"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508" name="Google Shape;508;p37"/>
          <p:cNvSpPr txBox="1"/>
          <p:nvPr/>
        </p:nvSpPr>
        <p:spPr>
          <a:xfrm>
            <a:off x="197853" y="2538036"/>
            <a:ext cx="8406595" cy="904863"/>
          </a:xfrm>
          <a:prstGeom prst="rect">
            <a:avLst/>
          </a:prstGeom>
          <a:noFill/>
          <a:ln>
            <a:noFill/>
          </a:ln>
        </p:spPr>
        <p:txBody>
          <a:bodyPr spcFirstLastPara="1" wrap="square" lIns="91425" tIns="45700" rIns="91425" bIns="45700" anchor="t" anchorCtr="0">
            <a:spAutoFit/>
          </a:bodyPr>
          <a:lstStyle/>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09" name="Google Shape;509;p3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10" name="Google Shape;510;p3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Model for Network Security</a:t>
            </a:r>
            <a:endParaRPr sz="3000" b="1">
              <a:solidFill>
                <a:schemeClr val="lt1"/>
              </a:solidFill>
              <a:latin typeface="Calibri"/>
              <a:ea typeface="Calibri"/>
              <a:cs typeface="Calibri"/>
              <a:sym typeface="Calibri"/>
            </a:endParaRPr>
          </a:p>
        </p:txBody>
      </p:sp>
      <p:pic>
        <p:nvPicPr>
          <p:cNvPr id="511" name="Google Shape;511;p37"/>
          <p:cNvPicPr preferRelativeResize="0"/>
          <p:nvPr/>
        </p:nvPicPr>
        <p:blipFill rotWithShape="1">
          <a:blip r:embed="rId4">
            <a:alphaModFix/>
          </a:blip>
          <a:srcRect/>
          <a:stretch/>
        </p:blipFill>
        <p:spPr>
          <a:xfrm>
            <a:off x="864548" y="2636912"/>
            <a:ext cx="7414903" cy="358933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512" name="Google Shape;512;p37"/>
          <p:cNvSpPr/>
          <p:nvPr/>
        </p:nvSpPr>
        <p:spPr>
          <a:xfrm>
            <a:off x="3732601" y="6445700"/>
            <a:ext cx="1337097"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Network Security Model</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pic>
        <p:nvPicPr>
          <p:cNvPr id="513" name="Google Shape;513;p37"/>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3"/>
                                        </p:tgtEl>
                                        <p:attrNameLst>
                                          <p:attrName>style.visibility</p:attrName>
                                        </p:attrNameLst>
                                      </p:cBhvr>
                                      <p:to>
                                        <p:strVal val="visible"/>
                                      </p:to>
                                    </p:set>
                                    <p:animEffect transition="in" filter="fade">
                                      <p:cBhvr>
                                        <p:cTn id="7" dur="1"/>
                                        <p:tgtEl>
                                          <p:spTgt spid="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20" name="Google Shape;520;p38"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521" name="Google Shape;521;p38"/>
          <p:cNvSpPr txBox="1"/>
          <p:nvPr/>
        </p:nvSpPr>
        <p:spPr>
          <a:xfrm>
            <a:off x="197853" y="2538036"/>
            <a:ext cx="8406595" cy="904863"/>
          </a:xfrm>
          <a:prstGeom prst="rect">
            <a:avLst/>
          </a:prstGeom>
          <a:noFill/>
          <a:ln>
            <a:noFill/>
          </a:ln>
        </p:spPr>
        <p:txBody>
          <a:bodyPr spcFirstLastPara="1" wrap="square" lIns="91425" tIns="45700" rIns="91425" bIns="45700" anchor="t" anchorCtr="0">
            <a:spAutoFit/>
          </a:bodyPr>
          <a:lstStyle/>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522" name="Google Shape;522;p3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23" name="Google Shape;523;p3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Model for Network Security</a:t>
            </a:r>
            <a:endParaRPr sz="3000" b="1">
              <a:solidFill>
                <a:schemeClr val="lt1"/>
              </a:solidFill>
              <a:latin typeface="Calibri"/>
              <a:ea typeface="Calibri"/>
              <a:cs typeface="Calibri"/>
              <a:sym typeface="Calibri"/>
            </a:endParaRPr>
          </a:p>
        </p:txBody>
      </p:sp>
      <p:pic>
        <p:nvPicPr>
          <p:cNvPr id="524" name="Google Shape;524;p38"/>
          <p:cNvPicPr preferRelativeResize="0"/>
          <p:nvPr/>
        </p:nvPicPr>
        <p:blipFill rotWithShape="1">
          <a:blip r:embed="rId4">
            <a:alphaModFix/>
          </a:blip>
          <a:srcRect/>
          <a:stretch/>
        </p:blipFill>
        <p:spPr>
          <a:xfrm>
            <a:off x="553445" y="2420888"/>
            <a:ext cx="8064896" cy="4035129"/>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525" name="Google Shape;525;p38"/>
          <p:cNvSpPr/>
          <p:nvPr/>
        </p:nvSpPr>
        <p:spPr>
          <a:xfrm>
            <a:off x="3491880" y="6492609"/>
            <a:ext cx="1337097"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Network Security Model</a:t>
            </a:r>
            <a:r>
              <a:rPr lang="en-IN" sz="800" b="1" baseline="30000">
                <a:solidFill>
                  <a:schemeClr val="dk1"/>
                </a:solidFill>
                <a:latin typeface="Calibri"/>
                <a:ea typeface="Calibri"/>
                <a:cs typeface="Calibri"/>
                <a:sym typeface="Calibri"/>
              </a:rPr>
              <a:t>[3]</a:t>
            </a:r>
            <a:endParaRPr sz="1800" baseline="30000">
              <a:solidFill>
                <a:schemeClr val="dk1"/>
              </a:solidFill>
              <a:latin typeface="Calibri"/>
              <a:ea typeface="Calibri"/>
              <a:cs typeface="Calibri"/>
              <a:sym typeface="Calibri"/>
            </a:endParaRPr>
          </a:p>
        </p:txBody>
      </p:sp>
      <p:pic>
        <p:nvPicPr>
          <p:cNvPr id="526" name="Google Shape;526;p38"/>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1"/>
                                        <p:tgtEl>
                                          <p:spTgt spid="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32" name="Google Shape;532;p39"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533" name="Google Shape;533;p39"/>
          <p:cNvSpPr txBox="1"/>
          <p:nvPr/>
        </p:nvSpPr>
        <p:spPr>
          <a:xfrm>
            <a:off x="107504" y="2336881"/>
            <a:ext cx="8406595" cy="490899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400"/>
              <a:buFont typeface="Arial"/>
              <a:buNone/>
            </a:pPr>
            <a:r>
              <a:rPr lang="en-IN" sz="2200" dirty="0">
                <a:solidFill>
                  <a:schemeClr val="dk1"/>
                </a:solidFill>
                <a:latin typeface="Calibri"/>
                <a:ea typeface="Calibri"/>
                <a:cs typeface="Calibri"/>
                <a:sym typeface="Calibri"/>
              </a:rPr>
              <a:t>The general model shows that there four basic tasks in designing a particular security service:</a:t>
            </a:r>
            <a:endParaRPr sz="2200" dirty="0"/>
          </a:p>
          <a:p>
            <a:pPr marL="319088" marR="0" lvl="0" indent="-319088" algn="just" rtl="0">
              <a:spcBef>
                <a:spcPts val="480"/>
              </a:spcBef>
              <a:spcAft>
                <a:spcPts val="0"/>
              </a:spcAft>
              <a:buClr>
                <a:schemeClr val="dk2"/>
              </a:buClr>
              <a:buSzPts val="2400"/>
              <a:buFont typeface="Noto Sans Symbols"/>
              <a:buChar char="⮚"/>
            </a:pPr>
            <a:r>
              <a:rPr lang="en-IN" sz="2200" b="1" dirty="0">
                <a:solidFill>
                  <a:schemeClr val="dk2"/>
                </a:solidFill>
                <a:latin typeface="Calibri"/>
                <a:ea typeface="Calibri"/>
                <a:cs typeface="Calibri"/>
                <a:sym typeface="Calibri"/>
              </a:rPr>
              <a:t>Design an algorithm for performing the security</a:t>
            </a:r>
            <a:r>
              <a:rPr lang="en-IN" sz="2200" dirty="0">
                <a:solidFill>
                  <a:schemeClr val="dk1"/>
                </a:solidFill>
                <a:latin typeface="Calibri"/>
                <a:ea typeface="Calibri"/>
                <a:cs typeface="Calibri"/>
                <a:sym typeface="Calibri"/>
              </a:rPr>
              <a:t>-related transformations. The algorithm should be such that an opponent cannot defeat its purpose.</a:t>
            </a:r>
            <a:endParaRPr sz="2200" dirty="0"/>
          </a:p>
          <a:p>
            <a:pPr marL="319088" marR="0" lvl="0" indent="-319088" algn="just" rtl="0">
              <a:spcBef>
                <a:spcPts val="480"/>
              </a:spcBef>
              <a:spcAft>
                <a:spcPts val="0"/>
              </a:spcAft>
              <a:buClr>
                <a:schemeClr val="dk2"/>
              </a:buClr>
              <a:buSzPts val="2400"/>
              <a:buFont typeface="Noto Sans Symbols"/>
              <a:buChar char="⮚"/>
            </a:pPr>
            <a:r>
              <a:rPr lang="en-IN" sz="2200" b="1" dirty="0">
                <a:solidFill>
                  <a:schemeClr val="dk2"/>
                </a:solidFill>
                <a:latin typeface="Calibri"/>
                <a:ea typeface="Calibri"/>
                <a:cs typeface="Calibri"/>
                <a:sym typeface="Calibri"/>
              </a:rPr>
              <a:t>Generate the secret information </a:t>
            </a:r>
            <a:r>
              <a:rPr lang="en-IN" sz="2200" dirty="0">
                <a:solidFill>
                  <a:schemeClr val="dk1"/>
                </a:solidFill>
                <a:latin typeface="Calibri"/>
                <a:ea typeface="Calibri"/>
                <a:cs typeface="Calibri"/>
                <a:sym typeface="Calibri"/>
              </a:rPr>
              <a:t>to be used with the algorithm.</a:t>
            </a:r>
            <a:endParaRPr sz="2200" dirty="0"/>
          </a:p>
          <a:p>
            <a:pPr marL="319088" marR="0" lvl="0" indent="-319088" algn="just" rtl="0">
              <a:spcBef>
                <a:spcPts val="480"/>
              </a:spcBef>
              <a:spcAft>
                <a:spcPts val="0"/>
              </a:spcAft>
              <a:buClr>
                <a:schemeClr val="dk2"/>
              </a:buClr>
              <a:buSzPts val="2400"/>
              <a:buFont typeface="Noto Sans Symbols"/>
              <a:buChar char="⮚"/>
            </a:pPr>
            <a:r>
              <a:rPr lang="en-IN" sz="2200" b="1" dirty="0">
                <a:solidFill>
                  <a:schemeClr val="dk2"/>
                </a:solidFill>
                <a:latin typeface="Calibri"/>
                <a:ea typeface="Calibri"/>
                <a:cs typeface="Calibri"/>
                <a:sym typeface="Calibri"/>
              </a:rPr>
              <a:t>Develop methods for the distribution and sharing </a:t>
            </a:r>
            <a:r>
              <a:rPr lang="en-IN" sz="2200" dirty="0">
                <a:solidFill>
                  <a:schemeClr val="dk1"/>
                </a:solidFill>
                <a:latin typeface="Calibri"/>
                <a:ea typeface="Calibri"/>
                <a:cs typeface="Calibri"/>
                <a:sym typeface="Calibri"/>
              </a:rPr>
              <a:t>of the secret information</a:t>
            </a:r>
            <a:endParaRPr sz="2200" dirty="0"/>
          </a:p>
          <a:p>
            <a:pPr marL="319088" marR="0" lvl="0" indent="-319088" algn="just" rtl="0">
              <a:spcBef>
                <a:spcPts val="480"/>
              </a:spcBef>
              <a:spcAft>
                <a:spcPts val="0"/>
              </a:spcAft>
              <a:buClr>
                <a:schemeClr val="dk2"/>
              </a:buClr>
              <a:buSzPts val="2400"/>
              <a:buFont typeface="Noto Sans Symbols"/>
              <a:buChar char="⮚"/>
            </a:pPr>
            <a:r>
              <a:rPr lang="en-IN" sz="2200" b="1" dirty="0">
                <a:solidFill>
                  <a:schemeClr val="dk2"/>
                </a:solidFill>
                <a:latin typeface="Calibri"/>
                <a:ea typeface="Calibri"/>
                <a:cs typeface="Calibri"/>
                <a:sym typeface="Calibri"/>
              </a:rPr>
              <a:t>Specify a protocol to be used by two principals </a:t>
            </a:r>
            <a:r>
              <a:rPr lang="en-IN" sz="2200" dirty="0">
                <a:solidFill>
                  <a:schemeClr val="dk1"/>
                </a:solidFill>
                <a:latin typeface="Calibri"/>
                <a:ea typeface="Calibri"/>
                <a:cs typeface="Calibri"/>
                <a:sym typeface="Calibri"/>
              </a:rPr>
              <a:t>that makes use of the security algorithm and the secret information to achieve a particular security service.</a:t>
            </a:r>
            <a:endParaRPr sz="2200" dirty="0"/>
          </a:p>
          <a:p>
            <a:pPr marL="342900" marR="0" lvl="0" indent="-190500" algn="l" rtl="0">
              <a:spcBef>
                <a:spcPts val="480"/>
              </a:spcBef>
              <a:spcAft>
                <a:spcPts val="0"/>
              </a:spcAft>
              <a:buClr>
                <a:schemeClr val="dk1"/>
              </a:buClr>
              <a:buSzPts val="2400"/>
              <a:buFont typeface="Arial"/>
              <a:buNone/>
            </a:pPr>
            <a:endParaRPr sz="2200" dirty="0">
              <a:solidFill>
                <a:schemeClr val="dk1"/>
              </a:solidFill>
              <a:latin typeface="Calibri"/>
              <a:ea typeface="Calibri"/>
              <a:cs typeface="Calibri"/>
              <a:sym typeface="Calibri"/>
            </a:endParaRPr>
          </a:p>
          <a:p>
            <a:pPr marL="342900" marR="0" lvl="0" indent="-190500" algn="l" rtl="0">
              <a:spcBef>
                <a:spcPts val="48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sp>
        <p:nvSpPr>
          <p:cNvPr id="534" name="Google Shape;534;p3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5" name="Google Shape;535;p3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Model for Network Security</a:t>
            </a:r>
            <a:endParaRPr sz="3000" b="1">
              <a:solidFill>
                <a:schemeClr val="lt1"/>
              </a:solidFill>
              <a:latin typeface="Calibri"/>
              <a:ea typeface="Calibri"/>
              <a:cs typeface="Calibri"/>
              <a:sym typeface="Calibri"/>
            </a:endParaRPr>
          </a:p>
          <a:p>
            <a:pPr marL="0" marR="0" lvl="0" indent="0" algn="l" rtl="0">
              <a:spcBef>
                <a:spcPts val="0"/>
              </a:spcBef>
              <a:spcAft>
                <a:spcPts val="0"/>
              </a:spcAft>
              <a:buClr>
                <a:schemeClr val="dk1"/>
              </a:buClr>
              <a:buSzPts val="3000"/>
              <a:buFont typeface="Arial"/>
              <a:buNone/>
            </a:pPr>
            <a:endParaRPr sz="3000" b="1">
              <a:solidFill>
                <a:schemeClr val="lt1"/>
              </a:solidFill>
              <a:latin typeface="Calibri"/>
              <a:ea typeface="Calibri"/>
              <a:cs typeface="Calibri"/>
              <a:sym typeface="Calibri"/>
            </a:endParaRPr>
          </a:p>
        </p:txBody>
      </p:sp>
      <p:pic>
        <p:nvPicPr>
          <p:cNvPr id="536" name="Google Shape;536;p39"/>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6"/>
                                        </p:tgtEl>
                                        <p:attrNameLst>
                                          <p:attrName>style.visibility</p:attrName>
                                        </p:attrNameLst>
                                      </p:cBhvr>
                                      <p:to>
                                        <p:strVal val="visible"/>
                                      </p:to>
                                    </p:set>
                                    <p:animEffect transition="in" filter="fade">
                                      <p:cBhvr>
                                        <p:cTn id="7" dur="1"/>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2" name="Google Shape;122;p4"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123" name="Google Shape;123;p4"/>
          <p:cNvSpPr txBox="1"/>
          <p:nvPr/>
        </p:nvSpPr>
        <p:spPr>
          <a:xfrm>
            <a:off x="190500" y="2286000"/>
            <a:ext cx="8558213" cy="6370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IN" sz="2400" b="1" i="0" u="none" strike="noStrike" cap="none">
                <a:solidFill>
                  <a:schemeClr val="dk1"/>
                </a:solidFill>
                <a:latin typeface="Calibri"/>
                <a:ea typeface="Calibri"/>
                <a:cs typeface="Calibri"/>
                <a:sym typeface="Calibri"/>
              </a:rPr>
              <a:t>Computer Security:-</a:t>
            </a:r>
            <a:endParaRPr sz="2400" b="0" i="0" u="none" strike="noStrike" cap="none">
              <a:solidFill>
                <a:schemeClr val="dk1"/>
              </a:solidFill>
              <a:latin typeface="Calibri"/>
              <a:ea typeface="Calibri"/>
              <a:cs typeface="Calibri"/>
              <a:sym typeface="Calibri"/>
            </a:endParaRPr>
          </a:p>
          <a:p>
            <a:pPr marL="0" marR="0" lvl="0" indent="-152400" algn="just"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Computer Security, Cyber Security or IT Security Software is the  protection of computer systems from theft of or damage to their hardware, software or electronic data, as well as from disruption or misdirection of the services they provide collection of program.</a:t>
            </a:r>
            <a:endParaRPr/>
          </a:p>
          <a:p>
            <a:pPr marL="0" marR="0" lvl="0" indent="-152400" algn="just"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 Computer Security means securing a standalone machine by keeping it updated and patched</a:t>
            </a:r>
            <a:endParaRPr/>
          </a:p>
          <a:p>
            <a:pPr marL="0" marR="0" lvl="0" indent="-152400" algn="just"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Network Security is by securing both the software and hardware technologies</a:t>
            </a:r>
            <a:endParaRPr sz="2400" b="0" i="0" u="none" strike="noStrike" cap="none">
              <a:solidFill>
                <a:schemeClr val="dk1"/>
              </a:solidFill>
              <a:latin typeface="Calibri"/>
              <a:ea typeface="Calibri"/>
              <a:cs typeface="Calibri"/>
              <a:sym typeface="Calibri"/>
            </a:endParaRPr>
          </a:p>
          <a:p>
            <a:pPr marL="0" marR="0" lvl="0" indent="-152400" algn="just"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Cybersecurity is defined as protecting computer systems, which communicate over the computer networks</a:t>
            </a:r>
            <a:endParaRPr/>
          </a:p>
          <a:p>
            <a:pPr marL="0" marR="0" lvl="0" indent="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b="1" i="0" u="none" strike="noStrike" cap="none">
              <a:solidFill>
                <a:schemeClr val="dk2"/>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24" name="Google Shape;124;p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i="0" u="none" strike="noStrike" cap="none">
                <a:solidFill>
                  <a:schemeClr val="lt1"/>
                </a:solidFill>
                <a:latin typeface="Calibri"/>
                <a:ea typeface="Calibri"/>
                <a:cs typeface="Calibri"/>
                <a:sym typeface="Calibri"/>
              </a:rPr>
              <a:t>Computer Security Concepts  </a:t>
            </a:r>
            <a:endParaRPr sz="3000" b="1" i="0" u="none" strike="noStrike" cap="none">
              <a:solidFill>
                <a:schemeClr val="lt1"/>
              </a:solidFill>
              <a:latin typeface="Calibri"/>
              <a:ea typeface="Calibri"/>
              <a:cs typeface="Calibri"/>
              <a:sym typeface="Calibri"/>
            </a:endParaRPr>
          </a:p>
        </p:txBody>
      </p:sp>
      <p:sp>
        <p:nvSpPr>
          <p:cNvPr id="126" name="Google Shape;126;p4"/>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Arial"/>
                <a:ea typeface="Arial"/>
                <a:cs typeface="Arial"/>
                <a:sym typeface="Arial"/>
              </a:rPr>
              <a:t> </a:t>
            </a:r>
            <a:endParaRPr/>
          </a:p>
        </p:txBody>
      </p:sp>
      <p:sp>
        <p:nvSpPr>
          <p:cNvPr id="127" name="Google Shape;127;p4"/>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sp>
        <p:nvSpPr>
          <p:cNvPr id="128" name="Google Shape;128;p4"/>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pic>
        <p:nvPicPr>
          <p:cNvPr id="129" name="Google Shape;129;p4"/>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2" name="Google Shape;542;p40"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543" name="Google Shape;543;p4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4" name="Google Shape;544;p4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References</a:t>
            </a:r>
            <a:endParaRPr/>
          </a:p>
        </p:txBody>
      </p:sp>
      <p:sp>
        <p:nvSpPr>
          <p:cNvPr id="545" name="Google Shape;545;p40"/>
          <p:cNvSpPr txBox="1"/>
          <p:nvPr/>
        </p:nvSpPr>
        <p:spPr>
          <a:xfrm>
            <a:off x="190500" y="2289175"/>
            <a:ext cx="8763000" cy="42165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IN" sz="2000">
                <a:solidFill>
                  <a:schemeClr val="dk1"/>
                </a:solidFill>
                <a:latin typeface="Calibri"/>
                <a:ea typeface="Calibri"/>
                <a:cs typeface="Calibri"/>
                <a:sym typeface="Calibri"/>
              </a:rPr>
              <a:t>[1] Information Security Articles, References, &amp; Blogs, UC SANTA BARBARA</a:t>
            </a:r>
            <a:endParaRPr/>
          </a:p>
          <a:p>
            <a:pPr marL="0" marR="0" lvl="0" indent="0" algn="l" rtl="0">
              <a:spcBef>
                <a:spcPts val="400"/>
              </a:spcBef>
              <a:spcAft>
                <a:spcPts val="0"/>
              </a:spcAft>
              <a:buClr>
                <a:schemeClr val="dk1"/>
              </a:buClr>
              <a:buSzPts val="2000"/>
              <a:buFont typeface="Arial"/>
              <a:buNone/>
            </a:pPr>
            <a:r>
              <a:rPr lang="en-IN" sz="2000">
                <a:solidFill>
                  <a:schemeClr val="dk1"/>
                </a:solidFill>
                <a:latin typeface="Calibri"/>
                <a:ea typeface="Calibri"/>
                <a:cs typeface="Calibri"/>
                <a:sym typeface="Calibri"/>
              </a:rPr>
              <a:t>https://www.it.ucsb.edu/general-security-resources/information-security-articles-references-blogs</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en-IN" sz="2000">
                <a:solidFill>
                  <a:schemeClr val="dk1"/>
                </a:solidFill>
                <a:latin typeface="Calibri"/>
                <a:ea typeface="Calibri"/>
                <a:cs typeface="Calibri"/>
                <a:sym typeface="Calibri"/>
              </a:rPr>
              <a:t>[2] What is Information Security? cisco</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en-IN" sz="2000">
                <a:solidFill>
                  <a:schemeClr val="dk1"/>
                </a:solidFill>
                <a:latin typeface="Calibri"/>
                <a:ea typeface="Calibri"/>
                <a:cs typeface="Calibri"/>
                <a:sym typeface="Calibri"/>
              </a:rPr>
              <a:t>https://www.cisco.com/c/en_in/products/security/what-is-information-security-infosec.html</a:t>
            </a:r>
            <a:endParaRPr/>
          </a:p>
          <a:p>
            <a:pPr marL="0" marR="0" lvl="0" indent="0" algn="l" rtl="0">
              <a:spcBef>
                <a:spcPts val="400"/>
              </a:spcBef>
              <a:spcAft>
                <a:spcPts val="0"/>
              </a:spcAft>
              <a:buClr>
                <a:schemeClr val="dk1"/>
              </a:buClr>
              <a:buSzPts val="2000"/>
              <a:buFont typeface="Arial"/>
              <a:buNone/>
            </a:pPr>
            <a:r>
              <a:rPr lang="en-IN" sz="2000">
                <a:solidFill>
                  <a:schemeClr val="dk1"/>
                </a:solidFill>
                <a:latin typeface="Calibri"/>
                <a:ea typeface="Calibri"/>
                <a:cs typeface="Calibri"/>
                <a:sym typeface="Calibri"/>
              </a:rPr>
              <a:t>[3] CRYPTOGRAPHY AND NETWORK SECURITY. Harlow: Tata McGraw-Hill.</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en-IN" sz="2000">
                <a:solidFill>
                  <a:schemeClr val="dk1"/>
                </a:solidFill>
                <a:latin typeface="Calibri"/>
                <a:ea typeface="Calibri"/>
                <a:cs typeface="Calibri"/>
                <a:sym typeface="Calibri"/>
              </a:rPr>
              <a:t>[4] Nutt, G. J. (2004). Operating systems: A modern perspective. Boston: Pearson/Addison Wesley.</a:t>
            </a:r>
            <a:endParaRPr sz="2000">
              <a:solidFill>
                <a:schemeClr val="dk1"/>
              </a:solidFill>
              <a:latin typeface="Calibri"/>
              <a:ea typeface="Calibri"/>
              <a:cs typeface="Calibri"/>
              <a:sym typeface="Calibri"/>
            </a:endParaRPr>
          </a:p>
          <a:p>
            <a:pPr marL="0" marR="0" lvl="0" indent="0" algn="l" rtl="0">
              <a:spcBef>
                <a:spcPts val="400"/>
              </a:spcBef>
              <a:spcAft>
                <a:spcPts val="0"/>
              </a:spcAft>
              <a:buClr>
                <a:schemeClr val="dk1"/>
              </a:buClr>
              <a:buSzPts val="2000"/>
              <a:buFont typeface="Arial"/>
              <a:buNone/>
            </a:pPr>
            <a:r>
              <a:rPr lang="en-IN" sz="2000">
                <a:solidFill>
                  <a:schemeClr val="dk1"/>
                </a:solidFill>
                <a:latin typeface="Calibri"/>
                <a:ea typeface="Calibri"/>
                <a:cs typeface="Calibri"/>
                <a:sym typeface="Calibri"/>
              </a:rPr>
              <a:t>[5] Cyber Security Strategies. Tutorials point. </a:t>
            </a:r>
            <a:endParaRPr/>
          </a:p>
          <a:p>
            <a:pPr marL="0" marR="0" lvl="0" indent="0" algn="l" rtl="0">
              <a:spcBef>
                <a:spcPts val="400"/>
              </a:spcBef>
              <a:spcAft>
                <a:spcPts val="0"/>
              </a:spcAft>
              <a:buClr>
                <a:schemeClr val="dk1"/>
              </a:buClr>
              <a:buSzPts val="2000"/>
              <a:buFont typeface="Arial"/>
              <a:buNone/>
            </a:pPr>
            <a:r>
              <a:rPr lang="en-IN" sz="2000">
                <a:solidFill>
                  <a:schemeClr val="dk1"/>
                </a:solidFill>
                <a:latin typeface="Calibri"/>
                <a:ea typeface="Calibri"/>
                <a:cs typeface="Calibri"/>
                <a:sym typeface="Calibri"/>
              </a:rPr>
              <a:t>https://www.tutorialspoint.com/information_security_cyber_law/cyber_security_strategies.htm</a:t>
            </a:r>
            <a:endParaRPr/>
          </a:p>
        </p:txBody>
      </p:sp>
      <p:pic>
        <p:nvPicPr>
          <p:cNvPr id="546" name="Google Shape;546;p40"/>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6"/>
                                        </p:tgtEl>
                                        <p:attrNameLst>
                                          <p:attrName>style.visibility</p:attrName>
                                        </p:attrNameLst>
                                      </p:cBhvr>
                                      <p:to>
                                        <p:strVal val="visible"/>
                                      </p:to>
                                    </p:set>
                                    <p:animEffect transition="in" filter="fade">
                                      <p:cBhvr>
                                        <p:cTn id="7" dur="1"/>
                                        <p:tgtEl>
                                          <p:spTgt spid="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1"/>
          <p:cNvSpPr/>
          <p:nvPr/>
        </p:nvSpPr>
        <p:spPr>
          <a:xfrm>
            <a:off x="0" y="2159083"/>
            <a:ext cx="9144000" cy="3279774"/>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553" name="Google Shape;553;p41" descr="C:\Users\parul\Desktop\2.png"/>
          <p:cNvPicPr preferRelativeResize="0"/>
          <p:nvPr/>
        </p:nvPicPr>
        <p:blipFill rotWithShape="1">
          <a:blip r:embed="rId3">
            <a:alphaModFix/>
          </a:blip>
          <a:srcRect/>
          <a:stretch/>
        </p:blipFill>
        <p:spPr>
          <a:xfrm>
            <a:off x="2349712" y="3368675"/>
            <a:ext cx="4276725" cy="571500"/>
          </a:xfrm>
          <a:prstGeom prst="rect">
            <a:avLst/>
          </a:prstGeom>
          <a:noFill/>
          <a:ln>
            <a:noFill/>
          </a:ln>
        </p:spPr>
      </p:pic>
      <p:pic>
        <p:nvPicPr>
          <p:cNvPr id="554" name="Google Shape;554;p41" descr="C:\Users\parul\Desktop\Cover Page with yellow patch - Version 18.png"/>
          <p:cNvPicPr preferRelativeResize="0"/>
          <p:nvPr/>
        </p:nvPicPr>
        <p:blipFill rotWithShape="1">
          <a:blip r:embed="rId4">
            <a:alphaModFix/>
          </a:blip>
          <a:srcRect/>
          <a:stretch/>
        </p:blipFill>
        <p:spPr>
          <a:xfrm>
            <a:off x="2878218" y="4264839"/>
            <a:ext cx="3067050" cy="260350"/>
          </a:xfrm>
          <a:prstGeom prst="rect">
            <a:avLst/>
          </a:prstGeom>
          <a:noFill/>
          <a:ln>
            <a:noFill/>
          </a:ln>
        </p:spPr>
      </p:pic>
      <p:pic>
        <p:nvPicPr>
          <p:cNvPr id="557" name="Google Shape;557;p41"/>
          <p:cNvPicPr preferRelativeResize="0"/>
          <p:nvPr/>
        </p:nvPicPr>
        <p:blipFill rotWithShape="1">
          <a:blip r:embed="rId5">
            <a:alphaModFix/>
          </a:blip>
          <a:srcRect/>
          <a:stretch/>
        </p:blipFill>
        <p:spPr>
          <a:xfrm>
            <a:off x="8440738" y="6154738"/>
            <a:ext cx="487362" cy="487362"/>
          </a:xfrm>
          <a:prstGeom prst="rect">
            <a:avLst/>
          </a:prstGeom>
          <a:noFill/>
          <a:ln>
            <a:noFill/>
          </a:ln>
        </p:spPr>
      </p:pic>
      <p:sp>
        <p:nvSpPr>
          <p:cNvPr id="9" name="Google Shape;556;p41">
            <a:extLst>
              <a:ext uri="{FF2B5EF4-FFF2-40B4-BE49-F238E27FC236}">
                <a16:creationId xmlns:a16="http://schemas.microsoft.com/office/drawing/2014/main" id="{F61C03FD-8F22-4B84-9C6A-1D5A8E96AA4C}"/>
              </a:ext>
            </a:extLst>
          </p:cNvPr>
          <p:cNvSpPr/>
          <p:nvPr/>
        </p:nvSpPr>
        <p:spPr>
          <a:xfrm>
            <a:off x="3089356" y="5438857"/>
            <a:ext cx="2644775" cy="369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2"/>
              </a:buClr>
              <a:buSzPts val="1800"/>
              <a:buFont typeface="Arial"/>
              <a:buNone/>
            </a:pPr>
            <a:r>
              <a:rPr lang="en-IN" sz="1800" dirty="0">
                <a:solidFill>
                  <a:schemeClr val="dk2"/>
                </a:solidFill>
                <a:latin typeface="Calibri"/>
                <a:ea typeface="Calibri"/>
                <a:cs typeface="Calibri"/>
                <a:sym typeface="Calibri"/>
              </a:rPr>
              <a:t>www.paruluniversity.ac.in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7"/>
                                        </p:tgtEl>
                                        <p:attrNameLst>
                                          <p:attrName>style.visibility</p:attrName>
                                        </p:attrNameLst>
                                      </p:cBhvr>
                                      <p:to>
                                        <p:strVal val="visible"/>
                                      </p:to>
                                    </p:set>
                                    <p:animEffect transition="in" filter="fade">
                                      <p:cBhvr>
                                        <p:cTn id="7" dur="1"/>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5" name="Google Shape;135;p5"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136" name="Google Shape;136;p5"/>
          <p:cNvSpPr txBox="1"/>
          <p:nvPr/>
        </p:nvSpPr>
        <p:spPr>
          <a:xfrm>
            <a:off x="190500" y="2286000"/>
            <a:ext cx="8558213"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r>
              <a:rPr lang="en-IN" sz="2400" b="1">
                <a:solidFill>
                  <a:schemeClr val="dk1"/>
                </a:solidFill>
                <a:latin typeface="Calibri"/>
                <a:ea typeface="Calibri"/>
                <a:cs typeface="Calibri"/>
                <a:sym typeface="Calibri"/>
              </a:rPr>
              <a:t>Information Security:-</a:t>
            </a:r>
            <a:endParaRPr sz="2400">
              <a:solidFill>
                <a:schemeClr val="dk1"/>
              </a:solidFill>
              <a:latin typeface="Calibri"/>
              <a:ea typeface="Calibri"/>
              <a:cs typeface="Calibri"/>
              <a:sym typeface="Calibri"/>
            </a:endParaRPr>
          </a:p>
          <a:p>
            <a:pPr marL="0" marR="0" lvl="0" indent="-152400" algn="l" rtl="0">
              <a:spcBef>
                <a:spcPts val="48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 The internet is not a single network, but a worldwide collection of loosely connected networks</a:t>
            </a:r>
            <a:endParaRPr/>
          </a:p>
          <a:p>
            <a:pPr marL="742950" marR="0" lvl="1" indent="-285750" algn="l" rtl="0">
              <a:spcBef>
                <a:spcPts val="48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Accessible by individual computer hosts, in a variety of ways, to anyone with a computer and a network connection.</a:t>
            </a:r>
            <a:endParaRPr/>
          </a:p>
          <a:p>
            <a:pPr marL="0" marR="0" lvl="0" indent="-152400" algn="l" rtl="0">
              <a:spcBef>
                <a:spcPts val="48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 Along with the convenience and easy access to information come risks.</a:t>
            </a:r>
            <a:endParaRPr/>
          </a:p>
          <a:p>
            <a:pPr marL="0" marR="0" lvl="0" indent="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7" name="Google Shape;137;p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8" name="Google Shape;138;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Information Security   </a:t>
            </a:r>
            <a:endParaRPr sz="3000" b="1">
              <a:solidFill>
                <a:schemeClr val="lt1"/>
              </a:solidFill>
              <a:latin typeface="Calibri"/>
              <a:ea typeface="Calibri"/>
              <a:cs typeface="Calibri"/>
              <a:sym typeface="Calibri"/>
            </a:endParaRPr>
          </a:p>
        </p:txBody>
      </p:sp>
      <p:sp>
        <p:nvSpPr>
          <p:cNvPr id="139" name="Google Shape;139;p5"/>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sp>
        <p:nvSpPr>
          <p:cNvPr id="140" name="Google Shape;140;p5"/>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sp>
        <p:nvSpPr>
          <p:cNvPr id="141" name="Google Shape;141;p5"/>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pic>
        <p:nvPicPr>
          <p:cNvPr id="142" name="Google Shape;142;p5"/>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8" name="Google Shape;148;p6"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149" name="Google Shape;149;p6"/>
          <p:cNvSpPr txBox="1"/>
          <p:nvPr/>
        </p:nvSpPr>
        <p:spPr>
          <a:xfrm>
            <a:off x="190500" y="2286000"/>
            <a:ext cx="8558213" cy="33424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0" marR="0" lvl="0" indent="-152400" algn="l" rtl="0">
              <a:spcBef>
                <a:spcPts val="48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Risks :-  valuable information will be lost, stolen, changed, or misused.</a:t>
            </a:r>
            <a:endParaRPr dirty="0"/>
          </a:p>
          <a:p>
            <a:pPr marL="0" marR="0" lvl="0" indent="-152400" algn="l" rtl="0">
              <a:spcBef>
                <a:spcPts val="48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 If information is recorded electronically and is available on networked computers, it is more vulnerable than if the same information is printed on paper. </a:t>
            </a:r>
            <a:endParaRPr dirty="0"/>
          </a:p>
          <a:p>
            <a:pPr marL="0" marR="0" lvl="0" indent="0" algn="l" rtl="0">
              <a:spcBef>
                <a:spcPts val="48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sp>
        <p:nvSpPr>
          <p:cNvPr id="150" name="Google Shape;150;p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1" name="Google Shape;151;p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Information Security   </a:t>
            </a:r>
            <a:endParaRPr sz="3000" b="1">
              <a:solidFill>
                <a:schemeClr val="lt1"/>
              </a:solidFill>
              <a:latin typeface="Calibri"/>
              <a:ea typeface="Calibri"/>
              <a:cs typeface="Calibri"/>
              <a:sym typeface="Calibri"/>
            </a:endParaRPr>
          </a:p>
        </p:txBody>
      </p:sp>
      <p:sp>
        <p:nvSpPr>
          <p:cNvPr id="152" name="Google Shape;152;p6"/>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sp>
        <p:nvSpPr>
          <p:cNvPr id="153" name="Google Shape;153;p6"/>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sp>
        <p:nvSpPr>
          <p:cNvPr id="154" name="Google Shape;154;p6"/>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a:t>
            </a:r>
            <a:endParaRPr/>
          </a:p>
        </p:txBody>
      </p:sp>
      <p:pic>
        <p:nvPicPr>
          <p:cNvPr id="155" name="Google Shape;155;p6"/>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1" name="Google Shape;161;p7"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162" name="Google Shape;162;p7"/>
          <p:cNvSpPr txBox="1"/>
          <p:nvPr/>
        </p:nvSpPr>
        <p:spPr>
          <a:xfrm>
            <a:off x="190500" y="2286000"/>
            <a:ext cx="8629650" cy="452431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OSI (Open Systems Interconnection) security architecture focuses on Security Attacks, Mechanisms, and Services. </a:t>
            </a:r>
            <a:endParaRPr sz="2400">
              <a:solidFill>
                <a:schemeClr val="dk1"/>
              </a:solidFill>
              <a:latin typeface="Calibri"/>
              <a:ea typeface="Calibri"/>
              <a:cs typeface="Calibri"/>
              <a:sym typeface="Calibri"/>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Security Attack:</a:t>
            </a:r>
            <a:r>
              <a:rPr lang="en-IN" sz="2400">
                <a:solidFill>
                  <a:schemeClr val="dk2"/>
                </a:solidFill>
                <a:latin typeface="Calibri"/>
                <a:ea typeface="Calibri"/>
                <a:cs typeface="Calibri"/>
                <a:sym typeface="Calibri"/>
              </a:rPr>
              <a:t> </a:t>
            </a:r>
            <a:r>
              <a:rPr lang="en-IN" sz="2400">
                <a:solidFill>
                  <a:schemeClr val="dk1"/>
                </a:solidFill>
                <a:latin typeface="Calibri"/>
                <a:ea typeface="Calibri"/>
                <a:cs typeface="Calibri"/>
                <a:sym typeface="Calibri"/>
              </a:rPr>
              <a:t>Any action that compromises the security of information owned by an organization.</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Security Mechanism: </a:t>
            </a:r>
            <a:r>
              <a:rPr lang="en-IN" sz="2400">
                <a:solidFill>
                  <a:schemeClr val="dk1"/>
                </a:solidFill>
                <a:latin typeface="Calibri"/>
                <a:ea typeface="Calibri"/>
                <a:cs typeface="Calibri"/>
                <a:sym typeface="Calibri"/>
              </a:rPr>
              <a:t>A process that is designed to detect, prevent, or recover from a security attack.</a:t>
            </a:r>
            <a:endParaRPr/>
          </a:p>
          <a:p>
            <a:pPr marL="342900" marR="0" lvl="0" indent="-342900" algn="l" rtl="0">
              <a:spcBef>
                <a:spcPts val="480"/>
              </a:spcBef>
              <a:spcAft>
                <a:spcPts val="0"/>
              </a:spcAft>
              <a:buClr>
                <a:schemeClr val="dk2"/>
              </a:buClr>
              <a:buSzPts val="2400"/>
              <a:buFont typeface="Arial"/>
              <a:buChar char="•"/>
            </a:pPr>
            <a:r>
              <a:rPr lang="en-IN" sz="2400" b="1">
                <a:solidFill>
                  <a:schemeClr val="dk2"/>
                </a:solidFill>
                <a:latin typeface="Calibri"/>
                <a:ea typeface="Calibri"/>
                <a:cs typeface="Calibri"/>
                <a:sym typeface="Calibri"/>
              </a:rPr>
              <a:t>Security Service: </a:t>
            </a:r>
            <a:r>
              <a:rPr lang="en-IN" sz="2400">
                <a:solidFill>
                  <a:schemeClr val="dk1"/>
                </a:solidFill>
                <a:latin typeface="Calibri"/>
                <a:ea typeface="Calibri"/>
                <a:cs typeface="Calibri"/>
                <a:sym typeface="Calibri"/>
              </a:rPr>
              <a:t>A communication service that enhances the security of the data processing systems and the information transfers of an organization. </a:t>
            </a:r>
            <a:endParaRPr/>
          </a:p>
          <a:p>
            <a:pPr marL="0" marR="0" lvl="0" indent="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l"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63" name="Google Shape;163;p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4" name="Google Shape;164;p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OSI Security Architecture</a:t>
            </a:r>
            <a:endParaRPr sz="3000" b="1">
              <a:solidFill>
                <a:schemeClr val="lt1"/>
              </a:solidFill>
              <a:latin typeface="Calibri"/>
              <a:ea typeface="Calibri"/>
              <a:cs typeface="Calibri"/>
              <a:sym typeface="Calibri"/>
            </a:endParaRPr>
          </a:p>
        </p:txBody>
      </p:sp>
      <p:pic>
        <p:nvPicPr>
          <p:cNvPr id="165" name="Google Shape;165;p7"/>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1" name="Google Shape;171;p8"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172" name="Google Shape;172;p8"/>
          <p:cNvSpPr txBox="1"/>
          <p:nvPr/>
        </p:nvSpPr>
        <p:spPr>
          <a:xfrm>
            <a:off x="190500" y="2286000"/>
            <a:ext cx="8629650" cy="480131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200"/>
              <a:buFont typeface="Arial"/>
              <a:buChar char="•"/>
            </a:pPr>
            <a:r>
              <a:rPr lang="en-IN" sz="2200">
                <a:solidFill>
                  <a:schemeClr val="dk1"/>
                </a:solidFill>
                <a:latin typeface="Calibri"/>
                <a:ea typeface="Calibri"/>
                <a:cs typeface="Calibri"/>
                <a:sym typeface="Calibri"/>
              </a:rPr>
              <a:t>There are mainly two types:</a:t>
            </a:r>
            <a:endParaRPr/>
          </a:p>
          <a:p>
            <a:pPr marL="342900" marR="0" lvl="0" indent="-342900" algn="just" rtl="0">
              <a:spcBef>
                <a:spcPts val="440"/>
              </a:spcBef>
              <a:spcAft>
                <a:spcPts val="0"/>
              </a:spcAft>
              <a:buClr>
                <a:schemeClr val="dk1"/>
              </a:buClr>
              <a:buSzPts val="2200"/>
              <a:buFont typeface="Arial"/>
              <a:buChar char="•"/>
            </a:pPr>
            <a:r>
              <a:rPr lang="en-IN" sz="2200">
                <a:solidFill>
                  <a:schemeClr val="dk1"/>
                </a:solidFill>
                <a:latin typeface="Calibri"/>
                <a:ea typeface="Calibri"/>
                <a:cs typeface="Calibri"/>
                <a:sym typeface="Calibri"/>
              </a:rPr>
              <a:t>A </a:t>
            </a:r>
            <a:r>
              <a:rPr lang="en-IN" sz="2200" b="1">
                <a:solidFill>
                  <a:schemeClr val="dk2"/>
                </a:solidFill>
                <a:latin typeface="Calibri"/>
                <a:ea typeface="Calibri"/>
                <a:cs typeface="Calibri"/>
                <a:sym typeface="Calibri"/>
              </a:rPr>
              <a:t>passive attack</a:t>
            </a:r>
            <a:r>
              <a:rPr lang="en-IN" sz="2200">
                <a:solidFill>
                  <a:schemeClr val="dk1"/>
                </a:solidFill>
                <a:latin typeface="Calibri"/>
                <a:ea typeface="Calibri"/>
                <a:cs typeface="Calibri"/>
                <a:sym typeface="Calibri"/>
              </a:rPr>
              <a:t> attempts to learn or make use of information from the system but does not affect system resources. </a:t>
            </a:r>
            <a:endParaRPr/>
          </a:p>
          <a:p>
            <a:pPr marL="857250" marR="0" lvl="1" indent="-457200" algn="just" rtl="0">
              <a:spcBef>
                <a:spcPts val="440"/>
              </a:spcBef>
              <a:spcAft>
                <a:spcPts val="0"/>
              </a:spcAft>
              <a:buClr>
                <a:schemeClr val="dk1"/>
              </a:buClr>
              <a:buSzPts val="2200"/>
              <a:buFont typeface="Calibri"/>
              <a:buAutoNum type="arabicPeriod"/>
            </a:pPr>
            <a:r>
              <a:rPr lang="en-IN" sz="2200" b="0" i="0" u="none" strike="noStrike" cap="none">
                <a:solidFill>
                  <a:schemeClr val="dk1"/>
                </a:solidFill>
                <a:latin typeface="Calibri"/>
                <a:ea typeface="Calibri"/>
                <a:cs typeface="Calibri"/>
                <a:sym typeface="Calibri"/>
              </a:rPr>
              <a:t>Release of message contents</a:t>
            </a:r>
            <a:endParaRPr/>
          </a:p>
          <a:p>
            <a:pPr marL="857250" marR="0" lvl="1" indent="-457200" algn="just" rtl="0">
              <a:spcBef>
                <a:spcPts val="440"/>
              </a:spcBef>
              <a:spcAft>
                <a:spcPts val="0"/>
              </a:spcAft>
              <a:buClr>
                <a:schemeClr val="dk1"/>
              </a:buClr>
              <a:buSzPts val="2200"/>
              <a:buFont typeface="Calibri"/>
              <a:buAutoNum type="arabicPeriod"/>
            </a:pPr>
            <a:r>
              <a:rPr lang="en-IN" sz="2200" b="0" i="0" u="none" strike="noStrike" cap="none">
                <a:solidFill>
                  <a:schemeClr val="dk1"/>
                </a:solidFill>
                <a:latin typeface="Calibri"/>
                <a:ea typeface="Calibri"/>
                <a:cs typeface="Calibri"/>
                <a:sym typeface="Calibri"/>
              </a:rPr>
              <a:t>Traffic analysis</a:t>
            </a:r>
            <a:endParaRPr/>
          </a:p>
          <a:p>
            <a:pPr marL="0" marR="0" lvl="0" indent="-139700" algn="l" rtl="0">
              <a:spcBef>
                <a:spcPts val="440"/>
              </a:spcBef>
              <a:spcAft>
                <a:spcPts val="0"/>
              </a:spcAft>
              <a:buClr>
                <a:schemeClr val="dk1"/>
              </a:buClr>
              <a:buSzPts val="2200"/>
              <a:buFont typeface="Arial"/>
              <a:buChar char="•"/>
            </a:pPr>
            <a:r>
              <a:rPr lang="en-IN" sz="2200">
                <a:solidFill>
                  <a:schemeClr val="dk1"/>
                </a:solidFill>
                <a:latin typeface="Calibri"/>
                <a:ea typeface="Calibri"/>
                <a:cs typeface="Calibri"/>
                <a:sym typeface="Calibri"/>
              </a:rPr>
              <a:t>    An </a:t>
            </a:r>
            <a:r>
              <a:rPr lang="en-IN" sz="2200" b="1">
                <a:solidFill>
                  <a:schemeClr val="dk2"/>
                </a:solidFill>
                <a:latin typeface="Calibri"/>
                <a:ea typeface="Calibri"/>
                <a:cs typeface="Calibri"/>
                <a:sym typeface="Calibri"/>
              </a:rPr>
              <a:t>active attack </a:t>
            </a:r>
            <a:r>
              <a:rPr lang="en-IN" sz="2200">
                <a:solidFill>
                  <a:schemeClr val="dk1"/>
                </a:solidFill>
                <a:latin typeface="Calibri"/>
                <a:ea typeface="Calibri"/>
                <a:cs typeface="Calibri"/>
                <a:sym typeface="Calibri"/>
              </a:rPr>
              <a:t>attempts to alter system resources or affect their      operation.</a:t>
            </a:r>
            <a:endParaRPr/>
          </a:p>
          <a:p>
            <a:pPr marL="857250" marR="0" lvl="1" indent="-457200" algn="l" rtl="0">
              <a:spcBef>
                <a:spcPts val="440"/>
              </a:spcBef>
              <a:spcAft>
                <a:spcPts val="0"/>
              </a:spcAft>
              <a:buClr>
                <a:schemeClr val="dk1"/>
              </a:buClr>
              <a:buSzPts val="2200"/>
              <a:buFont typeface="Calibri"/>
              <a:buAutoNum type="arabicPeriod"/>
            </a:pPr>
            <a:r>
              <a:rPr lang="en-IN" sz="2200" b="0" i="0" u="none" strike="noStrike" cap="none">
                <a:solidFill>
                  <a:schemeClr val="dk1"/>
                </a:solidFill>
                <a:latin typeface="Calibri"/>
                <a:ea typeface="Calibri"/>
                <a:cs typeface="Calibri"/>
                <a:sym typeface="Calibri"/>
              </a:rPr>
              <a:t>Masquerade</a:t>
            </a:r>
            <a:endParaRPr sz="2200" b="0" i="0" u="none" strike="noStrike" cap="none">
              <a:solidFill>
                <a:schemeClr val="dk1"/>
              </a:solidFill>
              <a:latin typeface="Calibri"/>
              <a:ea typeface="Calibri"/>
              <a:cs typeface="Calibri"/>
              <a:sym typeface="Calibri"/>
            </a:endParaRPr>
          </a:p>
          <a:p>
            <a:pPr marL="857250" marR="0" lvl="1" indent="-457200" algn="l" rtl="0">
              <a:spcBef>
                <a:spcPts val="440"/>
              </a:spcBef>
              <a:spcAft>
                <a:spcPts val="0"/>
              </a:spcAft>
              <a:buClr>
                <a:schemeClr val="dk1"/>
              </a:buClr>
              <a:buSzPts val="2200"/>
              <a:buFont typeface="Calibri"/>
              <a:buAutoNum type="arabicPeriod"/>
            </a:pPr>
            <a:r>
              <a:rPr lang="en-IN" sz="2200" b="0" i="0" u="none" strike="noStrike" cap="none">
                <a:solidFill>
                  <a:schemeClr val="dk1"/>
                </a:solidFill>
                <a:latin typeface="Calibri"/>
                <a:ea typeface="Calibri"/>
                <a:cs typeface="Calibri"/>
                <a:sym typeface="Calibri"/>
              </a:rPr>
              <a:t>Replay</a:t>
            </a:r>
            <a:endParaRPr/>
          </a:p>
          <a:p>
            <a:pPr marL="857250" marR="0" lvl="1" indent="-457200" algn="l" rtl="0">
              <a:spcBef>
                <a:spcPts val="440"/>
              </a:spcBef>
              <a:spcAft>
                <a:spcPts val="0"/>
              </a:spcAft>
              <a:buClr>
                <a:schemeClr val="dk1"/>
              </a:buClr>
              <a:buSzPts val="2200"/>
              <a:buFont typeface="Calibri"/>
              <a:buAutoNum type="arabicPeriod"/>
            </a:pPr>
            <a:r>
              <a:rPr lang="en-IN" sz="2200" b="0" i="0" u="none" strike="noStrike" cap="none">
                <a:solidFill>
                  <a:schemeClr val="dk1"/>
                </a:solidFill>
                <a:latin typeface="Calibri"/>
                <a:ea typeface="Calibri"/>
                <a:cs typeface="Calibri"/>
                <a:sym typeface="Calibri"/>
              </a:rPr>
              <a:t>Modification of messages</a:t>
            </a:r>
            <a:endParaRPr/>
          </a:p>
          <a:p>
            <a:pPr marL="857250" marR="0" lvl="1" indent="-457200" algn="l" rtl="0">
              <a:spcBef>
                <a:spcPts val="440"/>
              </a:spcBef>
              <a:spcAft>
                <a:spcPts val="0"/>
              </a:spcAft>
              <a:buClr>
                <a:schemeClr val="dk1"/>
              </a:buClr>
              <a:buSzPts val="2200"/>
              <a:buFont typeface="Calibri"/>
              <a:buAutoNum type="arabicPeriod"/>
            </a:pPr>
            <a:r>
              <a:rPr lang="en-IN" sz="2200" b="0" i="0" u="none" strike="noStrike" cap="none">
                <a:solidFill>
                  <a:schemeClr val="dk1"/>
                </a:solidFill>
                <a:latin typeface="Calibri"/>
                <a:ea typeface="Calibri"/>
                <a:cs typeface="Calibri"/>
                <a:sym typeface="Calibri"/>
              </a:rPr>
              <a:t>Denial of service.</a:t>
            </a:r>
            <a:endParaRPr sz="2400" b="0" i="0" u="none" strike="noStrike" cap="none">
              <a:solidFill>
                <a:schemeClr val="dk1"/>
              </a:solidFill>
              <a:latin typeface="Calibri"/>
              <a:ea typeface="Calibri"/>
              <a:cs typeface="Calibri"/>
              <a:sym typeface="Calibri"/>
            </a:endParaRPr>
          </a:p>
          <a:p>
            <a:pPr marL="0" marR="0" lvl="0" indent="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73" name="Google Shape;173;p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4" name="Google Shape;174;p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Security Attacks</a:t>
            </a:r>
            <a:endParaRPr sz="3000" b="1">
              <a:solidFill>
                <a:schemeClr val="lt1"/>
              </a:solidFill>
              <a:latin typeface="Calibri"/>
              <a:ea typeface="Calibri"/>
              <a:cs typeface="Calibri"/>
              <a:sym typeface="Calibri"/>
            </a:endParaRPr>
          </a:p>
        </p:txBody>
      </p:sp>
      <p:pic>
        <p:nvPicPr>
          <p:cNvPr id="175" name="Google Shape;175;p8"/>
          <p:cNvPicPr preferRelativeResize="0"/>
          <p:nvPr/>
        </p:nvPicPr>
        <p:blipFill rotWithShape="1">
          <a:blip r:embed="rId4">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8" name="Google Shape;188;p9" descr="C:\Users\parul\Desktop\Untitled-1.png"/>
          <p:cNvPicPr preferRelativeResize="0"/>
          <p:nvPr/>
        </p:nvPicPr>
        <p:blipFill rotWithShape="1">
          <a:blip r:embed="rId3">
            <a:alphaModFix/>
          </a:blip>
          <a:srcRect/>
          <a:stretch/>
        </p:blipFill>
        <p:spPr>
          <a:xfrm>
            <a:off x="1857375" y="3071813"/>
            <a:ext cx="5430838" cy="2803525"/>
          </a:xfrm>
          <a:prstGeom prst="rect">
            <a:avLst/>
          </a:prstGeom>
          <a:noFill/>
          <a:ln>
            <a:noFill/>
          </a:ln>
        </p:spPr>
      </p:pic>
      <p:sp>
        <p:nvSpPr>
          <p:cNvPr id="189" name="Google Shape;189;p9"/>
          <p:cNvSpPr txBox="1"/>
          <p:nvPr/>
        </p:nvSpPr>
        <p:spPr>
          <a:xfrm>
            <a:off x="190500" y="2286000"/>
            <a:ext cx="8629650" cy="9048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342900" marR="0" lvl="0" indent="-190500" algn="just" rtl="0">
              <a:spcBef>
                <a:spcPts val="48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90" name="Google Shape;190;p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91" name="Google Shape;191;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IN" sz="3000" b="1">
                <a:solidFill>
                  <a:schemeClr val="lt1"/>
                </a:solidFill>
                <a:latin typeface="Calibri"/>
                <a:ea typeface="Calibri"/>
                <a:cs typeface="Calibri"/>
                <a:sym typeface="Calibri"/>
              </a:rPr>
              <a:t>1) Release of message contents (Passive Attack)</a:t>
            </a:r>
            <a:endParaRPr sz="3000" b="1">
              <a:solidFill>
                <a:schemeClr val="lt1"/>
              </a:solidFill>
              <a:latin typeface="Calibri"/>
              <a:ea typeface="Calibri"/>
              <a:cs typeface="Calibri"/>
              <a:sym typeface="Calibri"/>
            </a:endParaRPr>
          </a:p>
        </p:txBody>
      </p:sp>
      <p:pic>
        <p:nvPicPr>
          <p:cNvPr id="192" name="Google Shape;192;p9"/>
          <p:cNvPicPr preferRelativeResize="0"/>
          <p:nvPr/>
        </p:nvPicPr>
        <p:blipFill rotWithShape="1">
          <a:blip r:embed="rId4">
            <a:alphaModFix/>
          </a:blip>
          <a:srcRect/>
          <a:stretch/>
        </p:blipFill>
        <p:spPr>
          <a:xfrm>
            <a:off x="755576" y="2492896"/>
            <a:ext cx="7128792" cy="363594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193" name="Google Shape;193;p9"/>
          <p:cNvSpPr/>
          <p:nvPr/>
        </p:nvSpPr>
        <p:spPr>
          <a:xfrm>
            <a:off x="3347864" y="6238811"/>
            <a:ext cx="1526252" cy="215444"/>
          </a:xfrm>
          <a:prstGeom prst="rect">
            <a:avLst/>
          </a:prstGeom>
          <a:noFill/>
          <a:ln>
            <a:noFill/>
          </a:ln>
        </p:spPr>
        <p:txBody>
          <a:bodyPr spcFirstLastPara="1" wrap="square" lIns="91425" tIns="45700" rIns="91425" bIns="45700" anchor="t" anchorCtr="0">
            <a:spAutoFit/>
          </a:bodyPr>
          <a:lstStyle/>
          <a:p>
            <a:pPr marL="38100" marR="0" lvl="0" indent="0" algn="l" rtl="0">
              <a:spcBef>
                <a:spcPts val="0"/>
              </a:spcBef>
              <a:spcAft>
                <a:spcPts val="0"/>
              </a:spcAft>
              <a:buNone/>
            </a:pPr>
            <a:r>
              <a:rPr lang="en-IN" sz="800" b="1">
                <a:solidFill>
                  <a:schemeClr val="dk1"/>
                </a:solidFill>
                <a:latin typeface="Calibri"/>
                <a:ea typeface="Calibri"/>
                <a:cs typeface="Calibri"/>
                <a:sym typeface="Calibri"/>
              </a:rPr>
              <a:t>Release of message contents</a:t>
            </a:r>
            <a:r>
              <a:rPr lang="en-IN" sz="800" b="1" baseline="30000">
                <a:solidFill>
                  <a:schemeClr val="dk1"/>
                </a:solidFill>
                <a:latin typeface="Calibri"/>
                <a:ea typeface="Calibri"/>
                <a:cs typeface="Calibri"/>
                <a:sym typeface="Calibri"/>
              </a:rPr>
              <a:t>[2}</a:t>
            </a:r>
            <a:endParaRPr sz="1800" baseline="30000">
              <a:solidFill>
                <a:schemeClr val="dk1"/>
              </a:solidFill>
              <a:latin typeface="Calibri"/>
              <a:ea typeface="Calibri"/>
              <a:cs typeface="Calibri"/>
              <a:sym typeface="Calibri"/>
            </a:endParaRPr>
          </a:p>
        </p:txBody>
      </p:sp>
      <p:pic>
        <p:nvPicPr>
          <p:cNvPr id="194" name="Google Shape;194;p9"/>
          <p:cNvPicPr preferRelativeResize="0"/>
          <p:nvPr/>
        </p:nvPicPr>
        <p:blipFill rotWithShape="1">
          <a:blip r:embed="rId5">
            <a:alphaModFix/>
          </a:blip>
          <a:srcRect/>
          <a:stretch/>
        </p:blipFill>
        <p:spPr>
          <a:xfrm>
            <a:off x="8440738" y="6154738"/>
            <a:ext cx="487362" cy="4873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1629</Words>
  <Application>Microsoft Office PowerPoint</Application>
  <PresentationFormat>On-screen Show (4:3)</PresentationFormat>
  <Paragraphs>176</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THATIPAMULA  AJAY</cp:lastModifiedBy>
  <cp:revision>9</cp:revision>
  <dcterms:created xsi:type="dcterms:W3CDTF">2020-05-18T10:32:41Z</dcterms:created>
  <dcterms:modified xsi:type="dcterms:W3CDTF">2024-05-28T15:26:04Z</dcterms:modified>
</cp:coreProperties>
</file>