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8"/>
  </p:notesMasterIdLst>
  <p:sldIdLst>
    <p:sldId id="256" r:id="rId2"/>
    <p:sldId id="257" r:id="rId3"/>
    <p:sldId id="258" r:id="rId4"/>
    <p:sldId id="350" r:id="rId5"/>
    <p:sldId id="260" r:id="rId6"/>
    <p:sldId id="261" r:id="rId7"/>
    <p:sldId id="262" r:id="rId8"/>
    <p:sldId id="351" r:id="rId9"/>
    <p:sldId id="35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1" roundtripDataSignature="AMtx7mgurFsz9Psn+Z1CAs/4tv9LVL1w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15F5590-9B80-4B5E-AC98-1613B9E9B367}">
  <a:tblStyle styleId="{215F5590-9B80-4B5E-AC98-1613B9E9B36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1" d="100"/>
          <a:sy n="61" d="100"/>
        </p:scale>
        <p:origin x="-125" y="-51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96558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6" name="Google Shape;54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4" name="Google Shape;714;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4" name="Google Shape;764;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6" name="Google Shape;866;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8" name="Google Shape;888;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3" name="Google Shape;983;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7" name="Google Shape;1067;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7" name="Google Shape;1077;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7" name="Google Shape;1087;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4" name="Google Shape;1164;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1" name="Google Shape;1241;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1" name="Google Shape;1251;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1" name="Google Shape;1261;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1" name="Google Shape;1271;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8" name="Google Shape;1318;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6" name="Google Shape;1376;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6" name="Google Shape;1386;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3" name="Google Shape;1483;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3" name="Google Shape;1493;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8" name="Google Shape;1508;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5" name="Google Shape;1535;p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5" name="Google Shape;1545;p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1" name="Google Shape;1571;p8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4" name="Google Shape;1604;p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8" name="Google Shape;1618;p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8" name="Google Shape;1628;p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8" name="Google Shape;1638;p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8" name="Google Shape;1648;p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9" name="Google Shape;1659;p9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p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0" name="Google Shape;1670;p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3" name="Google Shape;1693;p9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4" name="Google Shape;1704;p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9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 name="Google Shape;88;p1" descr="C:\Users\parul\Desktop\temp.png"/>
          <p:cNvPicPr preferRelativeResize="0"/>
          <p:nvPr userDrawn="1"/>
        </p:nvPicPr>
        <p:blipFill rotWithShape="1">
          <a:blip r:embed="rId2">
            <a:alphaModFix/>
          </a:blip>
          <a:srcRect/>
          <a:stretch/>
        </p:blipFill>
        <p:spPr>
          <a:xfrm>
            <a:off x="0" y="0"/>
            <a:ext cx="9144000" cy="6900863"/>
          </a:xfrm>
          <a:prstGeom prst="rect">
            <a:avLst/>
          </a:prstGeom>
          <a:noFill/>
          <a:ln>
            <a:noFill/>
          </a:ln>
        </p:spPr>
      </p:pic>
      <p:pic>
        <p:nvPicPr>
          <p:cNvPr id="10" name="Picture 9">
            <a:extLst>
              <a:ext uri="{FF2B5EF4-FFF2-40B4-BE49-F238E27FC236}">
                <a16:creationId xmlns:a16="http://schemas.microsoft.com/office/drawing/2014/main" xmlns="" id="{109F1F28-2471-4424-991F-F3B077F22EC9}"/>
              </a:ext>
            </a:extLst>
          </p:cNvPr>
          <p:cNvPicPr>
            <a:picLocks noChangeAspect="1"/>
          </p:cNvPicPr>
          <p:nvPr userDrawn="1"/>
        </p:nvPicPr>
        <p:blipFill>
          <a:blip r:embed="rId3"/>
          <a:stretch>
            <a:fillRect/>
          </a:stretch>
        </p:blipFill>
        <p:spPr>
          <a:xfrm>
            <a:off x="3043011" y="373657"/>
            <a:ext cx="3208290" cy="1104996"/>
          </a:xfrm>
          <a:prstGeom prst="rect">
            <a:avLst/>
          </a:prstGeom>
        </p:spPr>
        <p:style>
          <a:lnRef idx="1">
            <a:schemeClr val="accent1"/>
          </a:lnRef>
          <a:fillRef idx="3">
            <a:schemeClr val="accent1"/>
          </a:fillRef>
          <a:effectRef idx="2">
            <a:schemeClr val="accent1"/>
          </a:effectRef>
          <a:fontRef idx="minor">
            <a:schemeClr val="lt1"/>
          </a:fontRef>
        </p:style>
      </p:pic>
      <p:sp>
        <p:nvSpPr>
          <p:cNvPr id="2" name="Rectangle 1"/>
          <p:cNvSpPr/>
          <p:nvPr userDrawn="1"/>
        </p:nvSpPr>
        <p:spPr>
          <a:xfrm>
            <a:off x="1385408" y="1584097"/>
            <a:ext cx="6748963" cy="646331"/>
          </a:xfrm>
          <a:prstGeom prst="rect">
            <a:avLst/>
          </a:prstGeom>
        </p:spPr>
        <p:txBody>
          <a:bodyPr wrap="none">
            <a:spAutoFit/>
          </a:bodyPr>
          <a:lstStyle/>
          <a:p>
            <a:pPr algn="ctr">
              <a:buSzPts val="3500"/>
            </a:pPr>
            <a:r>
              <a:rPr lang="en-US" sz="3600" b="1" dirty="0" smtClean="0">
                <a:latin typeface="Calibri"/>
                <a:ea typeface="Calibri"/>
                <a:cs typeface="Calibri"/>
                <a:sym typeface="Calibri"/>
              </a:rPr>
              <a:t>Information and Network Security</a:t>
            </a:r>
            <a:endParaRPr lang="en-US" sz="3600" b="1" dirty="0">
              <a:latin typeface="Calibri"/>
              <a:ea typeface="Calibri"/>
              <a:cs typeface="Calibri"/>
              <a:sym typeface="Calibri"/>
            </a:endParaRPr>
          </a:p>
        </p:txBody>
      </p:sp>
      <p:grpSp>
        <p:nvGrpSpPr>
          <p:cNvPr id="13" name="Google Shape;92;p1"/>
          <p:cNvGrpSpPr/>
          <p:nvPr userDrawn="1"/>
        </p:nvGrpSpPr>
        <p:grpSpPr>
          <a:xfrm>
            <a:off x="1511300" y="2366723"/>
            <a:ext cx="6308725" cy="93663"/>
            <a:chOff x="1428728" y="2571744"/>
            <a:chExt cx="6309404" cy="94298"/>
          </a:xfrm>
        </p:grpSpPr>
        <p:cxnSp>
          <p:nvCxnSpPr>
            <p:cNvPr id="14" name="Google Shape;93;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15" name="Google Shape;94;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 name="Google Shape;95;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 name="Rectangle 2"/>
          <p:cNvSpPr/>
          <p:nvPr userDrawn="1"/>
        </p:nvSpPr>
        <p:spPr>
          <a:xfrm>
            <a:off x="2185792" y="2578056"/>
            <a:ext cx="4572000" cy="1200329"/>
          </a:xfrm>
          <a:prstGeom prst="rect">
            <a:avLst/>
          </a:prstGeom>
        </p:spPr>
        <p:txBody>
          <a:bodyPr>
            <a:spAutoFit/>
          </a:bodyPr>
          <a:lstStyle/>
          <a:p>
            <a:pPr lvl="0" algn="ctr">
              <a:buSzPts val="2200"/>
            </a:pPr>
            <a:r>
              <a:rPr lang="en-IN" sz="2400" b="1" dirty="0" smtClean="0">
                <a:latin typeface="Calibri" panose="020F0502020204030204" pitchFamily="34" charset="0"/>
                <a:ea typeface="Calibri" panose="020F0502020204030204" pitchFamily="34" charset="0"/>
                <a:cs typeface="Calibri" panose="020F0502020204030204" pitchFamily="34" charset="0"/>
                <a:sym typeface="Calibri"/>
              </a:rPr>
              <a:t>Ms. </a:t>
            </a:r>
            <a:r>
              <a:rPr lang="en-IN" sz="2400" b="1" dirty="0" err="1" smtClean="0">
                <a:latin typeface="Calibri" panose="020F0502020204030204" pitchFamily="34" charset="0"/>
                <a:ea typeface="Calibri" panose="020F0502020204030204" pitchFamily="34" charset="0"/>
                <a:cs typeface="Calibri" panose="020F0502020204030204" pitchFamily="34" charset="0"/>
                <a:sym typeface="Calibri"/>
              </a:rPr>
              <a:t>Hansa</a:t>
            </a:r>
            <a:r>
              <a:rPr lang="en-IN" sz="2400" b="1" dirty="0" smtClean="0">
                <a:latin typeface="Calibri" panose="020F0502020204030204" pitchFamily="34" charset="0"/>
                <a:ea typeface="Calibri" panose="020F0502020204030204" pitchFamily="34" charset="0"/>
                <a:cs typeface="Calibri" panose="020F0502020204030204" pitchFamily="34" charset="0"/>
                <a:sym typeface="Calibri"/>
              </a:rPr>
              <a:t> </a:t>
            </a:r>
            <a:r>
              <a:rPr lang="en-IN" sz="2400" b="1" dirty="0" err="1" smtClean="0">
                <a:latin typeface="Calibri" panose="020F0502020204030204" pitchFamily="34" charset="0"/>
                <a:ea typeface="Calibri" panose="020F0502020204030204" pitchFamily="34" charset="0"/>
                <a:cs typeface="Calibri" panose="020F0502020204030204" pitchFamily="34" charset="0"/>
                <a:sym typeface="Calibri"/>
              </a:rPr>
              <a:t>Vaghela</a:t>
            </a:r>
            <a:r>
              <a:rPr lang="en-IN" sz="2400" b="1" dirty="0" smtClean="0">
                <a:latin typeface="Calibri" panose="020F0502020204030204" pitchFamily="34" charset="0"/>
                <a:ea typeface="Calibri" panose="020F0502020204030204" pitchFamily="34" charset="0"/>
                <a:cs typeface="Calibri" panose="020F0502020204030204" pitchFamily="34" charset="0"/>
                <a:sym typeface="Calibri"/>
              </a:rPr>
              <a:t> , </a:t>
            </a:r>
            <a:r>
              <a:rPr lang="en-IN" sz="2400" dirty="0" smtClean="0">
                <a:latin typeface="Calibri" panose="020F0502020204030204" pitchFamily="34" charset="0"/>
                <a:ea typeface="Calibri" panose="020F0502020204030204" pitchFamily="34" charset="0"/>
                <a:cs typeface="Calibri" panose="020F0502020204030204" pitchFamily="34" charset="0"/>
                <a:sym typeface="Calibri"/>
              </a:rPr>
              <a:t>Assistant Professor</a:t>
            </a:r>
            <a:endParaRPr lang="en-IN" sz="2400" dirty="0" smtClean="0">
              <a:latin typeface="Calibri" panose="020F0502020204030204" pitchFamily="34" charset="0"/>
              <a:ea typeface="Calibri" panose="020F0502020204030204" pitchFamily="34" charset="0"/>
              <a:cs typeface="Calibri" panose="020F0502020204030204" pitchFamily="34" charset="0"/>
            </a:endParaRPr>
          </a:p>
          <a:p>
            <a:pPr lvl="0" algn="ctr">
              <a:buSzPts val="2200"/>
            </a:pPr>
            <a:r>
              <a:rPr lang="en-IN" sz="2400" dirty="0" smtClean="0">
                <a:latin typeface="Calibri" panose="020F0502020204030204" pitchFamily="34" charset="0"/>
                <a:ea typeface="Calibri" panose="020F0502020204030204" pitchFamily="34" charset="0"/>
                <a:cs typeface="Calibri" panose="020F0502020204030204" pitchFamily="34" charset="0"/>
                <a:sym typeface="Calibri"/>
              </a:rPr>
              <a:t>Computer Science &amp; Engineering</a:t>
            </a:r>
            <a:endParaRPr lang="en-IN" sz="2400" dirty="0">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0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0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0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0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0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0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23" name="Google Shape;23;p9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24" name="Google Shape;24;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 name="Picture 6">
            <a:extLst>
              <a:ext uri="{FF2B5EF4-FFF2-40B4-BE49-F238E27FC236}">
                <a16:creationId xmlns:a16="http://schemas.microsoft.com/office/drawing/2014/main" xmlns="" id="{A9AB50B6-7397-42D3-B9F9-862D395CE67F}"/>
              </a:ext>
            </a:extLst>
          </p:cNvPr>
          <p:cNvPicPr>
            <a:picLocks noChangeAspect="1"/>
          </p:cNvPicPr>
          <p:nvPr userDrawn="1"/>
        </p:nvPicPr>
        <p:blipFill>
          <a:blip r:embed="rId2"/>
          <a:stretch>
            <a:fillRect/>
          </a:stretch>
        </p:blipFill>
        <p:spPr>
          <a:xfrm>
            <a:off x="50044" y="14494"/>
            <a:ext cx="3513124" cy="1251285"/>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25436" y="200066"/>
            <a:ext cx="251773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9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9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9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0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0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0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0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0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0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4"/>
          <p:cNvSpPr>
            <a:spLocks noGrp="1"/>
          </p:cNvSpPr>
          <p:nvPr>
            <p:ph type="pic" idx="2"/>
          </p:nvPr>
        </p:nvSpPr>
        <p:spPr>
          <a:xfrm>
            <a:off x="1792288" y="612775"/>
            <a:ext cx="5486400" cy="4114800"/>
          </a:xfrm>
          <a:prstGeom prst="rect">
            <a:avLst/>
          </a:prstGeom>
          <a:noFill/>
          <a:ln>
            <a:noFill/>
          </a:ln>
        </p:spPr>
      </p:sp>
      <p:sp>
        <p:nvSpPr>
          <p:cNvPr id="68" name="Google Shape;68;p10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chemeClr val="dk1"/>
                </a:solidFill>
                <a:latin typeface="Calibri"/>
                <a:ea typeface="Calibri"/>
                <a:cs typeface="Calibri"/>
                <a:sym typeface="Calibri"/>
              </a:defRPr>
            </a:lvl1pPr>
            <a:lvl2pPr marL="0" marR="0" lvl="1" indent="0" algn="r">
              <a:spcBef>
                <a:spcPts val="0"/>
              </a:spcBef>
              <a:spcAft>
                <a:spcPts val="0"/>
              </a:spcAft>
              <a:buNone/>
              <a:defRPr sz="1200">
                <a:solidFill>
                  <a:schemeClr val="dk1"/>
                </a:solidFill>
                <a:latin typeface="Calibri"/>
                <a:ea typeface="Calibri"/>
                <a:cs typeface="Calibri"/>
                <a:sym typeface="Calibri"/>
              </a:defRPr>
            </a:lvl2pPr>
            <a:lvl3pPr marL="0" marR="0" lvl="2" indent="0" algn="r">
              <a:spcBef>
                <a:spcPts val="0"/>
              </a:spcBef>
              <a:spcAft>
                <a:spcPts val="0"/>
              </a:spcAft>
              <a:buNone/>
              <a:defRPr sz="1200">
                <a:solidFill>
                  <a:schemeClr val="dk1"/>
                </a:solidFill>
                <a:latin typeface="Calibri"/>
                <a:ea typeface="Calibri"/>
                <a:cs typeface="Calibri"/>
                <a:sym typeface="Calibri"/>
              </a:defRPr>
            </a:lvl3pPr>
            <a:lvl4pPr marL="0" marR="0" lvl="3" indent="0" algn="r">
              <a:spcBef>
                <a:spcPts val="0"/>
              </a:spcBef>
              <a:spcAft>
                <a:spcPts val="0"/>
              </a:spcAft>
              <a:buNone/>
              <a:defRPr sz="1200">
                <a:solidFill>
                  <a:schemeClr val="dk1"/>
                </a:solidFill>
                <a:latin typeface="Calibri"/>
                <a:ea typeface="Calibri"/>
                <a:cs typeface="Calibri"/>
                <a:sym typeface="Calibri"/>
              </a:defRPr>
            </a:lvl4pPr>
            <a:lvl5pPr marL="0" marR="0" lvl="4" indent="0" algn="r">
              <a:spcBef>
                <a:spcPts val="0"/>
              </a:spcBef>
              <a:spcAft>
                <a:spcPts val="0"/>
              </a:spcAft>
              <a:buNone/>
              <a:defRPr sz="1200">
                <a:solidFill>
                  <a:schemeClr val="dk1"/>
                </a:solidFill>
                <a:latin typeface="Calibri"/>
                <a:ea typeface="Calibri"/>
                <a:cs typeface="Calibri"/>
                <a:sym typeface="Calibri"/>
              </a:defRPr>
            </a:lvl5pPr>
            <a:lvl6pPr marL="0" marR="0" lvl="5" indent="0" algn="r">
              <a:spcBef>
                <a:spcPts val="0"/>
              </a:spcBef>
              <a:spcAft>
                <a:spcPts val="0"/>
              </a:spcAft>
              <a:buNone/>
              <a:defRPr sz="1200">
                <a:solidFill>
                  <a:schemeClr val="dk1"/>
                </a:solidFill>
                <a:latin typeface="Calibri"/>
                <a:ea typeface="Calibri"/>
                <a:cs typeface="Calibri"/>
                <a:sym typeface="Calibri"/>
              </a:defRPr>
            </a:lvl6pPr>
            <a:lvl7pPr marL="0" marR="0" lvl="6" indent="0" algn="r">
              <a:spcBef>
                <a:spcPts val="0"/>
              </a:spcBef>
              <a:spcAft>
                <a:spcPts val="0"/>
              </a:spcAft>
              <a:buNone/>
              <a:defRPr sz="1200">
                <a:solidFill>
                  <a:schemeClr val="dk1"/>
                </a:solidFill>
                <a:latin typeface="Calibri"/>
                <a:ea typeface="Calibri"/>
                <a:cs typeface="Calibri"/>
                <a:sym typeface="Calibri"/>
              </a:defRPr>
            </a:lvl7pPr>
            <a:lvl8pPr marL="0" marR="0" lvl="7" indent="0" algn="r">
              <a:spcBef>
                <a:spcPts val="0"/>
              </a:spcBef>
              <a:spcAft>
                <a:spcPts val="0"/>
              </a:spcAft>
              <a:buNone/>
              <a:defRPr sz="1200">
                <a:solidFill>
                  <a:schemeClr val="dk1"/>
                </a:solidFill>
                <a:latin typeface="Calibri"/>
                <a:ea typeface="Calibri"/>
                <a:cs typeface="Calibri"/>
                <a:sym typeface="Calibri"/>
              </a:defRPr>
            </a:lvl8pPr>
            <a:lvl9pPr marL="0" marR="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9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5.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7.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p:nvPr/>
        </p:nvSpPr>
        <p:spPr>
          <a:xfrm>
            <a:off x="1527175" y="2854325"/>
            <a:ext cx="6089650" cy="76993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2200"/>
              <a:buFont typeface="Arial"/>
              <a:buNone/>
            </a:pPr>
            <a:endParaRPr sz="2200" b="0" i="0" u="none" strike="noStrike" cap="none" dirty="0">
              <a:solidFill>
                <a:srgbClr val="000000"/>
              </a:solidFill>
              <a:latin typeface="Calibri"/>
              <a:ea typeface="Calibri"/>
              <a:cs typeface="Calibri"/>
              <a:sym typeface="Calibri"/>
            </a:endParaRPr>
          </a:p>
        </p:txBody>
      </p:sp>
      <p:sp>
        <p:nvSpPr>
          <p:cNvPr id="95" name="Google Shape;95;p1"/>
          <p:cNvSpPr/>
          <p:nvPr/>
        </p:nvSpPr>
        <p:spPr>
          <a:xfrm>
            <a:off x="1143000" y="1697508"/>
            <a:ext cx="6858000" cy="1169988"/>
          </a:xfrm>
          <a:prstGeom prst="rect">
            <a:avLst/>
          </a:prstGeom>
          <a:noFill/>
          <a:ln>
            <a:noFill/>
          </a:ln>
        </p:spPr>
        <p:txBody>
          <a:bodyPr spcFirstLastPara="1" wrap="square" lIns="91425" tIns="45700" rIns="91425" bIns="45700" anchor="t" anchorCtr="0">
            <a:noAutofit/>
          </a:bodyPr>
          <a:lstStyle/>
          <a:p>
            <a:pPr marL="2350770" marR="5080" lvl="0" indent="-2338705" algn="ctr" rtl="0">
              <a:spcBef>
                <a:spcPts val="0"/>
              </a:spcBef>
              <a:spcAft>
                <a:spcPts val="0"/>
              </a:spcAft>
              <a:buClr>
                <a:srgbClr val="000000"/>
              </a:buClr>
              <a:buSzPts val="3500"/>
              <a:buFont typeface="Arial"/>
              <a:buNone/>
            </a:pPr>
            <a:endParaRPr dirty="0"/>
          </a:p>
        </p:txBody>
      </p:sp>
      <p:pic>
        <p:nvPicPr>
          <p:cNvPr id="96" name="Google Shape;96;p1"/>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14" name="Google Shape;214;p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15" name="Google Shape;215;p8"/>
          <p:cNvSpPr txBox="1"/>
          <p:nvPr/>
        </p:nvSpPr>
        <p:spPr>
          <a:xfrm>
            <a:off x="0" y="1836936"/>
            <a:ext cx="9144000" cy="4195564"/>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The terms diffusion and confusion were introduced by </a:t>
            </a:r>
            <a:r>
              <a:rPr lang="en-IN" sz="2400" dirty="0" err="1">
                <a:solidFill>
                  <a:schemeClr val="dk1"/>
                </a:solidFill>
                <a:latin typeface="Times New Roman"/>
                <a:ea typeface="Times New Roman"/>
                <a:cs typeface="Times New Roman"/>
                <a:sym typeface="Times New Roman"/>
              </a:rPr>
              <a:t>claude</a:t>
            </a:r>
            <a:r>
              <a:rPr lang="en-IN" sz="2400" dirty="0">
                <a:solidFill>
                  <a:schemeClr val="dk1"/>
                </a:solidFill>
                <a:latin typeface="Times New Roman"/>
                <a:ea typeface="Times New Roman"/>
                <a:cs typeface="Times New Roman"/>
                <a:sym typeface="Times New Roman"/>
              </a:rPr>
              <a:t> Shannon.</a:t>
            </a:r>
            <a:endParaRPr dirty="0"/>
          </a:p>
          <a:p>
            <a:pPr marL="342900" marR="0" lvl="0" indent="-342900" algn="just" rtl="0">
              <a:lnSpc>
                <a:spcPct val="90000"/>
              </a:lnSpc>
              <a:spcBef>
                <a:spcPts val="64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Shannon’s concern was to prevent cryptanalysis based </a:t>
            </a:r>
            <a:r>
              <a:rPr lang="en-IN" sz="2400" dirty="0" err="1">
                <a:solidFill>
                  <a:schemeClr val="dk1"/>
                </a:solidFill>
                <a:latin typeface="Times New Roman"/>
                <a:ea typeface="Times New Roman"/>
                <a:cs typeface="Times New Roman"/>
                <a:sym typeface="Times New Roman"/>
              </a:rPr>
              <a:t>on</a:t>
            </a:r>
            <a:r>
              <a:rPr lang="en-IN" sz="3200" b="1" dirty="0" err="1">
                <a:solidFill>
                  <a:schemeClr val="lt1"/>
                </a:solidFill>
                <a:latin typeface="Calibri"/>
                <a:ea typeface="Calibri"/>
                <a:cs typeface="Calibri"/>
                <a:sym typeface="Calibri"/>
              </a:rPr>
              <a:t>l</a:t>
            </a:r>
            <a:r>
              <a:rPr lang="en-IN" sz="2400" dirty="0">
                <a:solidFill>
                  <a:schemeClr val="dk1"/>
                </a:solidFill>
                <a:latin typeface="Times New Roman"/>
                <a:ea typeface="Times New Roman"/>
                <a:cs typeface="Times New Roman"/>
                <a:sym typeface="Times New Roman"/>
              </a:rPr>
              <a:t> </a:t>
            </a:r>
            <a:r>
              <a:rPr lang="en-IN" sz="3200" b="1" dirty="0">
                <a:solidFill>
                  <a:schemeClr val="lt1"/>
                </a:solidFill>
                <a:latin typeface="Calibri"/>
                <a:ea typeface="Calibri"/>
                <a:cs typeface="Calibri"/>
                <a:sym typeface="Calibri"/>
              </a:rPr>
              <a:t>analysis</a:t>
            </a:r>
            <a:r>
              <a:rPr lang="en-IN" sz="2400" dirty="0">
                <a:solidFill>
                  <a:schemeClr val="dk1"/>
                </a:solidFill>
                <a:latin typeface="Times New Roman"/>
                <a:ea typeface="Times New Roman"/>
                <a:cs typeface="Times New Roman"/>
                <a:sym typeface="Times New Roman"/>
              </a:rPr>
              <a:t>.</a:t>
            </a:r>
            <a:endParaRPr dirty="0"/>
          </a:p>
          <a:p>
            <a:pPr marL="342900" marR="0" lvl="0" indent="-342900" algn="l" rtl="0">
              <a:spcBef>
                <a:spcPts val="48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“Diffusion” = the statistical structure of the plaintext is dissipated into long-range statistics of the cipher text.</a:t>
            </a:r>
            <a:endParaRPr dirty="0"/>
          </a:p>
          <a:p>
            <a:pPr marL="342900" marR="0" lvl="0" indent="-342900" algn="l" rtl="0">
              <a:spcBef>
                <a:spcPts val="48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This is achieved by having each plaintext digit affect the value of many cipher text digits;</a:t>
            </a:r>
            <a:endParaRPr sz="2400" dirty="0">
              <a:solidFill>
                <a:schemeClr val="dk1"/>
              </a:solidFill>
              <a:latin typeface="Times New Roman"/>
              <a:ea typeface="Times New Roman"/>
              <a:cs typeface="Times New Roman"/>
              <a:sym typeface="Times New Roman"/>
            </a:endParaRPr>
          </a:p>
          <a:p>
            <a:pPr marL="342900" marR="0" lvl="0" indent="-342900" algn="just" rtl="0">
              <a:lnSpc>
                <a:spcPct val="90000"/>
              </a:lnSpc>
              <a:spcBef>
                <a:spcPts val="48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The mechanism of diffusion look for to make the statistical relationship between the plaintext and cipher text as complex as possible in order to prevent attempts to deduce the key.</a:t>
            </a:r>
            <a:endParaRPr dirty="0"/>
          </a:p>
        </p:txBody>
      </p:sp>
      <p:sp>
        <p:nvSpPr>
          <p:cNvPr id="216" name="Google Shape;216;p8"/>
          <p:cNvSpPr/>
          <p:nvPr/>
        </p:nvSpPr>
        <p:spPr>
          <a:xfrm>
            <a:off x="0"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a:solidFill>
                  <a:schemeClr val="lt1"/>
                </a:solidFill>
                <a:latin typeface="Calibri"/>
                <a:ea typeface="Calibri"/>
                <a:cs typeface="Calibri"/>
                <a:sym typeface="Calibri"/>
              </a:rPr>
              <a:t>Diffusion and Confusion</a:t>
            </a:r>
            <a:endParaRPr sz="3200" b="1">
              <a:solidFill>
                <a:schemeClr val="lt1"/>
              </a:solidFill>
              <a:latin typeface="Calibri"/>
              <a:ea typeface="Calibri"/>
              <a:cs typeface="Calibri"/>
              <a:sym typeface="Calibri"/>
            </a:endParaRPr>
          </a:p>
        </p:txBody>
      </p:sp>
      <p:pic>
        <p:nvPicPr>
          <p:cNvPr id="217" name="Google Shape;217;p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1"/>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24" name="Google Shape;224;p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5" name="Google Shape;225;p9"/>
          <p:cNvSpPr txBox="1"/>
          <p:nvPr/>
        </p:nvSpPr>
        <p:spPr>
          <a:xfrm>
            <a:off x="179512" y="2492896"/>
            <a:ext cx="8748464" cy="453072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“Confusion” = confusion seeks to make the relationship between the statistics of the cipher text and the value of the encryption key as complex as possible, again to thwart attempts to discover the key.</a:t>
            </a:r>
            <a:endParaRPr sz="2400">
              <a:solidFill>
                <a:schemeClr val="dk1"/>
              </a:solidFill>
              <a:latin typeface="Times New Roman"/>
              <a:ea typeface="Times New Roman"/>
              <a:cs typeface="Times New Roman"/>
              <a:sym typeface="Times New Roman"/>
            </a:endParaRPr>
          </a:p>
          <a:p>
            <a:pPr marL="342900" marR="0" lvl="0" indent="-342900" algn="just" rtl="0">
              <a:spcBef>
                <a:spcPts val="48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Thus, even if the attacker can get some handle on the statistics of the cipher text, the way in which the key was used to produce that cipher text is so complex as to make it difficult to deduce the key.</a:t>
            </a:r>
            <a:endParaRPr/>
          </a:p>
          <a:p>
            <a:pPr marL="342900" marR="0" lvl="0" indent="-342900" algn="just" rtl="0">
              <a:spcBef>
                <a:spcPts val="48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This is achieved by the use of a complex substitution algorithm.</a:t>
            </a:r>
            <a:endParaRPr/>
          </a:p>
        </p:txBody>
      </p:sp>
      <p:sp>
        <p:nvSpPr>
          <p:cNvPr id="226" name="Google Shape;226;p9"/>
          <p:cNvSpPr/>
          <p:nvPr/>
        </p:nvSpPr>
        <p:spPr>
          <a:xfrm>
            <a:off x="2125" y="147399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a:solidFill>
                  <a:schemeClr val="lt1"/>
                </a:solidFill>
                <a:latin typeface="Calibri"/>
                <a:ea typeface="Calibri"/>
                <a:cs typeface="Calibri"/>
                <a:sym typeface="Calibri"/>
              </a:rPr>
              <a:t>Diffusion and Confusion</a:t>
            </a:r>
            <a:endParaRPr sz="3200" b="1">
              <a:solidFill>
                <a:schemeClr val="lt1"/>
              </a:solidFill>
              <a:latin typeface="Calibri"/>
              <a:ea typeface="Calibri"/>
              <a:cs typeface="Calibri"/>
              <a:sym typeface="Calibri"/>
            </a:endParaRPr>
          </a:p>
        </p:txBody>
      </p:sp>
      <p:pic>
        <p:nvPicPr>
          <p:cNvPr id="227" name="Google Shape;227;p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10"/>
          <p:cNvSpPr/>
          <p:nvPr/>
        </p:nvSpPr>
        <p:spPr>
          <a:xfrm>
            <a:off x="0"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dirty="0">
                <a:solidFill>
                  <a:schemeClr val="lt1"/>
                </a:solidFill>
                <a:latin typeface="Calibri"/>
                <a:ea typeface="Calibri"/>
                <a:cs typeface="Calibri"/>
                <a:sym typeface="Calibri"/>
              </a:rPr>
              <a:t>DES-</a:t>
            </a:r>
            <a:r>
              <a:rPr lang="en-IN" sz="1800" dirty="0">
                <a:solidFill>
                  <a:schemeClr val="dk1"/>
                </a:solidFill>
                <a:latin typeface="Times"/>
                <a:ea typeface="Times"/>
                <a:cs typeface="Times"/>
                <a:sym typeface="Times"/>
              </a:rPr>
              <a:t> </a:t>
            </a:r>
            <a:r>
              <a:rPr lang="en-IN" sz="3200" b="1" dirty="0">
                <a:solidFill>
                  <a:schemeClr val="lt1"/>
                </a:solidFill>
                <a:latin typeface="Calibri"/>
                <a:ea typeface="Calibri"/>
                <a:cs typeface="Calibri"/>
                <a:sym typeface="Calibri"/>
              </a:rPr>
              <a:t>Data</a:t>
            </a:r>
            <a:r>
              <a:rPr lang="en-IN" sz="1800" i="1" dirty="0">
                <a:solidFill>
                  <a:schemeClr val="dk1"/>
                </a:solidFill>
                <a:latin typeface="Times New Roman"/>
                <a:ea typeface="Times New Roman"/>
                <a:cs typeface="Times New Roman"/>
                <a:sym typeface="Times New Roman"/>
              </a:rPr>
              <a:t> </a:t>
            </a:r>
            <a:r>
              <a:rPr lang="en-IN" sz="3200" b="1" dirty="0">
                <a:solidFill>
                  <a:schemeClr val="lt1"/>
                </a:solidFill>
                <a:latin typeface="Calibri"/>
                <a:ea typeface="Calibri"/>
                <a:cs typeface="Calibri"/>
                <a:sym typeface="Calibri"/>
              </a:rPr>
              <a:t>Encryption</a:t>
            </a:r>
            <a:r>
              <a:rPr lang="en-IN" sz="1800" i="1" dirty="0">
                <a:solidFill>
                  <a:schemeClr val="dk1"/>
                </a:solidFill>
                <a:latin typeface="Times New Roman"/>
                <a:ea typeface="Times New Roman"/>
                <a:cs typeface="Times New Roman"/>
                <a:sym typeface="Times New Roman"/>
              </a:rPr>
              <a:t> </a:t>
            </a:r>
            <a:r>
              <a:rPr lang="en-IN" sz="3200" b="1" dirty="0">
                <a:solidFill>
                  <a:schemeClr val="lt1"/>
                </a:solidFill>
                <a:latin typeface="Calibri"/>
                <a:ea typeface="Calibri"/>
                <a:cs typeface="Calibri"/>
                <a:sym typeface="Calibri"/>
              </a:rPr>
              <a:t>Standard</a:t>
            </a:r>
            <a:r>
              <a:rPr lang="en-IN" sz="1800" i="1" dirty="0">
                <a:solidFill>
                  <a:schemeClr val="dk1"/>
                </a:solidFill>
                <a:latin typeface="Times New Roman"/>
                <a:ea typeface="Times New Roman"/>
                <a:cs typeface="Times New Roman"/>
                <a:sym typeface="Times New Roman"/>
              </a:rPr>
              <a:t> </a:t>
            </a:r>
            <a:endParaRPr sz="1800" dirty="0">
              <a:solidFill>
                <a:schemeClr val="dk1"/>
              </a:solidFill>
              <a:latin typeface="Times"/>
              <a:ea typeface="Times"/>
              <a:cs typeface="Times"/>
              <a:sym typeface="Times"/>
            </a:endParaRPr>
          </a:p>
        </p:txBody>
      </p:sp>
      <p:sp>
        <p:nvSpPr>
          <p:cNvPr id="234" name="Google Shape;234;p1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35" name="Google Shape;235;p1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6" name="Google Shape;236;p10"/>
          <p:cNvSpPr/>
          <p:nvPr/>
        </p:nvSpPr>
        <p:spPr>
          <a:xfrm>
            <a:off x="126478" y="1880881"/>
            <a:ext cx="8229600" cy="4154984"/>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The Data Encryption Standard (DES) is a symmetric-key block cipher published by the National Institute of Standards and Technology (NIST).</a:t>
            </a:r>
            <a:endParaRPr dirty="0"/>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In 1973, NIST published a request for proposals for a national symmetric-key cryptosystem. </a:t>
            </a:r>
            <a:endParaRPr dirty="0"/>
          </a:p>
          <a:p>
            <a:pPr marL="457200" marR="0" lvl="0" indent="-457200" algn="just"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A proposal from IBM, a modification of a project called Lucifer, was accepted as DES. </a:t>
            </a:r>
            <a:endParaRPr dirty="0"/>
          </a:p>
          <a:p>
            <a:pPr marL="457200" marR="0" lvl="0" indent="-457200" algn="just" rtl="0">
              <a:spcBef>
                <a:spcPts val="0"/>
              </a:spcBef>
              <a:spcAft>
                <a:spcPts val="0"/>
              </a:spcAft>
              <a:buClr>
                <a:schemeClr val="dk1"/>
              </a:buClr>
              <a:buSzPts val="2400"/>
              <a:buFont typeface="Arial"/>
              <a:buChar char="•"/>
            </a:pPr>
            <a:r>
              <a:rPr lang="en-IN" sz="2400" dirty="0">
                <a:solidFill>
                  <a:schemeClr val="dk1"/>
                </a:solidFill>
                <a:latin typeface="Times New Roman"/>
                <a:ea typeface="Times New Roman"/>
                <a:cs typeface="Times New Roman"/>
                <a:sym typeface="Times New Roman"/>
              </a:rPr>
              <a:t>DES was published in the Federal Register in March 1975 as a draft of the Federal Information Processing Standard (FIPS).</a:t>
            </a:r>
            <a:endParaRPr dirty="0"/>
          </a:p>
        </p:txBody>
      </p:sp>
      <p:pic>
        <p:nvPicPr>
          <p:cNvPr id="237" name="Google Shape;237;p1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11"/>
          <p:cNvSpPr/>
          <p:nvPr/>
        </p:nvSpPr>
        <p:spPr>
          <a:xfrm>
            <a:off x="3101"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a:solidFill>
                  <a:schemeClr val="lt1"/>
                </a:solidFill>
                <a:latin typeface="Calibri"/>
                <a:ea typeface="Calibri"/>
                <a:cs typeface="Calibri"/>
                <a:sym typeface="Calibri"/>
              </a:rPr>
              <a:t>DES-</a:t>
            </a:r>
            <a:r>
              <a:rPr lang="en-IN" sz="1800">
                <a:solidFill>
                  <a:schemeClr val="dk1"/>
                </a:solidFill>
                <a:latin typeface="Times"/>
                <a:ea typeface="Times"/>
                <a:cs typeface="Times"/>
                <a:sym typeface="Times"/>
              </a:rPr>
              <a:t> </a:t>
            </a:r>
            <a:r>
              <a:rPr lang="en-IN" sz="3200" b="1">
                <a:solidFill>
                  <a:schemeClr val="lt1"/>
                </a:solidFill>
                <a:latin typeface="Calibri"/>
                <a:ea typeface="Calibri"/>
                <a:cs typeface="Calibri"/>
                <a:sym typeface="Calibri"/>
              </a:rPr>
              <a:t>Data</a:t>
            </a:r>
            <a:r>
              <a:rPr lang="en-IN" sz="1800" i="1">
                <a:solidFill>
                  <a:schemeClr val="dk1"/>
                </a:solidFill>
                <a:latin typeface="Times New Roman"/>
                <a:ea typeface="Times New Roman"/>
                <a:cs typeface="Times New Roman"/>
                <a:sym typeface="Times New Roman"/>
              </a:rPr>
              <a:t> </a:t>
            </a:r>
            <a:r>
              <a:rPr lang="en-IN" sz="3200" b="1">
                <a:solidFill>
                  <a:schemeClr val="lt1"/>
                </a:solidFill>
                <a:latin typeface="Calibri"/>
                <a:ea typeface="Calibri"/>
                <a:cs typeface="Calibri"/>
                <a:sym typeface="Calibri"/>
              </a:rPr>
              <a:t>Encryption</a:t>
            </a:r>
            <a:r>
              <a:rPr lang="en-IN" sz="1800" i="1">
                <a:solidFill>
                  <a:schemeClr val="dk1"/>
                </a:solidFill>
                <a:latin typeface="Times New Roman"/>
                <a:ea typeface="Times New Roman"/>
                <a:cs typeface="Times New Roman"/>
                <a:sym typeface="Times New Roman"/>
              </a:rPr>
              <a:t> </a:t>
            </a:r>
            <a:r>
              <a:rPr lang="en-IN" sz="3200" b="1">
                <a:solidFill>
                  <a:schemeClr val="lt1"/>
                </a:solidFill>
                <a:latin typeface="Calibri"/>
                <a:ea typeface="Calibri"/>
                <a:cs typeface="Calibri"/>
                <a:sym typeface="Calibri"/>
              </a:rPr>
              <a:t>Standard</a:t>
            </a:r>
            <a:r>
              <a:rPr lang="en-IN" sz="1800" i="1">
                <a:solidFill>
                  <a:schemeClr val="dk1"/>
                </a:solidFill>
                <a:latin typeface="Times New Roman"/>
                <a:ea typeface="Times New Roman"/>
                <a:cs typeface="Times New Roman"/>
                <a:sym typeface="Times New Roman"/>
              </a:rPr>
              <a:t> </a:t>
            </a:r>
            <a:endParaRPr sz="1800">
              <a:solidFill>
                <a:schemeClr val="dk1"/>
              </a:solidFill>
              <a:latin typeface="Times"/>
              <a:ea typeface="Times"/>
              <a:cs typeface="Times"/>
              <a:sym typeface="Times"/>
            </a:endParaRPr>
          </a:p>
        </p:txBody>
      </p:sp>
      <p:sp>
        <p:nvSpPr>
          <p:cNvPr id="244" name="Google Shape;244;p1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45" name="Google Shape;245;p1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46" name="Google Shape;246;p11"/>
          <p:cNvSpPr txBox="1"/>
          <p:nvPr/>
        </p:nvSpPr>
        <p:spPr>
          <a:xfrm>
            <a:off x="539551" y="1815547"/>
            <a:ext cx="6290667" cy="1877437"/>
          </a:xfrm>
          <a:prstGeom prst="rect">
            <a:avLst/>
          </a:prstGeom>
          <a:noFill/>
          <a:ln>
            <a:noFill/>
          </a:ln>
        </p:spPr>
        <p:txBody>
          <a:bodyPr spcFirstLastPara="1" wrap="square" lIns="91425" tIns="45700" rIns="91425" bIns="45700" anchor="t" anchorCtr="0">
            <a:spAutoFit/>
          </a:bodyPr>
          <a:lstStyle/>
          <a:p>
            <a:pPr marL="313781" marR="0" lvl="0" indent="-302575" algn="l" rtl="0">
              <a:spcBef>
                <a:spcPts val="0"/>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Type: </a:t>
            </a:r>
            <a:r>
              <a:rPr lang="en-IN" sz="2400" i="1" dirty="0">
                <a:solidFill>
                  <a:schemeClr val="dk1"/>
                </a:solidFill>
                <a:latin typeface="Times New Roman"/>
                <a:ea typeface="Times New Roman"/>
                <a:cs typeface="Times New Roman"/>
                <a:sym typeface="Times New Roman"/>
              </a:rPr>
              <a:t>DES is a block cipher</a:t>
            </a:r>
            <a:endParaRPr sz="2400" i="1" dirty="0">
              <a:solidFill>
                <a:schemeClr val="dk1"/>
              </a:solidFill>
              <a:latin typeface="Times New Roman"/>
              <a:ea typeface="Times New Roman"/>
              <a:cs typeface="Times New Roman"/>
              <a:sym typeface="Times New Roman"/>
            </a:endParaRPr>
          </a:p>
          <a:p>
            <a:pPr marL="313781" marR="0" lvl="0" indent="-302575" algn="l" rtl="0">
              <a:spcBef>
                <a:spcPts val="812"/>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Block Size : 64-bit</a:t>
            </a:r>
            <a:endParaRPr dirty="0"/>
          </a:p>
          <a:p>
            <a:pPr marL="313781" marR="0" lvl="0" indent="-302575" algn="l" rtl="0">
              <a:spcBef>
                <a:spcPts val="812"/>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Key Size: 64-bit, with only 56-bit effective</a:t>
            </a:r>
            <a:endParaRPr dirty="0"/>
          </a:p>
          <a:p>
            <a:pPr marL="313781" marR="0" lvl="0" indent="-302575" algn="l" rtl="0">
              <a:spcBef>
                <a:spcPts val="812"/>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Number of Rounds: 16</a:t>
            </a:r>
            <a:endParaRPr dirty="0"/>
          </a:p>
        </p:txBody>
      </p:sp>
      <p:pic>
        <p:nvPicPr>
          <p:cNvPr id="247" name="Google Shape;247;p11"/>
          <p:cNvPicPr preferRelativeResize="0"/>
          <p:nvPr/>
        </p:nvPicPr>
        <p:blipFill rotWithShape="1">
          <a:blip r:embed="rId3">
            <a:alphaModFix/>
          </a:blip>
          <a:srcRect/>
          <a:stretch/>
        </p:blipFill>
        <p:spPr>
          <a:xfrm>
            <a:off x="561975" y="3692984"/>
            <a:ext cx="8391525" cy="2175719"/>
          </a:xfrm>
          <a:prstGeom prst="rect">
            <a:avLst/>
          </a:prstGeom>
          <a:noFill/>
          <a:ln>
            <a:noFill/>
          </a:ln>
        </p:spPr>
      </p:pic>
      <p:pic>
        <p:nvPicPr>
          <p:cNvPr id="248" name="Google Shape;248;p1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1"/>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12"/>
          <p:cNvSpPr/>
          <p:nvPr/>
        </p:nvSpPr>
        <p:spPr>
          <a:xfrm>
            <a:off x="0" y="1046729"/>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r>
              <a:rPr lang="en-IN" sz="1800" dirty="0">
                <a:solidFill>
                  <a:schemeClr val="dk1"/>
                </a:solidFill>
                <a:latin typeface="Times"/>
                <a:ea typeface="Times"/>
                <a:cs typeface="Times"/>
                <a:sym typeface="Times"/>
              </a:rPr>
              <a:t> </a:t>
            </a:r>
            <a:endParaRPr dirty="0"/>
          </a:p>
          <a:p>
            <a:pPr marL="0" marR="0" lvl="0" indent="0" algn="ctr" rtl="0">
              <a:spcBef>
                <a:spcPts val="0"/>
              </a:spcBef>
              <a:spcAft>
                <a:spcPts val="0"/>
              </a:spcAft>
              <a:buClr>
                <a:schemeClr val="lt1"/>
              </a:buClr>
              <a:buSzPts val="3200"/>
              <a:buFont typeface="Arial"/>
              <a:buNone/>
            </a:pPr>
            <a:r>
              <a:rPr lang="en-IN" sz="3200" b="1" dirty="0">
                <a:solidFill>
                  <a:schemeClr val="lt1"/>
                </a:solidFill>
                <a:latin typeface="Calibri"/>
                <a:ea typeface="Calibri"/>
                <a:cs typeface="Calibri"/>
                <a:sym typeface="Calibri"/>
              </a:rPr>
              <a:t>DES STRUCTURE</a:t>
            </a:r>
            <a:endParaRPr dirty="0"/>
          </a:p>
          <a:p>
            <a:pPr marL="0" marR="0" lvl="0" indent="0" algn="ctr"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255" name="Google Shape;255;p1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56" name="Google Shape;256;p1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57" name="Google Shape;257;p12"/>
          <p:cNvSpPr/>
          <p:nvPr/>
        </p:nvSpPr>
        <p:spPr>
          <a:xfrm>
            <a:off x="88900" y="1873658"/>
            <a:ext cx="8229600" cy="1200329"/>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The encryption process is made of two permutations (P-boxes), which we call initial and final permutations, and sixteen </a:t>
            </a:r>
            <a:r>
              <a:rPr lang="en-IN" sz="2400" dirty="0" err="1">
                <a:solidFill>
                  <a:schemeClr val="dk1"/>
                </a:solidFill>
                <a:latin typeface="Times New Roman"/>
                <a:ea typeface="Times New Roman"/>
                <a:cs typeface="Times New Roman"/>
                <a:sym typeface="Times New Roman"/>
              </a:rPr>
              <a:t>Feistel</a:t>
            </a:r>
            <a:r>
              <a:rPr lang="en-IN" sz="2400" dirty="0">
                <a:solidFill>
                  <a:schemeClr val="dk1"/>
                </a:solidFill>
                <a:latin typeface="Times New Roman"/>
                <a:ea typeface="Times New Roman"/>
                <a:cs typeface="Times New Roman"/>
                <a:sym typeface="Times New Roman"/>
              </a:rPr>
              <a:t> rounds. </a:t>
            </a:r>
            <a:endParaRPr dirty="0"/>
          </a:p>
        </p:txBody>
      </p:sp>
      <p:pic>
        <p:nvPicPr>
          <p:cNvPr id="258" name="Google Shape;258;p12"/>
          <p:cNvPicPr preferRelativeResize="0"/>
          <p:nvPr/>
        </p:nvPicPr>
        <p:blipFill rotWithShape="1">
          <a:blip r:embed="rId3">
            <a:alphaModFix/>
          </a:blip>
          <a:srcRect/>
          <a:stretch/>
        </p:blipFill>
        <p:spPr>
          <a:xfrm>
            <a:off x="1765300" y="3073987"/>
            <a:ext cx="5613400" cy="3514551"/>
          </a:xfrm>
          <a:prstGeom prst="rect">
            <a:avLst/>
          </a:prstGeom>
          <a:noFill/>
          <a:ln>
            <a:noFill/>
          </a:ln>
        </p:spPr>
      </p:pic>
      <p:pic>
        <p:nvPicPr>
          <p:cNvPr id="259" name="Google Shape;259;p1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13"/>
          <p:cNvSpPr/>
          <p:nvPr/>
        </p:nvSpPr>
        <p:spPr>
          <a:xfrm>
            <a:off x="0"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dirty="0">
                <a:solidFill>
                  <a:schemeClr val="lt1"/>
                </a:solidFill>
                <a:latin typeface="Calibri"/>
                <a:ea typeface="Calibri"/>
                <a:cs typeface="Calibri"/>
                <a:sym typeface="Calibri"/>
              </a:rPr>
              <a:t>DES  Encryption  Algorithm</a:t>
            </a:r>
            <a:endParaRPr dirty="0"/>
          </a:p>
          <a:p>
            <a:pPr marL="0" marR="0" lvl="0" indent="0" algn="ctr"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266" name="Google Shape;266;p1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267" name="Google Shape;267;p13"/>
          <p:cNvSpPr txBox="1"/>
          <p:nvPr/>
        </p:nvSpPr>
        <p:spPr>
          <a:xfrm>
            <a:off x="767751" y="2204864"/>
            <a:ext cx="1962886" cy="382156"/>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2400" b="0">
                <a:solidFill>
                  <a:srgbClr val="000000"/>
                </a:solidFill>
                <a:latin typeface="Trebuchet MS"/>
                <a:ea typeface="Trebuchet MS"/>
                <a:cs typeface="Trebuchet MS"/>
                <a:sym typeface="Trebuchet MS"/>
              </a:rPr>
              <a:t>64-bit plaintext</a:t>
            </a:r>
            <a:endParaRPr sz="2400" b="0">
              <a:solidFill>
                <a:srgbClr val="000000"/>
              </a:solidFill>
              <a:latin typeface="Trebuchet MS"/>
              <a:ea typeface="Trebuchet MS"/>
              <a:cs typeface="Trebuchet MS"/>
              <a:sym typeface="Trebuchet MS"/>
            </a:endParaRPr>
          </a:p>
        </p:txBody>
      </p:sp>
      <p:sp>
        <p:nvSpPr>
          <p:cNvPr id="268" name="Google Shape;268;p13"/>
          <p:cNvSpPr txBox="1"/>
          <p:nvPr/>
        </p:nvSpPr>
        <p:spPr>
          <a:xfrm>
            <a:off x="7020272" y="2182748"/>
            <a:ext cx="1749844"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rebuchet MS"/>
              <a:buNone/>
            </a:pPr>
            <a:r>
              <a:rPr lang="en-IN" sz="2400" b="0" i="0" u="none" strike="noStrike" cap="none">
                <a:solidFill>
                  <a:srgbClr val="000000"/>
                </a:solidFill>
                <a:latin typeface="Trebuchet MS"/>
                <a:ea typeface="Trebuchet MS"/>
                <a:cs typeface="Trebuchet MS"/>
                <a:sym typeface="Trebuchet MS"/>
              </a:rPr>
              <a:t>64-bit key</a:t>
            </a:r>
            <a:endParaRPr sz="2400" b="0" i="0" u="none" strike="noStrike" cap="none">
              <a:solidFill>
                <a:srgbClr val="000000"/>
              </a:solidFill>
              <a:latin typeface="Trebuchet MS"/>
              <a:ea typeface="Trebuchet MS"/>
              <a:cs typeface="Trebuchet MS"/>
              <a:sym typeface="Trebuchet MS"/>
            </a:endParaRPr>
          </a:p>
        </p:txBody>
      </p:sp>
      <p:sp>
        <p:nvSpPr>
          <p:cNvPr id="269" name="Google Shape;269;p13"/>
          <p:cNvSpPr txBox="1"/>
          <p:nvPr/>
        </p:nvSpPr>
        <p:spPr>
          <a:xfrm>
            <a:off x="7790708" y="3190860"/>
            <a:ext cx="1749844"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Trebuchet MS"/>
              <a:buNone/>
            </a:pPr>
            <a:r>
              <a:rPr lang="en-IN" sz="1800" b="0" i="0" u="none" strike="noStrike" cap="none">
                <a:solidFill>
                  <a:srgbClr val="000000"/>
                </a:solidFill>
                <a:latin typeface="Trebuchet MS"/>
                <a:ea typeface="Trebuchet MS"/>
                <a:cs typeface="Trebuchet MS"/>
                <a:sym typeface="Trebuchet MS"/>
              </a:rPr>
              <a:t>56</a:t>
            </a:r>
            <a:endParaRPr sz="1800" b="0" i="0" u="none" strike="noStrike" cap="none">
              <a:solidFill>
                <a:srgbClr val="000000"/>
              </a:solidFill>
              <a:latin typeface="Trebuchet MS"/>
              <a:ea typeface="Trebuchet MS"/>
              <a:cs typeface="Trebuchet MS"/>
              <a:sym typeface="Trebuchet MS"/>
            </a:endParaRPr>
          </a:p>
        </p:txBody>
      </p:sp>
      <p:sp>
        <p:nvSpPr>
          <p:cNvPr id="270" name="Google Shape;270;p13"/>
          <p:cNvSpPr txBox="1"/>
          <p:nvPr/>
        </p:nvSpPr>
        <p:spPr>
          <a:xfrm>
            <a:off x="7740352" y="4651345"/>
            <a:ext cx="1749844"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Trebuchet MS"/>
              <a:buNone/>
            </a:pPr>
            <a:r>
              <a:rPr lang="en-IN" sz="1800" b="0" i="0" u="none" strike="noStrike" cap="none">
                <a:solidFill>
                  <a:srgbClr val="000000"/>
                </a:solidFill>
                <a:latin typeface="Trebuchet MS"/>
                <a:ea typeface="Trebuchet MS"/>
                <a:cs typeface="Trebuchet MS"/>
                <a:sym typeface="Trebuchet MS"/>
              </a:rPr>
              <a:t>56</a:t>
            </a:r>
            <a:endParaRPr sz="1800" b="0" i="0" u="none" strike="noStrike" cap="none">
              <a:solidFill>
                <a:srgbClr val="000000"/>
              </a:solidFill>
              <a:latin typeface="Trebuchet MS"/>
              <a:ea typeface="Trebuchet MS"/>
              <a:cs typeface="Trebuchet MS"/>
              <a:sym typeface="Trebuchet MS"/>
            </a:endParaRPr>
          </a:p>
        </p:txBody>
      </p:sp>
      <p:sp>
        <p:nvSpPr>
          <p:cNvPr id="271" name="Google Shape;271;p13"/>
          <p:cNvSpPr txBox="1"/>
          <p:nvPr/>
        </p:nvSpPr>
        <p:spPr>
          <a:xfrm>
            <a:off x="7812360" y="3861048"/>
            <a:ext cx="1749844"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Trebuchet MS"/>
              <a:buNone/>
            </a:pPr>
            <a:r>
              <a:rPr lang="en-IN" sz="1800" b="0" i="0" u="none" strike="noStrike" cap="none">
                <a:solidFill>
                  <a:srgbClr val="000000"/>
                </a:solidFill>
                <a:latin typeface="Trebuchet MS"/>
                <a:ea typeface="Trebuchet MS"/>
                <a:cs typeface="Trebuchet MS"/>
                <a:sym typeface="Trebuchet MS"/>
              </a:rPr>
              <a:t>56</a:t>
            </a:r>
            <a:endParaRPr sz="1800" b="0" i="0" u="none" strike="noStrike" cap="none">
              <a:solidFill>
                <a:srgbClr val="000000"/>
              </a:solidFill>
              <a:latin typeface="Trebuchet MS"/>
              <a:ea typeface="Trebuchet MS"/>
              <a:cs typeface="Trebuchet MS"/>
              <a:sym typeface="Trebuchet MS"/>
            </a:endParaRPr>
          </a:p>
        </p:txBody>
      </p:sp>
      <p:grpSp>
        <p:nvGrpSpPr>
          <p:cNvPr id="272" name="Google Shape;272;p13"/>
          <p:cNvGrpSpPr/>
          <p:nvPr/>
        </p:nvGrpSpPr>
        <p:grpSpPr>
          <a:xfrm>
            <a:off x="524979" y="2422655"/>
            <a:ext cx="8295493" cy="4174697"/>
            <a:chOff x="524979" y="2572045"/>
            <a:chExt cx="8295493" cy="4174697"/>
          </a:xfrm>
        </p:grpSpPr>
        <p:sp>
          <p:nvSpPr>
            <p:cNvPr id="273" name="Google Shape;273;p1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4" name="Google Shape;274;p13"/>
            <p:cNvSpPr/>
            <p:nvPr/>
          </p:nvSpPr>
          <p:spPr>
            <a:xfrm>
              <a:off x="533401" y="2853199"/>
              <a:ext cx="2203357" cy="357831"/>
            </a:xfrm>
            <a:custGeom>
              <a:avLst/>
              <a:gdLst/>
              <a:ahLst/>
              <a:cxnLst/>
              <a:rect l="l" t="t" r="r" b="b"/>
              <a:pathLst>
                <a:path w="2286000" h="533400" extrusionOk="0">
                  <a:moveTo>
                    <a:pt x="2197100" y="0"/>
                  </a:moveTo>
                  <a:lnTo>
                    <a:pt x="88902" y="0"/>
                  </a:lnTo>
                  <a:lnTo>
                    <a:pt x="54297" y="6986"/>
                  </a:lnTo>
                  <a:lnTo>
                    <a:pt x="26038" y="26038"/>
                  </a:lnTo>
                  <a:lnTo>
                    <a:pt x="6986" y="54296"/>
                  </a:lnTo>
                  <a:lnTo>
                    <a:pt x="0" y="88900"/>
                  </a:lnTo>
                  <a:lnTo>
                    <a:pt x="0" y="444500"/>
                  </a:lnTo>
                  <a:lnTo>
                    <a:pt x="6986" y="479103"/>
                  </a:lnTo>
                  <a:lnTo>
                    <a:pt x="26038" y="507361"/>
                  </a:lnTo>
                  <a:lnTo>
                    <a:pt x="54297" y="526413"/>
                  </a:lnTo>
                  <a:lnTo>
                    <a:pt x="88902" y="533400"/>
                  </a:lnTo>
                  <a:lnTo>
                    <a:pt x="2197100" y="533400"/>
                  </a:lnTo>
                  <a:lnTo>
                    <a:pt x="2231703" y="526413"/>
                  </a:lnTo>
                  <a:lnTo>
                    <a:pt x="2259961" y="507361"/>
                  </a:lnTo>
                  <a:lnTo>
                    <a:pt x="2279013" y="479103"/>
                  </a:lnTo>
                  <a:lnTo>
                    <a:pt x="2286000" y="444500"/>
                  </a:lnTo>
                  <a:lnTo>
                    <a:pt x="2286000" y="88900"/>
                  </a:lnTo>
                  <a:lnTo>
                    <a:pt x="2279013" y="54296"/>
                  </a:lnTo>
                  <a:lnTo>
                    <a:pt x="2259961" y="26038"/>
                  </a:lnTo>
                  <a:lnTo>
                    <a:pt x="2231703" y="6986"/>
                  </a:lnTo>
                  <a:lnTo>
                    <a:pt x="21971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75" name="Google Shape;275;p13"/>
            <p:cNvSpPr/>
            <p:nvPr/>
          </p:nvSpPr>
          <p:spPr>
            <a:xfrm>
              <a:off x="533401" y="2853198"/>
              <a:ext cx="2203357" cy="357831"/>
            </a:xfrm>
            <a:custGeom>
              <a:avLst/>
              <a:gdLst/>
              <a:ahLst/>
              <a:cxnLst/>
              <a:rect l="l" t="t" r="r" b="b"/>
              <a:pathLst>
                <a:path w="2286000" h="533400" extrusionOk="0">
                  <a:moveTo>
                    <a:pt x="0" y="88902"/>
                  </a:moveTo>
                  <a:lnTo>
                    <a:pt x="6986" y="54297"/>
                  </a:lnTo>
                  <a:lnTo>
                    <a:pt x="26038" y="26038"/>
                  </a:lnTo>
                  <a:lnTo>
                    <a:pt x="54297" y="6986"/>
                  </a:lnTo>
                  <a:lnTo>
                    <a:pt x="88902" y="0"/>
                  </a:lnTo>
                  <a:lnTo>
                    <a:pt x="2197094" y="0"/>
                  </a:lnTo>
                  <a:lnTo>
                    <a:pt x="2231700" y="6986"/>
                  </a:lnTo>
                  <a:lnTo>
                    <a:pt x="2259961" y="26038"/>
                  </a:lnTo>
                  <a:lnTo>
                    <a:pt x="2279017" y="54297"/>
                  </a:lnTo>
                  <a:lnTo>
                    <a:pt x="2286005" y="88902"/>
                  </a:lnTo>
                  <a:lnTo>
                    <a:pt x="2286005" y="444497"/>
                  </a:lnTo>
                  <a:lnTo>
                    <a:pt x="2279017" y="479103"/>
                  </a:lnTo>
                  <a:lnTo>
                    <a:pt x="2259961" y="507362"/>
                  </a:lnTo>
                  <a:lnTo>
                    <a:pt x="2231700" y="526414"/>
                  </a:lnTo>
                  <a:lnTo>
                    <a:pt x="2197094" y="533401"/>
                  </a:lnTo>
                  <a:lnTo>
                    <a:pt x="88902" y="533401"/>
                  </a:lnTo>
                  <a:lnTo>
                    <a:pt x="54297" y="526414"/>
                  </a:lnTo>
                  <a:lnTo>
                    <a:pt x="26038" y="507362"/>
                  </a:lnTo>
                  <a:lnTo>
                    <a:pt x="6986" y="479103"/>
                  </a:lnTo>
                  <a:lnTo>
                    <a:pt x="0" y="444497"/>
                  </a:lnTo>
                  <a:lnTo>
                    <a:pt x="0" y="889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76" name="Google Shape;276;p13"/>
            <p:cNvSpPr/>
            <p:nvPr/>
          </p:nvSpPr>
          <p:spPr>
            <a:xfrm>
              <a:off x="533401" y="3500703"/>
              <a:ext cx="2203357" cy="357831"/>
            </a:xfrm>
            <a:custGeom>
              <a:avLst/>
              <a:gdLst/>
              <a:ahLst/>
              <a:cxnLst/>
              <a:rect l="l" t="t" r="r" b="b"/>
              <a:pathLst>
                <a:path w="2286000" h="533400" extrusionOk="0">
                  <a:moveTo>
                    <a:pt x="2197100" y="0"/>
                  </a:moveTo>
                  <a:lnTo>
                    <a:pt x="88902" y="0"/>
                  </a:lnTo>
                  <a:lnTo>
                    <a:pt x="54297" y="6986"/>
                  </a:lnTo>
                  <a:lnTo>
                    <a:pt x="26038" y="26038"/>
                  </a:lnTo>
                  <a:lnTo>
                    <a:pt x="6986" y="54296"/>
                  </a:lnTo>
                  <a:lnTo>
                    <a:pt x="0" y="88900"/>
                  </a:lnTo>
                  <a:lnTo>
                    <a:pt x="0" y="444500"/>
                  </a:lnTo>
                  <a:lnTo>
                    <a:pt x="6986" y="479103"/>
                  </a:lnTo>
                  <a:lnTo>
                    <a:pt x="26038" y="507361"/>
                  </a:lnTo>
                  <a:lnTo>
                    <a:pt x="54297" y="526413"/>
                  </a:lnTo>
                  <a:lnTo>
                    <a:pt x="88902" y="533400"/>
                  </a:lnTo>
                  <a:lnTo>
                    <a:pt x="2197100" y="533400"/>
                  </a:lnTo>
                  <a:lnTo>
                    <a:pt x="2231703" y="526413"/>
                  </a:lnTo>
                  <a:lnTo>
                    <a:pt x="2259961" y="507361"/>
                  </a:lnTo>
                  <a:lnTo>
                    <a:pt x="2279013" y="479103"/>
                  </a:lnTo>
                  <a:lnTo>
                    <a:pt x="2286000" y="444500"/>
                  </a:lnTo>
                  <a:lnTo>
                    <a:pt x="2286000" y="88900"/>
                  </a:lnTo>
                  <a:lnTo>
                    <a:pt x="2279013" y="54296"/>
                  </a:lnTo>
                  <a:lnTo>
                    <a:pt x="2259961" y="26038"/>
                  </a:lnTo>
                  <a:lnTo>
                    <a:pt x="2231703" y="6986"/>
                  </a:lnTo>
                  <a:lnTo>
                    <a:pt x="21971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77" name="Google Shape;277;p13"/>
            <p:cNvSpPr/>
            <p:nvPr/>
          </p:nvSpPr>
          <p:spPr>
            <a:xfrm>
              <a:off x="533401" y="3500702"/>
              <a:ext cx="2203357" cy="357831"/>
            </a:xfrm>
            <a:custGeom>
              <a:avLst/>
              <a:gdLst/>
              <a:ahLst/>
              <a:cxnLst/>
              <a:rect l="l" t="t" r="r" b="b"/>
              <a:pathLst>
                <a:path w="2286000" h="533400" extrusionOk="0">
                  <a:moveTo>
                    <a:pt x="0" y="88902"/>
                  </a:moveTo>
                  <a:lnTo>
                    <a:pt x="6986" y="54297"/>
                  </a:lnTo>
                  <a:lnTo>
                    <a:pt x="26038" y="26038"/>
                  </a:lnTo>
                  <a:lnTo>
                    <a:pt x="54297" y="6986"/>
                  </a:lnTo>
                  <a:lnTo>
                    <a:pt x="88902" y="0"/>
                  </a:lnTo>
                  <a:lnTo>
                    <a:pt x="2197094" y="0"/>
                  </a:lnTo>
                  <a:lnTo>
                    <a:pt x="2231700" y="6986"/>
                  </a:lnTo>
                  <a:lnTo>
                    <a:pt x="2259961" y="26038"/>
                  </a:lnTo>
                  <a:lnTo>
                    <a:pt x="2279017" y="54297"/>
                  </a:lnTo>
                  <a:lnTo>
                    <a:pt x="2286005" y="88902"/>
                  </a:lnTo>
                  <a:lnTo>
                    <a:pt x="2286005" y="444497"/>
                  </a:lnTo>
                  <a:lnTo>
                    <a:pt x="2279017" y="479103"/>
                  </a:lnTo>
                  <a:lnTo>
                    <a:pt x="2259961" y="507362"/>
                  </a:lnTo>
                  <a:lnTo>
                    <a:pt x="2231700" y="526414"/>
                  </a:lnTo>
                  <a:lnTo>
                    <a:pt x="2197094" y="533401"/>
                  </a:lnTo>
                  <a:lnTo>
                    <a:pt x="88902" y="533401"/>
                  </a:lnTo>
                  <a:lnTo>
                    <a:pt x="54297" y="526414"/>
                  </a:lnTo>
                  <a:lnTo>
                    <a:pt x="26038" y="507362"/>
                  </a:lnTo>
                  <a:lnTo>
                    <a:pt x="6986" y="479103"/>
                  </a:lnTo>
                  <a:lnTo>
                    <a:pt x="0" y="444497"/>
                  </a:lnTo>
                  <a:lnTo>
                    <a:pt x="0" y="889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78" name="Google Shape;278;p13"/>
            <p:cNvSpPr/>
            <p:nvPr/>
          </p:nvSpPr>
          <p:spPr>
            <a:xfrm>
              <a:off x="570125" y="4114128"/>
              <a:ext cx="2166633" cy="357831"/>
            </a:xfrm>
            <a:custGeom>
              <a:avLst/>
              <a:gdLst/>
              <a:ahLst/>
              <a:cxnLst/>
              <a:rect l="l" t="t" r="r" b="b"/>
              <a:pathLst>
                <a:path w="2286000" h="533400" extrusionOk="0">
                  <a:moveTo>
                    <a:pt x="2197100" y="0"/>
                  </a:moveTo>
                  <a:lnTo>
                    <a:pt x="88902" y="0"/>
                  </a:lnTo>
                  <a:lnTo>
                    <a:pt x="54297" y="6986"/>
                  </a:lnTo>
                  <a:lnTo>
                    <a:pt x="26038" y="26038"/>
                  </a:lnTo>
                  <a:lnTo>
                    <a:pt x="6986" y="54296"/>
                  </a:lnTo>
                  <a:lnTo>
                    <a:pt x="0" y="88900"/>
                  </a:lnTo>
                  <a:lnTo>
                    <a:pt x="0" y="444500"/>
                  </a:lnTo>
                  <a:lnTo>
                    <a:pt x="6986" y="479103"/>
                  </a:lnTo>
                  <a:lnTo>
                    <a:pt x="26038" y="507361"/>
                  </a:lnTo>
                  <a:lnTo>
                    <a:pt x="54297" y="526413"/>
                  </a:lnTo>
                  <a:lnTo>
                    <a:pt x="88902" y="533400"/>
                  </a:lnTo>
                  <a:lnTo>
                    <a:pt x="2197100" y="533400"/>
                  </a:lnTo>
                  <a:lnTo>
                    <a:pt x="2231703" y="526413"/>
                  </a:lnTo>
                  <a:lnTo>
                    <a:pt x="2259961" y="507361"/>
                  </a:lnTo>
                  <a:lnTo>
                    <a:pt x="2279013" y="479103"/>
                  </a:lnTo>
                  <a:lnTo>
                    <a:pt x="2286000" y="444500"/>
                  </a:lnTo>
                  <a:lnTo>
                    <a:pt x="2286000" y="88900"/>
                  </a:lnTo>
                  <a:lnTo>
                    <a:pt x="2279013" y="54296"/>
                  </a:lnTo>
                  <a:lnTo>
                    <a:pt x="2259961" y="26038"/>
                  </a:lnTo>
                  <a:lnTo>
                    <a:pt x="2231703" y="6986"/>
                  </a:lnTo>
                  <a:lnTo>
                    <a:pt x="21971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79" name="Google Shape;279;p13"/>
            <p:cNvSpPr/>
            <p:nvPr/>
          </p:nvSpPr>
          <p:spPr>
            <a:xfrm>
              <a:off x="533401" y="4114128"/>
              <a:ext cx="2203357" cy="357831"/>
            </a:xfrm>
            <a:custGeom>
              <a:avLst/>
              <a:gdLst/>
              <a:ahLst/>
              <a:cxnLst/>
              <a:rect l="l" t="t" r="r" b="b"/>
              <a:pathLst>
                <a:path w="2286000" h="533400" extrusionOk="0">
                  <a:moveTo>
                    <a:pt x="0" y="88902"/>
                  </a:moveTo>
                  <a:lnTo>
                    <a:pt x="6986" y="54297"/>
                  </a:lnTo>
                  <a:lnTo>
                    <a:pt x="26038" y="26038"/>
                  </a:lnTo>
                  <a:lnTo>
                    <a:pt x="54297" y="6986"/>
                  </a:lnTo>
                  <a:lnTo>
                    <a:pt x="88902" y="0"/>
                  </a:lnTo>
                  <a:lnTo>
                    <a:pt x="2197094" y="0"/>
                  </a:lnTo>
                  <a:lnTo>
                    <a:pt x="2231700" y="6986"/>
                  </a:lnTo>
                  <a:lnTo>
                    <a:pt x="2259961" y="26038"/>
                  </a:lnTo>
                  <a:lnTo>
                    <a:pt x="2279017" y="54297"/>
                  </a:lnTo>
                  <a:lnTo>
                    <a:pt x="2286005" y="88902"/>
                  </a:lnTo>
                  <a:lnTo>
                    <a:pt x="2286005" y="444497"/>
                  </a:lnTo>
                  <a:lnTo>
                    <a:pt x="2279017" y="479103"/>
                  </a:lnTo>
                  <a:lnTo>
                    <a:pt x="2259961" y="507361"/>
                  </a:lnTo>
                  <a:lnTo>
                    <a:pt x="2231700" y="526414"/>
                  </a:lnTo>
                  <a:lnTo>
                    <a:pt x="2197094" y="533400"/>
                  </a:lnTo>
                  <a:lnTo>
                    <a:pt x="88902" y="533400"/>
                  </a:lnTo>
                  <a:lnTo>
                    <a:pt x="54297" y="526414"/>
                  </a:lnTo>
                  <a:lnTo>
                    <a:pt x="26038" y="507361"/>
                  </a:lnTo>
                  <a:lnTo>
                    <a:pt x="6986" y="479103"/>
                  </a:lnTo>
                  <a:lnTo>
                    <a:pt x="0" y="444497"/>
                  </a:lnTo>
                  <a:lnTo>
                    <a:pt x="0" y="889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0" name="Google Shape;280;p13"/>
            <p:cNvSpPr/>
            <p:nvPr/>
          </p:nvSpPr>
          <p:spPr>
            <a:xfrm>
              <a:off x="533401" y="4932028"/>
              <a:ext cx="2203357" cy="357831"/>
            </a:xfrm>
            <a:custGeom>
              <a:avLst/>
              <a:gdLst/>
              <a:ahLst/>
              <a:cxnLst/>
              <a:rect l="l" t="t" r="r" b="b"/>
              <a:pathLst>
                <a:path w="2286000" h="533400" extrusionOk="0">
                  <a:moveTo>
                    <a:pt x="2197100" y="0"/>
                  </a:moveTo>
                  <a:lnTo>
                    <a:pt x="88902" y="0"/>
                  </a:lnTo>
                  <a:lnTo>
                    <a:pt x="54297" y="6986"/>
                  </a:lnTo>
                  <a:lnTo>
                    <a:pt x="26038" y="26038"/>
                  </a:lnTo>
                  <a:lnTo>
                    <a:pt x="6986" y="54296"/>
                  </a:lnTo>
                  <a:lnTo>
                    <a:pt x="0" y="88900"/>
                  </a:lnTo>
                  <a:lnTo>
                    <a:pt x="0" y="444500"/>
                  </a:lnTo>
                  <a:lnTo>
                    <a:pt x="6986" y="479103"/>
                  </a:lnTo>
                  <a:lnTo>
                    <a:pt x="26038" y="507361"/>
                  </a:lnTo>
                  <a:lnTo>
                    <a:pt x="54297" y="526413"/>
                  </a:lnTo>
                  <a:lnTo>
                    <a:pt x="88902" y="533400"/>
                  </a:lnTo>
                  <a:lnTo>
                    <a:pt x="2197100" y="533400"/>
                  </a:lnTo>
                  <a:lnTo>
                    <a:pt x="2231703" y="526413"/>
                  </a:lnTo>
                  <a:lnTo>
                    <a:pt x="2259961" y="507361"/>
                  </a:lnTo>
                  <a:lnTo>
                    <a:pt x="2279013" y="479103"/>
                  </a:lnTo>
                  <a:lnTo>
                    <a:pt x="2286000" y="444500"/>
                  </a:lnTo>
                  <a:lnTo>
                    <a:pt x="2286000" y="88900"/>
                  </a:lnTo>
                  <a:lnTo>
                    <a:pt x="2279013" y="54296"/>
                  </a:lnTo>
                  <a:lnTo>
                    <a:pt x="2259961" y="26038"/>
                  </a:lnTo>
                  <a:lnTo>
                    <a:pt x="2231703" y="6986"/>
                  </a:lnTo>
                  <a:lnTo>
                    <a:pt x="21971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1" name="Google Shape;281;p13"/>
            <p:cNvSpPr/>
            <p:nvPr/>
          </p:nvSpPr>
          <p:spPr>
            <a:xfrm>
              <a:off x="533401" y="4932028"/>
              <a:ext cx="2203357" cy="357831"/>
            </a:xfrm>
            <a:custGeom>
              <a:avLst/>
              <a:gdLst/>
              <a:ahLst/>
              <a:cxnLst/>
              <a:rect l="l" t="t" r="r" b="b"/>
              <a:pathLst>
                <a:path w="2286000" h="533400" extrusionOk="0">
                  <a:moveTo>
                    <a:pt x="0" y="88902"/>
                  </a:moveTo>
                  <a:lnTo>
                    <a:pt x="6986" y="54297"/>
                  </a:lnTo>
                  <a:lnTo>
                    <a:pt x="26038" y="26038"/>
                  </a:lnTo>
                  <a:lnTo>
                    <a:pt x="54297" y="6986"/>
                  </a:lnTo>
                  <a:lnTo>
                    <a:pt x="88902" y="0"/>
                  </a:lnTo>
                  <a:lnTo>
                    <a:pt x="2197094" y="0"/>
                  </a:lnTo>
                  <a:lnTo>
                    <a:pt x="2231700" y="6986"/>
                  </a:lnTo>
                  <a:lnTo>
                    <a:pt x="2259961" y="26038"/>
                  </a:lnTo>
                  <a:lnTo>
                    <a:pt x="2279017" y="54297"/>
                  </a:lnTo>
                  <a:lnTo>
                    <a:pt x="2286005" y="88902"/>
                  </a:lnTo>
                  <a:lnTo>
                    <a:pt x="2286005" y="444498"/>
                  </a:lnTo>
                  <a:lnTo>
                    <a:pt x="2279017" y="479103"/>
                  </a:lnTo>
                  <a:lnTo>
                    <a:pt x="2259961" y="507362"/>
                  </a:lnTo>
                  <a:lnTo>
                    <a:pt x="2231700" y="526414"/>
                  </a:lnTo>
                  <a:lnTo>
                    <a:pt x="2197094" y="533400"/>
                  </a:lnTo>
                  <a:lnTo>
                    <a:pt x="88902" y="533400"/>
                  </a:lnTo>
                  <a:lnTo>
                    <a:pt x="54297" y="526414"/>
                  </a:lnTo>
                  <a:lnTo>
                    <a:pt x="26038" y="507362"/>
                  </a:lnTo>
                  <a:lnTo>
                    <a:pt x="6986" y="479103"/>
                  </a:lnTo>
                  <a:lnTo>
                    <a:pt x="0" y="444498"/>
                  </a:lnTo>
                  <a:lnTo>
                    <a:pt x="0" y="889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2" name="Google Shape;282;p13"/>
            <p:cNvSpPr txBox="1"/>
            <p:nvPr/>
          </p:nvSpPr>
          <p:spPr>
            <a:xfrm>
              <a:off x="1131611" y="4977898"/>
              <a:ext cx="1118535" cy="320601"/>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Roun</a:t>
              </a:r>
              <a:r>
                <a:rPr lang="en-IN" sz="2000" b="0">
                  <a:solidFill>
                    <a:srgbClr val="000000"/>
                  </a:solidFill>
                  <a:latin typeface="Trebuchet MS"/>
                  <a:ea typeface="Trebuchet MS"/>
                  <a:cs typeface="Trebuchet MS"/>
                  <a:sym typeface="Trebuchet MS"/>
                </a:rPr>
                <a:t>d 16</a:t>
              </a:r>
              <a:endParaRPr sz="2000" b="0">
                <a:solidFill>
                  <a:srgbClr val="000000"/>
                </a:solidFill>
                <a:latin typeface="Trebuchet MS"/>
                <a:ea typeface="Trebuchet MS"/>
                <a:cs typeface="Trebuchet MS"/>
                <a:sym typeface="Trebuchet MS"/>
              </a:endParaRPr>
            </a:p>
          </p:txBody>
        </p:sp>
        <p:sp>
          <p:nvSpPr>
            <p:cNvPr id="283" name="Google Shape;283;p13"/>
            <p:cNvSpPr/>
            <p:nvPr/>
          </p:nvSpPr>
          <p:spPr>
            <a:xfrm>
              <a:off x="533401" y="5502854"/>
              <a:ext cx="2203357" cy="357831"/>
            </a:xfrm>
            <a:custGeom>
              <a:avLst/>
              <a:gdLst/>
              <a:ahLst/>
              <a:cxnLst/>
              <a:rect l="l" t="t" r="r" b="b"/>
              <a:pathLst>
                <a:path w="2286000" h="533400" extrusionOk="0">
                  <a:moveTo>
                    <a:pt x="2197100" y="0"/>
                  </a:moveTo>
                  <a:lnTo>
                    <a:pt x="88902" y="0"/>
                  </a:lnTo>
                  <a:lnTo>
                    <a:pt x="54297" y="6986"/>
                  </a:lnTo>
                  <a:lnTo>
                    <a:pt x="26038" y="26038"/>
                  </a:lnTo>
                  <a:lnTo>
                    <a:pt x="6986" y="54296"/>
                  </a:lnTo>
                  <a:lnTo>
                    <a:pt x="0" y="88900"/>
                  </a:lnTo>
                  <a:lnTo>
                    <a:pt x="0" y="444500"/>
                  </a:lnTo>
                  <a:lnTo>
                    <a:pt x="6986" y="479103"/>
                  </a:lnTo>
                  <a:lnTo>
                    <a:pt x="26038" y="507361"/>
                  </a:lnTo>
                  <a:lnTo>
                    <a:pt x="54297" y="526413"/>
                  </a:lnTo>
                  <a:lnTo>
                    <a:pt x="88902" y="533400"/>
                  </a:lnTo>
                  <a:lnTo>
                    <a:pt x="2197100" y="533400"/>
                  </a:lnTo>
                  <a:lnTo>
                    <a:pt x="2231703" y="526413"/>
                  </a:lnTo>
                  <a:lnTo>
                    <a:pt x="2259961" y="507361"/>
                  </a:lnTo>
                  <a:lnTo>
                    <a:pt x="2279013" y="479103"/>
                  </a:lnTo>
                  <a:lnTo>
                    <a:pt x="2286000" y="444500"/>
                  </a:lnTo>
                  <a:lnTo>
                    <a:pt x="2286000" y="88900"/>
                  </a:lnTo>
                  <a:lnTo>
                    <a:pt x="2279013" y="54296"/>
                  </a:lnTo>
                  <a:lnTo>
                    <a:pt x="2259961" y="26038"/>
                  </a:lnTo>
                  <a:lnTo>
                    <a:pt x="2231703" y="6986"/>
                  </a:lnTo>
                  <a:lnTo>
                    <a:pt x="21971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4" name="Google Shape;284;p13"/>
            <p:cNvSpPr/>
            <p:nvPr/>
          </p:nvSpPr>
          <p:spPr>
            <a:xfrm>
              <a:off x="533401" y="5502854"/>
              <a:ext cx="2203357" cy="357831"/>
            </a:xfrm>
            <a:custGeom>
              <a:avLst/>
              <a:gdLst/>
              <a:ahLst/>
              <a:cxnLst/>
              <a:rect l="l" t="t" r="r" b="b"/>
              <a:pathLst>
                <a:path w="2286000" h="533400" extrusionOk="0">
                  <a:moveTo>
                    <a:pt x="0" y="88902"/>
                  </a:moveTo>
                  <a:lnTo>
                    <a:pt x="6986" y="54297"/>
                  </a:lnTo>
                  <a:lnTo>
                    <a:pt x="26038" y="26039"/>
                  </a:lnTo>
                  <a:lnTo>
                    <a:pt x="54297" y="6986"/>
                  </a:lnTo>
                  <a:lnTo>
                    <a:pt x="88902" y="0"/>
                  </a:lnTo>
                  <a:lnTo>
                    <a:pt x="2197094" y="0"/>
                  </a:lnTo>
                  <a:lnTo>
                    <a:pt x="2231700" y="6986"/>
                  </a:lnTo>
                  <a:lnTo>
                    <a:pt x="2259961" y="26039"/>
                  </a:lnTo>
                  <a:lnTo>
                    <a:pt x="2279017" y="54297"/>
                  </a:lnTo>
                  <a:lnTo>
                    <a:pt x="2286005" y="88902"/>
                  </a:lnTo>
                  <a:lnTo>
                    <a:pt x="2286005" y="444499"/>
                  </a:lnTo>
                  <a:lnTo>
                    <a:pt x="2279017" y="479104"/>
                  </a:lnTo>
                  <a:lnTo>
                    <a:pt x="2259961" y="507363"/>
                  </a:lnTo>
                  <a:lnTo>
                    <a:pt x="2231700" y="526415"/>
                  </a:lnTo>
                  <a:lnTo>
                    <a:pt x="2197094" y="533402"/>
                  </a:lnTo>
                  <a:lnTo>
                    <a:pt x="88902" y="533402"/>
                  </a:lnTo>
                  <a:lnTo>
                    <a:pt x="54297" y="526415"/>
                  </a:lnTo>
                  <a:lnTo>
                    <a:pt x="26038" y="507363"/>
                  </a:lnTo>
                  <a:lnTo>
                    <a:pt x="6986" y="479104"/>
                  </a:lnTo>
                  <a:lnTo>
                    <a:pt x="0" y="444499"/>
                  </a:lnTo>
                  <a:lnTo>
                    <a:pt x="0" y="889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5" name="Google Shape;285;p13"/>
            <p:cNvSpPr txBox="1"/>
            <p:nvPr/>
          </p:nvSpPr>
          <p:spPr>
            <a:xfrm>
              <a:off x="1033709" y="5606192"/>
              <a:ext cx="1427629" cy="289823"/>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32-bit swap</a:t>
              </a:r>
              <a:endParaRPr sz="1800" b="0">
                <a:solidFill>
                  <a:srgbClr val="000000"/>
                </a:solidFill>
                <a:latin typeface="Trebuchet MS"/>
                <a:ea typeface="Trebuchet MS"/>
                <a:cs typeface="Trebuchet MS"/>
                <a:sym typeface="Trebuchet MS"/>
              </a:endParaRPr>
            </a:p>
          </p:txBody>
        </p:sp>
        <p:sp>
          <p:nvSpPr>
            <p:cNvPr id="286" name="Google Shape;286;p13"/>
            <p:cNvSpPr/>
            <p:nvPr/>
          </p:nvSpPr>
          <p:spPr>
            <a:xfrm>
              <a:off x="533401" y="6107759"/>
              <a:ext cx="2203357" cy="408950"/>
            </a:xfrm>
            <a:custGeom>
              <a:avLst/>
              <a:gdLst/>
              <a:ahLst/>
              <a:cxnLst/>
              <a:rect l="l" t="t" r="r" b="b"/>
              <a:pathLst>
                <a:path w="2286000" h="609600" extrusionOk="0">
                  <a:moveTo>
                    <a:pt x="2184400" y="0"/>
                  </a:moveTo>
                  <a:lnTo>
                    <a:pt x="101602" y="0"/>
                  </a:lnTo>
                  <a:lnTo>
                    <a:pt x="62054" y="7984"/>
                  </a:lnTo>
                  <a:lnTo>
                    <a:pt x="29758" y="29759"/>
                  </a:lnTo>
                  <a:lnTo>
                    <a:pt x="7984" y="62054"/>
                  </a:lnTo>
                  <a:lnTo>
                    <a:pt x="0" y="101600"/>
                  </a:lnTo>
                  <a:lnTo>
                    <a:pt x="0" y="507997"/>
                  </a:lnTo>
                  <a:lnTo>
                    <a:pt x="7984" y="547545"/>
                  </a:lnTo>
                  <a:lnTo>
                    <a:pt x="29758" y="579841"/>
                  </a:lnTo>
                  <a:lnTo>
                    <a:pt x="62054" y="601615"/>
                  </a:lnTo>
                  <a:lnTo>
                    <a:pt x="101602" y="609600"/>
                  </a:lnTo>
                  <a:lnTo>
                    <a:pt x="2184400" y="609600"/>
                  </a:lnTo>
                  <a:lnTo>
                    <a:pt x="2223945" y="601615"/>
                  </a:lnTo>
                  <a:lnTo>
                    <a:pt x="2256240" y="579841"/>
                  </a:lnTo>
                  <a:lnTo>
                    <a:pt x="2278015" y="547545"/>
                  </a:lnTo>
                  <a:lnTo>
                    <a:pt x="2286000" y="507997"/>
                  </a:lnTo>
                  <a:lnTo>
                    <a:pt x="2286000" y="101600"/>
                  </a:lnTo>
                  <a:lnTo>
                    <a:pt x="2278015" y="62054"/>
                  </a:lnTo>
                  <a:lnTo>
                    <a:pt x="2256240" y="29759"/>
                  </a:lnTo>
                  <a:lnTo>
                    <a:pt x="2223945" y="7984"/>
                  </a:lnTo>
                  <a:lnTo>
                    <a:pt x="21844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7" name="Google Shape;287;p13"/>
            <p:cNvSpPr/>
            <p:nvPr/>
          </p:nvSpPr>
          <p:spPr>
            <a:xfrm>
              <a:off x="533401" y="6107759"/>
              <a:ext cx="2203357" cy="408950"/>
            </a:xfrm>
            <a:custGeom>
              <a:avLst/>
              <a:gdLst/>
              <a:ahLst/>
              <a:cxnLst/>
              <a:rect l="l" t="t" r="r" b="b"/>
              <a:pathLst>
                <a:path w="2286000" h="609600" extrusionOk="0">
                  <a:moveTo>
                    <a:pt x="0" y="101602"/>
                  </a:moveTo>
                  <a:lnTo>
                    <a:pt x="7984" y="62054"/>
                  </a:lnTo>
                  <a:lnTo>
                    <a:pt x="29758" y="29758"/>
                  </a:lnTo>
                  <a:lnTo>
                    <a:pt x="62054" y="7984"/>
                  </a:lnTo>
                  <a:lnTo>
                    <a:pt x="101602" y="0"/>
                  </a:lnTo>
                  <a:lnTo>
                    <a:pt x="2184397" y="0"/>
                  </a:lnTo>
                  <a:lnTo>
                    <a:pt x="2223944" y="7984"/>
                  </a:lnTo>
                  <a:lnTo>
                    <a:pt x="2256242" y="29758"/>
                  </a:lnTo>
                  <a:lnTo>
                    <a:pt x="2278019" y="62054"/>
                  </a:lnTo>
                  <a:lnTo>
                    <a:pt x="2286005" y="101602"/>
                  </a:lnTo>
                  <a:lnTo>
                    <a:pt x="2286005" y="507998"/>
                  </a:lnTo>
                  <a:lnTo>
                    <a:pt x="2278019" y="547546"/>
                  </a:lnTo>
                  <a:lnTo>
                    <a:pt x="2256242" y="579842"/>
                  </a:lnTo>
                  <a:lnTo>
                    <a:pt x="2223944" y="601616"/>
                  </a:lnTo>
                  <a:lnTo>
                    <a:pt x="2184397" y="609600"/>
                  </a:lnTo>
                  <a:lnTo>
                    <a:pt x="101602" y="609600"/>
                  </a:lnTo>
                  <a:lnTo>
                    <a:pt x="62054" y="601616"/>
                  </a:lnTo>
                  <a:lnTo>
                    <a:pt x="29758" y="579842"/>
                  </a:lnTo>
                  <a:lnTo>
                    <a:pt x="7984" y="547546"/>
                  </a:lnTo>
                  <a:lnTo>
                    <a:pt x="0" y="507998"/>
                  </a:lnTo>
                  <a:lnTo>
                    <a:pt x="0" y="1016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8" name="Google Shape;288;p13"/>
            <p:cNvSpPr/>
            <p:nvPr/>
          </p:nvSpPr>
          <p:spPr>
            <a:xfrm>
              <a:off x="3899641" y="4114128"/>
              <a:ext cx="2191116" cy="357831"/>
            </a:xfrm>
            <a:custGeom>
              <a:avLst/>
              <a:gdLst/>
              <a:ahLst/>
              <a:cxnLst/>
              <a:rect l="l" t="t" r="r" b="b"/>
              <a:pathLst>
                <a:path w="2273300" h="533400" extrusionOk="0">
                  <a:moveTo>
                    <a:pt x="21844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2184400" y="533400"/>
                  </a:lnTo>
                  <a:lnTo>
                    <a:pt x="2219003" y="526413"/>
                  </a:lnTo>
                  <a:lnTo>
                    <a:pt x="2247261" y="507361"/>
                  </a:lnTo>
                  <a:lnTo>
                    <a:pt x="2266313" y="479103"/>
                  </a:lnTo>
                  <a:lnTo>
                    <a:pt x="2273300" y="444500"/>
                  </a:lnTo>
                  <a:lnTo>
                    <a:pt x="2273300" y="88900"/>
                  </a:lnTo>
                  <a:lnTo>
                    <a:pt x="2266313" y="54296"/>
                  </a:lnTo>
                  <a:lnTo>
                    <a:pt x="2247261" y="26038"/>
                  </a:lnTo>
                  <a:lnTo>
                    <a:pt x="2219003" y="6986"/>
                  </a:lnTo>
                  <a:lnTo>
                    <a:pt x="21844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89" name="Google Shape;289;p13"/>
            <p:cNvSpPr/>
            <p:nvPr/>
          </p:nvSpPr>
          <p:spPr>
            <a:xfrm>
              <a:off x="3899641" y="4114128"/>
              <a:ext cx="2191116" cy="357831"/>
            </a:xfrm>
            <a:custGeom>
              <a:avLst/>
              <a:gdLst/>
              <a:ahLst/>
              <a:cxnLst/>
              <a:rect l="l" t="t" r="r" b="b"/>
              <a:pathLst>
                <a:path w="2273300" h="533400" extrusionOk="0">
                  <a:moveTo>
                    <a:pt x="0" y="88900"/>
                  </a:moveTo>
                  <a:lnTo>
                    <a:pt x="6986" y="54296"/>
                  </a:lnTo>
                  <a:lnTo>
                    <a:pt x="26038" y="26038"/>
                  </a:lnTo>
                  <a:lnTo>
                    <a:pt x="54296" y="6986"/>
                  </a:lnTo>
                  <a:lnTo>
                    <a:pt x="88900" y="0"/>
                  </a:lnTo>
                  <a:lnTo>
                    <a:pt x="2184396" y="0"/>
                  </a:lnTo>
                  <a:lnTo>
                    <a:pt x="2219001" y="6986"/>
                  </a:lnTo>
                  <a:lnTo>
                    <a:pt x="2247259" y="26038"/>
                  </a:lnTo>
                  <a:lnTo>
                    <a:pt x="2266311" y="54296"/>
                  </a:lnTo>
                  <a:lnTo>
                    <a:pt x="2273298" y="88900"/>
                  </a:lnTo>
                  <a:lnTo>
                    <a:pt x="2273298" y="444499"/>
                  </a:lnTo>
                  <a:lnTo>
                    <a:pt x="2266311" y="479104"/>
                  </a:lnTo>
                  <a:lnTo>
                    <a:pt x="2247259" y="507362"/>
                  </a:lnTo>
                  <a:lnTo>
                    <a:pt x="2219001" y="526414"/>
                  </a:lnTo>
                  <a:lnTo>
                    <a:pt x="2184396" y="533400"/>
                  </a:lnTo>
                  <a:lnTo>
                    <a:pt x="88900" y="533400"/>
                  </a:lnTo>
                  <a:lnTo>
                    <a:pt x="54296" y="526414"/>
                  </a:lnTo>
                  <a:lnTo>
                    <a:pt x="26038" y="507362"/>
                  </a:lnTo>
                  <a:lnTo>
                    <a:pt x="6986" y="479104"/>
                  </a:lnTo>
                  <a:lnTo>
                    <a:pt x="0" y="444499"/>
                  </a:lnTo>
                  <a:lnTo>
                    <a:pt x="0" y="8890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0" name="Google Shape;290;p13"/>
            <p:cNvSpPr txBox="1"/>
            <p:nvPr/>
          </p:nvSpPr>
          <p:spPr>
            <a:xfrm>
              <a:off x="4053986" y="4162162"/>
              <a:ext cx="1874689" cy="221515"/>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2000" b="0">
                  <a:solidFill>
                    <a:srgbClr val="000000"/>
                  </a:solidFill>
                  <a:latin typeface="Trebuchet MS"/>
                  <a:ea typeface="Trebuchet MS"/>
                  <a:cs typeface="Trebuchet MS"/>
                  <a:sym typeface="Trebuchet MS"/>
                </a:rPr>
                <a:t>Permuted choice 2</a:t>
              </a:r>
              <a:endParaRPr sz="2000" b="0">
                <a:solidFill>
                  <a:srgbClr val="000000"/>
                </a:solidFill>
                <a:latin typeface="Trebuchet MS"/>
                <a:ea typeface="Trebuchet MS"/>
                <a:cs typeface="Trebuchet MS"/>
                <a:sym typeface="Trebuchet MS"/>
              </a:endParaRPr>
            </a:p>
          </p:txBody>
        </p:sp>
        <p:sp>
          <p:nvSpPr>
            <p:cNvPr id="291" name="Google Shape;291;p13"/>
            <p:cNvSpPr/>
            <p:nvPr/>
          </p:nvSpPr>
          <p:spPr>
            <a:xfrm>
              <a:off x="6604873" y="2844679"/>
              <a:ext cx="2203357" cy="357831"/>
            </a:xfrm>
            <a:custGeom>
              <a:avLst/>
              <a:gdLst/>
              <a:ahLst/>
              <a:cxnLst/>
              <a:rect l="l" t="t" r="r" b="b"/>
              <a:pathLst>
                <a:path w="2286000" h="533400" extrusionOk="0">
                  <a:moveTo>
                    <a:pt x="21971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2197100" y="533400"/>
                  </a:lnTo>
                  <a:lnTo>
                    <a:pt x="2231703" y="526413"/>
                  </a:lnTo>
                  <a:lnTo>
                    <a:pt x="2259961" y="507361"/>
                  </a:lnTo>
                  <a:lnTo>
                    <a:pt x="2279013" y="479103"/>
                  </a:lnTo>
                  <a:lnTo>
                    <a:pt x="2286000" y="444500"/>
                  </a:lnTo>
                  <a:lnTo>
                    <a:pt x="2286000" y="88900"/>
                  </a:lnTo>
                  <a:lnTo>
                    <a:pt x="2279013" y="54296"/>
                  </a:lnTo>
                  <a:lnTo>
                    <a:pt x="2259961" y="26038"/>
                  </a:lnTo>
                  <a:lnTo>
                    <a:pt x="2231703" y="6986"/>
                  </a:lnTo>
                  <a:lnTo>
                    <a:pt x="21971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2" name="Google Shape;292;p13"/>
            <p:cNvSpPr/>
            <p:nvPr/>
          </p:nvSpPr>
          <p:spPr>
            <a:xfrm>
              <a:off x="6604873" y="2844679"/>
              <a:ext cx="2203357" cy="357831"/>
            </a:xfrm>
            <a:custGeom>
              <a:avLst/>
              <a:gdLst/>
              <a:ahLst/>
              <a:cxnLst/>
              <a:rect l="l" t="t" r="r" b="b"/>
              <a:pathLst>
                <a:path w="2286000" h="533400" extrusionOk="0">
                  <a:moveTo>
                    <a:pt x="0" y="88902"/>
                  </a:moveTo>
                  <a:lnTo>
                    <a:pt x="6986" y="54297"/>
                  </a:lnTo>
                  <a:lnTo>
                    <a:pt x="26038" y="26038"/>
                  </a:lnTo>
                  <a:lnTo>
                    <a:pt x="54297" y="6986"/>
                  </a:lnTo>
                  <a:lnTo>
                    <a:pt x="88902" y="0"/>
                  </a:lnTo>
                  <a:lnTo>
                    <a:pt x="2197094" y="0"/>
                  </a:lnTo>
                  <a:lnTo>
                    <a:pt x="2231704" y="6986"/>
                  </a:lnTo>
                  <a:lnTo>
                    <a:pt x="2259965" y="26038"/>
                  </a:lnTo>
                  <a:lnTo>
                    <a:pt x="2279018" y="54297"/>
                  </a:lnTo>
                  <a:lnTo>
                    <a:pt x="2286005" y="88902"/>
                  </a:lnTo>
                  <a:lnTo>
                    <a:pt x="2286005" y="444499"/>
                  </a:lnTo>
                  <a:lnTo>
                    <a:pt x="2279018" y="479104"/>
                  </a:lnTo>
                  <a:lnTo>
                    <a:pt x="2259965" y="507363"/>
                  </a:lnTo>
                  <a:lnTo>
                    <a:pt x="2231704" y="526416"/>
                  </a:lnTo>
                  <a:lnTo>
                    <a:pt x="2197094" y="533402"/>
                  </a:lnTo>
                  <a:lnTo>
                    <a:pt x="88902" y="533402"/>
                  </a:lnTo>
                  <a:lnTo>
                    <a:pt x="54297" y="526416"/>
                  </a:lnTo>
                  <a:lnTo>
                    <a:pt x="26038" y="507363"/>
                  </a:lnTo>
                  <a:lnTo>
                    <a:pt x="6986" y="479104"/>
                  </a:lnTo>
                  <a:lnTo>
                    <a:pt x="0" y="444499"/>
                  </a:lnTo>
                  <a:lnTo>
                    <a:pt x="0" y="889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3" name="Google Shape;293;p13"/>
            <p:cNvSpPr/>
            <p:nvPr/>
          </p:nvSpPr>
          <p:spPr>
            <a:xfrm>
              <a:off x="6617114" y="4114128"/>
              <a:ext cx="2191116" cy="357831"/>
            </a:xfrm>
            <a:custGeom>
              <a:avLst/>
              <a:gdLst/>
              <a:ahLst/>
              <a:cxnLst/>
              <a:rect l="l" t="t" r="r" b="b"/>
              <a:pathLst>
                <a:path w="2273300" h="533400" extrusionOk="0">
                  <a:moveTo>
                    <a:pt x="21844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2184400" y="533400"/>
                  </a:lnTo>
                  <a:lnTo>
                    <a:pt x="2219003" y="526413"/>
                  </a:lnTo>
                  <a:lnTo>
                    <a:pt x="2247261" y="507361"/>
                  </a:lnTo>
                  <a:lnTo>
                    <a:pt x="2266313" y="479103"/>
                  </a:lnTo>
                  <a:lnTo>
                    <a:pt x="2273300" y="444500"/>
                  </a:lnTo>
                  <a:lnTo>
                    <a:pt x="2273300" y="88900"/>
                  </a:lnTo>
                  <a:lnTo>
                    <a:pt x="2266313" y="54296"/>
                  </a:lnTo>
                  <a:lnTo>
                    <a:pt x="2247261" y="26038"/>
                  </a:lnTo>
                  <a:lnTo>
                    <a:pt x="2219003" y="6986"/>
                  </a:lnTo>
                  <a:lnTo>
                    <a:pt x="21844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4" name="Google Shape;294;p13"/>
            <p:cNvSpPr/>
            <p:nvPr/>
          </p:nvSpPr>
          <p:spPr>
            <a:xfrm>
              <a:off x="6617114" y="4114128"/>
              <a:ext cx="2191116" cy="357831"/>
            </a:xfrm>
            <a:custGeom>
              <a:avLst/>
              <a:gdLst/>
              <a:ahLst/>
              <a:cxnLst/>
              <a:rect l="l" t="t" r="r" b="b"/>
              <a:pathLst>
                <a:path w="2273300" h="533400" extrusionOk="0">
                  <a:moveTo>
                    <a:pt x="0" y="88900"/>
                  </a:moveTo>
                  <a:lnTo>
                    <a:pt x="6986" y="54296"/>
                  </a:lnTo>
                  <a:lnTo>
                    <a:pt x="26038" y="26038"/>
                  </a:lnTo>
                  <a:lnTo>
                    <a:pt x="54296" y="6986"/>
                  </a:lnTo>
                  <a:lnTo>
                    <a:pt x="88900" y="0"/>
                  </a:lnTo>
                  <a:lnTo>
                    <a:pt x="2184396" y="0"/>
                  </a:lnTo>
                  <a:lnTo>
                    <a:pt x="2219001" y="6986"/>
                  </a:lnTo>
                  <a:lnTo>
                    <a:pt x="2247259" y="26038"/>
                  </a:lnTo>
                  <a:lnTo>
                    <a:pt x="2266311" y="54296"/>
                  </a:lnTo>
                  <a:lnTo>
                    <a:pt x="2273298" y="88900"/>
                  </a:lnTo>
                  <a:lnTo>
                    <a:pt x="2273298" y="444499"/>
                  </a:lnTo>
                  <a:lnTo>
                    <a:pt x="2266311" y="479104"/>
                  </a:lnTo>
                  <a:lnTo>
                    <a:pt x="2247259" y="507362"/>
                  </a:lnTo>
                  <a:lnTo>
                    <a:pt x="2219001" y="526414"/>
                  </a:lnTo>
                  <a:lnTo>
                    <a:pt x="2184396" y="533400"/>
                  </a:lnTo>
                  <a:lnTo>
                    <a:pt x="88900" y="533400"/>
                  </a:lnTo>
                  <a:lnTo>
                    <a:pt x="54296" y="526414"/>
                  </a:lnTo>
                  <a:lnTo>
                    <a:pt x="26038" y="507362"/>
                  </a:lnTo>
                  <a:lnTo>
                    <a:pt x="6986" y="479104"/>
                  </a:lnTo>
                  <a:lnTo>
                    <a:pt x="0" y="444499"/>
                  </a:lnTo>
                  <a:lnTo>
                    <a:pt x="0" y="8890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5" name="Google Shape;295;p13"/>
            <p:cNvSpPr/>
            <p:nvPr/>
          </p:nvSpPr>
          <p:spPr>
            <a:xfrm>
              <a:off x="3899641" y="3500703"/>
              <a:ext cx="2203357" cy="357831"/>
            </a:xfrm>
            <a:custGeom>
              <a:avLst/>
              <a:gdLst/>
              <a:ahLst/>
              <a:cxnLst/>
              <a:rect l="l" t="t" r="r" b="b"/>
              <a:pathLst>
                <a:path w="2286000" h="533400" extrusionOk="0">
                  <a:moveTo>
                    <a:pt x="21971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2197100" y="533400"/>
                  </a:lnTo>
                  <a:lnTo>
                    <a:pt x="2231703" y="526413"/>
                  </a:lnTo>
                  <a:lnTo>
                    <a:pt x="2259961" y="507361"/>
                  </a:lnTo>
                  <a:lnTo>
                    <a:pt x="2279013" y="479103"/>
                  </a:lnTo>
                  <a:lnTo>
                    <a:pt x="2286000" y="444500"/>
                  </a:lnTo>
                  <a:lnTo>
                    <a:pt x="2286000" y="88900"/>
                  </a:lnTo>
                  <a:lnTo>
                    <a:pt x="2279013" y="54296"/>
                  </a:lnTo>
                  <a:lnTo>
                    <a:pt x="2259961" y="26038"/>
                  </a:lnTo>
                  <a:lnTo>
                    <a:pt x="2231703" y="6986"/>
                  </a:lnTo>
                  <a:lnTo>
                    <a:pt x="21971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6" name="Google Shape;296;p13"/>
            <p:cNvSpPr/>
            <p:nvPr/>
          </p:nvSpPr>
          <p:spPr>
            <a:xfrm>
              <a:off x="3899641" y="3500702"/>
              <a:ext cx="2203357" cy="357831"/>
            </a:xfrm>
            <a:custGeom>
              <a:avLst/>
              <a:gdLst/>
              <a:ahLst/>
              <a:cxnLst/>
              <a:rect l="l" t="t" r="r" b="b"/>
              <a:pathLst>
                <a:path w="2286000" h="533400" extrusionOk="0">
                  <a:moveTo>
                    <a:pt x="0" y="88902"/>
                  </a:moveTo>
                  <a:lnTo>
                    <a:pt x="6986" y="54297"/>
                  </a:lnTo>
                  <a:lnTo>
                    <a:pt x="26038" y="26038"/>
                  </a:lnTo>
                  <a:lnTo>
                    <a:pt x="54297" y="6986"/>
                  </a:lnTo>
                  <a:lnTo>
                    <a:pt x="88902" y="0"/>
                  </a:lnTo>
                  <a:lnTo>
                    <a:pt x="2197094" y="0"/>
                  </a:lnTo>
                  <a:lnTo>
                    <a:pt x="2231704" y="6986"/>
                  </a:lnTo>
                  <a:lnTo>
                    <a:pt x="2259965" y="26038"/>
                  </a:lnTo>
                  <a:lnTo>
                    <a:pt x="2279018" y="54297"/>
                  </a:lnTo>
                  <a:lnTo>
                    <a:pt x="2286005" y="88902"/>
                  </a:lnTo>
                  <a:lnTo>
                    <a:pt x="2286005" y="444497"/>
                  </a:lnTo>
                  <a:lnTo>
                    <a:pt x="2279018" y="479103"/>
                  </a:lnTo>
                  <a:lnTo>
                    <a:pt x="2259965" y="507362"/>
                  </a:lnTo>
                  <a:lnTo>
                    <a:pt x="2231704" y="526414"/>
                  </a:lnTo>
                  <a:lnTo>
                    <a:pt x="2197094" y="533401"/>
                  </a:lnTo>
                  <a:lnTo>
                    <a:pt x="88902" y="533401"/>
                  </a:lnTo>
                  <a:lnTo>
                    <a:pt x="54297" y="526414"/>
                  </a:lnTo>
                  <a:lnTo>
                    <a:pt x="26038" y="507362"/>
                  </a:lnTo>
                  <a:lnTo>
                    <a:pt x="6986" y="479103"/>
                  </a:lnTo>
                  <a:lnTo>
                    <a:pt x="0" y="444497"/>
                  </a:lnTo>
                  <a:lnTo>
                    <a:pt x="0" y="88902"/>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7" name="Google Shape;297;p13"/>
            <p:cNvSpPr txBox="1"/>
            <p:nvPr/>
          </p:nvSpPr>
          <p:spPr>
            <a:xfrm>
              <a:off x="4059127" y="3545210"/>
              <a:ext cx="1874689" cy="221515"/>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2000" b="0">
                  <a:solidFill>
                    <a:srgbClr val="000000"/>
                  </a:solidFill>
                  <a:latin typeface="Trebuchet MS"/>
                  <a:ea typeface="Trebuchet MS"/>
                  <a:cs typeface="Trebuchet MS"/>
                  <a:sym typeface="Trebuchet MS"/>
                </a:rPr>
                <a:t>Permuted choice 2</a:t>
              </a:r>
              <a:endParaRPr sz="2000" b="0">
                <a:solidFill>
                  <a:srgbClr val="000000"/>
                </a:solidFill>
                <a:latin typeface="Trebuchet MS"/>
                <a:ea typeface="Trebuchet MS"/>
                <a:cs typeface="Trebuchet MS"/>
                <a:sym typeface="Trebuchet MS"/>
              </a:endParaRPr>
            </a:p>
          </p:txBody>
        </p:sp>
        <p:sp>
          <p:nvSpPr>
            <p:cNvPr id="298" name="Google Shape;298;p13"/>
            <p:cNvSpPr/>
            <p:nvPr/>
          </p:nvSpPr>
          <p:spPr>
            <a:xfrm>
              <a:off x="6617114" y="3500703"/>
              <a:ext cx="2191116" cy="357831"/>
            </a:xfrm>
            <a:custGeom>
              <a:avLst/>
              <a:gdLst/>
              <a:ahLst/>
              <a:cxnLst/>
              <a:rect l="l" t="t" r="r" b="b"/>
              <a:pathLst>
                <a:path w="2273300" h="533400" extrusionOk="0">
                  <a:moveTo>
                    <a:pt x="21844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2184400" y="533400"/>
                  </a:lnTo>
                  <a:lnTo>
                    <a:pt x="2219003" y="526413"/>
                  </a:lnTo>
                  <a:lnTo>
                    <a:pt x="2247261" y="507361"/>
                  </a:lnTo>
                  <a:lnTo>
                    <a:pt x="2266313" y="479103"/>
                  </a:lnTo>
                  <a:lnTo>
                    <a:pt x="2273300" y="444500"/>
                  </a:lnTo>
                  <a:lnTo>
                    <a:pt x="2273300" y="88900"/>
                  </a:lnTo>
                  <a:lnTo>
                    <a:pt x="2266313" y="54296"/>
                  </a:lnTo>
                  <a:lnTo>
                    <a:pt x="2247261" y="26038"/>
                  </a:lnTo>
                  <a:lnTo>
                    <a:pt x="2219003" y="6986"/>
                  </a:lnTo>
                  <a:lnTo>
                    <a:pt x="21844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299" name="Google Shape;299;p13"/>
            <p:cNvSpPr/>
            <p:nvPr/>
          </p:nvSpPr>
          <p:spPr>
            <a:xfrm>
              <a:off x="6617114" y="3500702"/>
              <a:ext cx="2191116" cy="357831"/>
            </a:xfrm>
            <a:custGeom>
              <a:avLst/>
              <a:gdLst/>
              <a:ahLst/>
              <a:cxnLst/>
              <a:rect l="l" t="t" r="r" b="b"/>
              <a:pathLst>
                <a:path w="2273300" h="533400" extrusionOk="0">
                  <a:moveTo>
                    <a:pt x="0" y="88900"/>
                  </a:moveTo>
                  <a:lnTo>
                    <a:pt x="6986" y="54296"/>
                  </a:lnTo>
                  <a:lnTo>
                    <a:pt x="26038" y="26038"/>
                  </a:lnTo>
                  <a:lnTo>
                    <a:pt x="54296" y="6986"/>
                  </a:lnTo>
                  <a:lnTo>
                    <a:pt x="88900" y="0"/>
                  </a:lnTo>
                  <a:lnTo>
                    <a:pt x="2184396" y="0"/>
                  </a:lnTo>
                  <a:lnTo>
                    <a:pt x="2219001" y="6986"/>
                  </a:lnTo>
                  <a:lnTo>
                    <a:pt x="2247259" y="26038"/>
                  </a:lnTo>
                  <a:lnTo>
                    <a:pt x="2266311" y="54296"/>
                  </a:lnTo>
                  <a:lnTo>
                    <a:pt x="2273298" y="88900"/>
                  </a:lnTo>
                  <a:lnTo>
                    <a:pt x="2273298" y="444499"/>
                  </a:lnTo>
                  <a:lnTo>
                    <a:pt x="2266311" y="479104"/>
                  </a:lnTo>
                  <a:lnTo>
                    <a:pt x="2247259" y="507362"/>
                  </a:lnTo>
                  <a:lnTo>
                    <a:pt x="2219001" y="526414"/>
                  </a:lnTo>
                  <a:lnTo>
                    <a:pt x="2184396" y="533401"/>
                  </a:lnTo>
                  <a:lnTo>
                    <a:pt x="88900" y="533401"/>
                  </a:lnTo>
                  <a:lnTo>
                    <a:pt x="54296" y="526414"/>
                  </a:lnTo>
                  <a:lnTo>
                    <a:pt x="26038" y="507362"/>
                  </a:lnTo>
                  <a:lnTo>
                    <a:pt x="6986" y="479104"/>
                  </a:lnTo>
                  <a:lnTo>
                    <a:pt x="0" y="444499"/>
                  </a:lnTo>
                  <a:lnTo>
                    <a:pt x="0" y="8890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0" name="Google Shape;300;p13"/>
            <p:cNvSpPr/>
            <p:nvPr/>
          </p:nvSpPr>
          <p:spPr>
            <a:xfrm>
              <a:off x="3899641" y="4932028"/>
              <a:ext cx="2191116" cy="357831"/>
            </a:xfrm>
            <a:custGeom>
              <a:avLst/>
              <a:gdLst/>
              <a:ahLst/>
              <a:cxnLst/>
              <a:rect l="l" t="t" r="r" b="b"/>
              <a:pathLst>
                <a:path w="2273300" h="533400" extrusionOk="0">
                  <a:moveTo>
                    <a:pt x="21844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2184400" y="533400"/>
                  </a:lnTo>
                  <a:lnTo>
                    <a:pt x="2219003" y="526413"/>
                  </a:lnTo>
                  <a:lnTo>
                    <a:pt x="2247261" y="507361"/>
                  </a:lnTo>
                  <a:lnTo>
                    <a:pt x="2266313" y="479103"/>
                  </a:lnTo>
                  <a:lnTo>
                    <a:pt x="2273300" y="444500"/>
                  </a:lnTo>
                  <a:lnTo>
                    <a:pt x="2273300" y="88900"/>
                  </a:lnTo>
                  <a:lnTo>
                    <a:pt x="2266313" y="54296"/>
                  </a:lnTo>
                  <a:lnTo>
                    <a:pt x="2247261" y="26038"/>
                  </a:lnTo>
                  <a:lnTo>
                    <a:pt x="2219003" y="6986"/>
                  </a:lnTo>
                  <a:lnTo>
                    <a:pt x="21844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1" name="Google Shape;301;p13"/>
            <p:cNvSpPr/>
            <p:nvPr/>
          </p:nvSpPr>
          <p:spPr>
            <a:xfrm>
              <a:off x="3899641" y="4932028"/>
              <a:ext cx="2191116" cy="357831"/>
            </a:xfrm>
            <a:custGeom>
              <a:avLst/>
              <a:gdLst/>
              <a:ahLst/>
              <a:cxnLst/>
              <a:rect l="l" t="t" r="r" b="b"/>
              <a:pathLst>
                <a:path w="2273300" h="533400" extrusionOk="0">
                  <a:moveTo>
                    <a:pt x="0" y="88900"/>
                  </a:moveTo>
                  <a:lnTo>
                    <a:pt x="6986" y="54296"/>
                  </a:lnTo>
                  <a:lnTo>
                    <a:pt x="26038" y="26038"/>
                  </a:lnTo>
                  <a:lnTo>
                    <a:pt x="54296" y="6986"/>
                  </a:lnTo>
                  <a:lnTo>
                    <a:pt x="88900" y="0"/>
                  </a:lnTo>
                  <a:lnTo>
                    <a:pt x="2184396" y="0"/>
                  </a:lnTo>
                  <a:lnTo>
                    <a:pt x="2219001" y="6986"/>
                  </a:lnTo>
                  <a:lnTo>
                    <a:pt x="2247259" y="26038"/>
                  </a:lnTo>
                  <a:lnTo>
                    <a:pt x="2266311" y="54296"/>
                  </a:lnTo>
                  <a:lnTo>
                    <a:pt x="2273298" y="88900"/>
                  </a:lnTo>
                  <a:lnTo>
                    <a:pt x="2273298" y="444499"/>
                  </a:lnTo>
                  <a:lnTo>
                    <a:pt x="2266311" y="479103"/>
                  </a:lnTo>
                  <a:lnTo>
                    <a:pt x="2247259" y="507362"/>
                  </a:lnTo>
                  <a:lnTo>
                    <a:pt x="2219001" y="526414"/>
                  </a:lnTo>
                  <a:lnTo>
                    <a:pt x="2184396" y="533400"/>
                  </a:lnTo>
                  <a:lnTo>
                    <a:pt x="88900" y="533400"/>
                  </a:lnTo>
                  <a:lnTo>
                    <a:pt x="54296" y="526414"/>
                  </a:lnTo>
                  <a:lnTo>
                    <a:pt x="26038" y="507362"/>
                  </a:lnTo>
                  <a:lnTo>
                    <a:pt x="6986" y="479103"/>
                  </a:lnTo>
                  <a:lnTo>
                    <a:pt x="0" y="444499"/>
                  </a:lnTo>
                  <a:lnTo>
                    <a:pt x="0" y="8890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2" name="Google Shape;302;p13"/>
            <p:cNvSpPr txBox="1"/>
            <p:nvPr/>
          </p:nvSpPr>
          <p:spPr>
            <a:xfrm>
              <a:off x="4053986" y="4977898"/>
              <a:ext cx="1874689" cy="221515"/>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2000" b="0">
                  <a:solidFill>
                    <a:srgbClr val="000000"/>
                  </a:solidFill>
                  <a:latin typeface="Trebuchet MS"/>
                  <a:ea typeface="Trebuchet MS"/>
                  <a:cs typeface="Trebuchet MS"/>
                  <a:sym typeface="Trebuchet MS"/>
                </a:rPr>
                <a:t>Permuted choice 2</a:t>
              </a:r>
              <a:endParaRPr sz="2000" b="0">
                <a:solidFill>
                  <a:srgbClr val="000000"/>
                </a:solidFill>
                <a:latin typeface="Trebuchet MS"/>
                <a:ea typeface="Trebuchet MS"/>
                <a:cs typeface="Trebuchet MS"/>
                <a:sym typeface="Trebuchet MS"/>
              </a:endParaRPr>
            </a:p>
          </p:txBody>
        </p:sp>
        <p:sp>
          <p:nvSpPr>
            <p:cNvPr id="303" name="Google Shape;303;p13"/>
            <p:cNvSpPr/>
            <p:nvPr/>
          </p:nvSpPr>
          <p:spPr>
            <a:xfrm>
              <a:off x="6617114" y="4932028"/>
              <a:ext cx="2191116" cy="357831"/>
            </a:xfrm>
            <a:custGeom>
              <a:avLst/>
              <a:gdLst/>
              <a:ahLst/>
              <a:cxnLst/>
              <a:rect l="l" t="t" r="r" b="b"/>
              <a:pathLst>
                <a:path w="2273300" h="533400" extrusionOk="0">
                  <a:moveTo>
                    <a:pt x="21844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2184400" y="533400"/>
                  </a:lnTo>
                  <a:lnTo>
                    <a:pt x="2219003" y="526413"/>
                  </a:lnTo>
                  <a:lnTo>
                    <a:pt x="2247261" y="507361"/>
                  </a:lnTo>
                  <a:lnTo>
                    <a:pt x="2266313" y="479103"/>
                  </a:lnTo>
                  <a:lnTo>
                    <a:pt x="2273300" y="444500"/>
                  </a:lnTo>
                  <a:lnTo>
                    <a:pt x="2273300" y="88900"/>
                  </a:lnTo>
                  <a:lnTo>
                    <a:pt x="2266313" y="54296"/>
                  </a:lnTo>
                  <a:lnTo>
                    <a:pt x="2247261" y="26038"/>
                  </a:lnTo>
                  <a:lnTo>
                    <a:pt x="2219003" y="6986"/>
                  </a:lnTo>
                  <a:lnTo>
                    <a:pt x="2184400" y="0"/>
                  </a:lnTo>
                  <a:close/>
                </a:path>
              </a:pathLst>
            </a:custGeom>
            <a:solidFill>
              <a:srgbClr val="D3D2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4" name="Google Shape;304;p13"/>
            <p:cNvSpPr/>
            <p:nvPr/>
          </p:nvSpPr>
          <p:spPr>
            <a:xfrm>
              <a:off x="6617114" y="4932028"/>
              <a:ext cx="2191116" cy="357831"/>
            </a:xfrm>
            <a:custGeom>
              <a:avLst/>
              <a:gdLst/>
              <a:ahLst/>
              <a:cxnLst/>
              <a:rect l="l" t="t" r="r" b="b"/>
              <a:pathLst>
                <a:path w="2273300" h="533400" extrusionOk="0">
                  <a:moveTo>
                    <a:pt x="0" y="88900"/>
                  </a:moveTo>
                  <a:lnTo>
                    <a:pt x="6986" y="54296"/>
                  </a:lnTo>
                  <a:lnTo>
                    <a:pt x="26038" y="26038"/>
                  </a:lnTo>
                  <a:lnTo>
                    <a:pt x="54296" y="6986"/>
                  </a:lnTo>
                  <a:lnTo>
                    <a:pt x="88900" y="0"/>
                  </a:lnTo>
                  <a:lnTo>
                    <a:pt x="2184396" y="0"/>
                  </a:lnTo>
                  <a:lnTo>
                    <a:pt x="2219001" y="6986"/>
                  </a:lnTo>
                  <a:lnTo>
                    <a:pt x="2247259" y="26038"/>
                  </a:lnTo>
                  <a:lnTo>
                    <a:pt x="2266311" y="54296"/>
                  </a:lnTo>
                  <a:lnTo>
                    <a:pt x="2273298" y="88900"/>
                  </a:lnTo>
                  <a:lnTo>
                    <a:pt x="2273298" y="444499"/>
                  </a:lnTo>
                  <a:lnTo>
                    <a:pt x="2266311" y="479103"/>
                  </a:lnTo>
                  <a:lnTo>
                    <a:pt x="2247259" y="507362"/>
                  </a:lnTo>
                  <a:lnTo>
                    <a:pt x="2219001" y="526414"/>
                  </a:lnTo>
                  <a:lnTo>
                    <a:pt x="2184396" y="533400"/>
                  </a:lnTo>
                  <a:lnTo>
                    <a:pt x="88900" y="533400"/>
                  </a:lnTo>
                  <a:lnTo>
                    <a:pt x="54296" y="526414"/>
                  </a:lnTo>
                  <a:lnTo>
                    <a:pt x="26038" y="507362"/>
                  </a:lnTo>
                  <a:lnTo>
                    <a:pt x="6986" y="479103"/>
                  </a:lnTo>
                  <a:lnTo>
                    <a:pt x="0" y="444499"/>
                  </a:lnTo>
                  <a:lnTo>
                    <a:pt x="0" y="8890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5" name="Google Shape;305;p13"/>
            <p:cNvSpPr txBox="1"/>
            <p:nvPr/>
          </p:nvSpPr>
          <p:spPr>
            <a:xfrm>
              <a:off x="6853632" y="4976212"/>
              <a:ext cx="1685567" cy="289823"/>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Left circular shift</a:t>
              </a:r>
              <a:endParaRPr sz="1800" b="0">
                <a:solidFill>
                  <a:srgbClr val="000000"/>
                </a:solidFill>
                <a:latin typeface="Trebuchet MS"/>
                <a:ea typeface="Trebuchet MS"/>
                <a:cs typeface="Trebuchet MS"/>
                <a:sym typeface="Trebuchet MS"/>
              </a:endParaRPr>
            </a:p>
          </p:txBody>
        </p:sp>
        <p:sp>
          <p:nvSpPr>
            <p:cNvPr id="306" name="Google Shape;306;p13"/>
            <p:cNvSpPr/>
            <p:nvPr/>
          </p:nvSpPr>
          <p:spPr>
            <a:xfrm>
              <a:off x="545643" y="2589085"/>
              <a:ext cx="2191116" cy="119277"/>
            </a:xfrm>
            <a:custGeom>
              <a:avLst/>
              <a:gdLst/>
              <a:ahLst/>
              <a:cxnLst/>
              <a:rect l="l" t="t" r="r" b="b"/>
              <a:pathLst>
                <a:path w="2273300" h="177800" extrusionOk="0">
                  <a:moveTo>
                    <a:pt x="0" y="177800"/>
                  </a:moveTo>
                  <a:lnTo>
                    <a:pt x="1164" y="143196"/>
                  </a:lnTo>
                  <a:lnTo>
                    <a:pt x="4339" y="114937"/>
                  </a:lnTo>
                  <a:lnTo>
                    <a:pt x="9048" y="95885"/>
                  </a:lnTo>
                  <a:lnTo>
                    <a:pt x="14813" y="88899"/>
                  </a:lnTo>
                  <a:lnTo>
                    <a:pt x="1121835" y="88901"/>
                  </a:lnTo>
                  <a:lnTo>
                    <a:pt x="1127600" y="81915"/>
                  </a:lnTo>
                  <a:lnTo>
                    <a:pt x="1132309" y="62862"/>
                  </a:lnTo>
                  <a:lnTo>
                    <a:pt x="1135484" y="34604"/>
                  </a:lnTo>
                  <a:lnTo>
                    <a:pt x="1136649" y="0"/>
                  </a:lnTo>
                  <a:lnTo>
                    <a:pt x="1137813" y="34604"/>
                  </a:lnTo>
                  <a:lnTo>
                    <a:pt x="1140989" y="62862"/>
                  </a:lnTo>
                  <a:lnTo>
                    <a:pt x="1145697" y="81915"/>
                  </a:lnTo>
                  <a:lnTo>
                    <a:pt x="1151462" y="88901"/>
                  </a:lnTo>
                  <a:lnTo>
                    <a:pt x="2258481" y="88901"/>
                  </a:lnTo>
                  <a:lnTo>
                    <a:pt x="2264248" y="95887"/>
                  </a:lnTo>
                  <a:lnTo>
                    <a:pt x="2268958" y="114940"/>
                  </a:lnTo>
                  <a:lnTo>
                    <a:pt x="2272133" y="143198"/>
                  </a:lnTo>
                  <a:lnTo>
                    <a:pt x="2273298" y="177803"/>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7" name="Google Shape;307;p13"/>
            <p:cNvSpPr/>
            <p:nvPr/>
          </p:nvSpPr>
          <p:spPr>
            <a:xfrm>
              <a:off x="619496" y="2708362"/>
              <a:ext cx="72628" cy="13253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8" name="Google Shape;308;p13"/>
            <p:cNvSpPr/>
            <p:nvPr/>
          </p:nvSpPr>
          <p:spPr>
            <a:xfrm>
              <a:off x="949999" y="2708362"/>
              <a:ext cx="72632" cy="13253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09" name="Google Shape;309;p13"/>
            <p:cNvSpPr/>
            <p:nvPr/>
          </p:nvSpPr>
          <p:spPr>
            <a:xfrm>
              <a:off x="2578030" y="2708362"/>
              <a:ext cx="72637" cy="13253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0" name="Google Shape;310;p13"/>
            <p:cNvSpPr/>
            <p:nvPr/>
          </p:nvSpPr>
          <p:spPr>
            <a:xfrm>
              <a:off x="1102602" y="2772261"/>
              <a:ext cx="73444" cy="425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1" name="Google Shape;311;p13"/>
            <p:cNvSpPr/>
            <p:nvPr/>
          </p:nvSpPr>
          <p:spPr>
            <a:xfrm>
              <a:off x="1335178" y="2780781"/>
              <a:ext cx="36723" cy="25559"/>
            </a:xfrm>
            <a:custGeom>
              <a:avLst/>
              <a:gdLst/>
              <a:ahLst/>
              <a:cxnLst/>
              <a:rect l="l" t="t" r="r" b="b"/>
              <a:pathLst>
                <a:path w="38100" h="38100" extrusionOk="0">
                  <a:moveTo>
                    <a:pt x="19050" y="0"/>
                  </a:moveTo>
                  <a:lnTo>
                    <a:pt x="11631" y="1497"/>
                  </a:lnTo>
                  <a:lnTo>
                    <a:pt x="5576" y="5581"/>
                  </a:lnTo>
                  <a:lnTo>
                    <a:pt x="1496" y="11637"/>
                  </a:lnTo>
                  <a:lnTo>
                    <a:pt x="0" y="19050"/>
                  </a:lnTo>
                  <a:lnTo>
                    <a:pt x="1496" y="26462"/>
                  </a:lnTo>
                  <a:lnTo>
                    <a:pt x="5576" y="32518"/>
                  </a:lnTo>
                  <a:lnTo>
                    <a:pt x="11631" y="36602"/>
                  </a:lnTo>
                  <a:lnTo>
                    <a:pt x="19050" y="38100"/>
                  </a:lnTo>
                  <a:lnTo>
                    <a:pt x="26462" y="36602"/>
                  </a:lnTo>
                  <a:lnTo>
                    <a:pt x="32518" y="32518"/>
                  </a:lnTo>
                  <a:lnTo>
                    <a:pt x="36602" y="26462"/>
                  </a:lnTo>
                  <a:lnTo>
                    <a:pt x="38100" y="19050"/>
                  </a:lnTo>
                  <a:lnTo>
                    <a:pt x="36602" y="11637"/>
                  </a:lnTo>
                  <a:lnTo>
                    <a:pt x="32518" y="5581"/>
                  </a:lnTo>
                  <a:lnTo>
                    <a:pt x="26462" y="1497"/>
                  </a:lnTo>
                  <a:lnTo>
                    <a:pt x="1905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2" name="Google Shape;312;p13"/>
            <p:cNvSpPr/>
            <p:nvPr/>
          </p:nvSpPr>
          <p:spPr>
            <a:xfrm>
              <a:off x="1335178" y="2780781"/>
              <a:ext cx="36723" cy="25559"/>
            </a:xfrm>
            <a:custGeom>
              <a:avLst/>
              <a:gdLst/>
              <a:ahLst/>
              <a:cxnLst/>
              <a:rect l="l" t="t" r="r" b="b"/>
              <a:pathLst>
                <a:path w="38100" h="38100" extrusionOk="0">
                  <a:moveTo>
                    <a:pt x="0" y="19050"/>
                  </a:moveTo>
                  <a:lnTo>
                    <a:pt x="1497" y="11635"/>
                  </a:lnTo>
                  <a:lnTo>
                    <a:pt x="5579" y="5579"/>
                  </a:lnTo>
                  <a:lnTo>
                    <a:pt x="11634" y="1497"/>
                  </a:lnTo>
                  <a:lnTo>
                    <a:pt x="19050" y="0"/>
                  </a:lnTo>
                  <a:lnTo>
                    <a:pt x="26465" y="1497"/>
                  </a:lnTo>
                  <a:lnTo>
                    <a:pt x="32520" y="5579"/>
                  </a:lnTo>
                  <a:lnTo>
                    <a:pt x="36602" y="11635"/>
                  </a:lnTo>
                  <a:lnTo>
                    <a:pt x="38099" y="19050"/>
                  </a:lnTo>
                  <a:lnTo>
                    <a:pt x="36602" y="26465"/>
                  </a:lnTo>
                  <a:lnTo>
                    <a:pt x="32520" y="32521"/>
                  </a:lnTo>
                  <a:lnTo>
                    <a:pt x="26465" y="36603"/>
                  </a:lnTo>
                  <a:lnTo>
                    <a:pt x="19050" y="38100"/>
                  </a:lnTo>
                  <a:lnTo>
                    <a:pt x="11634" y="36603"/>
                  </a:lnTo>
                  <a:lnTo>
                    <a:pt x="5579" y="32521"/>
                  </a:lnTo>
                  <a:lnTo>
                    <a:pt x="1497" y="26465"/>
                  </a:lnTo>
                  <a:lnTo>
                    <a:pt x="0" y="1905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3" name="Google Shape;313;p13"/>
            <p:cNvSpPr/>
            <p:nvPr/>
          </p:nvSpPr>
          <p:spPr>
            <a:xfrm>
              <a:off x="1555514" y="2780781"/>
              <a:ext cx="36723" cy="25559"/>
            </a:xfrm>
            <a:custGeom>
              <a:avLst/>
              <a:gdLst/>
              <a:ahLst/>
              <a:cxnLst/>
              <a:rect l="l" t="t" r="r" b="b"/>
              <a:pathLst>
                <a:path w="38100" h="38100" extrusionOk="0">
                  <a:moveTo>
                    <a:pt x="19050" y="0"/>
                  </a:moveTo>
                  <a:lnTo>
                    <a:pt x="11637" y="1497"/>
                  </a:lnTo>
                  <a:lnTo>
                    <a:pt x="5581" y="5581"/>
                  </a:lnTo>
                  <a:lnTo>
                    <a:pt x="1497" y="11637"/>
                  </a:lnTo>
                  <a:lnTo>
                    <a:pt x="0" y="19050"/>
                  </a:lnTo>
                  <a:lnTo>
                    <a:pt x="1497" y="26462"/>
                  </a:lnTo>
                  <a:lnTo>
                    <a:pt x="5581" y="32518"/>
                  </a:lnTo>
                  <a:lnTo>
                    <a:pt x="11637" y="36602"/>
                  </a:lnTo>
                  <a:lnTo>
                    <a:pt x="19050" y="38100"/>
                  </a:lnTo>
                  <a:lnTo>
                    <a:pt x="26462" y="36602"/>
                  </a:lnTo>
                  <a:lnTo>
                    <a:pt x="32518" y="32518"/>
                  </a:lnTo>
                  <a:lnTo>
                    <a:pt x="36602" y="26462"/>
                  </a:lnTo>
                  <a:lnTo>
                    <a:pt x="38100" y="19050"/>
                  </a:lnTo>
                  <a:lnTo>
                    <a:pt x="36602" y="11637"/>
                  </a:lnTo>
                  <a:lnTo>
                    <a:pt x="32518" y="5581"/>
                  </a:lnTo>
                  <a:lnTo>
                    <a:pt x="26462" y="1497"/>
                  </a:lnTo>
                  <a:lnTo>
                    <a:pt x="1905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4" name="Google Shape;314;p13"/>
            <p:cNvSpPr/>
            <p:nvPr/>
          </p:nvSpPr>
          <p:spPr>
            <a:xfrm>
              <a:off x="1555514" y="2780781"/>
              <a:ext cx="36723" cy="25559"/>
            </a:xfrm>
            <a:custGeom>
              <a:avLst/>
              <a:gdLst/>
              <a:ahLst/>
              <a:cxnLst/>
              <a:rect l="l" t="t" r="r" b="b"/>
              <a:pathLst>
                <a:path w="38100" h="38100" extrusionOk="0">
                  <a:moveTo>
                    <a:pt x="0" y="19050"/>
                  </a:moveTo>
                  <a:lnTo>
                    <a:pt x="1497" y="11635"/>
                  </a:lnTo>
                  <a:lnTo>
                    <a:pt x="5579" y="5579"/>
                  </a:lnTo>
                  <a:lnTo>
                    <a:pt x="11634" y="1497"/>
                  </a:lnTo>
                  <a:lnTo>
                    <a:pt x="19049" y="0"/>
                  </a:lnTo>
                  <a:lnTo>
                    <a:pt x="26465" y="1497"/>
                  </a:lnTo>
                  <a:lnTo>
                    <a:pt x="32520" y="5579"/>
                  </a:lnTo>
                  <a:lnTo>
                    <a:pt x="36602" y="11635"/>
                  </a:lnTo>
                  <a:lnTo>
                    <a:pt x="38100" y="19050"/>
                  </a:lnTo>
                  <a:lnTo>
                    <a:pt x="36602" y="26465"/>
                  </a:lnTo>
                  <a:lnTo>
                    <a:pt x="32520" y="32521"/>
                  </a:lnTo>
                  <a:lnTo>
                    <a:pt x="26465" y="36603"/>
                  </a:lnTo>
                  <a:lnTo>
                    <a:pt x="19049" y="38100"/>
                  </a:lnTo>
                  <a:lnTo>
                    <a:pt x="11634" y="36603"/>
                  </a:lnTo>
                  <a:lnTo>
                    <a:pt x="5579" y="32521"/>
                  </a:lnTo>
                  <a:lnTo>
                    <a:pt x="1497" y="26465"/>
                  </a:lnTo>
                  <a:lnTo>
                    <a:pt x="0" y="1905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5" name="Google Shape;315;p13"/>
            <p:cNvSpPr/>
            <p:nvPr/>
          </p:nvSpPr>
          <p:spPr>
            <a:xfrm>
              <a:off x="1751368" y="2772261"/>
              <a:ext cx="73444" cy="425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6" name="Google Shape;316;p13"/>
            <p:cNvSpPr/>
            <p:nvPr/>
          </p:nvSpPr>
          <p:spPr>
            <a:xfrm>
              <a:off x="1971703" y="2772261"/>
              <a:ext cx="73444" cy="4259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7" name="Google Shape;317;p13"/>
            <p:cNvSpPr/>
            <p:nvPr/>
          </p:nvSpPr>
          <p:spPr>
            <a:xfrm>
              <a:off x="2204280" y="2780781"/>
              <a:ext cx="36723" cy="17040"/>
            </a:xfrm>
            <a:custGeom>
              <a:avLst/>
              <a:gdLst/>
              <a:ahLst/>
              <a:cxnLst/>
              <a:rect l="l" t="t" r="r" b="b"/>
              <a:pathLst>
                <a:path w="38100" h="25400" extrusionOk="0">
                  <a:moveTo>
                    <a:pt x="29565" y="0"/>
                  </a:moveTo>
                  <a:lnTo>
                    <a:pt x="8534" y="0"/>
                  </a:lnTo>
                  <a:lnTo>
                    <a:pt x="0" y="5689"/>
                  </a:lnTo>
                  <a:lnTo>
                    <a:pt x="0" y="19710"/>
                  </a:lnTo>
                  <a:lnTo>
                    <a:pt x="8534" y="25400"/>
                  </a:lnTo>
                  <a:lnTo>
                    <a:pt x="29565" y="25400"/>
                  </a:lnTo>
                  <a:lnTo>
                    <a:pt x="38100" y="19710"/>
                  </a:lnTo>
                  <a:lnTo>
                    <a:pt x="38100" y="5689"/>
                  </a:lnTo>
                  <a:lnTo>
                    <a:pt x="295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8" name="Google Shape;318;p13"/>
            <p:cNvSpPr/>
            <p:nvPr/>
          </p:nvSpPr>
          <p:spPr>
            <a:xfrm>
              <a:off x="2204280" y="2780781"/>
              <a:ext cx="36723" cy="17040"/>
            </a:xfrm>
            <a:custGeom>
              <a:avLst/>
              <a:gdLst/>
              <a:ahLst/>
              <a:cxnLst/>
              <a:rect l="l" t="t" r="r" b="b"/>
              <a:pathLst>
                <a:path w="38100" h="25400" extrusionOk="0">
                  <a:moveTo>
                    <a:pt x="0" y="12700"/>
                  </a:moveTo>
                  <a:lnTo>
                    <a:pt x="0" y="5686"/>
                  </a:lnTo>
                  <a:lnTo>
                    <a:pt x="8528" y="0"/>
                  </a:lnTo>
                  <a:lnTo>
                    <a:pt x="19049" y="0"/>
                  </a:lnTo>
                  <a:lnTo>
                    <a:pt x="29570" y="0"/>
                  </a:lnTo>
                  <a:lnTo>
                    <a:pt x="38100" y="5686"/>
                  </a:lnTo>
                  <a:lnTo>
                    <a:pt x="38100" y="12700"/>
                  </a:lnTo>
                  <a:lnTo>
                    <a:pt x="38100" y="19714"/>
                  </a:lnTo>
                  <a:lnTo>
                    <a:pt x="29570" y="25400"/>
                  </a:lnTo>
                  <a:lnTo>
                    <a:pt x="19049" y="25400"/>
                  </a:lnTo>
                  <a:lnTo>
                    <a:pt x="8528" y="25400"/>
                  </a:lnTo>
                  <a:lnTo>
                    <a:pt x="0" y="19714"/>
                  </a:lnTo>
                  <a:lnTo>
                    <a:pt x="0" y="1270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19" name="Google Shape;319;p13"/>
            <p:cNvSpPr/>
            <p:nvPr/>
          </p:nvSpPr>
          <p:spPr>
            <a:xfrm>
              <a:off x="2424616" y="2780781"/>
              <a:ext cx="36723" cy="17040"/>
            </a:xfrm>
            <a:custGeom>
              <a:avLst/>
              <a:gdLst/>
              <a:ahLst/>
              <a:cxnLst/>
              <a:rect l="l" t="t" r="r" b="b"/>
              <a:pathLst>
                <a:path w="38100" h="25400" extrusionOk="0">
                  <a:moveTo>
                    <a:pt x="29565" y="0"/>
                  </a:moveTo>
                  <a:lnTo>
                    <a:pt x="8521" y="0"/>
                  </a:lnTo>
                  <a:lnTo>
                    <a:pt x="0" y="5689"/>
                  </a:lnTo>
                  <a:lnTo>
                    <a:pt x="0" y="19710"/>
                  </a:lnTo>
                  <a:lnTo>
                    <a:pt x="8521" y="25400"/>
                  </a:lnTo>
                  <a:lnTo>
                    <a:pt x="29565" y="25400"/>
                  </a:lnTo>
                  <a:lnTo>
                    <a:pt x="38100" y="19710"/>
                  </a:lnTo>
                  <a:lnTo>
                    <a:pt x="38100" y="5689"/>
                  </a:lnTo>
                  <a:lnTo>
                    <a:pt x="295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0" name="Google Shape;320;p13"/>
            <p:cNvSpPr/>
            <p:nvPr/>
          </p:nvSpPr>
          <p:spPr>
            <a:xfrm>
              <a:off x="2424616" y="2780781"/>
              <a:ext cx="36723" cy="17040"/>
            </a:xfrm>
            <a:custGeom>
              <a:avLst/>
              <a:gdLst/>
              <a:ahLst/>
              <a:cxnLst/>
              <a:rect l="l" t="t" r="r" b="b"/>
              <a:pathLst>
                <a:path w="38100" h="25400" extrusionOk="0">
                  <a:moveTo>
                    <a:pt x="0" y="12700"/>
                  </a:moveTo>
                  <a:lnTo>
                    <a:pt x="0" y="5686"/>
                  </a:lnTo>
                  <a:lnTo>
                    <a:pt x="8528" y="0"/>
                  </a:lnTo>
                  <a:lnTo>
                    <a:pt x="19050" y="0"/>
                  </a:lnTo>
                  <a:lnTo>
                    <a:pt x="29570" y="0"/>
                  </a:lnTo>
                  <a:lnTo>
                    <a:pt x="38099" y="5686"/>
                  </a:lnTo>
                  <a:lnTo>
                    <a:pt x="38099" y="12700"/>
                  </a:lnTo>
                  <a:lnTo>
                    <a:pt x="38099" y="19714"/>
                  </a:lnTo>
                  <a:lnTo>
                    <a:pt x="29570" y="25400"/>
                  </a:lnTo>
                  <a:lnTo>
                    <a:pt x="19050" y="25400"/>
                  </a:lnTo>
                  <a:lnTo>
                    <a:pt x="8528" y="25400"/>
                  </a:lnTo>
                  <a:lnTo>
                    <a:pt x="0" y="19714"/>
                  </a:lnTo>
                  <a:lnTo>
                    <a:pt x="0" y="1270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1" name="Google Shape;321;p13"/>
            <p:cNvSpPr/>
            <p:nvPr/>
          </p:nvSpPr>
          <p:spPr>
            <a:xfrm>
              <a:off x="6629356" y="2572045"/>
              <a:ext cx="2191116" cy="119277"/>
            </a:xfrm>
            <a:custGeom>
              <a:avLst/>
              <a:gdLst/>
              <a:ahLst/>
              <a:cxnLst/>
              <a:rect l="l" t="t" r="r" b="b"/>
              <a:pathLst>
                <a:path w="2273300" h="177800" extrusionOk="0">
                  <a:moveTo>
                    <a:pt x="0" y="177800"/>
                  </a:moveTo>
                  <a:lnTo>
                    <a:pt x="1164" y="143195"/>
                  </a:lnTo>
                  <a:lnTo>
                    <a:pt x="4339" y="114937"/>
                  </a:lnTo>
                  <a:lnTo>
                    <a:pt x="9048" y="95885"/>
                  </a:lnTo>
                  <a:lnTo>
                    <a:pt x="14813" y="88899"/>
                  </a:lnTo>
                  <a:lnTo>
                    <a:pt x="1121835" y="88901"/>
                  </a:lnTo>
                  <a:lnTo>
                    <a:pt x="1127600" y="81915"/>
                  </a:lnTo>
                  <a:lnTo>
                    <a:pt x="1132309" y="62862"/>
                  </a:lnTo>
                  <a:lnTo>
                    <a:pt x="1135484" y="34604"/>
                  </a:lnTo>
                  <a:lnTo>
                    <a:pt x="1136649" y="0"/>
                  </a:lnTo>
                  <a:lnTo>
                    <a:pt x="1137813" y="34604"/>
                  </a:lnTo>
                  <a:lnTo>
                    <a:pt x="1140989" y="62862"/>
                  </a:lnTo>
                  <a:lnTo>
                    <a:pt x="1145697" y="81915"/>
                  </a:lnTo>
                  <a:lnTo>
                    <a:pt x="1151462" y="88901"/>
                  </a:lnTo>
                  <a:lnTo>
                    <a:pt x="2258481" y="88901"/>
                  </a:lnTo>
                  <a:lnTo>
                    <a:pt x="2264248" y="95887"/>
                  </a:lnTo>
                  <a:lnTo>
                    <a:pt x="2268958" y="114940"/>
                  </a:lnTo>
                  <a:lnTo>
                    <a:pt x="2272133" y="143198"/>
                  </a:lnTo>
                  <a:lnTo>
                    <a:pt x="2273298" y="177803"/>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2" name="Google Shape;322;p13"/>
            <p:cNvSpPr/>
            <p:nvPr/>
          </p:nvSpPr>
          <p:spPr>
            <a:xfrm>
              <a:off x="6703204" y="2691323"/>
              <a:ext cx="72637" cy="13253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3" name="Google Shape;323;p13"/>
            <p:cNvSpPr/>
            <p:nvPr/>
          </p:nvSpPr>
          <p:spPr>
            <a:xfrm>
              <a:off x="7021467" y="2691323"/>
              <a:ext cx="72637" cy="13253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4" name="Google Shape;324;p13"/>
            <p:cNvSpPr/>
            <p:nvPr/>
          </p:nvSpPr>
          <p:spPr>
            <a:xfrm>
              <a:off x="8661744" y="2691323"/>
              <a:ext cx="72637" cy="13253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5" name="Google Shape;325;p13"/>
            <p:cNvSpPr/>
            <p:nvPr/>
          </p:nvSpPr>
          <p:spPr>
            <a:xfrm>
              <a:off x="7198556" y="2763741"/>
              <a:ext cx="36723" cy="25559"/>
            </a:xfrm>
            <a:custGeom>
              <a:avLst/>
              <a:gdLst/>
              <a:ahLst/>
              <a:cxnLst/>
              <a:rect l="l" t="t" r="r" b="b"/>
              <a:pathLst>
                <a:path w="38100" h="38100" extrusionOk="0">
                  <a:moveTo>
                    <a:pt x="19050" y="0"/>
                  </a:moveTo>
                  <a:lnTo>
                    <a:pt x="11637" y="1497"/>
                  </a:lnTo>
                  <a:lnTo>
                    <a:pt x="5581" y="5581"/>
                  </a:lnTo>
                  <a:lnTo>
                    <a:pt x="1497" y="11637"/>
                  </a:lnTo>
                  <a:lnTo>
                    <a:pt x="0" y="19050"/>
                  </a:lnTo>
                  <a:lnTo>
                    <a:pt x="1497" y="26462"/>
                  </a:lnTo>
                  <a:lnTo>
                    <a:pt x="5581" y="32518"/>
                  </a:lnTo>
                  <a:lnTo>
                    <a:pt x="11637" y="36602"/>
                  </a:lnTo>
                  <a:lnTo>
                    <a:pt x="19050" y="38100"/>
                  </a:lnTo>
                  <a:lnTo>
                    <a:pt x="26462" y="36602"/>
                  </a:lnTo>
                  <a:lnTo>
                    <a:pt x="32518" y="32518"/>
                  </a:lnTo>
                  <a:lnTo>
                    <a:pt x="36602" y="26462"/>
                  </a:lnTo>
                  <a:lnTo>
                    <a:pt x="38100" y="19050"/>
                  </a:lnTo>
                  <a:lnTo>
                    <a:pt x="36602" y="11637"/>
                  </a:lnTo>
                  <a:lnTo>
                    <a:pt x="32518" y="5581"/>
                  </a:lnTo>
                  <a:lnTo>
                    <a:pt x="26462" y="1497"/>
                  </a:lnTo>
                  <a:lnTo>
                    <a:pt x="1905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6" name="Google Shape;326;p13"/>
            <p:cNvSpPr/>
            <p:nvPr/>
          </p:nvSpPr>
          <p:spPr>
            <a:xfrm>
              <a:off x="7198556" y="2763741"/>
              <a:ext cx="36723" cy="25559"/>
            </a:xfrm>
            <a:custGeom>
              <a:avLst/>
              <a:gdLst/>
              <a:ahLst/>
              <a:cxnLst/>
              <a:rect l="l" t="t" r="r" b="b"/>
              <a:pathLst>
                <a:path w="38100" h="38100" extrusionOk="0">
                  <a:moveTo>
                    <a:pt x="0" y="19050"/>
                  </a:moveTo>
                  <a:lnTo>
                    <a:pt x="1497" y="11634"/>
                  </a:lnTo>
                  <a:lnTo>
                    <a:pt x="5579" y="5579"/>
                  </a:lnTo>
                  <a:lnTo>
                    <a:pt x="11634" y="1497"/>
                  </a:lnTo>
                  <a:lnTo>
                    <a:pt x="19050" y="0"/>
                  </a:lnTo>
                  <a:lnTo>
                    <a:pt x="26465" y="1497"/>
                  </a:lnTo>
                  <a:lnTo>
                    <a:pt x="32520" y="5579"/>
                  </a:lnTo>
                  <a:lnTo>
                    <a:pt x="36602" y="11634"/>
                  </a:lnTo>
                  <a:lnTo>
                    <a:pt x="38099" y="19050"/>
                  </a:lnTo>
                  <a:lnTo>
                    <a:pt x="36602" y="26465"/>
                  </a:lnTo>
                  <a:lnTo>
                    <a:pt x="32520" y="32520"/>
                  </a:lnTo>
                  <a:lnTo>
                    <a:pt x="26465" y="36602"/>
                  </a:lnTo>
                  <a:lnTo>
                    <a:pt x="19050" y="38099"/>
                  </a:lnTo>
                  <a:lnTo>
                    <a:pt x="11634" y="36602"/>
                  </a:lnTo>
                  <a:lnTo>
                    <a:pt x="5579" y="32520"/>
                  </a:lnTo>
                  <a:lnTo>
                    <a:pt x="1497" y="26465"/>
                  </a:lnTo>
                  <a:lnTo>
                    <a:pt x="0" y="1905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7" name="Google Shape;327;p13"/>
            <p:cNvSpPr/>
            <p:nvPr/>
          </p:nvSpPr>
          <p:spPr>
            <a:xfrm>
              <a:off x="7418891" y="2763741"/>
              <a:ext cx="36723" cy="25559"/>
            </a:xfrm>
            <a:custGeom>
              <a:avLst/>
              <a:gdLst/>
              <a:ahLst/>
              <a:cxnLst/>
              <a:rect l="l" t="t" r="r" b="b"/>
              <a:pathLst>
                <a:path w="38100" h="38100" extrusionOk="0">
                  <a:moveTo>
                    <a:pt x="19050" y="0"/>
                  </a:moveTo>
                  <a:lnTo>
                    <a:pt x="11637" y="1497"/>
                  </a:lnTo>
                  <a:lnTo>
                    <a:pt x="5581" y="5581"/>
                  </a:lnTo>
                  <a:lnTo>
                    <a:pt x="1497" y="11637"/>
                  </a:lnTo>
                  <a:lnTo>
                    <a:pt x="0" y="19050"/>
                  </a:lnTo>
                  <a:lnTo>
                    <a:pt x="1497" y="26462"/>
                  </a:lnTo>
                  <a:lnTo>
                    <a:pt x="5581" y="32518"/>
                  </a:lnTo>
                  <a:lnTo>
                    <a:pt x="11637" y="36602"/>
                  </a:lnTo>
                  <a:lnTo>
                    <a:pt x="19050" y="38100"/>
                  </a:lnTo>
                  <a:lnTo>
                    <a:pt x="26462" y="36602"/>
                  </a:lnTo>
                  <a:lnTo>
                    <a:pt x="32518" y="32518"/>
                  </a:lnTo>
                  <a:lnTo>
                    <a:pt x="36602" y="26462"/>
                  </a:lnTo>
                  <a:lnTo>
                    <a:pt x="38100" y="19050"/>
                  </a:lnTo>
                  <a:lnTo>
                    <a:pt x="36602" y="11637"/>
                  </a:lnTo>
                  <a:lnTo>
                    <a:pt x="32518" y="5581"/>
                  </a:lnTo>
                  <a:lnTo>
                    <a:pt x="26462" y="1497"/>
                  </a:lnTo>
                  <a:lnTo>
                    <a:pt x="1905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8" name="Google Shape;328;p13"/>
            <p:cNvSpPr/>
            <p:nvPr/>
          </p:nvSpPr>
          <p:spPr>
            <a:xfrm>
              <a:off x="7418891" y="2763741"/>
              <a:ext cx="36723" cy="25559"/>
            </a:xfrm>
            <a:custGeom>
              <a:avLst/>
              <a:gdLst/>
              <a:ahLst/>
              <a:cxnLst/>
              <a:rect l="l" t="t" r="r" b="b"/>
              <a:pathLst>
                <a:path w="38100" h="38100" extrusionOk="0">
                  <a:moveTo>
                    <a:pt x="0" y="19050"/>
                  </a:moveTo>
                  <a:lnTo>
                    <a:pt x="1497" y="11634"/>
                  </a:lnTo>
                  <a:lnTo>
                    <a:pt x="5579" y="5579"/>
                  </a:lnTo>
                  <a:lnTo>
                    <a:pt x="11634" y="1497"/>
                  </a:lnTo>
                  <a:lnTo>
                    <a:pt x="19049" y="0"/>
                  </a:lnTo>
                  <a:lnTo>
                    <a:pt x="26465" y="1497"/>
                  </a:lnTo>
                  <a:lnTo>
                    <a:pt x="32520" y="5579"/>
                  </a:lnTo>
                  <a:lnTo>
                    <a:pt x="36603" y="11634"/>
                  </a:lnTo>
                  <a:lnTo>
                    <a:pt x="38100" y="19050"/>
                  </a:lnTo>
                  <a:lnTo>
                    <a:pt x="36603" y="26465"/>
                  </a:lnTo>
                  <a:lnTo>
                    <a:pt x="32520" y="32520"/>
                  </a:lnTo>
                  <a:lnTo>
                    <a:pt x="26465" y="36602"/>
                  </a:lnTo>
                  <a:lnTo>
                    <a:pt x="19049" y="38099"/>
                  </a:lnTo>
                  <a:lnTo>
                    <a:pt x="11634" y="36602"/>
                  </a:lnTo>
                  <a:lnTo>
                    <a:pt x="5579" y="32520"/>
                  </a:lnTo>
                  <a:lnTo>
                    <a:pt x="1497" y="26465"/>
                  </a:lnTo>
                  <a:lnTo>
                    <a:pt x="0" y="1905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29" name="Google Shape;329;p13"/>
            <p:cNvSpPr/>
            <p:nvPr/>
          </p:nvSpPr>
          <p:spPr>
            <a:xfrm>
              <a:off x="7639227" y="2763741"/>
              <a:ext cx="36723" cy="25559"/>
            </a:xfrm>
            <a:custGeom>
              <a:avLst/>
              <a:gdLst/>
              <a:ahLst/>
              <a:cxnLst/>
              <a:rect l="l" t="t" r="r" b="b"/>
              <a:pathLst>
                <a:path w="38100" h="38100" extrusionOk="0">
                  <a:moveTo>
                    <a:pt x="19050" y="0"/>
                  </a:moveTo>
                  <a:lnTo>
                    <a:pt x="11637" y="1497"/>
                  </a:lnTo>
                  <a:lnTo>
                    <a:pt x="5581" y="5581"/>
                  </a:lnTo>
                  <a:lnTo>
                    <a:pt x="1497" y="11637"/>
                  </a:lnTo>
                  <a:lnTo>
                    <a:pt x="0" y="19050"/>
                  </a:lnTo>
                  <a:lnTo>
                    <a:pt x="1497" y="26462"/>
                  </a:lnTo>
                  <a:lnTo>
                    <a:pt x="5581" y="32518"/>
                  </a:lnTo>
                  <a:lnTo>
                    <a:pt x="11637" y="36602"/>
                  </a:lnTo>
                  <a:lnTo>
                    <a:pt x="19050" y="38100"/>
                  </a:lnTo>
                  <a:lnTo>
                    <a:pt x="26462" y="36602"/>
                  </a:lnTo>
                  <a:lnTo>
                    <a:pt x="32518" y="32518"/>
                  </a:lnTo>
                  <a:lnTo>
                    <a:pt x="36602" y="26462"/>
                  </a:lnTo>
                  <a:lnTo>
                    <a:pt x="38100" y="19050"/>
                  </a:lnTo>
                  <a:lnTo>
                    <a:pt x="36602" y="11637"/>
                  </a:lnTo>
                  <a:lnTo>
                    <a:pt x="32518" y="5581"/>
                  </a:lnTo>
                  <a:lnTo>
                    <a:pt x="26462" y="1497"/>
                  </a:lnTo>
                  <a:lnTo>
                    <a:pt x="1905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0" name="Google Shape;330;p13"/>
            <p:cNvSpPr/>
            <p:nvPr/>
          </p:nvSpPr>
          <p:spPr>
            <a:xfrm>
              <a:off x="7639227" y="2763741"/>
              <a:ext cx="36723" cy="25559"/>
            </a:xfrm>
            <a:custGeom>
              <a:avLst/>
              <a:gdLst/>
              <a:ahLst/>
              <a:cxnLst/>
              <a:rect l="l" t="t" r="r" b="b"/>
              <a:pathLst>
                <a:path w="38100" h="38100" extrusionOk="0">
                  <a:moveTo>
                    <a:pt x="0" y="19050"/>
                  </a:moveTo>
                  <a:lnTo>
                    <a:pt x="1497" y="11634"/>
                  </a:lnTo>
                  <a:lnTo>
                    <a:pt x="5579" y="5579"/>
                  </a:lnTo>
                  <a:lnTo>
                    <a:pt x="11634" y="1497"/>
                  </a:lnTo>
                  <a:lnTo>
                    <a:pt x="19049" y="0"/>
                  </a:lnTo>
                  <a:lnTo>
                    <a:pt x="26465" y="1497"/>
                  </a:lnTo>
                  <a:lnTo>
                    <a:pt x="32520" y="5579"/>
                  </a:lnTo>
                  <a:lnTo>
                    <a:pt x="36602" y="11634"/>
                  </a:lnTo>
                  <a:lnTo>
                    <a:pt x="38100" y="19050"/>
                  </a:lnTo>
                  <a:lnTo>
                    <a:pt x="36602" y="26465"/>
                  </a:lnTo>
                  <a:lnTo>
                    <a:pt x="32520" y="32520"/>
                  </a:lnTo>
                  <a:lnTo>
                    <a:pt x="26465" y="36602"/>
                  </a:lnTo>
                  <a:lnTo>
                    <a:pt x="19049" y="38099"/>
                  </a:lnTo>
                  <a:lnTo>
                    <a:pt x="11634" y="36602"/>
                  </a:lnTo>
                  <a:lnTo>
                    <a:pt x="5579" y="32520"/>
                  </a:lnTo>
                  <a:lnTo>
                    <a:pt x="1497" y="26465"/>
                  </a:lnTo>
                  <a:lnTo>
                    <a:pt x="0" y="1905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1" name="Google Shape;331;p13"/>
            <p:cNvSpPr/>
            <p:nvPr/>
          </p:nvSpPr>
          <p:spPr>
            <a:xfrm>
              <a:off x="7847322" y="2763741"/>
              <a:ext cx="48963" cy="25559"/>
            </a:xfrm>
            <a:custGeom>
              <a:avLst/>
              <a:gdLst/>
              <a:ahLst/>
              <a:cxnLst/>
              <a:rect l="l" t="t" r="r" b="b"/>
              <a:pathLst>
                <a:path w="50800" h="38100" extrusionOk="0">
                  <a:moveTo>
                    <a:pt x="25400" y="0"/>
                  </a:moveTo>
                  <a:lnTo>
                    <a:pt x="15510" y="1497"/>
                  </a:lnTo>
                  <a:lnTo>
                    <a:pt x="7437" y="5581"/>
                  </a:lnTo>
                  <a:lnTo>
                    <a:pt x="1995" y="11637"/>
                  </a:lnTo>
                  <a:lnTo>
                    <a:pt x="0" y="19050"/>
                  </a:lnTo>
                  <a:lnTo>
                    <a:pt x="1995" y="26462"/>
                  </a:lnTo>
                  <a:lnTo>
                    <a:pt x="7437" y="32518"/>
                  </a:lnTo>
                  <a:lnTo>
                    <a:pt x="15510" y="36602"/>
                  </a:lnTo>
                  <a:lnTo>
                    <a:pt x="25400" y="38100"/>
                  </a:lnTo>
                  <a:lnTo>
                    <a:pt x="35289" y="36602"/>
                  </a:lnTo>
                  <a:lnTo>
                    <a:pt x="43362" y="32518"/>
                  </a:lnTo>
                  <a:lnTo>
                    <a:pt x="48804" y="26462"/>
                  </a:lnTo>
                  <a:lnTo>
                    <a:pt x="50800" y="19050"/>
                  </a:lnTo>
                  <a:lnTo>
                    <a:pt x="48804" y="11637"/>
                  </a:lnTo>
                  <a:lnTo>
                    <a:pt x="43362" y="5581"/>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2" name="Google Shape;332;p13"/>
            <p:cNvSpPr/>
            <p:nvPr/>
          </p:nvSpPr>
          <p:spPr>
            <a:xfrm>
              <a:off x="7847322" y="2763741"/>
              <a:ext cx="48963" cy="25559"/>
            </a:xfrm>
            <a:custGeom>
              <a:avLst/>
              <a:gdLst/>
              <a:ahLst/>
              <a:cxnLst/>
              <a:rect l="l" t="t" r="r" b="b"/>
              <a:pathLst>
                <a:path w="50800" h="38100" extrusionOk="0">
                  <a:moveTo>
                    <a:pt x="0" y="19050"/>
                  </a:moveTo>
                  <a:lnTo>
                    <a:pt x="1996" y="11634"/>
                  </a:lnTo>
                  <a:lnTo>
                    <a:pt x="7439" y="5579"/>
                  </a:lnTo>
                  <a:lnTo>
                    <a:pt x="15513" y="1497"/>
                  </a:lnTo>
                  <a:lnTo>
                    <a:pt x="25399" y="0"/>
                  </a:lnTo>
                  <a:lnTo>
                    <a:pt x="35286" y="1497"/>
                  </a:lnTo>
                  <a:lnTo>
                    <a:pt x="43360" y="5579"/>
                  </a:lnTo>
                  <a:lnTo>
                    <a:pt x="48803" y="11634"/>
                  </a:lnTo>
                  <a:lnTo>
                    <a:pt x="50799" y="19050"/>
                  </a:lnTo>
                  <a:lnTo>
                    <a:pt x="48803" y="26465"/>
                  </a:lnTo>
                  <a:lnTo>
                    <a:pt x="43360" y="32520"/>
                  </a:lnTo>
                  <a:lnTo>
                    <a:pt x="35286" y="36602"/>
                  </a:lnTo>
                  <a:lnTo>
                    <a:pt x="25399" y="38099"/>
                  </a:lnTo>
                  <a:lnTo>
                    <a:pt x="15513" y="36602"/>
                  </a:lnTo>
                  <a:lnTo>
                    <a:pt x="7439" y="32520"/>
                  </a:lnTo>
                  <a:lnTo>
                    <a:pt x="1996" y="26465"/>
                  </a:lnTo>
                  <a:lnTo>
                    <a:pt x="0" y="1905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3" name="Google Shape;333;p13"/>
            <p:cNvSpPr/>
            <p:nvPr/>
          </p:nvSpPr>
          <p:spPr>
            <a:xfrm>
              <a:off x="8067657" y="2763741"/>
              <a:ext cx="48963" cy="25559"/>
            </a:xfrm>
            <a:custGeom>
              <a:avLst/>
              <a:gdLst/>
              <a:ahLst/>
              <a:cxnLst/>
              <a:rect l="l" t="t" r="r" b="b"/>
              <a:pathLst>
                <a:path w="50800" h="38100" extrusionOk="0">
                  <a:moveTo>
                    <a:pt x="25400" y="0"/>
                  </a:moveTo>
                  <a:lnTo>
                    <a:pt x="15510" y="1497"/>
                  </a:lnTo>
                  <a:lnTo>
                    <a:pt x="7437" y="5581"/>
                  </a:lnTo>
                  <a:lnTo>
                    <a:pt x="1995" y="11637"/>
                  </a:lnTo>
                  <a:lnTo>
                    <a:pt x="0" y="19050"/>
                  </a:lnTo>
                  <a:lnTo>
                    <a:pt x="1995" y="26462"/>
                  </a:lnTo>
                  <a:lnTo>
                    <a:pt x="7437" y="32518"/>
                  </a:lnTo>
                  <a:lnTo>
                    <a:pt x="15510" y="36602"/>
                  </a:lnTo>
                  <a:lnTo>
                    <a:pt x="25400" y="38100"/>
                  </a:lnTo>
                  <a:lnTo>
                    <a:pt x="35289" y="36602"/>
                  </a:lnTo>
                  <a:lnTo>
                    <a:pt x="43362" y="32518"/>
                  </a:lnTo>
                  <a:lnTo>
                    <a:pt x="48804" y="26462"/>
                  </a:lnTo>
                  <a:lnTo>
                    <a:pt x="50800" y="19050"/>
                  </a:lnTo>
                  <a:lnTo>
                    <a:pt x="48804" y="11637"/>
                  </a:lnTo>
                  <a:lnTo>
                    <a:pt x="43362" y="5581"/>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4" name="Google Shape;334;p13"/>
            <p:cNvSpPr/>
            <p:nvPr/>
          </p:nvSpPr>
          <p:spPr>
            <a:xfrm>
              <a:off x="8067657" y="2763741"/>
              <a:ext cx="48963" cy="25559"/>
            </a:xfrm>
            <a:custGeom>
              <a:avLst/>
              <a:gdLst/>
              <a:ahLst/>
              <a:cxnLst/>
              <a:rect l="l" t="t" r="r" b="b"/>
              <a:pathLst>
                <a:path w="50800" h="38100" extrusionOk="0">
                  <a:moveTo>
                    <a:pt x="0" y="19050"/>
                  </a:moveTo>
                  <a:lnTo>
                    <a:pt x="1996" y="11634"/>
                  </a:lnTo>
                  <a:lnTo>
                    <a:pt x="7439" y="5579"/>
                  </a:lnTo>
                  <a:lnTo>
                    <a:pt x="15512" y="1497"/>
                  </a:lnTo>
                  <a:lnTo>
                    <a:pt x="25399" y="0"/>
                  </a:lnTo>
                  <a:lnTo>
                    <a:pt x="35285" y="1497"/>
                  </a:lnTo>
                  <a:lnTo>
                    <a:pt x="43359" y="5579"/>
                  </a:lnTo>
                  <a:lnTo>
                    <a:pt x="48803" y="11634"/>
                  </a:lnTo>
                  <a:lnTo>
                    <a:pt x="50799" y="19050"/>
                  </a:lnTo>
                  <a:lnTo>
                    <a:pt x="48803" y="26465"/>
                  </a:lnTo>
                  <a:lnTo>
                    <a:pt x="43359" y="32520"/>
                  </a:lnTo>
                  <a:lnTo>
                    <a:pt x="35285" y="36602"/>
                  </a:lnTo>
                  <a:lnTo>
                    <a:pt x="25399" y="38099"/>
                  </a:lnTo>
                  <a:lnTo>
                    <a:pt x="15512" y="36602"/>
                  </a:lnTo>
                  <a:lnTo>
                    <a:pt x="7439" y="32520"/>
                  </a:lnTo>
                  <a:lnTo>
                    <a:pt x="1996" y="26465"/>
                  </a:lnTo>
                  <a:lnTo>
                    <a:pt x="0" y="1905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5" name="Google Shape;335;p13"/>
            <p:cNvSpPr/>
            <p:nvPr/>
          </p:nvSpPr>
          <p:spPr>
            <a:xfrm>
              <a:off x="8287993" y="2763741"/>
              <a:ext cx="36723" cy="17040"/>
            </a:xfrm>
            <a:custGeom>
              <a:avLst/>
              <a:gdLst/>
              <a:ahLst/>
              <a:cxnLst/>
              <a:rect l="l" t="t" r="r" b="b"/>
              <a:pathLst>
                <a:path w="38100" h="25400" extrusionOk="0">
                  <a:moveTo>
                    <a:pt x="29565" y="0"/>
                  </a:moveTo>
                  <a:lnTo>
                    <a:pt x="8534" y="0"/>
                  </a:lnTo>
                  <a:lnTo>
                    <a:pt x="0" y="5689"/>
                  </a:lnTo>
                  <a:lnTo>
                    <a:pt x="0" y="19710"/>
                  </a:lnTo>
                  <a:lnTo>
                    <a:pt x="8534" y="25400"/>
                  </a:lnTo>
                  <a:lnTo>
                    <a:pt x="29565" y="25400"/>
                  </a:lnTo>
                  <a:lnTo>
                    <a:pt x="38100" y="19710"/>
                  </a:lnTo>
                  <a:lnTo>
                    <a:pt x="38100" y="5689"/>
                  </a:lnTo>
                  <a:lnTo>
                    <a:pt x="295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6" name="Google Shape;336;p13"/>
            <p:cNvSpPr/>
            <p:nvPr/>
          </p:nvSpPr>
          <p:spPr>
            <a:xfrm>
              <a:off x="8287993" y="2763741"/>
              <a:ext cx="36723" cy="17040"/>
            </a:xfrm>
            <a:custGeom>
              <a:avLst/>
              <a:gdLst/>
              <a:ahLst/>
              <a:cxnLst/>
              <a:rect l="l" t="t" r="r" b="b"/>
              <a:pathLst>
                <a:path w="38100" h="25400" extrusionOk="0">
                  <a:moveTo>
                    <a:pt x="0" y="12700"/>
                  </a:moveTo>
                  <a:lnTo>
                    <a:pt x="0" y="5685"/>
                  </a:lnTo>
                  <a:lnTo>
                    <a:pt x="8528" y="0"/>
                  </a:lnTo>
                  <a:lnTo>
                    <a:pt x="19049" y="0"/>
                  </a:lnTo>
                  <a:lnTo>
                    <a:pt x="29571" y="0"/>
                  </a:lnTo>
                  <a:lnTo>
                    <a:pt x="38100" y="5685"/>
                  </a:lnTo>
                  <a:lnTo>
                    <a:pt x="38100" y="12700"/>
                  </a:lnTo>
                  <a:lnTo>
                    <a:pt x="38100" y="19713"/>
                  </a:lnTo>
                  <a:lnTo>
                    <a:pt x="29571" y="25399"/>
                  </a:lnTo>
                  <a:lnTo>
                    <a:pt x="19049" y="25399"/>
                  </a:lnTo>
                  <a:lnTo>
                    <a:pt x="8528" y="25399"/>
                  </a:lnTo>
                  <a:lnTo>
                    <a:pt x="0" y="19713"/>
                  </a:lnTo>
                  <a:lnTo>
                    <a:pt x="0" y="1270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7" name="Google Shape;337;p13"/>
            <p:cNvSpPr/>
            <p:nvPr/>
          </p:nvSpPr>
          <p:spPr>
            <a:xfrm>
              <a:off x="8508329" y="2763741"/>
              <a:ext cx="36723" cy="17040"/>
            </a:xfrm>
            <a:custGeom>
              <a:avLst/>
              <a:gdLst/>
              <a:ahLst/>
              <a:cxnLst/>
              <a:rect l="l" t="t" r="r" b="b"/>
              <a:pathLst>
                <a:path w="38100" h="25400" extrusionOk="0">
                  <a:moveTo>
                    <a:pt x="29565" y="0"/>
                  </a:moveTo>
                  <a:lnTo>
                    <a:pt x="8534" y="0"/>
                  </a:lnTo>
                  <a:lnTo>
                    <a:pt x="0" y="5689"/>
                  </a:lnTo>
                  <a:lnTo>
                    <a:pt x="0" y="19710"/>
                  </a:lnTo>
                  <a:lnTo>
                    <a:pt x="8534" y="25400"/>
                  </a:lnTo>
                  <a:lnTo>
                    <a:pt x="29565" y="25400"/>
                  </a:lnTo>
                  <a:lnTo>
                    <a:pt x="38100" y="19710"/>
                  </a:lnTo>
                  <a:lnTo>
                    <a:pt x="38100" y="5689"/>
                  </a:lnTo>
                  <a:lnTo>
                    <a:pt x="295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8" name="Google Shape;338;p13"/>
            <p:cNvSpPr/>
            <p:nvPr/>
          </p:nvSpPr>
          <p:spPr>
            <a:xfrm>
              <a:off x="8508329" y="2763741"/>
              <a:ext cx="36723" cy="17040"/>
            </a:xfrm>
            <a:custGeom>
              <a:avLst/>
              <a:gdLst/>
              <a:ahLst/>
              <a:cxnLst/>
              <a:rect l="l" t="t" r="r" b="b"/>
              <a:pathLst>
                <a:path w="38100" h="25400" extrusionOk="0">
                  <a:moveTo>
                    <a:pt x="0" y="12700"/>
                  </a:moveTo>
                  <a:lnTo>
                    <a:pt x="0" y="5685"/>
                  </a:lnTo>
                  <a:lnTo>
                    <a:pt x="8528" y="0"/>
                  </a:lnTo>
                  <a:lnTo>
                    <a:pt x="19050" y="0"/>
                  </a:lnTo>
                  <a:lnTo>
                    <a:pt x="29571" y="0"/>
                  </a:lnTo>
                  <a:lnTo>
                    <a:pt x="38099" y="5685"/>
                  </a:lnTo>
                  <a:lnTo>
                    <a:pt x="38099" y="12700"/>
                  </a:lnTo>
                  <a:lnTo>
                    <a:pt x="38099" y="19713"/>
                  </a:lnTo>
                  <a:lnTo>
                    <a:pt x="29571" y="25399"/>
                  </a:lnTo>
                  <a:lnTo>
                    <a:pt x="19050" y="25399"/>
                  </a:lnTo>
                  <a:lnTo>
                    <a:pt x="8528" y="25399"/>
                  </a:lnTo>
                  <a:lnTo>
                    <a:pt x="0" y="19713"/>
                  </a:lnTo>
                  <a:lnTo>
                    <a:pt x="0" y="12700"/>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39" name="Google Shape;339;p13"/>
            <p:cNvSpPr/>
            <p:nvPr/>
          </p:nvSpPr>
          <p:spPr>
            <a:xfrm>
              <a:off x="570125" y="6618945"/>
              <a:ext cx="2191116" cy="127797"/>
            </a:xfrm>
            <a:custGeom>
              <a:avLst/>
              <a:gdLst/>
              <a:ahLst/>
              <a:cxnLst/>
              <a:rect l="l" t="t" r="r" b="b"/>
              <a:pathLst>
                <a:path w="2273300" h="190500" extrusionOk="0">
                  <a:moveTo>
                    <a:pt x="0" y="1"/>
                  </a:moveTo>
                  <a:lnTo>
                    <a:pt x="1246" y="37078"/>
                  </a:lnTo>
                  <a:lnTo>
                    <a:pt x="4646" y="67355"/>
                  </a:lnTo>
                  <a:lnTo>
                    <a:pt x="9691" y="87768"/>
                  </a:lnTo>
                  <a:lnTo>
                    <a:pt x="15871" y="95253"/>
                  </a:lnTo>
                  <a:lnTo>
                    <a:pt x="1120777" y="95251"/>
                  </a:lnTo>
                  <a:lnTo>
                    <a:pt x="1126953" y="102736"/>
                  </a:lnTo>
                  <a:lnTo>
                    <a:pt x="1131998" y="123149"/>
                  </a:lnTo>
                  <a:lnTo>
                    <a:pt x="1135401" y="153426"/>
                  </a:lnTo>
                  <a:lnTo>
                    <a:pt x="1136649" y="190502"/>
                  </a:lnTo>
                  <a:lnTo>
                    <a:pt x="1137896" y="153426"/>
                  </a:lnTo>
                  <a:lnTo>
                    <a:pt x="1141299" y="123149"/>
                  </a:lnTo>
                  <a:lnTo>
                    <a:pt x="1146344" y="102736"/>
                  </a:lnTo>
                  <a:lnTo>
                    <a:pt x="1152520" y="95251"/>
                  </a:lnTo>
                  <a:lnTo>
                    <a:pt x="2257424" y="95251"/>
                  </a:lnTo>
                  <a:lnTo>
                    <a:pt x="2263603" y="87765"/>
                  </a:lnTo>
                  <a:lnTo>
                    <a:pt x="2268648" y="67352"/>
                  </a:lnTo>
                  <a:lnTo>
                    <a:pt x="2272050" y="37075"/>
                  </a:lnTo>
                  <a:lnTo>
                    <a:pt x="2273298"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0" name="Google Shape;340;p13"/>
            <p:cNvSpPr/>
            <p:nvPr/>
          </p:nvSpPr>
          <p:spPr>
            <a:xfrm>
              <a:off x="631737" y="6516709"/>
              <a:ext cx="72628" cy="14475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1" name="Google Shape;341;p13"/>
            <p:cNvSpPr/>
            <p:nvPr/>
          </p:nvSpPr>
          <p:spPr>
            <a:xfrm>
              <a:off x="962235" y="6516709"/>
              <a:ext cx="72637" cy="14475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2" name="Google Shape;342;p13"/>
            <p:cNvSpPr/>
            <p:nvPr/>
          </p:nvSpPr>
          <p:spPr>
            <a:xfrm>
              <a:off x="2590271" y="6508190"/>
              <a:ext cx="72637" cy="14475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3" name="Google Shape;343;p13"/>
            <p:cNvSpPr/>
            <p:nvPr/>
          </p:nvSpPr>
          <p:spPr>
            <a:xfrm>
              <a:off x="1127083" y="6589128"/>
              <a:ext cx="48963" cy="25559"/>
            </a:xfrm>
            <a:custGeom>
              <a:avLst/>
              <a:gdLst/>
              <a:ahLst/>
              <a:cxnLst/>
              <a:rect l="l" t="t" r="r" b="b"/>
              <a:pathLst>
                <a:path w="50800" h="38100" extrusionOk="0">
                  <a:moveTo>
                    <a:pt x="25400" y="0"/>
                  </a:moveTo>
                  <a:lnTo>
                    <a:pt x="15510" y="1497"/>
                  </a:lnTo>
                  <a:lnTo>
                    <a:pt x="7437" y="5579"/>
                  </a:lnTo>
                  <a:lnTo>
                    <a:pt x="1995" y="11635"/>
                  </a:lnTo>
                  <a:lnTo>
                    <a:pt x="0" y="19050"/>
                  </a:lnTo>
                  <a:lnTo>
                    <a:pt x="1995" y="26464"/>
                  </a:lnTo>
                  <a:lnTo>
                    <a:pt x="7437" y="32520"/>
                  </a:lnTo>
                  <a:lnTo>
                    <a:pt x="15510" y="36602"/>
                  </a:lnTo>
                  <a:lnTo>
                    <a:pt x="25400" y="38100"/>
                  </a:lnTo>
                  <a:lnTo>
                    <a:pt x="35289" y="36602"/>
                  </a:lnTo>
                  <a:lnTo>
                    <a:pt x="43362" y="32520"/>
                  </a:lnTo>
                  <a:lnTo>
                    <a:pt x="48804" y="26464"/>
                  </a:lnTo>
                  <a:lnTo>
                    <a:pt x="50800" y="19050"/>
                  </a:lnTo>
                  <a:lnTo>
                    <a:pt x="48804" y="11635"/>
                  </a:lnTo>
                  <a:lnTo>
                    <a:pt x="43362" y="5579"/>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4" name="Google Shape;344;p13"/>
            <p:cNvSpPr/>
            <p:nvPr/>
          </p:nvSpPr>
          <p:spPr>
            <a:xfrm>
              <a:off x="1127083" y="6589128"/>
              <a:ext cx="48963" cy="25559"/>
            </a:xfrm>
            <a:custGeom>
              <a:avLst/>
              <a:gdLst/>
              <a:ahLst/>
              <a:cxnLst/>
              <a:rect l="l" t="t" r="r" b="b"/>
              <a:pathLst>
                <a:path w="50800" h="38100" extrusionOk="0">
                  <a:moveTo>
                    <a:pt x="0" y="19049"/>
                  </a:moveTo>
                  <a:lnTo>
                    <a:pt x="1996" y="11634"/>
                  </a:lnTo>
                  <a:lnTo>
                    <a:pt x="7439" y="5579"/>
                  </a:lnTo>
                  <a:lnTo>
                    <a:pt x="15512" y="1497"/>
                  </a:lnTo>
                  <a:lnTo>
                    <a:pt x="25399" y="0"/>
                  </a:lnTo>
                  <a:lnTo>
                    <a:pt x="35286" y="1497"/>
                  </a:lnTo>
                  <a:lnTo>
                    <a:pt x="43359" y="5579"/>
                  </a:lnTo>
                  <a:lnTo>
                    <a:pt x="48803" y="11634"/>
                  </a:lnTo>
                  <a:lnTo>
                    <a:pt x="50799" y="19049"/>
                  </a:lnTo>
                  <a:lnTo>
                    <a:pt x="48803" y="26465"/>
                  </a:lnTo>
                  <a:lnTo>
                    <a:pt x="43359" y="32520"/>
                  </a:lnTo>
                  <a:lnTo>
                    <a:pt x="35286" y="36602"/>
                  </a:lnTo>
                  <a:lnTo>
                    <a:pt x="25399" y="38099"/>
                  </a:lnTo>
                  <a:lnTo>
                    <a:pt x="15512" y="36602"/>
                  </a:lnTo>
                  <a:lnTo>
                    <a:pt x="7439" y="32520"/>
                  </a:lnTo>
                  <a:lnTo>
                    <a:pt x="1996" y="26465"/>
                  </a:lnTo>
                  <a:lnTo>
                    <a:pt x="0" y="19049"/>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5" name="Google Shape;345;p13"/>
            <p:cNvSpPr/>
            <p:nvPr/>
          </p:nvSpPr>
          <p:spPr>
            <a:xfrm>
              <a:off x="1347419" y="6589128"/>
              <a:ext cx="48963" cy="25559"/>
            </a:xfrm>
            <a:custGeom>
              <a:avLst/>
              <a:gdLst/>
              <a:ahLst/>
              <a:cxnLst/>
              <a:rect l="l" t="t" r="r" b="b"/>
              <a:pathLst>
                <a:path w="50800" h="38100" extrusionOk="0">
                  <a:moveTo>
                    <a:pt x="25400" y="0"/>
                  </a:moveTo>
                  <a:lnTo>
                    <a:pt x="15510" y="1497"/>
                  </a:lnTo>
                  <a:lnTo>
                    <a:pt x="7437" y="5579"/>
                  </a:lnTo>
                  <a:lnTo>
                    <a:pt x="1995" y="11635"/>
                  </a:lnTo>
                  <a:lnTo>
                    <a:pt x="0" y="19050"/>
                  </a:lnTo>
                  <a:lnTo>
                    <a:pt x="1995" y="26464"/>
                  </a:lnTo>
                  <a:lnTo>
                    <a:pt x="7437" y="32520"/>
                  </a:lnTo>
                  <a:lnTo>
                    <a:pt x="15510" y="36602"/>
                  </a:lnTo>
                  <a:lnTo>
                    <a:pt x="25400" y="38100"/>
                  </a:lnTo>
                  <a:lnTo>
                    <a:pt x="35289" y="36602"/>
                  </a:lnTo>
                  <a:lnTo>
                    <a:pt x="43362" y="32520"/>
                  </a:lnTo>
                  <a:lnTo>
                    <a:pt x="48804" y="26464"/>
                  </a:lnTo>
                  <a:lnTo>
                    <a:pt x="50800" y="19050"/>
                  </a:lnTo>
                  <a:lnTo>
                    <a:pt x="48804" y="11635"/>
                  </a:lnTo>
                  <a:lnTo>
                    <a:pt x="43362" y="5579"/>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6" name="Google Shape;346;p13"/>
            <p:cNvSpPr/>
            <p:nvPr/>
          </p:nvSpPr>
          <p:spPr>
            <a:xfrm>
              <a:off x="1347419" y="6589128"/>
              <a:ext cx="48963" cy="25559"/>
            </a:xfrm>
            <a:custGeom>
              <a:avLst/>
              <a:gdLst/>
              <a:ahLst/>
              <a:cxnLst/>
              <a:rect l="l" t="t" r="r" b="b"/>
              <a:pathLst>
                <a:path w="50800" h="38100" extrusionOk="0">
                  <a:moveTo>
                    <a:pt x="0" y="19049"/>
                  </a:moveTo>
                  <a:lnTo>
                    <a:pt x="1996" y="11634"/>
                  </a:lnTo>
                  <a:lnTo>
                    <a:pt x="7439" y="5579"/>
                  </a:lnTo>
                  <a:lnTo>
                    <a:pt x="15513" y="1497"/>
                  </a:lnTo>
                  <a:lnTo>
                    <a:pt x="25400" y="0"/>
                  </a:lnTo>
                  <a:lnTo>
                    <a:pt x="35287" y="1497"/>
                  </a:lnTo>
                  <a:lnTo>
                    <a:pt x="43360" y="5579"/>
                  </a:lnTo>
                  <a:lnTo>
                    <a:pt x="48804" y="11634"/>
                  </a:lnTo>
                  <a:lnTo>
                    <a:pt x="50800" y="19049"/>
                  </a:lnTo>
                  <a:lnTo>
                    <a:pt x="48804" y="26465"/>
                  </a:lnTo>
                  <a:lnTo>
                    <a:pt x="43360" y="32520"/>
                  </a:lnTo>
                  <a:lnTo>
                    <a:pt x="35287" y="36602"/>
                  </a:lnTo>
                  <a:lnTo>
                    <a:pt x="25400" y="38099"/>
                  </a:lnTo>
                  <a:lnTo>
                    <a:pt x="15513" y="36602"/>
                  </a:lnTo>
                  <a:lnTo>
                    <a:pt x="7439" y="32520"/>
                  </a:lnTo>
                  <a:lnTo>
                    <a:pt x="1996" y="26465"/>
                  </a:lnTo>
                  <a:lnTo>
                    <a:pt x="0" y="19049"/>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7" name="Google Shape;347;p13"/>
            <p:cNvSpPr/>
            <p:nvPr/>
          </p:nvSpPr>
          <p:spPr>
            <a:xfrm>
              <a:off x="1567755" y="6589128"/>
              <a:ext cx="48963" cy="25559"/>
            </a:xfrm>
            <a:custGeom>
              <a:avLst/>
              <a:gdLst/>
              <a:ahLst/>
              <a:cxnLst/>
              <a:rect l="l" t="t" r="r" b="b"/>
              <a:pathLst>
                <a:path w="50800" h="38100" extrusionOk="0">
                  <a:moveTo>
                    <a:pt x="25400" y="0"/>
                  </a:moveTo>
                  <a:lnTo>
                    <a:pt x="15510" y="1497"/>
                  </a:lnTo>
                  <a:lnTo>
                    <a:pt x="7437" y="5579"/>
                  </a:lnTo>
                  <a:lnTo>
                    <a:pt x="1995" y="11635"/>
                  </a:lnTo>
                  <a:lnTo>
                    <a:pt x="0" y="19050"/>
                  </a:lnTo>
                  <a:lnTo>
                    <a:pt x="1995" y="26464"/>
                  </a:lnTo>
                  <a:lnTo>
                    <a:pt x="7437" y="32520"/>
                  </a:lnTo>
                  <a:lnTo>
                    <a:pt x="15510" y="36602"/>
                  </a:lnTo>
                  <a:lnTo>
                    <a:pt x="25400" y="38100"/>
                  </a:lnTo>
                  <a:lnTo>
                    <a:pt x="35289" y="36602"/>
                  </a:lnTo>
                  <a:lnTo>
                    <a:pt x="43362" y="32520"/>
                  </a:lnTo>
                  <a:lnTo>
                    <a:pt x="48804" y="26464"/>
                  </a:lnTo>
                  <a:lnTo>
                    <a:pt x="50800" y="19050"/>
                  </a:lnTo>
                  <a:lnTo>
                    <a:pt x="48804" y="11635"/>
                  </a:lnTo>
                  <a:lnTo>
                    <a:pt x="43362" y="5579"/>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8" name="Google Shape;348;p13"/>
            <p:cNvSpPr/>
            <p:nvPr/>
          </p:nvSpPr>
          <p:spPr>
            <a:xfrm>
              <a:off x="1567755" y="6589128"/>
              <a:ext cx="48963" cy="25559"/>
            </a:xfrm>
            <a:custGeom>
              <a:avLst/>
              <a:gdLst/>
              <a:ahLst/>
              <a:cxnLst/>
              <a:rect l="l" t="t" r="r" b="b"/>
              <a:pathLst>
                <a:path w="50800" h="38100" extrusionOk="0">
                  <a:moveTo>
                    <a:pt x="0" y="19049"/>
                  </a:moveTo>
                  <a:lnTo>
                    <a:pt x="1996" y="11634"/>
                  </a:lnTo>
                  <a:lnTo>
                    <a:pt x="7439" y="5579"/>
                  </a:lnTo>
                  <a:lnTo>
                    <a:pt x="15512" y="1497"/>
                  </a:lnTo>
                  <a:lnTo>
                    <a:pt x="25399" y="0"/>
                  </a:lnTo>
                  <a:lnTo>
                    <a:pt x="35286" y="1497"/>
                  </a:lnTo>
                  <a:lnTo>
                    <a:pt x="43359" y="5579"/>
                  </a:lnTo>
                  <a:lnTo>
                    <a:pt x="48803" y="11634"/>
                  </a:lnTo>
                  <a:lnTo>
                    <a:pt x="50799" y="19049"/>
                  </a:lnTo>
                  <a:lnTo>
                    <a:pt x="48803" y="26465"/>
                  </a:lnTo>
                  <a:lnTo>
                    <a:pt x="43359" y="32520"/>
                  </a:lnTo>
                  <a:lnTo>
                    <a:pt x="35286" y="36602"/>
                  </a:lnTo>
                  <a:lnTo>
                    <a:pt x="25399" y="38099"/>
                  </a:lnTo>
                  <a:lnTo>
                    <a:pt x="15512" y="36602"/>
                  </a:lnTo>
                  <a:lnTo>
                    <a:pt x="7439" y="32520"/>
                  </a:lnTo>
                  <a:lnTo>
                    <a:pt x="1996" y="26465"/>
                  </a:lnTo>
                  <a:lnTo>
                    <a:pt x="0" y="19049"/>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49" name="Google Shape;349;p13"/>
            <p:cNvSpPr/>
            <p:nvPr/>
          </p:nvSpPr>
          <p:spPr>
            <a:xfrm>
              <a:off x="1775849" y="6589128"/>
              <a:ext cx="48963" cy="25559"/>
            </a:xfrm>
            <a:custGeom>
              <a:avLst/>
              <a:gdLst/>
              <a:ahLst/>
              <a:cxnLst/>
              <a:rect l="l" t="t" r="r" b="b"/>
              <a:pathLst>
                <a:path w="50800" h="38100" extrusionOk="0">
                  <a:moveTo>
                    <a:pt x="25400" y="0"/>
                  </a:moveTo>
                  <a:lnTo>
                    <a:pt x="15510" y="1497"/>
                  </a:lnTo>
                  <a:lnTo>
                    <a:pt x="7437" y="5579"/>
                  </a:lnTo>
                  <a:lnTo>
                    <a:pt x="1995" y="11635"/>
                  </a:lnTo>
                  <a:lnTo>
                    <a:pt x="0" y="19050"/>
                  </a:lnTo>
                  <a:lnTo>
                    <a:pt x="1995" y="26464"/>
                  </a:lnTo>
                  <a:lnTo>
                    <a:pt x="7437" y="32520"/>
                  </a:lnTo>
                  <a:lnTo>
                    <a:pt x="15510" y="36602"/>
                  </a:lnTo>
                  <a:lnTo>
                    <a:pt x="25400" y="38100"/>
                  </a:lnTo>
                  <a:lnTo>
                    <a:pt x="35289" y="36602"/>
                  </a:lnTo>
                  <a:lnTo>
                    <a:pt x="43362" y="32520"/>
                  </a:lnTo>
                  <a:lnTo>
                    <a:pt x="48804" y="26464"/>
                  </a:lnTo>
                  <a:lnTo>
                    <a:pt x="50800" y="19050"/>
                  </a:lnTo>
                  <a:lnTo>
                    <a:pt x="48804" y="11635"/>
                  </a:lnTo>
                  <a:lnTo>
                    <a:pt x="43362" y="5579"/>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0" name="Google Shape;350;p13"/>
            <p:cNvSpPr/>
            <p:nvPr/>
          </p:nvSpPr>
          <p:spPr>
            <a:xfrm>
              <a:off x="1775849" y="6589128"/>
              <a:ext cx="48963" cy="25559"/>
            </a:xfrm>
            <a:custGeom>
              <a:avLst/>
              <a:gdLst/>
              <a:ahLst/>
              <a:cxnLst/>
              <a:rect l="l" t="t" r="r" b="b"/>
              <a:pathLst>
                <a:path w="50800" h="38100" extrusionOk="0">
                  <a:moveTo>
                    <a:pt x="0" y="19049"/>
                  </a:moveTo>
                  <a:lnTo>
                    <a:pt x="1996" y="11634"/>
                  </a:lnTo>
                  <a:lnTo>
                    <a:pt x="7439" y="5579"/>
                  </a:lnTo>
                  <a:lnTo>
                    <a:pt x="15513" y="1497"/>
                  </a:lnTo>
                  <a:lnTo>
                    <a:pt x="25400" y="0"/>
                  </a:lnTo>
                  <a:lnTo>
                    <a:pt x="35287" y="1497"/>
                  </a:lnTo>
                  <a:lnTo>
                    <a:pt x="43360" y="5579"/>
                  </a:lnTo>
                  <a:lnTo>
                    <a:pt x="48804" y="11634"/>
                  </a:lnTo>
                  <a:lnTo>
                    <a:pt x="50800" y="19049"/>
                  </a:lnTo>
                  <a:lnTo>
                    <a:pt x="48804" y="26465"/>
                  </a:lnTo>
                  <a:lnTo>
                    <a:pt x="43360" y="32520"/>
                  </a:lnTo>
                  <a:lnTo>
                    <a:pt x="35287" y="36602"/>
                  </a:lnTo>
                  <a:lnTo>
                    <a:pt x="25400" y="38099"/>
                  </a:lnTo>
                  <a:lnTo>
                    <a:pt x="15513" y="36602"/>
                  </a:lnTo>
                  <a:lnTo>
                    <a:pt x="7439" y="32520"/>
                  </a:lnTo>
                  <a:lnTo>
                    <a:pt x="1996" y="26465"/>
                  </a:lnTo>
                  <a:lnTo>
                    <a:pt x="0" y="19049"/>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1" name="Google Shape;351;p13"/>
            <p:cNvSpPr/>
            <p:nvPr/>
          </p:nvSpPr>
          <p:spPr>
            <a:xfrm>
              <a:off x="2008426" y="6589128"/>
              <a:ext cx="36723" cy="25559"/>
            </a:xfrm>
            <a:custGeom>
              <a:avLst/>
              <a:gdLst/>
              <a:ahLst/>
              <a:cxnLst/>
              <a:rect l="l" t="t" r="r" b="b"/>
              <a:pathLst>
                <a:path w="38100" h="38100" extrusionOk="0">
                  <a:moveTo>
                    <a:pt x="19050" y="0"/>
                  </a:moveTo>
                  <a:lnTo>
                    <a:pt x="11637" y="1497"/>
                  </a:lnTo>
                  <a:lnTo>
                    <a:pt x="5581" y="5579"/>
                  </a:lnTo>
                  <a:lnTo>
                    <a:pt x="1497" y="11635"/>
                  </a:lnTo>
                  <a:lnTo>
                    <a:pt x="0" y="19050"/>
                  </a:lnTo>
                  <a:lnTo>
                    <a:pt x="1497" y="26464"/>
                  </a:lnTo>
                  <a:lnTo>
                    <a:pt x="5581" y="32520"/>
                  </a:lnTo>
                  <a:lnTo>
                    <a:pt x="11637" y="36602"/>
                  </a:lnTo>
                  <a:lnTo>
                    <a:pt x="19050" y="38100"/>
                  </a:lnTo>
                  <a:lnTo>
                    <a:pt x="26462" y="36602"/>
                  </a:lnTo>
                  <a:lnTo>
                    <a:pt x="32518" y="32520"/>
                  </a:lnTo>
                  <a:lnTo>
                    <a:pt x="36602" y="26464"/>
                  </a:lnTo>
                  <a:lnTo>
                    <a:pt x="38100" y="19050"/>
                  </a:lnTo>
                  <a:lnTo>
                    <a:pt x="36602" y="11635"/>
                  </a:lnTo>
                  <a:lnTo>
                    <a:pt x="32518" y="5579"/>
                  </a:lnTo>
                  <a:lnTo>
                    <a:pt x="26462" y="1497"/>
                  </a:lnTo>
                  <a:lnTo>
                    <a:pt x="1905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2" name="Google Shape;352;p13"/>
            <p:cNvSpPr/>
            <p:nvPr/>
          </p:nvSpPr>
          <p:spPr>
            <a:xfrm>
              <a:off x="2008426" y="6589128"/>
              <a:ext cx="36723" cy="25559"/>
            </a:xfrm>
            <a:custGeom>
              <a:avLst/>
              <a:gdLst/>
              <a:ahLst/>
              <a:cxnLst/>
              <a:rect l="l" t="t" r="r" b="b"/>
              <a:pathLst>
                <a:path w="38100" h="38100" extrusionOk="0">
                  <a:moveTo>
                    <a:pt x="0" y="19049"/>
                  </a:moveTo>
                  <a:lnTo>
                    <a:pt x="1497" y="11634"/>
                  </a:lnTo>
                  <a:lnTo>
                    <a:pt x="5579" y="5579"/>
                  </a:lnTo>
                  <a:lnTo>
                    <a:pt x="11634" y="1497"/>
                  </a:lnTo>
                  <a:lnTo>
                    <a:pt x="19050" y="0"/>
                  </a:lnTo>
                  <a:lnTo>
                    <a:pt x="26465" y="1497"/>
                  </a:lnTo>
                  <a:lnTo>
                    <a:pt x="32520" y="5579"/>
                  </a:lnTo>
                  <a:lnTo>
                    <a:pt x="36602" y="11634"/>
                  </a:lnTo>
                  <a:lnTo>
                    <a:pt x="38099" y="19049"/>
                  </a:lnTo>
                  <a:lnTo>
                    <a:pt x="36602" y="26465"/>
                  </a:lnTo>
                  <a:lnTo>
                    <a:pt x="32520" y="32520"/>
                  </a:lnTo>
                  <a:lnTo>
                    <a:pt x="26465" y="36602"/>
                  </a:lnTo>
                  <a:lnTo>
                    <a:pt x="19050" y="38099"/>
                  </a:lnTo>
                  <a:lnTo>
                    <a:pt x="11634" y="36602"/>
                  </a:lnTo>
                  <a:lnTo>
                    <a:pt x="5579" y="32520"/>
                  </a:lnTo>
                  <a:lnTo>
                    <a:pt x="1497" y="26465"/>
                  </a:lnTo>
                  <a:lnTo>
                    <a:pt x="0" y="19049"/>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3" name="Google Shape;353;p13"/>
            <p:cNvSpPr/>
            <p:nvPr/>
          </p:nvSpPr>
          <p:spPr>
            <a:xfrm>
              <a:off x="2216521" y="6589128"/>
              <a:ext cx="48963" cy="25559"/>
            </a:xfrm>
            <a:custGeom>
              <a:avLst/>
              <a:gdLst/>
              <a:ahLst/>
              <a:cxnLst/>
              <a:rect l="l" t="t" r="r" b="b"/>
              <a:pathLst>
                <a:path w="50800" h="38100" extrusionOk="0">
                  <a:moveTo>
                    <a:pt x="25400" y="0"/>
                  </a:moveTo>
                  <a:lnTo>
                    <a:pt x="15510" y="1497"/>
                  </a:lnTo>
                  <a:lnTo>
                    <a:pt x="7437" y="5579"/>
                  </a:lnTo>
                  <a:lnTo>
                    <a:pt x="1995" y="11635"/>
                  </a:lnTo>
                  <a:lnTo>
                    <a:pt x="0" y="19050"/>
                  </a:lnTo>
                  <a:lnTo>
                    <a:pt x="1995" y="26464"/>
                  </a:lnTo>
                  <a:lnTo>
                    <a:pt x="7437" y="32520"/>
                  </a:lnTo>
                  <a:lnTo>
                    <a:pt x="15510" y="36602"/>
                  </a:lnTo>
                  <a:lnTo>
                    <a:pt x="25400" y="38100"/>
                  </a:lnTo>
                  <a:lnTo>
                    <a:pt x="35289" y="36602"/>
                  </a:lnTo>
                  <a:lnTo>
                    <a:pt x="43362" y="32520"/>
                  </a:lnTo>
                  <a:lnTo>
                    <a:pt x="48804" y="26464"/>
                  </a:lnTo>
                  <a:lnTo>
                    <a:pt x="50800" y="19050"/>
                  </a:lnTo>
                  <a:lnTo>
                    <a:pt x="48804" y="11635"/>
                  </a:lnTo>
                  <a:lnTo>
                    <a:pt x="43362" y="5579"/>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4" name="Google Shape;354;p13"/>
            <p:cNvSpPr/>
            <p:nvPr/>
          </p:nvSpPr>
          <p:spPr>
            <a:xfrm>
              <a:off x="2216521" y="6589128"/>
              <a:ext cx="48963" cy="25559"/>
            </a:xfrm>
            <a:custGeom>
              <a:avLst/>
              <a:gdLst/>
              <a:ahLst/>
              <a:cxnLst/>
              <a:rect l="l" t="t" r="r" b="b"/>
              <a:pathLst>
                <a:path w="50800" h="38100" extrusionOk="0">
                  <a:moveTo>
                    <a:pt x="0" y="19049"/>
                  </a:moveTo>
                  <a:lnTo>
                    <a:pt x="1996" y="11634"/>
                  </a:lnTo>
                  <a:lnTo>
                    <a:pt x="7439" y="5579"/>
                  </a:lnTo>
                  <a:lnTo>
                    <a:pt x="15512" y="1497"/>
                  </a:lnTo>
                  <a:lnTo>
                    <a:pt x="25399" y="0"/>
                  </a:lnTo>
                  <a:lnTo>
                    <a:pt x="35286" y="1497"/>
                  </a:lnTo>
                  <a:lnTo>
                    <a:pt x="43359" y="5579"/>
                  </a:lnTo>
                  <a:lnTo>
                    <a:pt x="48803" y="11634"/>
                  </a:lnTo>
                  <a:lnTo>
                    <a:pt x="50799" y="19049"/>
                  </a:lnTo>
                  <a:lnTo>
                    <a:pt x="48803" y="26465"/>
                  </a:lnTo>
                  <a:lnTo>
                    <a:pt x="43359" y="32520"/>
                  </a:lnTo>
                  <a:lnTo>
                    <a:pt x="35286" y="36602"/>
                  </a:lnTo>
                  <a:lnTo>
                    <a:pt x="25399" y="38099"/>
                  </a:lnTo>
                  <a:lnTo>
                    <a:pt x="15512" y="36602"/>
                  </a:lnTo>
                  <a:lnTo>
                    <a:pt x="7439" y="32520"/>
                  </a:lnTo>
                  <a:lnTo>
                    <a:pt x="1996" y="26465"/>
                  </a:lnTo>
                  <a:lnTo>
                    <a:pt x="0" y="19049"/>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5" name="Google Shape;355;p13"/>
            <p:cNvSpPr/>
            <p:nvPr/>
          </p:nvSpPr>
          <p:spPr>
            <a:xfrm>
              <a:off x="2436857" y="6589128"/>
              <a:ext cx="48963" cy="25559"/>
            </a:xfrm>
            <a:custGeom>
              <a:avLst/>
              <a:gdLst/>
              <a:ahLst/>
              <a:cxnLst/>
              <a:rect l="l" t="t" r="r" b="b"/>
              <a:pathLst>
                <a:path w="50800" h="38100" extrusionOk="0">
                  <a:moveTo>
                    <a:pt x="25400" y="0"/>
                  </a:moveTo>
                  <a:lnTo>
                    <a:pt x="15510" y="1497"/>
                  </a:lnTo>
                  <a:lnTo>
                    <a:pt x="7437" y="5579"/>
                  </a:lnTo>
                  <a:lnTo>
                    <a:pt x="1995" y="11635"/>
                  </a:lnTo>
                  <a:lnTo>
                    <a:pt x="0" y="19050"/>
                  </a:lnTo>
                  <a:lnTo>
                    <a:pt x="1995" y="26464"/>
                  </a:lnTo>
                  <a:lnTo>
                    <a:pt x="7437" y="32520"/>
                  </a:lnTo>
                  <a:lnTo>
                    <a:pt x="15510" y="36602"/>
                  </a:lnTo>
                  <a:lnTo>
                    <a:pt x="25400" y="38100"/>
                  </a:lnTo>
                  <a:lnTo>
                    <a:pt x="35289" y="36602"/>
                  </a:lnTo>
                  <a:lnTo>
                    <a:pt x="43362" y="32520"/>
                  </a:lnTo>
                  <a:lnTo>
                    <a:pt x="48804" y="26464"/>
                  </a:lnTo>
                  <a:lnTo>
                    <a:pt x="50800" y="19050"/>
                  </a:lnTo>
                  <a:lnTo>
                    <a:pt x="48804" y="11635"/>
                  </a:lnTo>
                  <a:lnTo>
                    <a:pt x="43362" y="5579"/>
                  </a:lnTo>
                  <a:lnTo>
                    <a:pt x="35289" y="1497"/>
                  </a:lnTo>
                  <a:lnTo>
                    <a:pt x="25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6" name="Google Shape;356;p13"/>
            <p:cNvSpPr/>
            <p:nvPr/>
          </p:nvSpPr>
          <p:spPr>
            <a:xfrm>
              <a:off x="2436856" y="6589128"/>
              <a:ext cx="48963" cy="25559"/>
            </a:xfrm>
            <a:custGeom>
              <a:avLst/>
              <a:gdLst/>
              <a:ahLst/>
              <a:cxnLst/>
              <a:rect l="l" t="t" r="r" b="b"/>
              <a:pathLst>
                <a:path w="50800" h="38100" extrusionOk="0">
                  <a:moveTo>
                    <a:pt x="0" y="19049"/>
                  </a:moveTo>
                  <a:lnTo>
                    <a:pt x="1996" y="11634"/>
                  </a:lnTo>
                  <a:lnTo>
                    <a:pt x="7439" y="5579"/>
                  </a:lnTo>
                  <a:lnTo>
                    <a:pt x="15513" y="1497"/>
                  </a:lnTo>
                  <a:lnTo>
                    <a:pt x="25400" y="0"/>
                  </a:lnTo>
                  <a:lnTo>
                    <a:pt x="35287" y="1497"/>
                  </a:lnTo>
                  <a:lnTo>
                    <a:pt x="43360" y="5579"/>
                  </a:lnTo>
                  <a:lnTo>
                    <a:pt x="48804" y="11634"/>
                  </a:lnTo>
                  <a:lnTo>
                    <a:pt x="50800" y="19049"/>
                  </a:lnTo>
                  <a:lnTo>
                    <a:pt x="48804" y="26465"/>
                  </a:lnTo>
                  <a:lnTo>
                    <a:pt x="43360" y="32520"/>
                  </a:lnTo>
                  <a:lnTo>
                    <a:pt x="35287" y="36602"/>
                  </a:lnTo>
                  <a:lnTo>
                    <a:pt x="25400" y="38099"/>
                  </a:lnTo>
                  <a:lnTo>
                    <a:pt x="15513" y="36602"/>
                  </a:lnTo>
                  <a:lnTo>
                    <a:pt x="7439" y="32520"/>
                  </a:lnTo>
                  <a:lnTo>
                    <a:pt x="1996" y="26465"/>
                  </a:lnTo>
                  <a:lnTo>
                    <a:pt x="0" y="19049"/>
                  </a:lnTo>
                  <a:close/>
                </a:path>
              </a:pathLst>
            </a:custGeom>
            <a:noFill/>
            <a:ln w="25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7" name="Google Shape;357;p13"/>
            <p:cNvSpPr/>
            <p:nvPr/>
          </p:nvSpPr>
          <p:spPr>
            <a:xfrm>
              <a:off x="1537152" y="3296226"/>
              <a:ext cx="189121" cy="83068"/>
            </a:xfrm>
            <a:custGeom>
              <a:avLst/>
              <a:gdLst/>
              <a:ahLst/>
              <a:cxnLst/>
              <a:rect l="l" t="t" r="r" b="b"/>
              <a:pathLst>
                <a:path w="196214" h="123825" extrusionOk="0">
                  <a:moveTo>
                    <a:pt x="0" y="123573"/>
                  </a:moveTo>
                  <a:lnTo>
                    <a:pt x="195985"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8" name="Google Shape;358;p13"/>
            <p:cNvSpPr/>
            <p:nvPr/>
          </p:nvSpPr>
          <p:spPr>
            <a:xfrm>
              <a:off x="1592236" y="3206770"/>
              <a:ext cx="73445" cy="282857"/>
            </a:xfrm>
            <a:custGeom>
              <a:avLst/>
              <a:gdLst/>
              <a:ahLst/>
              <a:cxnLst/>
              <a:rect l="l" t="t" r="r" b="b"/>
              <a:pathLst>
                <a:path w="76200" h="421639" extrusionOk="0">
                  <a:moveTo>
                    <a:pt x="76200" y="345338"/>
                  </a:moveTo>
                  <a:lnTo>
                    <a:pt x="0" y="345338"/>
                  </a:lnTo>
                  <a:lnTo>
                    <a:pt x="38100" y="421538"/>
                  </a:lnTo>
                  <a:lnTo>
                    <a:pt x="76200" y="345338"/>
                  </a:lnTo>
                  <a:close/>
                </a:path>
                <a:path w="76200" h="421639" extrusionOk="0">
                  <a:moveTo>
                    <a:pt x="50800" y="0"/>
                  </a:moveTo>
                  <a:lnTo>
                    <a:pt x="25400" y="0"/>
                  </a:lnTo>
                  <a:lnTo>
                    <a:pt x="25400" y="345338"/>
                  </a:lnTo>
                  <a:lnTo>
                    <a:pt x="50800" y="345338"/>
                  </a:lnTo>
                  <a:lnTo>
                    <a:pt x="508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59" name="Google Shape;359;p13"/>
            <p:cNvSpPr/>
            <p:nvPr/>
          </p:nvSpPr>
          <p:spPr>
            <a:xfrm>
              <a:off x="7620866" y="3287706"/>
              <a:ext cx="189121" cy="83068"/>
            </a:xfrm>
            <a:custGeom>
              <a:avLst/>
              <a:gdLst/>
              <a:ahLst/>
              <a:cxnLst/>
              <a:rect l="l" t="t" r="r" b="b"/>
              <a:pathLst>
                <a:path w="196215" h="123825" extrusionOk="0">
                  <a:moveTo>
                    <a:pt x="0" y="123573"/>
                  </a:moveTo>
                  <a:lnTo>
                    <a:pt x="195985"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0" name="Google Shape;360;p13"/>
            <p:cNvSpPr/>
            <p:nvPr/>
          </p:nvSpPr>
          <p:spPr>
            <a:xfrm>
              <a:off x="7675950" y="3206770"/>
              <a:ext cx="73445" cy="282857"/>
            </a:xfrm>
            <a:custGeom>
              <a:avLst/>
              <a:gdLst/>
              <a:ahLst/>
              <a:cxnLst/>
              <a:rect l="l" t="t" r="r" b="b"/>
              <a:pathLst>
                <a:path w="76200" h="421639" extrusionOk="0">
                  <a:moveTo>
                    <a:pt x="76200" y="345338"/>
                  </a:moveTo>
                  <a:lnTo>
                    <a:pt x="0" y="345338"/>
                  </a:lnTo>
                  <a:lnTo>
                    <a:pt x="38100" y="421538"/>
                  </a:lnTo>
                  <a:lnTo>
                    <a:pt x="76200" y="345338"/>
                  </a:lnTo>
                  <a:close/>
                </a:path>
                <a:path w="76200" h="421639" extrusionOk="0">
                  <a:moveTo>
                    <a:pt x="50800" y="0"/>
                  </a:moveTo>
                  <a:lnTo>
                    <a:pt x="25400" y="0"/>
                  </a:lnTo>
                  <a:lnTo>
                    <a:pt x="25400" y="345338"/>
                  </a:lnTo>
                  <a:lnTo>
                    <a:pt x="50800" y="345338"/>
                  </a:lnTo>
                  <a:lnTo>
                    <a:pt x="508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1" name="Google Shape;361;p13"/>
            <p:cNvSpPr/>
            <p:nvPr/>
          </p:nvSpPr>
          <p:spPr>
            <a:xfrm>
              <a:off x="1537152" y="3935210"/>
              <a:ext cx="189121" cy="83068"/>
            </a:xfrm>
            <a:custGeom>
              <a:avLst/>
              <a:gdLst/>
              <a:ahLst/>
              <a:cxnLst/>
              <a:rect l="l" t="t" r="r" b="b"/>
              <a:pathLst>
                <a:path w="196214" h="123825" extrusionOk="0">
                  <a:moveTo>
                    <a:pt x="0" y="123573"/>
                  </a:moveTo>
                  <a:lnTo>
                    <a:pt x="195985"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2" name="Google Shape;362;p13"/>
            <p:cNvSpPr/>
            <p:nvPr/>
          </p:nvSpPr>
          <p:spPr>
            <a:xfrm>
              <a:off x="1592236" y="3845755"/>
              <a:ext cx="73445" cy="260280"/>
            </a:xfrm>
            <a:custGeom>
              <a:avLst/>
              <a:gdLst/>
              <a:ahLst/>
              <a:cxnLst/>
              <a:rect l="l" t="t" r="r" b="b"/>
              <a:pathLst>
                <a:path w="76200" h="387985" extrusionOk="0">
                  <a:moveTo>
                    <a:pt x="76200" y="311721"/>
                  </a:moveTo>
                  <a:lnTo>
                    <a:pt x="0" y="311721"/>
                  </a:lnTo>
                  <a:lnTo>
                    <a:pt x="38100" y="387921"/>
                  </a:lnTo>
                  <a:lnTo>
                    <a:pt x="76200" y="311721"/>
                  </a:lnTo>
                  <a:close/>
                </a:path>
                <a:path w="76200" h="387985" extrusionOk="0">
                  <a:moveTo>
                    <a:pt x="50800" y="0"/>
                  </a:moveTo>
                  <a:lnTo>
                    <a:pt x="25400" y="0"/>
                  </a:lnTo>
                  <a:lnTo>
                    <a:pt x="25400" y="311721"/>
                  </a:lnTo>
                  <a:lnTo>
                    <a:pt x="50800" y="311721"/>
                  </a:lnTo>
                  <a:lnTo>
                    <a:pt x="508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3" name="Google Shape;363;p13"/>
            <p:cNvSpPr/>
            <p:nvPr/>
          </p:nvSpPr>
          <p:spPr>
            <a:xfrm>
              <a:off x="1537152" y="5937362"/>
              <a:ext cx="189121" cy="83068"/>
            </a:xfrm>
            <a:custGeom>
              <a:avLst/>
              <a:gdLst/>
              <a:ahLst/>
              <a:cxnLst/>
              <a:rect l="l" t="t" r="r" b="b"/>
              <a:pathLst>
                <a:path w="196214" h="123825" extrusionOk="0">
                  <a:moveTo>
                    <a:pt x="0" y="123573"/>
                  </a:moveTo>
                  <a:lnTo>
                    <a:pt x="195985"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4" name="Google Shape;364;p13"/>
            <p:cNvSpPr/>
            <p:nvPr/>
          </p:nvSpPr>
          <p:spPr>
            <a:xfrm>
              <a:off x="1592236" y="5856426"/>
              <a:ext cx="73445" cy="247500"/>
            </a:xfrm>
            <a:custGeom>
              <a:avLst/>
              <a:gdLst/>
              <a:ahLst/>
              <a:cxnLst/>
              <a:rect l="l" t="t" r="r" b="b"/>
              <a:pathLst>
                <a:path w="76200" h="368935" extrusionOk="0">
                  <a:moveTo>
                    <a:pt x="76200" y="292188"/>
                  </a:moveTo>
                  <a:lnTo>
                    <a:pt x="0" y="292188"/>
                  </a:lnTo>
                  <a:lnTo>
                    <a:pt x="38100" y="368388"/>
                  </a:lnTo>
                  <a:lnTo>
                    <a:pt x="76200" y="292188"/>
                  </a:lnTo>
                  <a:close/>
                </a:path>
                <a:path w="76200" h="368935" extrusionOk="0">
                  <a:moveTo>
                    <a:pt x="50800" y="0"/>
                  </a:moveTo>
                  <a:lnTo>
                    <a:pt x="25400" y="0"/>
                  </a:lnTo>
                  <a:lnTo>
                    <a:pt x="25400" y="292188"/>
                  </a:lnTo>
                  <a:lnTo>
                    <a:pt x="50800" y="292188"/>
                  </a:lnTo>
                  <a:lnTo>
                    <a:pt x="508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5" name="Google Shape;365;p13"/>
            <p:cNvSpPr/>
            <p:nvPr/>
          </p:nvSpPr>
          <p:spPr>
            <a:xfrm>
              <a:off x="7620866" y="3943730"/>
              <a:ext cx="189121" cy="83068"/>
            </a:xfrm>
            <a:custGeom>
              <a:avLst/>
              <a:gdLst/>
              <a:ahLst/>
              <a:cxnLst/>
              <a:rect l="l" t="t" r="r" b="b"/>
              <a:pathLst>
                <a:path w="196215" h="123825" extrusionOk="0">
                  <a:moveTo>
                    <a:pt x="0" y="123573"/>
                  </a:moveTo>
                  <a:lnTo>
                    <a:pt x="195985"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6" name="Google Shape;366;p13"/>
            <p:cNvSpPr/>
            <p:nvPr/>
          </p:nvSpPr>
          <p:spPr>
            <a:xfrm>
              <a:off x="7676487" y="3854257"/>
              <a:ext cx="73445" cy="259002"/>
            </a:xfrm>
            <a:custGeom>
              <a:avLst/>
              <a:gdLst/>
              <a:ahLst/>
              <a:cxnLst/>
              <a:rect l="l" t="t" r="r" b="b"/>
              <a:pathLst>
                <a:path w="76200" h="386080" extrusionOk="0">
                  <a:moveTo>
                    <a:pt x="50241" y="0"/>
                  </a:moveTo>
                  <a:lnTo>
                    <a:pt x="24841" y="50"/>
                  </a:lnTo>
                  <a:lnTo>
                    <a:pt x="25400" y="309460"/>
                  </a:lnTo>
                  <a:lnTo>
                    <a:pt x="0" y="309499"/>
                  </a:lnTo>
                  <a:lnTo>
                    <a:pt x="38226" y="385635"/>
                  </a:lnTo>
                  <a:lnTo>
                    <a:pt x="76174" y="309410"/>
                  </a:lnTo>
                  <a:lnTo>
                    <a:pt x="50800" y="309410"/>
                  </a:lnTo>
                  <a:lnTo>
                    <a:pt x="50241" y="0"/>
                  </a:lnTo>
                  <a:close/>
                </a:path>
                <a:path w="76200" h="386080" extrusionOk="0">
                  <a:moveTo>
                    <a:pt x="76200" y="309359"/>
                  </a:moveTo>
                  <a:lnTo>
                    <a:pt x="50800" y="309410"/>
                  </a:lnTo>
                  <a:lnTo>
                    <a:pt x="76174" y="30941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7" name="Google Shape;367;p13"/>
            <p:cNvSpPr/>
            <p:nvPr/>
          </p:nvSpPr>
          <p:spPr>
            <a:xfrm>
              <a:off x="1592236" y="4467699"/>
              <a:ext cx="73445" cy="457513"/>
            </a:xfrm>
            <a:custGeom>
              <a:avLst/>
              <a:gdLst/>
              <a:ahLst/>
              <a:cxnLst/>
              <a:rect l="l" t="t" r="r" b="b"/>
              <a:pathLst>
                <a:path w="76200" h="681989" extrusionOk="0">
                  <a:moveTo>
                    <a:pt x="76200" y="605701"/>
                  </a:moveTo>
                  <a:lnTo>
                    <a:pt x="0" y="605701"/>
                  </a:lnTo>
                  <a:lnTo>
                    <a:pt x="38100" y="681901"/>
                  </a:lnTo>
                  <a:lnTo>
                    <a:pt x="76200" y="605701"/>
                  </a:lnTo>
                  <a:close/>
                </a:path>
                <a:path w="76200" h="681989" extrusionOk="0">
                  <a:moveTo>
                    <a:pt x="50800" y="507987"/>
                  </a:moveTo>
                  <a:lnTo>
                    <a:pt x="25400" y="507987"/>
                  </a:lnTo>
                  <a:lnTo>
                    <a:pt x="25400" y="584187"/>
                  </a:lnTo>
                  <a:lnTo>
                    <a:pt x="50800" y="584187"/>
                  </a:lnTo>
                  <a:lnTo>
                    <a:pt x="50800" y="507987"/>
                  </a:lnTo>
                  <a:close/>
                </a:path>
                <a:path w="76200" h="681989" extrusionOk="0">
                  <a:moveTo>
                    <a:pt x="50800" y="406400"/>
                  </a:moveTo>
                  <a:lnTo>
                    <a:pt x="25400" y="406400"/>
                  </a:lnTo>
                  <a:lnTo>
                    <a:pt x="25400" y="482587"/>
                  </a:lnTo>
                  <a:lnTo>
                    <a:pt x="50800" y="482587"/>
                  </a:lnTo>
                  <a:lnTo>
                    <a:pt x="50800" y="406400"/>
                  </a:lnTo>
                  <a:close/>
                </a:path>
                <a:path w="76200" h="681989" extrusionOk="0">
                  <a:moveTo>
                    <a:pt x="50800" y="304800"/>
                  </a:moveTo>
                  <a:lnTo>
                    <a:pt x="25400" y="304800"/>
                  </a:lnTo>
                  <a:lnTo>
                    <a:pt x="25400" y="381000"/>
                  </a:lnTo>
                  <a:lnTo>
                    <a:pt x="50800" y="381000"/>
                  </a:lnTo>
                  <a:lnTo>
                    <a:pt x="50800" y="304800"/>
                  </a:lnTo>
                  <a:close/>
                </a:path>
                <a:path w="76200" h="681989" extrusionOk="0">
                  <a:moveTo>
                    <a:pt x="50800" y="203200"/>
                  </a:moveTo>
                  <a:lnTo>
                    <a:pt x="25400" y="203200"/>
                  </a:lnTo>
                  <a:lnTo>
                    <a:pt x="25400" y="279400"/>
                  </a:lnTo>
                  <a:lnTo>
                    <a:pt x="50800" y="279400"/>
                  </a:lnTo>
                  <a:lnTo>
                    <a:pt x="50800" y="203200"/>
                  </a:lnTo>
                  <a:close/>
                </a:path>
                <a:path w="76200" h="681989" extrusionOk="0">
                  <a:moveTo>
                    <a:pt x="50800" y="101600"/>
                  </a:moveTo>
                  <a:lnTo>
                    <a:pt x="25400" y="101600"/>
                  </a:lnTo>
                  <a:lnTo>
                    <a:pt x="25400" y="177800"/>
                  </a:lnTo>
                  <a:lnTo>
                    <a:pt x="50800" y="177800"/>
                  </a:lnTo>
                  <a:lnTo>
                    <a:pt x="50800" y="101600"/>
                  </a:lnTo>
                  <a:close/>
                </a:path>
                <a:path w="76200" h="681989" extrusionOk="0">
                  <a:moveTo>
                    <a:pt x="50800" y="0"/>
                  </a:moveTo>
                  <a:lnTo>
                    <a:pt x="25400" y="0"/>
                  </a:lnTo>
                  <a:lnTo>
                    <a:pt x="25400" y="76200"/>
                  </a:lnTo>
                  <a:lnTo>
                    <a:pt x="50800" y="76200"/>
                  </a:lnTo>
                  <a:lnTo>
                    <a:pt x="508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8" name="Google Shape;368;p13"/>
            <p:cNvSpPr/>
            <p:nvPr/>
          </p:nvSpPr>
          <p:spPr>
            <a:xfrm>
              <a:off x="7664038" y="4467665"/>
              <a:ext cx="73445" cy="455809"/>
            </a:xfrm>
            <a:custGeom>
              <a:avLst/>
              <a:gdLst/>
              <a:ahLst/>
              <a:cxnLst/>
              <a:rect l="l" t="t" r="r" b="b"/>
              <a:pathLst>
                <a:path w="76200" h="679450" extrusionOk="0">
                  <a:moveTo>
                    <a:pt x="0" y="603072"/>
                  </a:moveTo>
                  <a:lnTo>
                    <a:pt x="37757" y="679437"/>
                  </a:lnTo>
                  <a:lnTo>
                    <a:pt x="76200" y="603415"/>
                  </a:lnTo>
                  <a:lnTo>
                    <a:pt x="0" y="603072"/>
                  </a:lnTo>
                  <a:close/>
                </a:path>
                <a:path w="76200" h="679450" extrusionOk="0">
                  <a:moveTo>
                    <a:pt x="25819" y="507987"/>
                  </a:moveTo>
                  <a:lnTo>
                    <a:pt x="25476" y="584174"/>
                  </a:lnTo>
                  <a:lnTo>
                    <a:pt x="50876" y="584288"/>
                  </a:lnTo>
                  <a:lnTo>
                    <a:pt x="51219" y="508088"/>
                  </a:lnTo>
                  <a:lnTo>
                    <a:pt x="25819" y="507987"/>
                  </a:lnTo>
                  <a:close/>
                </a:path>
                <a:path w="76200" h="679450" extrusionOk="0">
                  <a:moveTo>
                    <a:pt x="26263" y="406387"/>
                  </a:moveTo>
                  <a:lnTo>
                    <a:pt x="25933" y="482587"/>
                  </a:lnTo>
                  <a:lnTo>
                    <a:pt x="51333" y="482688"/>
                  </a:lnTo>
                  <a:lnTo>
                    <a:pt x="51663" y="406501"/>
                  </a:lnTo>
                  <a:lnTo>
                    <a:pt x="26263" y="406387"/>
                  </a:lnTo>
                  <a:close/>
                </a:path>
                <a:path w="76200" h="679450" extrusionOk="0">
                  <a:moveTo>
                    <a:pt x="26720" y="304787"/>
                  </a:moveTo>
                  <a:lnTo>
                    <a:pt x="26377" y="380987"/>
                  </a:lnTo>
                  <a:lnTo>
                    <a:pt x="51777" y="381101"/>
                  </a:lnTo>
                  <a:lnTo>
                    <a:pt x="52120" y="304901"/>
                  </a:lnTo>
                  <a:lnTo>
                    <a:pt x="26720" y="304787"/>
                  </a:lnTo>
                  <a:close/>
                </a:path>
                <a:path w="76200" h="679450" extrusionOk="0">
                  <a:moveTo>
                    <a:pt x="27165" y="203187"/>
                  </a:moveTo>
                  <a:lnTo>
                    <a:pt x="26835" y="279387"/>
                  </a:lnTo>
                  <a:lnTo>
                    <a:pt x="52235" y="279501"/>
                  </a:lnTo>
                  <a:lnTo>
                    <a:pt x="52565" y="203301"/>
                  </a:lnTo>
                  <a:lnTo>
                    <a:pt x="27165" y="203187"/>
                  </a:lnTo>
                  <a:close/>
                </a:path>
                <a:path w="76200" h="679450" extrusionOk="0">
                  <a:moveTo>
                    <a:pt x="27622" y="101587"/>
                  </a:moveTo>
                  <a:lnTo>
                    <a:pt x="27279" y="177787"/>
                  </a:lnTo>
                  <a:lnTo>
                    <a:pt x="52679" y="177901"/>
                  </a:lnTo>
                  <a:lnTo>
                    <a:pt x="53022" y="101701"/>
                  </a:lnTo>
                  <a:lnTo>
                    <a:pt x="27622" y="101587"/>
                  </a:lnTo>
                  <a:close/>
                </a:path>
                <a:path w="76200" h="679450" extrusionOk="0">
                  <a:moveTo>
                    <a:pt x="28066" y="0"/>
                  </a:moveTo>
                  <a:lnTo>
                    <a:pt x="27736" y="76187"/>
                  </a:lnTo>
                  <a:lnTo>
                    <a:pt x="53136" y="76301"/>
                  </a:lnTo>
                  <a:lnTo>
                    <a:pt x="53466" y="101"/>
                  </a:lnTo>
                  <a:lnTo>
                    <a:pt x="2806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69" name="Google Shape;369;p13"/>
            <p:cNvSpPr/>
            <p:nvPr/>
          </p:nvSpPr>
          <p:spPr>
            <a:xfrm>
              <a:off x="1592420" y="5285591"/>
              <a:ext cx="73445" cy="218533"/>
            </a:xfrm>
            <a:custGeom>
              <a:avLst/>
              <a:gdLst/>
              <a:ahLst/>
              <a:cxnLst/>
              <a:rect l="l" t="t" r="r" b="b"/>
              <a:pathLst>
                <a:path w="76200" h="325754" extrusionOk="0">
                  <a:moveTo>
                    <a:pt x="50609" y="0"/>
                  </a:moveTo>
                  <a:lnTo>
                    <a:pt x="25209" y="25"/>
                  </a:lnTo>
                  <a:lnTo>
                    <a:pt x="25400" y="249542"/>
                  </a:lnTo>
                  <a:lnTo>
                    <a:pt x="0" y="249567"/>
                  </a:lnTo>
                  <a:lnTo>
                    <a:pt x="38150" y="325742"/>
                  </a:lnTo>
                  <a:lnTo>
                    <a:pt x="76187" y="249529"/>
                  </a:lnTo>
                  <a:lnTo>
                    <a:pt x="50800" y="249529"/>
                  </a:lnTo>
                  <a:lnTo>
                    <a:pt x="50609" y="0"/>
                  </a:lnTo>
                  <a:close/>
                </a:path>
                <a:path w="76200" h="325754" extrusionOk="0">
                  <a:moveTo>
                    <a:pt x="76200" y="249504"/>
                  </a:moveTo>
                  <a:lnTo>
                    <a:pt x="50800" y="249529"/>
                  </a:lnTo>
                  <a:lnTo>
                    <a:pt x="76187" y="24952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70" name="Google Shape;370;p13"/>
            <p:cNvSpPr/>
            <p:nvPr/>
          </p:nvSpPr>
          <p:spPr>
            <a:xfrm>
              <a:off x="6298851" y="3637024"/>
              <a:ext cx="146278" cy="86050"/>
            </a:xfrm>
            <a:custGeom>
              <a:avLst/>
              <a:gdLst/>
              <a:ahLst/>
              <a:cxnLst/>
              <a:rect l="l" t="t" r="r" b="b"/>
              <a:pathLst>
                <a:path w="151765" h="128269" extrusionOk="0">
                  <a:moveTo>
                    <a:pt x="0" y="127933"/>
                  </a:moveTo>
                  <a:lnTo>
                    <a:pt x="151699"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71" name="Google Shape;371;p13"/>
            <p:cNvSpPr txBox="1"/>
            <p:nvPr/>
          </p:nvSpPr>
          <p:spPr>
            <a:xfrm>
              <a:off x="6260096" y="3463369"/>
              <a:ext cx="244817"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56</a:t>
              </a:r>
              <a:endParaRPr sz="1800" b="0">
                <a:solidFill>
                  <a:srgbClr val="000000"/>
                </a:solidFill>
                <a:latin typeface="Trebuchet MS"/>
                <a:ea typeface="Trebuchet MS"/>
                <a:cs typeface="Trebuchet MS"/>
                <a:sym typeface="Trebuchet MS"/>
              </a:endParaRPr>
            </a:p>
          </p:txBody>
        </p:sp>
        <p:sp>
          <p:nvSpPr>
            <p:cNvPr id="372" name="Google Shape;372;p13"/>
            <p:cNvSpPr/>
            <p:nvPr/>
          </p:nvSpPr>
          <p:spPr>
            <a:xfrm>
              <a:off x="6096877" y="3649799"/>
              <a:ext cx="515341" cy="51119"/>
            </a:xfrm>
            <a:custGeom>
              <a:avLst/>
              <a:gdLst/>
              <a:ahLst/>
              <a:cxnLst/>
              <a:rect l="l" t="t" r="r" b="b"/>
              <a:pathLst>
                <a:path w="534670" h="76200" extrusionOk="0">
                  <a:moveTo>
                    <a:pt x="76200" y="0"/>
                  </a:moveTo>
                  <a:lnTo>
                    <a:pt x="0" y="38100"/>
                  </a:lnTo>
                  <a:lnTo>
                    <a:pt x="76200" y="76200"/>
                  </a:lnTo>
                  <a:lnTo>
                    <a:pt x="76200" y="50800"/>
                  </a:lnTo>
                  <a:lnTo>
                    <a:pt x="534060" y="50800"/>
                  </a:lnTo>
                  <a:lnTo>
                    <a:pt x="534060" y="25400"/>
                  </a:lnTo>
                  <a:lnTo>
                    <a:pt x="76200" y="254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73" name="Google Shape;373;p13"/>
            <p:cNvSpPr/>
            <p:nvPr/>
          </p:nvSpPr>
          <p:spPr>
            <a:xfrm>
              <a:off x="6274370" y="4250449"/>
              <a:ext cx="146278" cy="86050"/>
            </a:xfrm>
            <a:custGeom>
              <a:avLst/>
              <a:gdLst/>
              <a:ahLst/>
              <a:cxnLst/>
              <a:rect l="l" t="t" r="r" b="b"/>
              <a:pathLst>
                <a:path w="151765" h="128270" extrusionOk="0">
                  <a:moveTo>
                    <a:pt x="0" y="127933"/>
                  </a:moveTo>
                  <a:lnTo>
                    <a:pt x="151699"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74" name="Google Shape;374;p13"/>
            <p:cNvSpPr txBox="1"/>
            <p:nvPr/>
          </p:nvSpPr>
          <p:spPr>
            <a:xfrm>
              <a:off x="6237671" y="4077425"/>
              <a:ext cx="244817"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56</a:t>
              </a:r>
              <a:endParaRPr sz="1800" b="0">
                <a:solidFill>
                  <a:srgbClr val="000000"/>
                </a:solidFill>
                <a:latin typeface="Trebuchet MS"/>
                <a:ea typeface="Trebuchet MS"/>
                <a:cs typeface="Trebuchet MS"/>
                <a:sym typeface="Trebuchet MS"/>
              </a:endParaRPr>
            </a:p>
          </p:txBody>
        </p:sp>
        <p:sp>
          <p:nvSpPr>
            <p:cNvPr id="375" name="Google Shape;375;p13"/>
            <p:cNvSpPr/>
            <p:nvPr/>
          </p:nvSpPr>
          <p:spPr>
            <a:xfrm>
              <a:off x="6084636" y="4263224"/>
              <a:ext cx="515341" cy="51119"/>
            </a:xfrm>
            <a:custGeom>
              <a:avLst/>
              <a:gdLst/>
              <a:ahLst/>
              <a:cxnLst/>
              <a:rect l="l" t="t" r="r" b="b"/>
              <a:pathLst>
                <a:path w="534670" h="76200" extrusionOk="0">
                  <a:moveTo>
                    <a:pt x="76200" y="0"/>
                  </a:moveTo>
                  <a:lnTo>
                    <a:pt x="0" y="38100"/>
                  </a:lnTo>
                  <a:lnTo>
                    <a:pt x="76200" y="76200"/>
                  </a:lnTo>
                  <a:lnTo>
                    <a:pt x="76200" y="50800"/>
                  </a:lnTo>
                  <a:lnTo>
                    <a:pt x="534060" y="50800"/>
                  </a:lnTo>
                  <a:lnTo>
                    <a:pt x="534060" y="25400"/>
                  </a:lnTo>
                  <a:lnTo>
                    <a:pt x="76200" y="254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76" name="Google Shape;376;p13"/>
            <p:cNvSpPr/>
            <p:nvPr/>
          </p:nvSpPr>
          <p:spPr>
            <a:xfrm>
              <a:off x="6286611" y="5068349"/>
              <a:ext cx="146278" cy="86050"/>
            </a:xfrm>
            <a:custGeom>
              <a:avLst/>
              <a:gdLst/>
              <a:ahLst/>
              <a:cxnLst/>
              <a:rect l="l" t="t" r="r" b="b"/>
              <a:pathLst>
                <a:path w="151765" h="128270" extrusionOk="0">
                  <a:moveTo>
                    <a:pt x="0" y="127933"/>
                  </a:moveTo>
                  <a:lnTo>
                    <a:pt x="151699"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77" name="Google Shape;377;p13"/>
            <p:cNvSpPr txBox="1"/>
            <p:nvPr/>
          </p:nvSpPr>
          <p:spPr>
            <a:xfrm>
              <a:off x="6257966" y="4890034"/>
              <a:ext cx="244817"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56</a:t>
              </a:r>
              <a:endParaRPr sz="1800" b="0">
                <a:solidFill>
                  <a:srgbClr val="000000"/>
                </a:solidFill>
                <a:latin typeface="Trebuchet MS"/>
                <a:ea typeface="Trebuchet MS"/>
                <a:cs typeface="Trebuchet MS"/>
                <a:sym typeface="Trebuchet MS"/>
              </a:endParaRPr>
            </a:p>
          </p:txBody>
        </p:sp>
        <p:sp>
          <p:nvSpPr>
            <p:cNvPr id="378" name="Google Shape;378;p13"/>
            <p:cNvSpPr/>
            <p:nvPr/>
          </p:nvSpPr>
          <p:spPr>
            <a:xfrm>
              <a:off x="6084636" y="5082573"/>
              <a:ext cx="517789" cy="51119"/>
            </a:xfrm>
            <a:custGeom>
              <a:avLst/>
              <a:gdLst/>
              <a:ahLst/>
              <a:cxnLst/>
              <a:rect l="l" t="t" r="r" b="b"/>
              <a:pathLst>
                <a:path w="537209" h="76200" extrusionOk="0">
                  <a:moveTo>
                    <a:pt x="76022" y="0"/>
                  </a:moveTo>
                  <a:lnTo>
                    <a:pt x="0" y="38455"/>
                  </a:lnTo>
                  <a:lnTo>
                    <a:pt x="76377" y="76200"/>
                  </a:lnTo>
                  <a:lnTo>
                    <a:pt x="76250" y="50800"/>
                  </a:lnTo>
                  <a:lnTo>
                    <a:pt x="537133" y="48641"/>
                  </a:lnTo>
                  <a:lnTo>
                    <a:pt x="537029" y="25400"/>
                  </a:lnTo>
                  <a:lnTo>
                    <a:pt x="76136" y="25400"/>
                  </a:lnTo>
                  <a:lnTo>
                    <a:pt x="76022" y="0"/>
                  </a:lnTo>
                  <a:close/>
                </a:path>
                <a:path w="537209" h="76200" extrusionOk="0">
                  <a:moveTo>
                    <a:pt x="537019" y="23241"/>
                  </a:moveTo>
                  <a:lnTo>
                    <a:pt x="76136" y="25400"/>
                  </a:lnTo>
                  <a:lnTo>
                    <a:pt x="537029" y="25400"/>
                  </a:lnTo>
                  <a:lnTo>
                    <a:pt x="537019" y="2324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79" name="Google Shape;379;p13"/>
            <p:cNvSpPr/>
            <p:nvPr/>
          </p:nvSpPr>
          <p:spPr>
            <a:xfrm>
              <a:off x="3593619" y="3637023"/>
              <a:ext cx="146278" cy="86050"/>
            </a:xfrm>
            <a:custGeom>
              <a:avLst/>
              <a:gdLst/>
              <a:ahLst/>
              <a:cxnLst/>
              <a:rect l="l" t="t" r="r" b="b"/>
              <a:pathLst>
                <a:path w="151764" h="128269" extrusionOk="0">
                  <a:moveTo>
                    <a:pt x="0" y="127934"/>
                  </a:moveTo>
                  <a:lnTo>
                    <a:pt x="151699"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80" name="Google Shape;380;p13"/>
            <p:cNvSpPr txBox="1"/>
            <p:nvPr/>
          </p:nvSpPr>
          <p:spPr>
            <a:xfrm>
              <a:off x="3556700" y="3443748"/>
              <a:ext cx="244817"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48</a:t>
              </a:r>
              <a:endParaRPr sz="1800" b="0">
                <a:solidFill>
                  <a:srgbClr val="000000"/>
                </a:solidFill>
                <a:latin typeface="Trebuchet MS"/>
                <a:ea typeface="Trebuchet MS"/>
                <a:cs typeface="Trebuchet MS"/>
                <a:sym typeface="Trebuchet MS"/>
              </a:endParaRPr>
            </a:p>
          </p:txBody>
        </p:sp>
        <p:sp>
          <p:nvSpPr>
            <p:cNvPr id="381" name="Google Shape;381;p13"/>
            <p:cNvSpPr/>
            <p:nvPr/>
          </p:nvSpPr>
          <p:spPr>
            <a:xfrm>
              <a:off x="2730637" y="3649799"/>
              <a:ext cx="1172063" cy="51119"/>
            </a:xfrm>
            <a:custGeom>
              <a:avLst/>
              <a:gdLst/>
              <a:ahLst/>
              <a:cxnLst/>
              <a:rect l="l" t="t" r="r" b="b"/>
              <a:pathLst>
                <a:path w="1216025" h="76200" extrusionOk="0">
                  <a:moveTo>
                    <a:pt x="76200" y="0"/>
                  </a:moveTo>
                  <a:lnTo>
                    <a:pt x="0" y="38100"/>
                  </a:lnTo>
                  <a:lnTo>
                    <a:pt x="76200" y="76200"/>
                  </a:lnTo>
                  <a:lnTo>
                    <a:pt x="76200" y="50800"/>
                  </a:lnTo>
                  <a:lnTo>
                    <a:pt x="1215872" y="50800"/>
                  </a:lnTo>
                  <a:lnTo>
                    <a:pt x="1215872" y="25400"/>
                  </a:lnTo>
                  <a:lnTo>
                    <a:pt x="76200" y="254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82" name="Google Shape;382;p13"/>
            <p:cNvSpPr txBox="1"/>
            <p:nvPr/>
          </p:nvSpPr>
          <p:spPr>
            <a:xfrm>
              <a:off x="2810006" y="3439838"/>
              <a:ext cx="209319"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K</a:t>
              </a:r>
              <a:r>
                <a:rPr lang="en-IN" sz="1800" b="0" baseline="-25000">
                  <a:solidFill>
                    <a:srgbClr val="000000"/>
                  </a:solidFill>
                  <a:latin typeface="Trebuchet MS"/>
                  <a:ea typeface="Trebuchet MS"/>
                  <a:cs typeface="Trebuchet MS"/>
                  <a:sym typeface="Trebuchet MS"/>
                </a:rPr>
                <a:t>1</a:t>
              </a:r>
              <a:endParaRPr sz="1800" b="0" baseline="-25000">
                <a:solidFill>
                  <a:srgbClr val="000000"/>
                </a:solidFill>
                <a:latin typeface="Trebuchet MS"/>
                <a:ea typeface="Trebuchet MS"/>
                <a:cs typeface="Trebuchet MS"/>
                <a:sym typeface="Trebuchet MS"/>
              </a:endParaRPr>
            </a:p>
          </p:txBody>
        </p:sp>
        <p:sp>
          <p:nvSpPr>
            <p:cNvPr id="383" name="Google Shape;383;p13"/>
            <p:cNvSpPr/>
            <p:nvPr/>
          </p:nvSpPr>
          <p:spPr>
            <a:xfrm>
              <a:off x="3581378" y="4258968"/>
              <a:ext cx="146278" cy="86050"/>
            </a:xfrm>
            <a:custGeom>
              <a:avLst/>
              <a:gdLst/>
              <a:ahLst/>
              <a:cxnLst/>
              <a:rect l="l" t="t" r="r" b="b"/>
              <a:pathLst>
                <a:path w="151764" h="128270" extrusionOk="0">
                  <a:moveTo>
                    <a:pt x="0" y="127934"/>
                  </a:moveTo>
                  <a:lnTo>
                    <a:pt x="151699"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84" name="Google Shape;384;p13"/>
            <p:cNvSpPr txBox="1"/>
            <p:nvPr/>
          </p:nvSpPr>
          <p:spPr>
            <a:xfrm>
              <a:off x="3550935" y="4065931"/>
              <a:ext cx="244817"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48</a:t>
              </a:r>
              <a:endParaRPr sz="1800" b="0">
                <a:solidFill>
                  <a:srgbClr val="000000"/>
                </a:solidFill>
                <a:latin typeface="Trebuchet MS"/>
                <a:ea typeface="Trebuchet MS"/>
                <a:cs typeface="Trebuchet MS"/>
                <a:sym typeface="Trebuchet MS"/>
              </a:endParaRPr>
            </a:p>
          </p:txBody>
        </p:sp>
        <p:sp>
          <p:nvSpPr>
            <p:cNvPr id="385" name="Google Shape;385;p13"/>
            <p:cNvSpPr/>
            <p:nvPr/>
          </p:nvSpPr>
          <p:spPr>
            <a:xfrm>
              <a:off x="2718397" y="4271744"/>
              <a:ext cx="1172063" cy="51119"/>
            </a:xfrm>
            <a:custGeom>
              <a:avLst/>
              <a:gdLst/>
              <a:ahLst/>
              <a:cxnLst/>
              <a:rect l="l" t="t" r="r" b="b"/>
              <a:pathLst>
                <a:path w="1216025" h="76200" extrusionOk="0">
                  <a:moveTo>
                    <a:pt x="76200" y="0"/>
                  </a:moveTo>
                  <a:lnTo>
                    <a:pt x="0" y="38100"/>
                  </a:lnTo>
                  <a:lnTo>
                    <a:pt x="76200" y="76200"/>
                  </a:lnTo>
                  <a:lnTo>
                    <a:pt x="76200" y="50800"/>
                  </a:lnTo>
                  <a:lnTo>
                    <a:pt x="1215872" y="50800"/>
                  </a:lnTo>
                  <a:lnTo>
                    <a:pt x="1215872" y="25400"/>
                  </a:lnTo>
                  <a:lnTo>
                    <a:pt x="76200" y="254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86" name="Google Shape;386;p13"/>
            <p:cNvSpPr txBox="1"/>
            <p:nvPr/>
          </p:nvSpPr>
          <p:spPr>
            <a:xfrm>
              <a:off x="2804242" y="4062021"/>
              <a:ext cx="209319"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K</a:t>
              </a:r>
              <a:r>
                <a:rPr lang="en-IN" sz="1800" b="0" baseline="-25000">
                  <a:solidFill>
                    <a:srgbClr val="000000"/>
                  </a:solidFill>
                  <a:latin typeface="Trebuchet MS"/>
                  <a:ea typeface="Trebuchet MS"/>
                  <a:cs typeface="Trebuchet MS"/>
                  <a:sym typeface="Trebuchet MS"/>
                </a:rPr>
                <a:t>2</a:t>
              </a:r>
              <a:endParaRPr sz="1800" b="0" baseline="-25000">
                <a:solidFill>
                  <a:srgbClr val="000000"/>
                </a:solidFill>
                <a:latin typeface="Trebuchet MS"/>
                <a:ea typeface="Trebuchet MS"/>
                <a:cs typeface="Trebuchet MS"/>
                <a:sym typeface="Trebuchet MS"/>
              </a:endParaRPr>
            </a:p>
          </p:txBody>
        </p:sp>
        <p:sp>
          <p:nvSpPr>
            <p:cNvPr id="387" name="Google Shape;387;p13"/>
            <p:cNvSpPr/>
            <p:nvPr/>
          </p:nvSpPr>
          <p:spPr>
            <a:xfrm>
              <a:off x="3593619" y="5093908"/>
              <a:ext cx="146278" cy="86050"/>
            </a:xfrm>
            <a:custGeom>
              <a:avLst/>
              <a:gdLst/>
              <a:ahLst/>
              <a:cxnLst/>
              <a:rect l="l" t="t" r="r" b="b"/>
              <a:pathLst>
                <a:path w="151764" h="128270" extrusionOk="0">
                  <a:moveTo>
                    <a:pt x="0" y="127934"/>
                  </a:moveTo>
                  <a:lnTo>
                    <a:pt x="151699"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88" name="Google Shape;388;p13"/>
            <p:cNvSpPr txBox="1"/>
            <p:nvPr/>
          </p:nvSpPr>
          <p:spPr>
            <a:xfrm>
              <a:off x="3559038" y="4893944"/>
              <a:ext cx="244817"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48</a:t>
              </a:r>
              <a:endParaRPr sz="1800" b="0">
                <a:solidFill>
                  <a:srgbClr val="000000"/>
                </a:solidFill>
                <a:latin typeface="Trebuchet MS"/>
                <a:ea typeface="Trebuchet MS"/>
                <a:cs typeface="Trebuchet MS"/>
                <a:sym typeface="Trebuchet MS"/>
              </a:endParaRPr>
            </a:p>
          </p:txBody>
        </p:sp>
        <p:sp>
          <p:nvSpPr>
            <p:cNvPr id="389" name="Google Shape;389;p13"/>
            <p:cNvSpPr/>
            <p:nvPr/>
          </p:nvSpPr>
          <p:spPr>
            <a:xfrm>
              <a:off x="2730637" y="5098164"/>
              <a:ext cx="1172063" cy="51119"/>
            </a:xfrm>
            <a:custGeom>
              <a:avLst/>
              <a:gdLst/>
              <a:ahLst/>
              <a:cxnLst/>
              <a:rect l="l" t="t" r="r" b="b"/>
              <a:pathLst>
                <a:path w="1216025" h="76200" extrusionOk="0">
                  <a:moveTo>
                    <a:pt x="76200" y="0"/>
                  </a:moveTo>
                  <a:lnTo>
                    <a:pt x="0" y="38100"/>
                  </a:lnTo>
                  <a:lnTo>
                    <a:pt x="76200" y="76200"/>
                  </a:lnTo>
                  <a:lnTo>
                    <a:pt x="76200" y="50800"/>
                  </a:lnTo>
                  <a:lnTo>
                    <a:pt x="1215872" y="50800"/>
                  </a:lnTo>
                  <a:lnTo>
                    <a:pt x="1215872" y="25400"/>
                  </a:lnTo>
                  <a:lnTo>
                    <a:pt x="76200" y="25400"/>
                  </a:lnTo>
                  <a:lnTo>
                    <a:pt x="762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a:solidFill>
                  <a:srgbClr val="000000"/>
                </a:solidFill>
                <a:latin typeface="Calibri"/>
                <a:ea typeface="Calibri"/>
                <a:cs typeface="Calibri"/>
                <a:sym typeface="Calibri"/>
              </a:endParaRPr>
            </a:p>
          </p:txBody>
        </p:sp>
        <p:sp>
          <p:nvSpPr>
            <p:cNvPr id="390" name="Google Shape;390;p13"/>
            <p:cNvSpPr txBox="1"/>
            <p:nvPr/>
          </p:nvSpPr>
          <p:spPr>
            <a:xfrm>
              <a:off x="2812345" y="4915593"/>
              <a:ext cx="281540" cy="20106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2700" b="0" baseline="30000">
                  <a:solidFill>
                    <a:srgbClr val="000000"/>
                  </a:solidFill>
                  <a:latin typeface="Trebuchet MS"/>
                  <a:ea typeface="Trebuchet MS"/>
                  <a:cs typeface="Trebuchet MS"/>
                  <a:sym typeface="Trebuchet MS"/>
                </a:rPr>
                <a:t>K</a:t>
              </a:r>
              <a:r>
                <a:rPr lang="en-IN" sz="1200" b="0">
                  <a:solidFill>
                    <a:srgbClr val="000000"/>
                  </a:solidFill>
                  <a:latin typeface="Trebuchet MS"/>
                  <a:ea typeface="Trebuchet MS"/>
                  <a:cs typeface="Trebuchet MS"/>
                  <a:sym typeface="Trebuchet MS"/>
                </a:rPr>
                <a:t>16</a:t>
              </a:r>
              <a:endParaRPr sz="1200" b="0">
                <a:solidFill>
                  <a:srgbClr val="000000"/>
                </a:solidFill>
                <a:latin typeface="Trebuchet MS"/>
                <a:ea typeface="Trebuchet MS"/>
                <a:cs typeface="Trebuchet MS"/>
                <a:sym typeface="Trebuchet MS"/>
              </a:endParaRPr>
            </a:p>
          </p:txBody>
        </p:sp>
        <p:sp>
          <p:nvSpPr>
            <p:cNvPr id="391" name="Google Shape;391;p13"/>
            <p:cNvSpPr txBox="1"/>
            <p:nvPr/>
          </p:nvSpPr>
          <p:spPr>
            <a:xfrm>
              <a:off x="6804248" y="2830820"/>
              <a:ext cx="1749844" cy="289823"/>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IN" sz="1800" b="0" i="0">
                  <a:solidFill>
                    <a:srgbClr val="000000"/>
                  </a:solidFill>
                  <a:latin typeface="Trebuchet MS"/>
                  <a:ea typeface="Trebuchet MS"/>
                  <a:cs typeface="Trebuchet MS"/>
                  <a:sym typeface="Trebuchet MS"/>
                </a:rPr>
                <a:t>Permuted choice 1</a:t>
              </a:r>
              <a:endParaRPr sz="1800" b="0" i="0">
                <a:solidFill>
                  <a:srgbClr val="000000"/>
                </a:solidFill>
                <a:latin typeface="Trebuchet MS"/>
                <a:ea typeface="Trebuchet MS"/>
                <a:cs typeface="Trebuchet MS"/>
                <a:sym typeface="Trebuchet MS"/>
              </a:endParaRPr>
            </a:p>
          </p:txBody>
        </p:sp>
        <p:sp>
          <p:nvSpPr>
            <p:cNvPr id="392" name="Google Shape;392;p13"/>
            <p:cNvSpPr txBox="1"/>
            <p:nvPr/>
          </p:nvSpPr>
          <p:spPr>
            <a:xfrm>
              <a:off x="6876256" y="3478892"/>
              <a:ext cx="1749844" cy="289823"/>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IN" sz="1800" b="0" i="0">
                  <a:solidFill>
                    <a:srgbClr val="000000"/>
                  </a:solidFill>
                  <a:latin typeface="Trebuchet MS"/>
                  <a:ea typeface="Trebuchet MS"/>
                  <a:cs typeface="Trebuchet MS"/>
                  <a:sym typeface="Trebuchet MS"/>
                </a:rPr>
                <a:t>Left circular shift</a:t>
              </a:r>
              <a:endParaRPr sz="1800" b="0" i="0">
                <a:solidFill>
                  <a:srgbClr val="000000"/>
                </a:solidFill>
                <a:latin typeface="Trebuchet MS"/>
                <a:ea typeface="Trebuchet MS"/>
                <a:cs typeface="Trebuchet MS"/>
                <a:sym typeface="Trebuchet MS"/>
              </a:endParaRPr>
            </a:p>
          </p:txBody>
        </p:sp>
        <p:sp>
          <p:nvSpPr>
            <p:cNvPr id="393" name="Google Shape;393;p13"/>
            <p:cNvSpPr txBox="1"/>
            <p:nvPr/>
          </p:nvSpPr>
          <p:spPr>
            <a:xfrm>
              <a:off x="6804248" y="4054956"/>
              <a:ext cx="1749844"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Trebuchet MS"/>
                <a:buNone/>
              </a:pPr>
              <a:r>
                <a:rPr lang="en-IN" sz="2400" b="0" i="0" u="none" strike="noStrike" cap="none">
                  <a:solidFill>
                    <a:srgbClr val="000000"/>
                  </a:solidFill>
                  <a:latin typeface="Trebuchet MS"/>
                  <a:ea typeface="Trebuchet MS"/>
                  <a:cs typeface="Trebuchet MS"/>
                  <a:sym typeface="Trebuchet MS"/>
                </a:rPr>
                <a:t>64-bit key</a:t>
              </a:r>
              <a:endParaRPr sz="2400" b="0" i="0" u="none" strike="noStrike" cap="none">
                <a:solidFill>
                  <a:srgbClr val="000000"/>
                </a:solidFill>
                <a:latin typeface="Trebuchet MS"/>
                <a:ea typeface="Trebuchet MS"/>
                <a:cs typeface="Trebuchet MS"/>
                <a:sym typeface="Trebuchet MS"/>
              </a:endParaRPr>
            </a:p>
          </p:txBody>
        </p:sp>
        <p:sp>
          <p:nvSpPr>
            <p:cNvPr id="394" name="Google Shape;394;p13"/>
            <p:cNvSpPr txBox="1"/>
            <p:nvPr/>
          </p:nvSpPr>
          <p:spPr>
            <a:xfrm>
              <a:off x="664898" y="2830820"/>
              <a:ext cx="1962886" cy="289823"/>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IN" sz="1800" b="0">
                  <a:solidFill>
                    <a:srgbClr val="000000"/>
                  </a:solidFill>
                  <a:latin typeface="Trebuchet MS"/>
                  <a:ea typeface="Trebuchet MS"/>
                  <a:cs typeface="Trebuchet MS"/>
                  <a:sym typeface="Trebuchet MS"/>
                </a:rPr>
                <a:t>Initial Permutation</a:t>
              </a:r>
              <a:endParaRPr sz="1800" b="0">
                <a:solidFill>
                  <a:srgbClr val="000000"/>
                </a:solidFill>
                <a:latin typeface="Trebuchet MS"/>
                <a:ea typeface="Trebuchet MS"/>
                <a:cs typeface="Trebuchet MS"/>
                <a:sym typeface="Trebuchet MS"/>
              </a:endParaRPr>
            </a:p>
          </p:txBody>
        </p:sp>
        <p:sp>
          <p:nvSpPr>
            <p:cNvPr id="395" name="Google Shape;395;p13"/>
            <p:cNvSpPr txBox="1"/>
            <p:nvPr/>
          </p:nvSpPr>
          <p:spPr>
            <a:xfrm>
              <a:off x="611560" y="3571225"/>
              <a:ext cx="1962886" cy="289823"/>
            </a:xfrm>
            <a:prstGeom prst="rect">
              <a:avLst/>
            </a:prstGeom>
            <a:noFill/>
            <a:ln>
              <a:noFill/>
            </a:ln>
          </p:spPr>
          <p:txBody>
            <a:bodyPr spcFirstLastPara="1" wrap="square" lIns="0" tIns="12700" rIns="0" bIns="0" anchor="t" anchorCtr="0">
              <a:spAutoFit/>
            </a:bodyPr>
            <a:lstStyle/>
            <a:p>
              <a:pPr marL="0" marR="9525" lvl="0" indent="0" algn="ctr" rtl="0">
                <a:spcBef>
                  <a:spcPts val="0"/>
                </a:spcBef>
                <a:spcAft>
                  <a:spcPts val="0"/>
                </a:spcAft>
                <a:buNone/>
              </a:pPr>
              <a:r>
                <a:rPr lang="en-IN" sz="1800" b="0">
                  <a:solidFill>
                    <a:srgbClr val="000000"/>
                  </a:solidFill>
                  <a:latin typeface="Trebuchet MS"/>
                  <a:ea typeface="Trebuchet MS"/>
                  <a:cs typeface="Trebuchet MS"/>
                  <a:sym typeface="Trebuchet MS"/>
                </a:rPr>
                <a:t>Round 1</a:t>
              </a:r>
              <a:endParaRPr sz="1800" b="0">
                <a:solidFill>
                  <a:srgbClr val="000000"/>
                </a:solidFill>
                <a:latin typeface="Trebuchet MS"/>
                <a:ea typeface="Trebuchet MS"/>
                <a:cs typeface="Trebuchet MS"/>
                <a:sym typeface="Trebuchet MS"/>
              </a:endParaRPr>
            </a:p>
          </p:txBody>
        </p:sp>
        <p:sp>
          <p:nvSpPr>
            <p:cNvPr id="396" name="Google Shape;396;p13"/>
            <p:cNvSpPr txBox="1"/>
            <p:nvPr/>
          </p:nvSpPr>
          <p:spPr>
            <a:xfrm>
              <a:off x="683568" y="4149080"/>
              <a:ext cx="1962886" cy="289823"/>
            </a:xfrm>
            <a:prstGeom prst="rect">
              <a:avLst/>
            </a:prstGeom>
            <a:noFill/>
            <a:ln>
              <a:noFill/>
            </a:ln>
          </p:spPr>
          <p:txBody>
            <a:bodyPr spcFirstLastPara="1" wrap="square" lIns="0" tIns="12700" rIns="0" bIns="0" anchor="t" anchorCtr="0">
              <a:spAutoFit/>
            </a:bodyPr>
            <a:lstStyle/>
            <a:p>
              <a:pPr marL="0" marR="9525" lvl="0" indent="0" algn="ctr" rtl="0">
                <a:spcBef>
                  <a:spcPts val="0"/>
                </a:spcBef>
                <a:spcAft>
                  <a:spcPts val="0"/>
                </a:spcAft>
                <a:buNone/>
              </a:pPr>
              <a:r>
                <a:rPr lang="en-IN" sz="1800" b="0">
                  <a:solidFill>
                    <a:srgbClr val="000000"/>
                  </a:solidFill>
                  <a:latin typeface="Trebuchet MS"/>
                  <a:ea typeface="Trebuchet MS"/>
                  <a:cs typeface="Trebuchet MS"/>
                  <a:sym typeface="Trebuchet MS"/>
                </a:rPr>
                <a:t>Round </a:t>
              </a:r>
              <a:r>
                <a:rPr lang="en-IN" sz="1800">
                  <a:solidFill>
                    <a:srgbClr val="000000"/>
                  </a:solidFill>
                  <a:latin typeface="Trebuchet MS"/>
                  <a:ea typeface="Trebuchet MS"/>
                  <a:cs typeface="Trebuchet MS"/>
                  <a:sym typeface="Trebuchet MS"/>
                </a:rPr>
                <a:t>2</a:t>
              </a:r>
              <a:endParaRPr sz="1800" b="0">
                <a:solidFill>
                  <a:srgbClr val="000000"/>
                </a:solidFill>
                <a:latin typeface="Trebuchet MS"/>
                <a:ea typeface="Trebuchet MS"/>
                <a:cs typeface="Trebuchet MS"/>
                <a:sym typeface="Trebuchet MS"/>
              </a:endParaRPr>
            </a:p>
          </p:txBody>
        </p:sp>
        <p:sp>
          <p:nvSpPr>
            <p:cNvPr id="397" name="Google Shape;397;p13"/>
            <p:cNvSpPr txBox="1"/>
            <p:nvPr/>
          </p:nvSpPr>
          <p:spPr>
            <a:xfrm>
              <a:off x="1745018" y="3211185"/>
              <a:ext cx="1962886" cy="289823"/>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64</a:t>
              </a:r>
              <a:endParaRPr sz="1800" b="0">
                <a:solidFill>
                  <a:srgbClr val="000000"/>
                </a:solidFill>
                <a:latin typeface="Trebuchet MS"/>
                <a:ea typeface="Trebuchet MS"/>
                <a:cs typeface="Trebuchet MS"/>
                <a:sym typeface="Trebuchet MS"/>
              </a:endParaRPr>
            </a:p>
          </p:txBody>
        </p:sp>
        <p:sp>
          <p:nvSpPr>
            <p:cNvPr id="398" name="Google Shape;398;p13"/>
            <p:cNvSpPr txBox="1"/>
            <p:nvPr/>
          </p:nvSpPr>
          <p:spPr>
            <a:xfrm>
              <a:off x="1745018" y="3859257"/>
              <a:ext cx="1962886" cy="289823"/>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64</a:t>
              </a:r>
              <a:endParaRPr sz="1800" b="0">
                <a:solidFill>
                  <a:srgbClr val="000000"/>
                </a:solidFill>
                <a:latin typeface="Trebuchet MS"/>
                <a:ea typeface="Trebuchet MS"/>
                <a:cs typeface="Trebuchet MS"/>
                <a:sym typeface="Trebuchet MS"/>
              </a:endParaRPr>
            </a:p>
          </p:txBody>
        </p:sp>
        <p:sp>
          <p:nvSpPr>
            <p:cNvPr id="399" name="Google Shape;399;p13"/>
            <p:cNvSpPr txBox="1"/>
            <p:nvPr/>
          </p:nvSpPr>
          <p:spPr>
            <a:xfrm>
              <a:off x="1665011" y="5828164"/>
              <a:ext cx="1962886" cy="289823"/>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1800" b="0">
                  <a:solidFill>
                    <a:srgbClr val="000000"/>
                  </a:solidFill>
                  <a:latin typeface="Trebuchet MS"/>
                  <a:ea typeface="Trebuchet MS"/>
                  <a:cs typeface="Trebuchet MS"/>
                  <a:sym typeface="Trebuchet MS"/>
                </a:rPr>
                <a:t>64</a:t>
              </a:r>
              <a:endParaRPr sz="1800" b="0">
                <a:solidFill>
                  <a:srgbClr val="000000"/>
                </a:solidFill>
                <a:latin typeface="Trebuchet MS"/>
                <a:ea typeface="Trebuchet MS"/>
                <a:cs typeface="Trebuchet MS"/>
                <a:sym typeface="Trebuchet MS"/>
              </a:endParaRPr>
            </a:p>
          </p:txBody>
        </p:sp>
        <p:sp>
          <p:nvSpPr>
            <p:cNvPr id="400" name="Google Shape;400;p13"/>
            <p:cNvSpPr txBox="1"/>
            <p:nvPr/>
          </p:nvSpPr>
          <p:spPr>
            <a:xfrm>
              <a:off x="524979" y="6151091"/>
              <a:ext cx="2606861" cy="289823"/>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IN" sz="1800" b="0">
                  <a:solidFill>
                    <a:srgbClr val="000000"/>
                  </a:solidFill>
                  <a:latin typeface="Trebuchet MS"/>
                  <a:ea typeface="Trebuchet MS"/>
                  <a:cs typeface="Trebuchet MS"/>
                  <a:sym typeface="Trebuchet MS"/>
                </a:rPr>
                <a:t>Inverse Initial Permutation</a:t>
              </a:r>
              <a:endParaRPr sz="1800" b="0">
                <a:solidFill>
                  <a:srgbClr val="000000"/>
                </a:solidFill>
                <a:latin typeface="Trebuchet MS"/>
                <a:ea typeface="Trebuchet MS"/>
                <a:cs typeface="Trebuchet MS"/>
                <a:sym typeface="Trebuchet MS"/>
              </a:endParaRPr>
            </a:p>
          </p:txBody>
        </p:sp>
      </p:grpSp>
      <p:sp>
        <p:nvSpPr>
          <p:cNvPr id="401" name="Google Shape;401;p13"/>
          <p:cNvSpPr txBox="1"/>
          <p:nvPr/>
        </p:nvSpPr>
        <p:spPr>
          <a:xfrm>
            <a:off x="539552" y="6525344"/>
            <a:ext cx="2844301" cy="382156"/>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2400" b="0">
                <a:solidFill>
                  <a:srgbClr val="000000"/>
                </a:solidFill>
                <a:latin typeface="Trebuchet MS"/>
                <a:ea typeface="Trebuchet MS"/>
                <a:cs typeface="Trebuchet MS"/>
                <a:sym typeface="Trebuchet MS"/>
              </a:rPr>
              <a:t>64-bit Cipher text</a:t>
            </a:r>
            <a:endParaRPr sz="2400" b="0">
              <a:solidFill>
                <a:srgbClr val="000000"/>
              </a:solidFill>
              <a:latin typeface="Trebuchet MS"/>
              <a:ea typeface="Trebuchet MS"/>
              <a:cs typeface="Trebuchet MS"/>
              <a:sym typeface="Trebuchet MS"/>
            </a:endParaRPr>
          </a:p>
        </p:txBody>
      </p:sp>
      <p:pic>
        <p:nvPicPr>
          <p:cNvPr id="402" name="Google Shape;402;p13"/>
          <p:cNvPicPr preferRelativeResize="0"/>
          <p:nvPr/>
        </p:nvPicPr>
        <p:blipFill rotWithShape="1">
          <a:blip r:embed="rId8">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1"/>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14"/>
          <p:cNvSpPr/>
          <p:nvPr/>
        </p:nvSpPr>
        <p:spPr>
          <a:xfrm>
            <a:off x="0"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a:solidFill>
                  <a:schemeClr val="lt1"/>
                </a:solidFill>
                <a:latin typeface="Calibri"/>
                <a:ea typeface="Calibri"/>
                <a:cs typeface="Calibri"/>
                <a:sym typeface="Calibri"/>
              </a:rPr>
              <a:t>Initial and Final Permutations in DES</a:t>
            </a:r>
            <a:endParaRPr sz="3200" b="1">
              <a:solidFill>
                <a:schemeClr val="lt1"/>
              </a:solidFill>
              <a:latin typeface="Calibri"/>
              <a:ea typeface="Calibri"/>
              <a:cs typeface="Calibri"/>
              <a:sym typeface="Calibri"/>
            </a:endParaRPr>
          </a:p>
        </p:txBody>
      </p:sp>
      <p:sp>
        <p:nvSpPr>
          <p:cNvPr id="409" name="Google Shape;409;p1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10" name="Google Shape;410;p1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411" name="Google Shape;411;p14"/>
          <p:cNvPicPr preferRelativeResize="0"/>
          <p:nvPr/>
        </p:nvPicPr>
        <p:blipFill rotWithShape="1">
          <a:blip r:embed="rId3">
            <a:alphaModFix/>
          </a:blip>
          <a:srcRect/>
          <a:stretch/>
        </p:blipFill>
        <p:spPr>
          <a:xfrm>
            <a:off x="190500" y="2314903"/>
            <a:ext cx="4669532" cy="3417888"/>
          </a:xfrm>
          <a:prstGeom prst="rect">
            <a:avLst/>
          </a:prstGeom>
          <a:noFill/>
          <a:ln>
            <a:noFill/>
          </a:ln>
        </p:spPr>
      </p:pic>
      <p:pic>
        <p:nvPicPr>
          <p:cNvPr id="412" name="Google Shape;412;p14"/>
          <p:cNvPicPr preferRelativeResize="0"/>
          <p:nvPr/>
        </p:nvPicPr>
        <p:blipFill rotWithShape="1">
          <a:blip r:embed="rId4">
            <a:alphaModFix/>
          </a:blip>
          <a:srcRect/>
          <a:stretch/>
        </p:blipFill>
        <p:spPr>
          <a:xfrm>
            <a:off x="4716016" y="4286249"/>
            <a:ext cx="4427984" cy="2571751"/>
          </a:xfrm>
          <a:prstGeom prst="rect">
            <a:avLst/>
          </a:prstGeom>
          <a:noFill/>
          <a:ln>
            <a:noFill/>
          </a:ln>
        </p:spPr>
      </p:pic>
      <p:pic>
        <p:nvPicPr>
          <p:cNvPr id="413" name="Google Shape;413;p14"/>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1"/>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15"/>
          <p:cNvSpPr/>
          <p:nvPr/>
        </p:nvSpPr>
        <p:spPr>
          <a:xfrm>
            <a:off x="0"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DES uses 16 rounds. Each round of DES is a Feistel cipher.</a:t>
            </a:r>
            <a:endParaRPr/>
          </a:p>
        </p:txBody>
      </p:sp>
      <p:sp>
        <p:nvSpPr>
          <p:cNvPr id="420" name="Google Shape;420;p1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21" name="Google Shape;421;p1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422" name="Google Shape;422;p15"/>
          <p:cNvPicPr preferRelativeResize="0"/>
          <p:nvPr/>
        </p:nvPicPr>
        <p:blipFill rotWithShape="1">
          <a:blip r:embed="rId3">
            <a:alphaModFix/>
          </a:blip>
          <a:srcRect/>
          <a:stretch/>
        </p:blipFill>
        <p:spPr>
          <a:xfrm>
            <a:off x="2699792" y="2293917"/>
            <a:ext cx="4278312" cy="4248472"/>
          </a:xfrm>
          <a:prstGeom prst="rect">
            <a:avLst/>
          </a:prstGeom>
          <a:noFill/>
          <a:ln>
            <a:noFill/>
          </a:ln>
        </p:spPr>
      </p:pic>
      <p:pic>
        <p:nvPicPr>
          <p:cNvPr id="423" name="Google Shape;423;p15"/>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1"/>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16"/>
          <p:cNvSpPr/>
          <p:nvPr/>
        </p:nvSpPr>
        <p:spPr>
          <a:xfrm>
            <a:off x="-25552" y="108552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DES Function  </a:t>
            </a:r>
            <a:endParaRPr dirty="0"/>
          </a:p>
          <a:p>
            <a:pPr marL="0" marR="0" lvl="0" indent="0" algn="ctr"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430" name="Google Shape;430;p16"/>
          <p:cNvSpPr/>
          <p:nvPr/>
        </p:nvSpPr>
        <p:spPr>
          <a:xfrm>
            <a:off x="-17039" y="1085525"/>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31" name="Google Shape;431;p1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432" name="Google Shape;432;p16"/>
          <p:cNvGrpSpPr/>
          <p:nvPr/>
        </p:nvGrpSpPr>
        <p:grpSpPr>
          <a:xfrm>
            <a:off x="139091" y="2819225"/>
            <a:ext cx="8618896" cy="3518075"/>
            <a:chOff x="499552" y="1970823"/>
            <a:chExt cx="8618896" cy="4760229"/>
          </a:xfrm>
        </p:grpSpPr>
        <p:pic>
          <p:nvPicPr>
            <p:cNvPr id="433" name="Google Shape;433;p16"/>
            <p:cNvPicPr preferRelativeResize="0"/>
            <p:nvPr/>
          </p:nvPicPr>
          <p:blipFill rotWithShape="1">
            <a:blip r:embed="rId3">
              <a:alphaModFix/>
            </a:blip>
            <a:srcRect/>
            <a:stretch/>
          </p:blipFill>
          <p:spPr>
            <a:xfrm>
              <a:off x="499552" y="1970823"/>
              <a:ext cx="4076700" cy="4760229"/>
            </a:xfrm>
            <a:prstGeom prst="rect">
              <a:avLst/>
            </a:prstGeom>
            <a:noFill/>
            <a:ln>
              <a:noFill/>
            </a:ln>
          </p:spPr>
        </p:pic>
        <p:pic>
          <p:nvPicPr>
            <p:cNvPr id="434" name="Google Shape;434;p16"/>
            <p:cNvPicPr preferRelativeResize="0"/>
            <p:nvPr/>
          </p:nvPicPr>
          <p:blipFill rotWithShape="1">
            <a:blip r:embed="rId4">
              <a:alphaModFix/>
            </a:blip>
            <a:srcRect/>
            <a:stretch/>
          </p:blipFill>
          <p:spPr>
            <a:xfrm>
              <a:off x="4840136" y="3124200"/>
              <a:ext cx="4278312" cy="3505199"/>
            </a:xfrm>
            <a:prstGeom prst="rect">
              <a:avLst/>
            </a:prstGeom>
            <a:noFill/>
            <a:ln>
              <a:noFill/>
            </a:ln>
          </p:spPr>
        </p:pic>
        <p:cxnSp>
          <p:nvCxnSpPr>
            <p:cNvPr id="435" name="Google Shape;435;p16"/>
            <p:cNvCxnSpPr/>
            <p:nvPr/>
          </p:nvCxnSpPr>
          <p:spPr>
            <a:xfrm>
              <a:off x="3352800" y="2743200"/>
              <a:ext cx="3048000" cy="1447800"/>
            </a:xfrm>
            <a:prstGeom prst="straightConnector1">
              <a:avLst/>
            </a:prstGeom>
            <a:solidFill>
              <a:schemeClr val="accent1"/>
            </a:solidFill>
            <a:ln w="9525" cap="flat" cmpd="sng">
              <a:solidFill>
                <a:schemeClr val="dk1"/>
              </a:solidFill>
              <a:prstDash val="solid"/>
              <a:round/>
              <a:headEnd type="none" w="sm" len="sm"/>
              <a:tailEnd type="triangle" w="med" len="med"/>
            </a:ln>
          </p:spPr>
        </p:cxnSp>
      </p:grpSp>
      <p:sp>
        <p:nvSpPr>
          <p:cNvPr id="436" name="Google Shape;436;p16"/>
          <p:cNvSpPr/>
          <p:nvPr/>
        </p:nvSpPr>
        <p:spPr>
          <a:xfrm>
            <a:off x="-25552" y="1875077"/>
            <a:ext cx="868680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The heart of DES is the DES function. The DES function applies a 48-bit key to the rightmost 32 bits to produce a 32-bit output. </a:t>
            </a:r>
            <a:endParaRPr dirty="0"/>
          </a:p>
        </p:txBody>
      </p:sp>
      <p:pic>
        <p:nvPicPr>
          <p:cNvPr id="437" name="Google Shape;437;p16"/>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Google Shape;443;p17"/>
          <p:cNvSpPr/>
          <p:nvPr/>
        </p:nvSpPr>
        <p:spPr>
          <a:xfrm>
            <a:off x="0"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Details of Single Round of DES Algorithm</a:t>
            </a:r>
            <a:endParaRPr dirty="0"/>
          </a:p>
        </p:txBody>
      </p:sp>
      <p:sp>
        <p:nvSpPr>
          <p:cNvPr id="444" name="Google Shape;444;p1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45" name="Google Shape;445;p1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446" name="Google Shape;446;p17"/>
          <p:cNvPicPr preferRelativeResize="0">
            <a:picLocks noGrp="1"/>
          </p:cNvPicPr>
          <p:nvPr>
            <p:ph type="body" idx="1"/>
          </p:nvPr>
        </p:nvPicPr>
        <p:blipFill rotWithShape="1">
          <a:blip r:embed="rId3">
            <a:alphaModFix/>
          </a:blip>
          <a:srcRect/>
          <a:stretch/>
        </p:blipFill>
        <p:spPr>
          <a:xfrm>
            <a:off x="468313" y="2330450"/>
            <a:ext cx="8352159" cy="4338910"/>
          </a:xfrm>
          <a:prstGeom prst="rect">
            <a:avLst/>
          </a:prstGeom>
          <a:noFill/>
          <a:ln>
            <a:noFill/>
          </a:ln>
        </p:spPr>
      </p:pic>
      <p:pic>
        <p:nvPicPr>
          <p:cNvPr id="447" name="Google Shape;447;p17"/>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2" name="Google Shape;102;p2" descr="C:\Users\parul\Desktop\Untitled-1.png"/>
          <p:cNvPicPr preferRelativeResize="0"/>
          <p:nvPr/>
        </p:nvPicPr>
        <p:blipFill rotWithShape="1">
          <a:blip r:embed="rId3">
            <a:alphaModFix/>
          </a:blip>
          <a:srcRect/>
          <a:stretch/>
        </p:blipFill>
        <p:spPr>
          <a:xfrm>
            <a:off x="1857375" y="2571750"/>
            <a:ext cx="5430838" cy="2803525"/>
          </a:xfrm>
          <a:prstGeom prst="rect">
            <a:avLst/>
          </a:prstGeom>
          <a:noFill/>
          <a:ln>
            <a:noFill/>
          </a:ln>
        </p:spPr>
      </p:pic>
      <p:sp>
        <p:nvSpPr>
          <p:cNvPr id="103" name="Google Shape;103;p2"/>
          <p:cNvSpPr/>
          <p:nvPr/>
        </p:nvSpPr>
        <p:spPr>
          <a:xfrm>
            <a:off x="0" y="3714750"/>
            <a:ext cx="9144000" cy="1514450"/>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2"/>
          <p:cNvSpPr/>
          <p:nvPr/>
        </p:nvSpPr>
        <p:spPr>
          <a:xfrm>
            <a:off x="857250" y="3756025"/>
            <a:ext cx="7429500" cy="6318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500"/>
              <a:buFont typeface="Arial"/>
              <a:buNone/>
            </a:pPr>
            <a:r>
              <a:rPr lang="en-IN" sz="3500" b="1" i="0" u="none" strike="noStrike" cap="none">
                <a:solidFill>
                  <a:schemeClr val="lt1"/>
                </a:solidFill>
                <a:latin typeface="Calibri"/>
                <a:ea typeface="Calibri"/>
                <a:cs typeface="Calibri"/>
                <a:sym typeface="Calibri"/>
              </a:rPr>
              <a:t>BLOCK CIPHERS AND THE DATAENCRYPTION STANDARD</a:t>
            </a:r>
            <a:endParaRPr/>
          </a:p>
        </p:txBody>
      </p:sp>
      <p:sp>
        <p:nvSpPr>
          <p:cNvPr id="105" name="Google Shape;105;p2"/>
          <p:cNvSpPr/>
          <p:nvPr/>
        </p:nvSpPr>
        <p:spPr>
          <a:xfrm>
            <a:off x="1714500" y="3071813"/>
            <a:ext cx="5715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500"/>
              <a:buFont typeface="Arial"/>
              <a:buNone/>
            </a:pPr>
            <a:r>
              <a:rPr lang="en-IN" sz="3500" b="1" i="0" u="none" strike="noStrike" cap="none">
                <a:solidFill>
                  <a:schemeClr val="dk1"/>
                </a:solidFill>
                <a:latin typeface="Calibri"/>
                <a:ea typeface="Calibri"/>
                <a:cs typeface="Calibri"/>
                <a:sym typeface="Calibri"/>
              </a:rPr>
              <a:t>CHAPTER-3</a:t>
            </a:r>
            <a:endParaRPr/>
          </a:p>
        </p:txBody>
      </p:sp>
      <p:pic>
        <p:nvPicPr>
          <p:cNvPr id="106" name="Google Shape;106;p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3" name="Google Shape;453;p18"/>
          <p:cNvSpPr/>
          <p:nvPr/>
        </p:nvSpPr>
        <p:spPr>
          <a:xfrm>
            <a:off x="17748" y="105925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DES Single Round (</a:t>
            </a:r>
            <a:r>
              <a:rPr lang="en-IN" sz="2800" b="1" dirty="0" err="1">
                <a:solidFill>
                  <a:schemeClr val="lt1"/>
                </a:solidFill>
                <a:latin typeface="Calibri"/>
                <a:ea typeface="Calibri"/>
                <a:cs typeface="Calibri"/>
                <a:sym typeface="Calibri"/>
              </a:rPr>
              <a:t>Cont</a:t>
            </a:r>
            <a:r>
              <a:rPr lang="en-IN" sz="2800" b="1" dirty="0">
                <a:solidFill>
                  <a:schemeClr val="lt1"/>
                </a:solidFill>
                <a:latin typeface="Calibri"/>
                <a:ea typeface="Calibri"/>
                <a:cs typeface="Calibri"/>
                <a:sym typeface="Calibri"/>
              </a:rPr>
              <a:t>…)</a:t>
            </a:r>
            <a:endParaRPr sz="2800" b="1" dirty="0">
              <a:solidFill>
                <a:schemeClr val="lt1"/>
              </a:solidFill>
              <a:latin typeface="Calibri"/>
              <a:ea typeface="Calibri"/>
              <a:cs typeface="Calibri"/>
              <a:sym typeface="Calibri"/>
            </a:endParaRPr>
          </a:p>
        </p:txBody>
      </p:sp>
      <p:sp>
        <p:nvSpPr>
          <p:cNvPr id="454" name="Google Shape;454;p1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55" name="Google Shape;455;p1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56" name="Google Shape;456;p18"/>
          <p:cNvSpPr txBox="1"/>
          <p:nvPr/>
        </p:nvSpPr>
        <p:spPr>
          <a:xfrm>
            <a:off x="190500" y="1891627"/>
            <a:ext cx="8532440" cy="4213205"/>
          </a:xfrm>
          <a:prstGeom prst="rect">
            <a:avLst/>
          </a:prstGeom>
          <a:noFill/>
          <a:ln>
            <a:noFill/>
          </a:ln>
        </p:spPr>
        <p:txBody>
          <a:bodyPr spcFirstLastPara="1" wrap="square" lIns="0" tIns="114300" rIns="0" bIns="0" anchor="t" anchorCtr="0">
            <a:spAutoFit/>
          </a:bodyPr>
          <a:lstStyle/>
          <a:p>
            <a:pPr marL="414640" marR="0" lvl="0" indent="-403433" algn="l" rtl="0">
              <a:spcBef>
                <a:spcPts val="0"/>
              </a:spcBef>
              <a:spcAft>
                <a:spcPts val="0"/>
              </a:spcAft>
              <a:buClr>
                <a:srgbClr val="0D0D0D"/>
              </a:buClr>
              <a:buSzPts val="2400"/>
              <a:buFont typeface="Times New Roman"/>
              <a:buAutoNum type="arabicPeriod"/>
            </a:pPr>
            <a:r>
              <a:rPr lang="en-IN" sz="2400" dirty="0">
                <a:solidFill>
                  <a:schemeClr val="dk1"/>
                </a:solidFill>
                <a:latin typeface="Times New Roman"/>
                <a:ea typeface="Times New Roman"/>
                <a:cs typeface="Times New Roman"/>
                <a:sym typeface="Times New Roman"/>
              </a:rPr>
              <a:t>Key Transformation</a:t>
            </a:r>
            <a:endParaRPr dirty="0"/>
          </a:p>
          <a:p>
            <a:pPr marL="661182" marR="0" lvl="1" indent="-302575" algn="l" rtl="0">
              <a:spcBef>
                <a:spcPts val="812"/>
              </a:spcBef>
              <a:spcAft>
                <a:spcPts val="0"/>
              </a:spcAft>
              <a:buClr>
                <a:srgbClr val="0D0D0D"/>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Permutation of selection of sub-key from original key</a:t>
            </a:r>
            <a:endParaRPr dirty="0"/>
          </a:p>
          <a:p>
            <a:pPr marL="414640" marR="0" lvl="0" indent="-403433" algn="l" rtl="0">
              <a:spcBef>
                <a:spcPts val="812"/>
              </a:spcBef>
              <a:spcAft>
                <a:spcPts val="0"/>
              </a:spcAft>
              <a:buClr>
                <a:srgbClr val="0D0D0D"/>
              </a:buClr>
              <a:buSzPts val="2400"/>
              <a:buFont typeface="Times New Roman"/>
              <a:buAutoNum type="arabicPeriod"/>
            </a:pPr>
            <a:r>
              <a:rPr lang="en-IN" sz="2400" dirty="0">
                <a:solidFill>
                  <a:schemeClr val="dk1"/>
                </a:solidFill>
                <a:latin typeface="Times New Roman"/>
                <a:ea typeface="Times New Roman"/>
                <a:cs typeface="Times New Roman"/>
                <a:sym typeface="Times New Roman"/>
              </a:rPr>
              <a:t>Expansion Permutation (E-table)</a:t>
            </a:r>
            <a:endParaRPr dirty="0"/>
          </a:p>
          <a:p>
            <a:pPr marL="661182" marR="0" lvl="1" indent="-302575" algn="l" rtl="0">
              <a:spcBef>
                <a:spcPts val="812"/>
              </a:spcBef>
              <a:spcAft>
                <a:spcPts val="0"/>
              </a:spcAft>
              <a:buClr>
                <a:srgbClr val="0D0D0D"/>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Right half is expanded from 32-bits to 48-bits</a:t>
            </a:r>
            <a:endParaRPr dirty="0"/>
          </a:p>
          <a:p>
            <a:pPr marL="414640" marR="0" lvl="0" indent="-403433" algn="l" rtl="0">
              <a:spcBef>
                <a:spcPts val="812"/>
              </a:spcBef>
              <a:spcAft>
                <a:spcPts val="0"/>
              </a:spcAft>
              <a:buClr>
                <a:srgbClr val="0D0D0D"/>
              </a:buClr>
              <a:buSzPts val="2400"/>
              <a:buFont typeface="Times New Roman"/>
              <a:buAutoNum type="arabicPeriod"/>
            </a:pPr>
            <a:r>
              <a:rPr lang="en-IN" sz="2400" dirty="0">
                <a:solidFill>
                  <a:schemeClr val="dk1"/>
                </a:solidFill>
                <a:latin typeface="Times New Roman"/>
                <a:ea typeface="Times New Roman"/>
                <a:cs typeface="Times New Roman"/>
                <a:sym typeface="Times New Roman"/>
              </a:rPr>
              <a:t>S-box Substitution</a:t>
            </a:r>
            <a:endParaRPr dirty="0"/>
          </a:p>
          <a:p>
            <a:pPr marL="661182" marR="4483" lvl="1" indent="-302575" algn="just" rtl="0">
              <a:lnSpc>
                <a:spcPct val="111100"/>
              </a:lnSpc>
              <a:spcBef>
                <a:spcPts val="618"/>
              </a:spcBef>
              <a:spcAft>
                <a:spcPts val="0"/>
              </a:spcAft>
              <a:buClr>
                <a:srgbClr val="0D0D0D"/>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Accepts 48-bits from XOR operation and produce 32-bits using  8 substitution boxes (each S-boxes has a 6-bit </a:t>
            </a:r>
            <a:r>
              <a:rPr lang="en-IN" sz="2400" b="0" i="0" u="none" strike="noStrike" cap="none" dirty="0" err="1">
                <a:solidFill>
                  <a:schemeClr val="dk1"/>
                </a:solidFill>
                <a:latin typeface="Times New Roman"/>
                <a:ea typeface="Times New Roman"/>
                <a:cs typeface="Times New Roman"/>
                <a:sym typeface="Times New Roman"/>
              </a:rPr>
              <a:t>i</a:t>
            </a:r>
            <a:r>
              <a:rPr lang="en-IN" sz="2400" b="0" i="0" u="none" strike="noStrike" cap="none" dirty="0">
                <a:solidFill>
                  <a:schemeClr val="dk1"/>
                </a:solidFill>
                <a:latin typeface="Times New Roman"/>
                <a:ea typeface="Times New Roman"/>
                <a:cs typeface="Times New Roman"/>
                <a:sym typeface="Times New Roman"/>
              </a:rPr>
              <a:t>/p and 4-bit  o/p).</a:t>
            </a:r>
            <a:endParaRPr dirty="0"/>
          </a:p>
          <a:p>
            <a:pPr marL="414640" marR="0" lvl="0" indent="-403433" algn="l" rtl="0">
              <a:spcBef>
                <a:spcPts val="811"/>
              </a:spcBef>
              <a:spcAft>
                <a:spcPts val="0"/>
              </a:spcAft>
              <a:buClr>
                <a:srgbClr val="0D0D0D"/>
              </a:buClr>
              <a:buSzPts val="2400"/>
              <a:buFont typeface="Times New Roman"/>
              <a:buAutoNum type="arabicPeriod"/>
            </a:pPr>
            <a:r>
              <a:rPr lang="en-IN" sz="2400" dirty="0">
                <a:solidFill>
                  <a:schemeClr val="dk1"/>
                </a:solidFill>
                <a:latin typeface="Times New Roman"/>
                <a:ea typeface="Times New Roman"/>
                <a:cs typeface="Times New Roman"/>
                <a:sym typeface="Times New Roman"/>
              </a:rPr>
              <a:t>P-Box Permutation</a:t>
            </a:r>
            <a:endParaRPr dirty="0"/>
          </a:p>
          <a:p>
            <a:pPr marL="414640" marR="0" lvl="0" indent="-403433" algn="l" rtl="0">
              <a:spcBef>
                <a:spcPts val="811"/>
              </a:spcBef>
              <a:spcAft>
                <a:spcPts val="0"/>
              </a:spcAft>
              <a:buClr>
                <a:srgbClr val="0D0D0D"/>
              </a:buClr>
              <a:buSzPts val="2400"/>
              <a:buFont typeface="Times New Roman"/>
              <a:buAutoNum type="arabicPeriod"/>
            </a:pPr>
            <a:r>
              <a:rPr lang="en-IN" sz="2400" dirty="0">
                <a:solidFill>
                  <a:schemeClr val="dk1"/>
                </a:solidFill>
                <a:latin typeface="Times New Roman"/>
                <a:ea typeface="Times New Roman"/>
                <a:cs typeface="Times New Roman"/>
                <a:sym typeface="Times New Roman"/>
              </a:rPr>
              <a:t>XOR and Swap</a:t>
            </a:r>
            <a:endParaRPr dirty="0"/>
          </a:p>
        </p:txBody>
      </p:sp>
      <p:pic>
        <p:nvPicPr>
          <p:cNvPr id="457" name="Google Shape;457;p1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1"/>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19"/>
          <p:cNvSpPr/>
          <p:nvPr/>
        </p:nvSpPr>
        <p:spPr>
          <a:xfrm>
            <a:off x="0" y="108575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Expansion permutation</a:t>
            </a:r>
            <a:endParaRPr/>
          </a:p>
        </p:txBody>
      </p:sp>
      <p:sp>
        <p:nvSpPr>
          <p:cNvPr id="464" name="Google Shape;464;p1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65" name="Google Shape;465;p1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66" name="Google Shape;466;p19"/>
          <p:cNvSpPr txBox="1"/>
          <p:nvPr/>
        </p:nvSpPr>
        <p:spPr>
          <a:xfrm>
            <a:off x="86821" y="1869470"/>
            <a:ext cx="8970358" cy="940066"/>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IN" sz="2400" dirty="0">
                <a:solidFill>
                  <a:schemeClr val="dk1"/>
                </a:solidFill>
                <a:latin typeface="Times New Roman"/>
                <a:ea typeface="Times New Roman"/>
                <a:cs typeface="Times New Roman"/>
                <a:sym typeface="Times New Roman"/>
              </a:rPr>
              <a:t>Expansion P-box –E(R):Since RI−1 is a 32-bit input and KI is a 48-bit key, we first need to expand RI−1 to 48 bits. </a:t>
            </a:r>
            <a:endParaRPr dirty="0"/>
          </a:p>
        </p:txBody>
      </p:sp>
      <p:pic>
        <p:nvPicPr>
          <p:cNvPr id="467" name="Google Shape;467;p19"/>
          <p:cNvPicPr preferRelativeResize="0"/>
          <p:nvPr/>
        </p:nvPicPr>
        <p:blipFill rotWithShape="1">
          <a:blip r:embed="rId3">
            <a:alphaModFix/>
          </a:blip>
          <a:srcRect/>
          <a:stretch/>
        </p:blipFill>
        <p:spPr>
          <a:xfrm>
            <a:off x="173642" y="3296841"/>
            <a:ext cx="8610600" cy="1284287"/>
          </a:xfrm>
          <a:prstGeom prst="rect">
            <a:avLst/>
          </a:prstGeom>
          <a:noFill/>
          <a:ln>
            <a:noFill/>
          </a:ln>
        </p:spPr>
      </p:pic>
      <p:pic>
        <p:nvPicPr>
          <p:cNvPr id="468" name="Google Shape;468;p19"/>
          <p:cNvPicPr preferRelativeResize="0"/>
          <p:nvPr/>
        </p:nvPicPr>
        <p:blipFill rotWithShape="1">
          <a:blip r:embed="rId4">
            <a:alphaModFix/>
          </a:blip>
          <a:srcRect/>
          <a:stretch/>
        </p:blipFill>
        <p:spPr>
          <a:xfrm>
            <a:off x="1104900" y="4725144"/>
            <a:ext cx="7277100" cy="1811135"/>
          </a:xfrm>
          <a:prstGeom prst="rect">
            <a:avLst/>
          </a:prstGeom>
          <a:noFill/>
          <a:ln>
            <a:noFill/>
          </a:ln>
        </p:spPr>
      </p:pic>
      <p:pic>
        <p:nvPicPr>
          <p:cNvPr id="469" name="Google Shape;469;p19"/>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1"/>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Google Shape;475;p20"/>
          <p:cNvSpPr/>
          <p:nvPr/>
        </p:nvSpPr>
        <p:spPr>
          <a:xfrm>
            <a:off x="0" y="105504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Expansion P-box table</a:t>
            </a:r>
            <a:endParaRPr/>
          </a:p>
        </p:txBody>
      </p:sp>
      <p:sp>
        <p:nvSpPr>
          <p:cNvPr id="476" name="Google Shape;476;p2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77" name="Google Shape;477;p2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478" name="Google Shape;478;p20"/>
          <p:cNvPicPr preferRelativeResize="0"/>
          <p:nvPr/>
        </p:nvPicPr>
        <p:blipFill rotWithShape="1">
          <a:blip r:embed="rId3">
            <a:alphaModFix/>
          </a:blip>
          <a:srcRect/>
          <a:stretch/>
        </p:blipFill>
        <p:spPr>
          <a:xfrm>
            <a:off x="819150" y="3420740"/>
            <a:ext cx="7048500" cy="2611760"/>
          </a:xfrm>
          <a:prstGeom prst="rect">
            <a:avLst/>
          </a:prstGeom>
          <a:noFill/>
          <a:ln>
            <a:noFill/>
          </a:ln>
        </p:spPr>
      </p:pic>
      <p:sp>
        <p:nvSpPr>
          <p:cNvPr id="479" name="Google Shape;479;p20"/>
          <p:cNvSpPr/>
          <p:nvPr/>
        </p:nvSpPr>
        <p:spPr>
          <a:xfrm>
            <a:off x="0" y="2039412"/>
            <a:ext cx="8686800" cy="940066"/>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IN" sz="2400" dirty="0">
                <a:solidFill>
                  <a:schemeClr val="dk1"/>
                </a:solidFill>
                <a:latin typeface="Times New Roman"/>
                <a:ea typeface="Times New Roman"/>
                <a:cs typeface="Times New Roman"/>
                <a:sym typeface="Times New Roman"/>
              </a:rPr>
              <a:t>Although the relationship between the input and output can be defined mathematically, DES uses Table 2 to define this P-box.</a:t>
            </a:r>
            <a:endParaRPr dirty="0"/>
          </a:p>
        </p:txBody>
      </p:sp>
      <p:pic>
        <p:nvPicPr>
          <p:cNvPr id="480" name="Google Shape;480;p2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fade">
                                      <p:cBhvr>
                                        <p:cTn id="7" dur="1"/>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Google Shape;486;p21"/>
          <p:cNvSpPr/>
          <p:nvPr/>
        </p:nvSpPr>
        <p:spPr>
          <a:xfrm>
            <a:off x="0" y="104457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Block Cipher Components</a:t>
            </a:r>
            <a:endParaRPr sz="2800" b="1" dirty="0">
              <a:solidFill>
                <a:schemeClr val="lt1"/>
              </a:solidFill>
              <a:latin typeface="Calibri"/>
              <a:ea typeface="Calibri"/>
              <a:cs typeface="Calibri"/>
              <a:sym typeface="Calibri"/>
            </a:endParaRPr>
          </a:p>
        </p:txBody>
      </p:sp>
      <p:sp>
        <p:nvSpPr>
          <p:cNvPr id="487" name="Google Shape;487;p2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88" name="Google Shape;488;p2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89" name="Google Shape;489;p21"/>
          <p:cNvSpPr txBox="1"/>
          <p:nvPr/>
        </p:nvSpPr>
        <p:spPr>
          <a:xfrm>
            <a:off x="190500" y="1962759"/>
            <a:ext cx="8329613" cy="45307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IN" sz="2400" b="1" dirty="0">
                <a:solidFill>
                  <a:schemeClr val="dk1"/>
                </a:solidFill>
                <a:latin typeface="Times New Roman"/>
                <a:ea typeface="Times New Roman"/>
                <a:cs typeface="Times New Roman"/>
                <a:sym typeface="Times New Roman"/>
              </a:rPr>
              <a:t>P Box</a:t>
            </a:r>
            <a:endParaRPr dirty="0"/>
          </a:p>
          <a:p>
            <a:pPr marL="742950" marR="0" lvl="1" indent="-285750" algn="just" rtl="0">
              <a:spcBef>
                <a:spcPts val="480"/>
              </a:spcBef>
              <a:spcAft>
                <a:spcPts val="0"/>
              </a:spcAft>
              <a:buClr>
                <a:schemeClr val="dk1"/>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key less fixed transposition cipher.</a:t>
            </a:r>
            <a:endParaRPr dirty="0"/>
          </a:p>
          <a:p>
            <a:pPr marL="742950" marR="0" lvl="1" indent="-285750" algn="just" rtl="0">
              <a:spcBef>
                <a:spcPts val="480"/>
              </a:spcBef>
              <a:spcAft>
                <a:spcPts val="0"/>
              </a:spcAft>
              <a:buClr>
                <a:schemeClr val="dk1"/>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used to provide diffusion</a:t>
            </a:r>
            <a:endParaRPr dirty="0"/>
          </a:p>
          <a:p>
            <a:pPr marL="742950" marR="0" lvl="1" indent="-285750" algn="just" rtl="0">
              <a:spcBef>
                <a:spcPts val="480"/>
              </a:spcBef>
              <a:spcAft>
                <a:spcPts val="0"/>
              </a:spcAft>
              <a:buClr>
                <a:schemeClr val="dk1"/>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Input bits are permuted to produce output bits</a:t>
            </a:r>
            <a:endParaRPr dirty="0"/>
          </a:p>
          <a:p>
            <a:pPr marL="742950" marR="0" lvl="1" indent="-285750" algn="just" rtl="0">
              <a:spcBef>
                <a:spcPts val="480"/>
              </a:spcBef>
              <a:spcAft>
                <a:spcPts val="0"/>
              </a:spcAft>
              <a:buClr>
                <a:schemeClr val="dk1"/>
              </a:buClr>
              <a:buSzPts val="2400"/>
              <a:buFont typeface="Arial"/>
              <a:buChar char="–"/>
            </a:pPr>
            <a:r>
              <a:rPr lang="en-IN" sz="2400" b="0" i="0" u="none" strike="noStrike" cap="none" dirty="0">
                <a:solidFill>
                  <a:schemeClr val="dk1"/>
                </a:solidFill>
                <a:latin typeface="Times New Roman"/>
                <a:ea typeface="Times New Roman"/>
                <a:cs typeface="Times New Roman"/>
                <a:sym typeface="Times New Roman"/>
              </a:rPr>
              <a:t>Classifies in three types:</a:t>
            </a:r>
            <a:endParaRPr dirty="0"/>
          </a:p>
          <a:p>
            <a:pPr marL="1143000" marR="0" lvl="2" indent="-76200" algn="just" rtl="0">
              <a:spcBef>
                <a:spcPts val="480"/>
              </a:spcBef>
              <a:spcAft>
                <a:spcPts val="0"/>
              </a:spcAft>
              <a:buClr>
                <a:schemeClr val="dk1"/>
              </a:buClr>
              <a:buSzPts val="2400"/>
              <a:buFont typeface="Arial"/>
              <a:buNone/>
            </a:pPr>
            <a:endParaRPr sz="2400" b="1" i="0" u="none" strike="noStrike" cap="none" dirty="0">
              <a:solidFill>
                <a:schemeClr val="dk1"/>
              </a:solidFill>
              <a:latin typeface="Times New Roman"/>
              <a:ea typeface="Times New Roman"/>
              <a:cs typeface="Times New Roman"/>
              <a:sym typeface="Times New Roman"/>
            </a:endParaRPr>
          </a:p>
        </p:txBody>
      </p:sp>
      <p:pic>
        <p:nvPicPr>
          <p:cNvPr id="490" name="Google Shape;490;p21"/>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0"/>
                                        </p:tgtEl>
                                        <p:attrNameLst>
                                          <p:attrName>style.visibility</p:attrName>
                                        </p:attrNameLst>
                                      </p:cBhvr>
                                      <p:to>
                                        <p:strVal val="visible"/>
                                      </p:to>
                                    </p:set>
                                    <p:animEffect transition="in" filter="fade">
                                      <p:cBhvr>
                                        <p:cTn id="7" dur="1"/>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Google Shape;496;p22"/>
          <p:cNvSpPr/>
          <p:nvPr/>
        </p:nvSpPr>
        <p:spPr>
          <a:xfrm>
            <a:off x="-38100" y="104322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Whitener (XOR)</a:t>
            </a:r>
            <a:endParaRPr dirty="0"/>
          </a:p>
        </p:txBody>
      </p:sp>
      <p:sp>
        <p:nvSpPr>
          <p:cNvPr id="497" name="Google Shape;497;p22"/>
          <p:cNvSpPr/>
          <p:nvPr/>
        </p:nvSpPr>
        <p:spPr>
          <a:xfrm>
            <a:off x="0" y="1129975"/>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498" name="Google Shape;498;p2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99" name="Google Shape;499;p22"/>
          <p:cNvSpPr/>
          <p:nvPr/>
        </p:nvSpPr>
        <p:spPr>
          <a:xfrm>
            <a:off x="241300" y="1853821"/>
            <a:ext cx="8686800" cy="182646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IN" sz="2400" dirty="0">
                <a:solidFill>
                  <a:schemeClr val="dk1"/>
                </a:solidFill>
                <a:latin typeface="Times New Roman"/>
                <a:ea typeface="Times New Roman"/>
                <a:cs typeface="Times New Roman"/>
                <a:sym typeface="Times New Roman"/>
              </a:rPr>
              <a:t>After the expansion permutation, DES uses the XOR operation on the expanded right section and the round key. Note that both the right section and the key are 48-bits in length. Also note that the round key is used only in this operation.</a:t>
            </a:r>
            <a:endParaRPr dirty="0"/>
          </a:p>
        </p:txBody>
      </p:sp>
      <p:pic>
        <p:nvPicPr>
          <p:cNvPr id="500" name="Google Shape;500;p2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0"/>
                                        </p:tgtEl>
                                        <p:attrNameLst>
                                          <p:attrName>style.visibility</p:attrName>
                                        </p:attrNameLst>
                                      </p:cBhvr>
                                      <p:to>
                                        <p:strVal val="visible"/>
                                      </p:to>
                                    </p:set>
                                    <p:animEffect transition="in" filter="fade">
                                      <p:cBhvr>
                                        <p:cTn id="7" dur="1"/>
                                        <p:tgtEl>
                                          <p:spTgt spid="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6" name="Google Shape;506;p23"/>
          <p:cNvSpPr/>
          <p:nvPr/>
        </p:nvSpPr>
        <p:spPr>
          <a:xfrm>
            <a:off x="0" y="1046729"/>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S-Boxes</a:t>
            </a:r>
            <a:endParaRPr sz="2800" b="1">
              <a:solidFill>
                <a:schemeClr val="lt1"/>
              </a:solidFill>
              <a:latin typeface="Calibri"/>
              <a:ea typeface="Calibri"/>
              <a:cs typeface="Calibri"/>
              <a:sym typeface="Calibri"/>
            </a:endParaRPr>
          </a:p>
        </p:txBody>
      </p:sp>
      <p:sp>
        <p:nvSpPr>
          <p:cNvPr id="507" name="Google Shape;507;p2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08" name="Google Shape;508;p2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09" name="Google Shape;509;p23"/>
          <p:cNvSpPr/>
          <p:nvPr/>
        </p:nvSpPr>
        <p:spPr>
          <a:xfrm>
            <a:off x="161751" y="2348158"/>
            <a:ext cx="8686800" cy="940066"/>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IN" sz="2400">
                <a:solidFill>
                  <a:schemeClr val="dk1"/>
                </a:solidFill>
                <a:latin typeface="Times New Roman"/>
                <a:ea typeface="Times New Roman"/>
                <a:cs typeface="Times New Roman"/>
                <a:sym typeface="Times New Roman"/>
              </a:rPr>
              <a:t>The S-boxes do the real mixing (confusion). DES uses 8 S-boxes, each with a 6-bit input and a 4-bit output. </a:t>
            </a:r>
            <a:endParaRPr/>
          </a:p>
        </p:txBody>
      </p:sp>
      <p:pic>
        <p:nvPicPr>
          <p:cNvPr id="510" name="Google Shape;510;p23"/>
          <p:cNvPicPr preferRelativeResize="0"/>
          <p:nvPr/>
        </p:nvPicPr>
        <p:blipFill rotWithShape="1">
          <a:blip r:embed="rId3">
            <a:alphaModFix/>
          </a:blip>
          <a:srcRect/>
          <a:stretch/>
        </p:blipFill>
        <p:spPr>
          <a:xfrm>
            <a:off x="467544" y="3388690"/>
            <a:ext cx="7705725" cy="2200275"/>
          </a:xfrm>
          <a:prstGeom prst="rect">
            <a:avLst/>
          </a:prstGeom>
          <a:noFill/>
          <a:ln>
            <a:noFill/>
          </a:ln>
        </p:spPr>
      </p:pic>
      <p:pic>
        <p:nvPicPr>
          <p:cNvPr id="511" name="Google Shape;511;p23"/>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1"/>
                                        <p:tgtEl>
                                          <p:spTgt spid="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Google Shape;517;p24"/>
          <p:cNvSpPr/>
          <p:nvPr/>
        </p:nvSpPr>
        <p:spPr>
          <a:xfrm>
            <a:off x="-4697" y="1071781"/>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S-Boxes( Continue)</a:t>
            </a:r>
            <a:endParaRPr sz="2800" b="1" dirty="0">
              <a:solidFill>
                <a:schemeClr val="lt1"/>
              </a:solidFill>
              <a:latin typeface="Calibri"/>
              <a:ea typeface="Calibri"/>
              <a:cs typeface="Calibri"/>
              <a:sym typeface="Calibri"/>
            </a:endParaRPr>
          </a:p>
        </p:txBody>
      </p:sp>
      <p:sp>
        <p:nvSpPr>
          <p:cNvPr id="518" name="Google Shape;518;p2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19" name="Google Shape;519;p2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520" name="Google Shape;520;p24"/>
          <p:cNvPicPr preferRelativeResize="0"/>
          <p:nvPr/>
        </p:nvPicPr>
        <p:blipFill rotWithShape="1">
          <a:blip r:embed="rId3">
            <a:alphaModFix/>
          </a:blip>
          <a:srcRect/>
          <a:stretch/>
        </p:blipFill>
        <p:spPr>
          <a:xfrm>
            <a:off x="4139952" y="4136951"/>
            <a:ext cx="4716463" cy="2367931"/>
          </a:xfrm>
          <a:prstGeom prst="rect">
            <a:avLst/>
          </a:prstGeom>
          <a:noFill/>
          <a:ln>
            <a:noFill/>
          </a:ln>
        </p:spPr>
      </p:pic>
      <p:pic>
        <p:nvPicPr>
          <p:cNvPr id="521" name="Google Shape;521;p24"/>
          <p:cNvPicPr preferRelativeResize="0"/>
          <p:nvPr/>
        </p:nvPicPr>
        <p:blipFill rotWithShape="1">
          <a:blip r:embed="rId4">
            <a:alphaModFix/>
          </a:blip>
          <a:srcRect/>
          <a:stretch/>
        </p:blipFill>
        <p:spPr>
          <a:xfrm>
            <a:off x="-4697" y="2330450"/>
            <a:ext cx="8583613" cy="1762051"/>
          </a:xfrm>
          <a:prstGeom prst="rect">
            <a:avLst/>
          </a:prstGeom>
          <a:noFill/>
          <a:ln>
            <a:noFill/>
          </a:ln>
        </p:spPr>
      </p:pic>
      <p:sp>
        <p:nvSpPr>
          <p:cNvPr id="522" name="Google Shape;522;p24"/>
          <p:cNvSpPr/>
          <p:nvPr/>
        </p:nvSpPr>
        <p:spPr>
          <a:xfrm>
            <a:off x="144994" y="4176787"/>
            <a:ext cx="3994958" cy="1383264"/>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IN" sz="2400">
                <a:solidFill>
                  <a:schemeClr val="dk1"/>
                </a:solidFill>
                <a:latin typeface="Times New Roman"/>
                <a:ea typeface="Times New Roman"/>
                <a:cs typeface="Times New Roman"/>
                <a:sym typeface="Times New Roman"/>
              </a:rPr>
              <a:t>Table shows the permutation for S-box 1. For the rest of the boxes see the textbook.  </a:t>
            </a:r>
            <a:endParaRPr/>
          </a:p>
        </p:txBody>
      </p:sp>
      <p:pic>
        <p:nvPicPr>
          <p:cNvPr id="523" name="Google Shape;523;p24"/>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Effect transition="in" filter="fade">
                                      <p:cBhvr>
                                        <p:cTn id="7" dur="1"/>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Google Shape;529;p25"/>
          <p:cNvSpPr/>
          <p:nvPr/>
        </p:nvSpPr>
        <p:spPr>
          <a:xfrm>
            <a:off x="0" y="1046729"/>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Block Cipher Components</a:t>
            </a:r>
            <a:endParaRPr sz="2800" b="1" dirty="0">
              <a:solidFill>
                <a:schemeClr val="lt1"/>
              </a:solidFill>
              <a:latin typeface="Calibri"/>
              <a:ea typeface="Calibri"/>
              <a:cs typeface="Calibri"/>
              <a:sym typeface="Calibri"/>
            </a:endParaRPr>
          </a:p>
        </p:txBody>
      </p:sp>
      <p:sp>
        <p:nvSpPr>
          <p:cNvPr id="530" name="Google Shape;530;p2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31" name="Google Shape;531;p2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32" name="Google Shape;532;p25"/>
          <p:cNvSpPr txBox="1"/>
          <p:nvPr/>
        </p:nvSpPr>
        <p:spPr>
          <a:xfrm>
            <a:off x="193911" y="2209544"/>
            <a:ext cx="8329613" cy="45307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S Box</a:t>
            </a:r>
            <a:endParaRPr/>
          </a:p>
          <a:p>
            <a:pPr marL="742950" marR="0" lvl="1" indent="-28575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key less fixed substitution cipher.</a:t>
            </a:r>
            <a:endParaRPr/>
          </a:p>
          <a:p>
            <a:pPr marL="742950" marR="0" lvl="1" indent="-28575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used to provide confusion</a:t>
            </a:r>
            <a:endParaRPr/>
          </a:p>
          <a:p>
            <a:pPr marL="742950" marR="0" lvl="1" indent="-28575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dependent on unknown key</a:t>
            </a:r>
            <a:endParaRPr/>
          </a:p>
          <a:p>
            <a:pPr marL="742950" marR="0" lvl="1" indent="-28575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take n bit of plaintext as a input and produce m bit of cipher   text as output, where value of n &amp; m may be same or different </a:t>
            </a:r>
            <a:endParaRPr/>
          </a:p>
          <a:p>
            <a:pPr marL="742950" marR="0" lvl="1" indent="-28575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mapping is </a:t>
            </a:r>
            <a:r>
              <a:rPr lang="en-IN" sz="2400" b="0" i="0" u="sng" strike="noStrike" cap="none">
                <a:solidFill>
                  <a:schemeClr val="dk1"/>
                </a:solidFill>
                <a:latin typeface="Times New Roman"/>
                <a:ea typeface="Times New Roman"/>
                <a:cs typeface="Times New Roman"/>
                <a:sym typeface="Times New Roman"/>
                <a:hlinkClick r:id="rId3" action="ppaction://hlinksldjump">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predetermined</a:t>
            </a:r>
            <a:endParaRPr sz="2400" b="0" i="0" u="none" strike="noStrike" cap="none">
              <a:solidFill>
                <a:schemeClr val="dk1"/>
              </a:solidFill>
              <a:latin typeface="Times New Roman"/>
              <a:ea typeface="Times New Roman"/>
              <a:cs typeface="Times New Roman"/>
              <a:sym typeface="Times New Roman"/>
            </a:endParaRPr>
          </a:p>
        </p:txBody>
      </p:sp>
      <p:pic>
        <p:nvPicPr>
          <p:cNvPr id="533" name="Google Shape;533;p25"/>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3"/>
                                        </p:tgtEl>
                                        <p:attrNameLst>
                                          <p:attrName>style.visibility</p:attrName>
                                        </p:attrNameLst>
                                      </p:cBhvr>
                                      <p:to>
                                        <p:strVal val="visible"/>
                                      </p:to>
                                    </p:set>
                                    <p:animEffect transition="in" filter="fade">
                                      <p:cBhvr>
                                        <p:cTn id="7" dur="1"/>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Google Shape;539;p26"/>
          <p:cNvSpPr/>
          <p:nvPr/>
        </p:nvSpPr>
        <p:spPr>
          <a:xfrm>
            <a:off x="0" y="1033530"/>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Example-1</a:t>
            </a:r>
            <a:endParaRPr/>
          </a:p>
        </p:txBody>
      </p:sp>
      <p:sp>
        <p:nvSpPr>
          <p:cNvPr id="540" name="Google Shape;540;p26"/>
          <p:cNvSpPr/>
          <p:nvPr/>
        </p:nvSpPr>
        <p:spPr>
          <a:xfrm>
            <a:off x="190500" y="1674314"/>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41" name="Google Shape;541;p2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42" name="Google Shape;542;p26"/>
          <p:cNvSpPr/>
          <p:nvPr/>
        </p:nvSpPr>
        <p:spPr>
          <a:xfrm>
            <a:off x="190500" y="2326713"/>
            <a:ext cx="8229600" cy="3933384"/>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The input to S-box 1 is 100011. What is the output?</a:t>
            </a:r>
            <a:endParaRPr/>
          </a:p>
          <a:p>
            <a:pPr marL="0" marR="0" lvl="0" indent="0" algn="just" rtl="0">
              <a:spcBef>
                <a:spcPts val="48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480"/>
              </a:spcBef>
              <a:spcAft>
                <a:spcPts val="0"/>
              </a:spcAft>
              <a:buNone/>
            </a:pPr>
            <a:r>
              <a:rPr lang="en-IN" sz="2400">
                <a:solidFill>
                  <a:schemeClr val="dk1"/>
                </a:solidFill>
                <a:latin typeface="Times New Roman"/>
                <a:ea typeface="Times New Roman"/>
                <a:cs typeface="Times New Roman"/>
                <a:sym typeface="Times New Roman"/>
              </a:rPr>
              <a:t>Solution: If we write the first and the sixth bits together, we get 11 in binary, which is 3 in decimal. The remaining bits are 0001 in binary, which is 1 in decimal. We look for the value in row 3, column 1, in Table 6.3 (S-box 1). The result is 12 in decimal, which in binary is 1100. So the input 100011 yields the output 1100.</a:t>
            </a:r>
            <a:endParaRPr/>
          </a:p>
          <a:p>
            <a:pPr marL="0" marR="0" lvl="0" indent="0" algn="just" rtl="0">
              <a:spcBef>
                <a:spcPts val="0"/>
              </a:spcBef>
              <a:spcAft>
                <a:spcPts val="0"/>
              </a:spcAft>
              <a:buNone/>
            </a:pPr>
            <a:endParaRPr sz="2400">
              <a:solidFill>
                <a:schemeClr val="hlink"/>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543" name="Google Shape;543;p2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3"/>
                                        </p:tgtEl>
                                        <p:attrNameLst>
                                          <p:attrName>style.visibility</p:attrName>
                                        </p:attrNameLst>
                                      </p:cBhvr>
                                      <p:to>
                                        <p:strVal val="visible"/>
                                      </p:to>
                                    </p:set>
                                    <p:animEffect transition="in" filter="fade">
                                      <p:cBhvr>
                                        <p:cTn id="7" dur="1"/>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27"/>
          <p:cNvSpPr/>
          <p:nvPr/>
        </p:nvSpPr>
        <p:spPr>
          <a:xfrm>
            <a:off x="0" y="1046729"/>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Example-2</a:t>
            </a:r>
            <a:endParaRPr/>
          </a:p>
        </p:txBody>
      </p:sp>
      <p:sp>
        <p:nvSpPr>
          <p:cNvPr id="550" name="Google Shape;550;p27"/>
          <p:cNvSpPr/>
          <p:nvPr/>
        </p:nvSpPr>
        <p:spPr>
          <a:xfrm>
            <a:off x="190500" y="1700039"/>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51" name="Google Shape;551;p2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52" name="Google Shape;552;p27"/>
          <p:cNvSpPr/>
          <p:nvPr/>
        </p:nvSpPr>
        <p:spPr>
          <a:xfrm>
            <a:off x="190500" y="2634124"/>
            <a:ext cx="8229600" cy="3046988"/>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The input to S-box 8 is 000000. What is the output?</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Solution: If we write the first and the sixth bits together, we get 00 in binary, which is 0 in decimal. The remaining bits are 0000 in binary, which is 0 in decimal. We look for the value in row 0, column 0, in Table 6.10 (S-box 8). The result is 13 in decimal, which is 1101 in binary. So the input 000000 yields the output 1101.</a:t>
            </a:r>
            <a:endParaRPr sz="2400">
              <a:solidFill>
                <a:schemeClr val="dk1"/>
              </a:solidFill>
              <a:latin typeface="Times New Roman"/>
              <a:ea typeface="Times New Roman"/>
              <a:cs typeface="Times New Roman"/>
              <a:sym typeface="Times New Roman"/>
            </a:endParaRPr>
          </a:p>
        </p:txBody>
      </p:sp>
      <p:pic>
        <p:nvPicPr>
          <p:cNvPr id="553" name="Google Shape;553;p2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3"/>
                                        </p:tgtEl>
                                        <p:attrNameLst>
                                          <p:attrName>style.visibility</p:attrName>
                                        </p:attrNameLst>
                                      </p:cBhvr>
                                      <p:to>
                                        <p:strVal val="visible"/>
                                      </p:to>
                                    </p:set>
                                    <p:animEffect transition="in" filter="fade">
                                      <p:cBhvr>
                                        <p:cTn id="7" dur="1"/>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3"/>
          <p:cNvSpPr/>
          <p:nvPr/>
        </p:nvSpPr>
        <p:spPr>
          <a:xfrm>
            <a:off x="0" y="106757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r>
              <a:rPr lang="en-US" sz="3200" dirty="0" smtClean="0">
                <a:solidFill>
                  <a:schemeClr val="bg1"/>
                </a:solidFill>
              </a:rPr>
              <a:t>Contents</a:t>
            </a:r>
            <a:endParaRPr sz="3200" b="0" i="0" u="none" strike="noStrike" cap="none" dirty="0">
              <a:solidFill>
                <a:schemeClr val="bg1"/>
              </a:solidFill>
              <a:sym typeface="Arial"/>
            </a:endParaRPr>
          </a:p>
        </p:txBody>
      </p:sp>
      <p:sp>
        <p:nvSpPr>
          <p:cNvPr id="113" name="Google Shape;113;p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i="0" u="none" strike="noStrike" cap="none">
                <a:solidFill>
                  <a:schemeClr val="lt1"/>
                </a:solidFill>
                <a:latin typeface="Calibri"/>
                <a:ea typeface="Calibri"/>
                <a:cs typeface="Calibri"/>
                <a:sym typeface="Calibri"/>
              </a:rPr>
              <a:t>Syllabus</a:t>
            </a:r>
            <a:endParaRPr sz="2800" b="1" i="0" u="none" strike="noStrike" cap="none">
              <a:solidFill>
                <a:schemeClr val="lt1"/>
              </a:solidFill>
              <a:latin typeface="Calibri"/>
              <a:ea typeface="Calibri"/>
              <a:cs typeface="Calibri"/>
              <a:sym typeface="Calibri"/>
            </a:endParaRPr>
          </a:p>
        </p:txBody>
      </p:sp>
      <p:sp>
        <p:nvSpPr>
          <p:cNvPr id="114" name="Google Shape;114;p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3"/>
          <p:cNvSpPr txBox="1"/>
          <p:nvPr/>
        </p:nvSpPr>
        <p:spPr>
          <a:xfrm>
            <a:off x="448720" y="1900590"/>
            <a:ext cx="8090867" cy="45242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Font typeface="+mj-lt"/>
              <a:buAutoNum type="arabicPeriod"/>
            </a:pPr>
            <a:r>
              <a:rPr lang="en-IN" sz="2400" dirty="0" smtClean="0">
                <a:solidFill>
                  <a:schemeClr val="dk1"/>
                </a:solidFill>
                <a:latin typeface="Times New Roman"/>
                <a:ea typeface="Times New Roman"/>
                <a:cs typeface="Times New Roman"/>
                <a:sym typeface="Times New Roman"/>
              </a:rPr>
              <a:t>Stream</a:t>
            </a:r>
            <a:r>
              <a:rPr lang="en-IN" sz="2400" b="0" i="0" u="none" strike="noStrike" cap="none" dirty="0" smtClean="0">
                <a:solidFill>
                  <a:schemeClr val="dk1"/>
                </a:solidFill>
                <a:latin typeface="Times New Roman"/>
                <a:ea typeface="Times New Roman"/>
                <a:cs typeface="Times New Roman"/>
                <a:sym typeface="Times New Roman"/>
              </a:rPr>
              <a:t> </a:t>
            </a:r>
            <a:r>
              <a:rPr lang="en-IN" sz="2400" b="0" i="0" u="none" strike="noStrike" cap="none" dirty="0">
                <a:solidFill>
                  <a:schemeClr val="dk1"/>
                </a:solidFill>
                <a:latin typeface="Times New Roman"/>
                <a:ea typeface="Times New Roman"/>
                <a:cs typeface="Times New Roman"/>
                <a:sym typeface="Times New Roman"/>
              </a:rPr>
              <a:t>Ciphers </a:t>
            </a:r>
            <a:r>
              <a:rPr lang="en-IN" sz="2400" b="0" i="0" u="none" strike="noStrike" cap="none" dirty="0" smtClean="0">
                <a:solidFill>
                  <a:schemeClr val="dk1"/>
                </a:solidFill>
                <a:latin typeface="Times New Roman"/>
                <a:ea typeface="Times New Roman"/>
                <a:cs typeface="Times New Roman"/>
                <a:sym typeface="Times New Roman"/>
              </a:rPr>
              <a:t>and block ciphers</a:t>
            </a:r>
          </a:p>
          <a:p>
            <a:pPr marL="457200" marR="0" lvl="0" indent="-457200" algn="l" rtl="0">
              <a:spcBef>
                <a:spcPts val="0"/>
              </a:spcBef>
              <a:spcAft>
                <a:spcPts val="0"/>
              </a:spcAft>
              <a:buFont typeface="+mj-lt"/>
              <a:buAutoNum type="arabicPeriod"/>
            </a:pPr>
            <a:r>
              <a:rPr lang="en-US" sz="2400" dirty="0" smtClean="0">
                <a:solidFill>
                  <a:schemeClr val="dk1"/>
                </a:solidFill>
                <a:latin typeface="Times New Roman"/>
                <a:cs typeface="Times New Roman"/>
                <a:sym typeface="Times New Roman"/>
              </a:rPr>
              <a:t>Block cipher principles</a:t>
            </a:r>
          </a:p>
          <a:p>
            <a:pPr marL="457200" marR="0" lvl="0" indent="-457200" algn="l" rtl="0">
              <a:spcBef>
                <a:spcPts val="0"/>
              </a:spcBef>
              <a:spcAft>
                <a:spcPts val="0"/>
              </a:spcAft>
              <a:buFont typeface="+mj-lt"/>
              <a:buAutoNum type="arabicPeriod"/>
            </a:pPr>
            <a:r>
              <a:rPr lang="en-US" sz="2400" dirty="0" smtClean="0">
                <a:solidFill>
                  <a:schemeClr val="dk1"/>
                </a:solidFill>
                <a:latin typeface="Times New Roman"/>
                <a:cs typeface="Times New Roman"/>
                <a:sym typeface="Times New Roman"/>
              </a:rPr>
              <a:t>Data stream ciphers </a:t>
            </a:r>
          </a:p>
          <a:p>
            <a:pPr marL="457200" marR="0" lvl="0" indent="-457200" algn="l" rtl="0">
              <a:spcBef>
                <a:spcPts val="0"/>
              </a:spcBef>
              <a:spcAft>
                <a:spcPts val="0"/>
              </a:spcAft>
              <a:buFont typeface="+mj-lt"/>
              <a:buAutoNum type="arabicPeriod"/>
            </a:pPr>
            <a:r>
              <a:rPr lang="en-US" sz="2400" dirty="0" err="1" smtClean="0">
                <a:solidFill>
                  <a:schemeClr val="dk1"/>
                </a:solidFill>
                <a:latin typeface="Times New Roman"/>
                <a:cs typeface="Times New Roman"/>
                <a:sym typeface="Times New Roman"/>
              </a:rPr>
              <a:t>Confuison</a:t>
            </a:r>
            <a:r>
              <a:rPr lang="en-US" sz="2400" dirty="0" smtClean="0">
                <a:solidFill>
                  <a:schemeClr val="dk1"/>
                </a:solidFill>
                <a:latin typeface="Times New Roman"/>
                <a:cs typeface="Times New Roman"/>
                <a:sym typeface="Times New Roman"/>
              </a:rPr>
              <a:t> &amp; Diffusion</a:t>
            </a:r>
          </a:p>
          <a:p>
            <a:pPr marL="457200" marR="0" lvl="0" indent="-457200" algn="l" rtl="0">
              <a:spcBef>
                <a:spcPts val="0"/>
              </a:spcBef>
              <a:spcAft>
                <a:spcPts val="0"/>
              </a:spcAft>
              <a:buFont typeface="+mj-lt"/>
              <a:buAutoNum type="arabicPeriod"/>
            </a:pPr>
            <a:r>
              <a:rPr lang="en-US" sz="2400" dirty="0" smtClean="0">
                <a:solidFill>
                  <a:schemeClr val="dk1"/>
                </a:solidFill>
                <a:latin typeface="Times New Roman"/>
                <a:cs typeface="Times New Roman"/>
                <a:sym typeface="Times New Roman"/>
              </a:rPr>
              <a:t>Data Encryption Standard(DES)</a:t>
            </a:r>
          </a:p>
          <a:p>
            <a:pPr marL="457200" marR="0" lvl="0" indent="-457200" algn="l" rtl="0">
              <a:spcBef>
                <a:spcPts val="0"/>
              </a:spcBef>
              <a:spcAft>
                <a:spcPts val="0"/>
              </a:spcAft>
              <a:buFont typeface="+mj-lt"/>
              <a:buAutoNum type="arabicPeriod"/>
            </a:pPr>
            <a:r>
              <a:rPr lang="en-US" sz="2400" dirty="0" smtClean="0">
                <a:solidFill>
                  <a:schemeClr val="dk1"/>
                </a:solidFill>
                <a:latin typeface="Times New Roman"/>
                <a:cs typeface="Times New Roman"/>
                <a:sym typeface="Times New Roman"/>
              </a:rPr>
              <a:t>Deferential and linear cryptanalysis</a:t>
            </a:r>
          </a:p>
          <a:p>
            <a:pPr marL="457200" marR="0" lvl="0" indent="-457200" algn="l" rtl="0">
              <a:spcBef>
                <a:spcPts val="0"/>
              </a:spcBef>
              <a:spcAft>
                <a:spcPts val="0"/>
              </a:spcAft>
              <a:buFont typeface="+mj-lt"/>
              <a:buAutoNum type="arabicPeriod"/>
            </a:pPr>
            <a:r>
              <a:rPr lang="en-US" sz="2400" dirty="0" smtClean="0">
                <a:solidFill>
                  <a:schemeClr val="dk1"/>
                </a:solidFill>
                <a:latin typeface="Times New Roman"/>
                <a:cs typeface="Times New Roman"/>
                <a:sym typeface="Times New Roman"/>
              </a:rPr>
              <a:t>Avalanche Effect</a:t>
            </a:r>
          </a:p>
          <a:p>
            <a:pPr marL="457200" marR="0" lvl="0" indent="-457200" algn="l" rtl="0">
              <a:spcBef>
                <a:spcPts val="0"/>
              </a:spcBef>
              <a:spcAft>
                <a:spcPts val="0"/>
              </a:spcAft>
              <a:buFont typeface="+mj-lt"/>
              <a:buAutoNum type="arabicPeriod"/>
            </a:pPr>
            <a:r>
              <a:rPr lang="en-US" sz="2400" dirty="0" smtClean="0">
                <a:solidFill>
                  <a:schemeClr val="dk1"/>
                </a:solidFill>
                <a:latin typeface="Times New Roman"/>
                <a:cs typeface="Times New Roman"/>
                <a:sym typeface="Times New Roman"/>
              </a:rPr>
              <a:t>Strength of DES</a:t>
            </a:r>
          </a:p>
          <a:p>
            <a:pPr marL="457200" marR="0" lvl="0" indent="-457200" algn="l" rtl="0">
              <a:spcBef>
                <a:spcPts val="0"/>
              </a:spcBef>
              <a:spcAft>
                <a:spcPts val="0"/>
              </a:spcAft>
              <a:buFont typeface="+mj-lt"/>
              <a:buAutoNum type="arabicPeriod"/>
            </a:pPr>
            <a:r>
              <a:rPr lang="en-US" sz="2400" dirty="0" smtClean="0">
                <a:solidFill>
                  <a:schemeClr val="dk1"/>
                </a:solidFill>
                <a:latin typeface="Times New Roman"/>
                <a:cs typeface="Times New Roman"/>
                <a:sym typeface="Times New Roman"/>
              </a:rPr>
              <a:t>Design principles of block cipher  </a:t>
            </a:r>
          </a:p>
          <a:p>
            <a:pPr marL="457200" marR="0" lvl="0" indent="-457200" algn="l" rtl="0">
              <a:spcBef>
                <a:spcPts val="0"/>
              </a:spcBef>
              <a:spcAft>
                <a:spcPts val="0"/>
              </a:spcAft>
              <a:buFont typeface="+mj-lt"/>
              <a:buAutoNum type="arabicPeriod"/>
            </a:pPr>
            <a:endParaRPr lang="en-US" sz="2400" dirty="0">
              <a:solidFill>
                <a:schemeClr val="dk1"/>
              </a:solidFill>
              <a:latin typeface="Times New Roman"/>
              <a:cs typeface="Times New Roman"/>
              <a:sym typeface="Times New Roman"/>
            </a:endParaRPr>
          </a:p>
          <a:p>
            <a:pPr marL="0" marR="0" lvl="0" indent="0" algn="l" rtl="0">
              <a:spcBef>
                <a:spcPts val="0"/>
              </a:spcBef>
              <a:spcAft>
                <a:spcPts val="0"/>
              </a:spcAft>
              <a:buNone/>
            </a:pPr>
            <a:endParaRPr lang="en-US" sz="2400" dirty="0" smtClean="0">
              <a:solidFill>
                <a:schemeClr val="dk1"/>
              </a:solidFill>
              <a:latin typeface="Times New Roman"/>
              <a:cs typeface="Times New Roman"/>
              <a:sym typeface="Times New Roman"/>
            </a:endParaRPr>
          </a:p>
          <a:p>
            <a:pPr marL="0" marR="0" lvl="0" indent="0" algn="l" rtl="0">
              <a:spcBef>
                <a:spcPts val="0"/>
              </a:spcBef>
              <a:spcAft>
                <a:spcPts val="0"/>
              </a:spcAft>
              <a:buNone/>
            </a:pPr>
            <a:endParaRPr lang="en-US" sz="2400" dirty="0" smtClean="0">
              <a:solidFill>
                <a:schemeClr val="dk1"/>
              </a:solidFill>
              <a:latin typeface="Times New Roman"/>
              <a:cs typeface="Times New Roman"/>
              <a:sym typeface="Times New Roman"/>
            </a:endParaRPr>
          </a:p>
        </p:txBody>
      </p:sp>
      <p:pic>
        <p:nvPicPr>
          <p:cNvPr id="116" name="Google Shape;116;p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9" name="Google Shape;559;p28"/>
          <p:cNvSpPr/>
          <p:nvPr/>
        </p:nvSpPr>
        <p:spPr>
          <a:xfrm>
            <a:off x="-34056" y="105925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Straight</a:t>
            </a:r>
            <a:r>
              <a:rPr lang="en-IN" sz="1800" i="1" dirty="0">
                <a:solidFill>
                  <a:schemeClr val="folHlink"/>
                </a:solidFill>
                <a:latin typeface="Times New Roman"/>
                <a:ea typeface="Times New Roman"/>
                <a:cs typeface="Times New Roman"/>
                <a:sym typeface="Times New Roman"/>
              </a:rPr>
              <a:t> </a:t>
            </a:r>
            <a:r>
              <a:rPr lang="en-IN" sz="2800" b="1" dirty="0">
                <a:solidFill>
                  <a:schemeClr val="lt1"/>
                </a:solidFill>
                <a:latin typeface="Calibri"/>
                <a:ea typeface="Calibri"/>
                <a:cs typeface="Calibri"/>
                <a:sym typeface="Calibri"/>
              </a:rPr>
              <a:t>Permutation</a:t>
            </a:r>
            <a:endParaRPr dirty="0"/>
          </a:p>
          <a:p>
            <a:pPr marL="0" marR="0" lvl="0" indent="0" algn="ctr"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560" name="Google Shape;560;p2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61" name="Google Shape;561;p2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562" name="Google Shape;562;p28"/>
          <p:cNvPicPr preferRelativeResize="0"/>
          <p:nvPr/>
        </p:nvPicPr>
        <p:blipFill rotWithShape="1">
          <a:blip r:embed="rId3">
            <a:alphaModFix/>
          </a:blip>
          <a:srcRect/>
          <a:stretch/>
        </p:blipFill>
        <p:spPr>
          <a:xfrm>
            <a:off x="762000" y="2408238"/>
            <a:ext cx="7550150" cy="1706562"/>
          </a:xfrm>
          <a:prstGeom prst="rect">
            <a:avLst/>
          </a:prstGeom>
          <a:noFill/>
          <a:ln>
            <a:noFill/>
          </a:ln>
        </p:spPr>
      </p:pic>
      <p:pic>
        <p:nvPicPr>
          <p:cNvPr id="563" name="Google Shape;563;p28"/>
          <p:cNvPicPr preferRelativeResize="0"/>
          <p:nvPr/>
        </p:nvPicPr>
        <p:blipFill rotWithShape="1">
          <a:blip r:embed="rId4">
            <a:alphaModFix/>
          </a:blip>
          <a:srcRect/>
          <a:stretch/>
        </p:blipFill>
        <p:spPr>
          <a:xfrm>
            <a:off x="5944415" y="4114800"/>
            <a:ext cx="3165529" cy="2743200"/>
          </a:xfrm>
          <a:prstGeom prst="rect">
            <a:avLst/>
          </a:prstGeom>
          <a:noFill/>
          <a:ln>
            <a:noFill/>
          </a:ln>
        </p:spPr>
      </p:pic>
      <p:sp>
        <p:nvSpPr>
          <p:cNvPr id="564" name="Google Shape;564;p28"/>
          <p:cNvSpPr/>
          <p:nvPr/>
        </p:nvSpPr>
        <p:spPr>
          <a:xfrm>
            <a:off x="-684584" y="4572002"/>
            <a:ext cx="6221412" cy="1717393"/>
          </a:xfrm>
          <a:prstGeom prst="rect">
            <a:avLst/>
          </a:prstGeom>
          <a:noFill/>
          <a:ln>
            <a:noFill/>
          </a:ln>
        </p:spPr>
        <p:txBody>
          <a:bodyPr spcFirstLastPara="1" wrap="square" lIns="91425" tIns="45700" rIns="91425" bIns="45700" anchor="t" anchorCtr="0">
            <a:spAutoFit/>
          </a:bodyPr>
          <a:lstStyle/>
          <a:p>
            <a:pPr marL="1143000" marR="0" lvl="2" indent="-228600" algn="just" rtl="0">
              <a:spcBef>
                <a:spcPts val="0"/>
              </a:spcBef>
              <a:spcAft>
                <a:spcPts val="0"/>
              </a:spcAft>
              <a:buClr>
                <a:srgbClr val="3333CC"/>
              </a:buClr>
              <a:buSzPts val="1200"/>
              <a:buFont typeface="Noto Sans Symbols"/>
              <a:buChar char="■"/>
            </a:pPr>
            <a:r>
              <a:rPr lang="en-IN" sz="2400" b="0" i="0" u="none" strike="noStrike" cap="none">
                <a:solidFill>
                  <a:schemeClr val="dk1"/>
                </a:solidFill>
                <a:latin typeface="Times New Roman"/>
                <a:ea typeface="Times New Roman"/>
                <a:cs typeface="Times New Roman"/>
                <a:sym typeface="Times New Roman"/>
              </a:rPr>
              <a:t>Straight P box</a:t>
            </a:r>
            <a:endParaRPr/>
          </a:p>
          <a:p>
            <a:pPr marL="1600200" marR="0" lvl="3" indent="-228600" algn="just" rtl="0">
              <a:spcBef>
                <a:spcPts val="480"/>
              </a:spcBef>
              <a:spcAft>
                <a:spcPts val="0"/>
              </a:spcAft>
              <a:buClr>
                <a:srgbClr val="FFCF01"/>
              </a:buClr>
              <a:buSzPts val="1320"/>
              <a:buFont typeface="Noto Sans Symbols"/>
              <a:buChar char="■"/>
            </a:pPr>
            <a:r>
              <a:rPr lang="en-IN" sz="2400" b="0" i="0" u="none" strike="noStrike" cap="none">
                <a:solidFill>
                  <a:schemeClr val="dk1"/>
                </a:solidFill>
                <a:latin typeface="Times New Roman"/>
                <a:ea typeface="Times New Roman"/>
                <a:cs typeface="Times New Roman"/>
                <a:sym typeface="Times New Roman"/>
              </a:rPr>
              <a:t> takes n bits as i/p permutes n bits as o/p</a:t>
            </a:r>
            <a:endParaRPr/>
          </a:p>
          <a:p>
            <a:pPr marL="1600200" marR="0" lvl="3" indent="-228600" algn="just" rtl="0">
              <a:spcBef>
                <a:spcPts val="480"/>
              </a:spcBef>
              <a:spcAft>
                <a:spcPts val="0"/>
              </a:spcAft>
              <a:buClr>
                <a:srgbClr val="FFCF01"/>
              </a:buClr>
              <a:buSzPts val="1320"/>
              <a:buFont typeface="Noto Sans Symbols"/>
              <a:buChar char="■"/>
            </a:pPr>
            <a:r>
              <a:rPr lang="en-IN" sz="2400" b="0" i="0" u="none" strike="noStrike" cap="none">
                <a:solidFill>
                  <a:schemeClr val="dk1"/>
                </a:solidFill>
                <a:latin typeface="Times New Roman"/>
                <a:ea typeface="Times New Roman"/>
                <a:cs typeface="Times New Roman"/>
                <a:sym typeface="Times New Roman"/>
              </a:rPr>
              <a:t> so n! of ways to map i/p to o/p</a:t>
            </a:r>
            <a:endParaRPr/>
          </a:p>
        </p:txBody>
      </p:sp>
      <p:pic>
        <p:nvPicPr>
          <p:cNvPr id="565" name="Google Shape;565;p28"/>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1"/>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2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 Cipher and Reverse Cipher</a:t>
            </a:r>
            <a:endParaRPr/>
          </a:p>
        </p:txBody>
      </p:sp>
      <p:sp>
        <p:nvSpPr>
          <p:cNvPr id="572" name="Google Shape;572;p2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73" name="Google Shape;573;p2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574" name="Google Shape;574;p29"/>
          <p:cNvSpPr/>
          <p:nvPr/>
        </p:nvSpPr>
        <p:spPr>
          <a:xfrm>
            <a:off x="7539" y="2482850"/>
            <a:ext cx="8686800" cy="4216539"/>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Using mixers and swappers, we can create the cipher and reverse cipher, each having 16 rounds.</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First Approach</a:t>
            </a:r>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To achieve this goal, one approach is to make the last round (round 16) different from the others; it has only a mixer and no swapper. </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Note: In the first approach, there is no swapper in the last round.</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800" i="1">
                <a:solidFill>
                  <a:schemeClr val="dk1"/>
                </a:solidFill>
                <a:latin typeface="Times New Roman"/>
                <a:ea typeface="Times New Roman"/>
                <a:cs typeface="Times New Roman"/>
                <a:sym typeface="Times New Roman"/>
              </a:rPr>
              <a:t> </a:t>
            </a:r>
            <a:endParaRPr/>
          </a:p>
        </p:txBody>
      </p:sp>
      <p:pic>
        <p:nvPicPr>
          <p:cNvPr id="575" name="Google Shape;575;p2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fade">
                                      <p:cBhvr>
                                        <p:cTn id="7" dur="1"/>
                                        <p:tgtEl>
                                          <p:spTgt spid="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3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DES cipher and reverse cipher for the first approach</a:t>
            </a:r>
            <a:endParaRPr sz="2800" b="1">
              <a:solidFill>
                <a:schemeClr val="lt1"/>
              </a:solidFill>
              <a:latin typeface="Calibri"/>
              <a:ea typeface="Calibri"/>
              <a:cs typeface="Calibri"/>
              <a:sym typeface="Calibri"/>
            </a:endParaRPr>
          </a:p>
        </p:txBody>
      </p:sp>
      <p:sp>
        <p:nvSpPr>
          <p:cNvPr id="582" name="Google Shape;582;p3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83" name="Google Shape;583;p3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584" name="Google Shape;584;p30"/>
          <p:cNvPicPr preferRelativeResize="0"/>
          <p:nvPr/>
        </p:nvPicPr>
        <p:blipFill rotWithShape="1">
          <a:blip r:embed="rId3">
            <a:alphaModFix/>
          </a:blip>
          <a:srcRect/>
          <a:stretch/>
        </p:blipFill>
        <p:spPr>
          <a:xfrm>
            <a:off x="5095875" y="2286000"/>
            <a:ext cx="3857625" cy="4783639"/>
          </a:xfrm>
          <a:prstGeom prst="rect">
            <a:avLst/>
          </a:prstGeom>
          <a:noFill/>
          <a:ln>
            <a:noFill/>
          </a:ln>
        </p:spPr>
      </p:pic>
      <p:pic>
        <p:nvPicPr>
          <p:cNvPr id="585" name="Google Shape;585;p3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5"/>
                                        </p:tgtEl>
                                        <p:attrNameLst>
                                          <p:attrName>style.visibility</p:attrName>
                                        </p:attrNameLst>
                                      </p:cBhvr>
                                      <p:to>
                                        <p:strVal val="visible"/>
                                      </p:to>
                                    </p:set>
                                    <p:animEffect transition="in" filter="fade">
                                      <p:cBhvr>
                                        <p:cTn id="7" dur="1"/>
                                        <p:tgtEl>
                                          <p:spTgt spid="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1" name="Google Shape;591;p3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Key Generation</a:t>
            </a:r>
            <a:endParaRPr/>
          </a:p>
        </p:txBody>
      </p:sp>
      <p:sp>
        <p:nvSpPr>
          <p:cNvPr id="592" name="Google Shape;592;p3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593" name="Google Shape;593;p3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594" name="Google Shape;594;p31"/>
          <p:cNvPicPr preferRelativeResize="0"/>
          <p:nvPr/>
        </p:nvPicPr>
        <p:blipFill rotWithShape="1">
          <a:blip r:embed="rId3">
            <a:alphaModFix/>
          </a:blip>
          <a:srcRect/>
          <a:stretch/>
        </p:blipFill>
        <p:spPr>
          <a:xfrm>
            <a:off x="2411760" y="2330450"/>
            <a:ext cx="6019800" cy="4365104"/>
          </a:xfrm>
          <a:prstGeom prst="rect">
            <a:avLst/>
          </a:prstGeom>
          <a:noFill/>
          <a:ln>
            <a:noFill/>
          </a:ln>
        </p:spPr>
      </p:pic>
      <p:sp>
        <p:nvSpPr>
          <p:cNvPr id="595" name="Google Shape;595;p31"/>
          <p:cNvSpPr/>
          <p:nvPr/>
        </p:nvSpPr>
        <p:spPr>
          <a:xfrm>
            <a:off x="0" y="4001264"/>
            <a:ext cx="3347864" cy="156966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The round-key generator creates sixteen 48-bit keys out of a 56-bit cipher key. </a:t>
            </a:r>
            <a:endParaRPr/>
          </a:p>
        </p:txBody>
      </p:sp>
      <p:pic>
        <p:nvPicPr>
          <p:cNvPr id="596" name="Google Shape;596;p3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1"/>
                                        <p:tgtEl>
                                          <p:spTgt spid="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2" name="Google Shape;602;p3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Parity-bit drop table PC-1</a:t>
            </a:r>
            <a:endParaRPr sz="2800" b="1">
              <a:solidFill>
                <a:schemeClr val="lt1"/>
              </a:solidFill>
              <a:latin typeface="Calibri"/>
              <a:ea typeface="Calibri"/>
              <a:cs typeface="Calibri"/>
              <a:sym typeface="Calibri"/>
            </a:endParaRPr>
          </a:p>
        </p:txBody>
      </p:sp>
      <p:sp>
        <p:nvSpPr>
          <p:cNvPr id="603" name="Google Shape;603;p3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04" name="Google Shape;604;p3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605" name="Google Shape;605;p32"/>
          <p:cNvPicPr preferRelativeResize="0"/>
          <p:nvPr/>
        </p:nvPicPr>
        <p:blipFill rotWithShape="1">
          <a:blip r:embed="rId3">
            <a:alphaModFix/>
          </a:blip>
          <a:srcRect/>
          <a:stretch/>
        </p:blipFill>
        <p:spPr>
          <a:xfrm>
            <a:off x="190500" y="2486025"/>
            <a:ext cx="7605712" cy="2886075"/>
          </a:xfrm>
          <a:prstGeom prst="rect">
            <a:avLst/>
          </a:prstGeom>
          <a:noFill/>
          <a:ln>
            <a:noFill/>
          </a:ln>
        </p:spPr>
      </p:pic>
      <p:pic>
        <p:nvPicPr>
          <p:cNvPr id="606" name="Google Shape;606;p3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
                                        <p:tgtEl>
                                          <p:spTgt spid="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2" name="Google Shape;612;p3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Block Cipher Components</a:t>
            </a:r>
            <a:endParaRPr sz="2800" b="1">
              <a:solidFill>
                <a:schemeClr val="lt1"/>
              </a:solidFill>
              <a:latin typeface="Calibri"/>
              <a:ea typeface="Calibri"/>
              <a:cs typeface="Calibri"/>
              <a:sym typeface="Calibri"/>
            </a:endParaRPr>
          </a:p>
        </p:txBody>
      </p:sp>
      <p:sp>
        <p:nvSpPr>
          <p:cNvPr id="613" name="Google Shape;613;p3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14" name="Google Shape;614;p3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15" name="Google Shape;615;p33"/>
          <p:cNvSpPr txBox="1"/>
          <p:nvPr/>
        </p:nvSpPr>
        <p:spPr>
          <a:xfrm>
            <a:off x="190500" y="2306638"/>
            <a:ext cx="8329613" cy="45307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Circular shift</a:t>
            </a:r>
            <a:endParaRPr/>
          </a:p>
          <a:p>
            <a:pPr marL="742950" marR="0" lvl="1" indent="-28575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Classifies in two ways:</a:t>
            </a:r>
            <a:endParaRPr/>
          </a:p>
          <a:p>
            <a:pPr marL="1143000" marR="0" lvl="2" indent="-22860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Circular left shift</a:t>
            </a:r>
            <a:endParaRPr/>
          </a:p>
          <a:p>
            <a:pPr marL="1600200" marR="0" lvl="3" indent="-22860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 every bit of word is shifted by specific number of positions in left direction </a:t>
            </a:r>
            <a:endParaRPr/>
          </a:p>
          <a:p>
            <a:pPr marL="1600200" marR="0" lvl="3" indent="-228600" algn="just" rtl="0">
              <a:spcBef>
                <a:spcPts val="48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 n number of leftmost bits are removed and placed at rightmost</a:t>
            </a:r>
            <a:endParaRPr/>
          </a:p>
        </p:txBody>
      </p:sp>
      <p:pic>
        <p:nvPicPr>
          <p:cNvPr id="616" name="Google Shape;616;p33"/>
          <p:cNvPicPr preferRelativeResize="0"/>
          <p:nvPr/>
        </p:nvPicPr>
        <p:blipFill rotWithShape="1">
          <a:blip r:embed="rId3">
            <a:alphaModFix/>
          </a:blip>
          <a:srcRect/>
          <a:stretch/>
        </p:blipFill>
        <p:spPr>
          <a:xfrm>
            <a:off x="664770" y="5492813"/>
            <a:ext cx="8229600" cy="894735"/>
          </a:xfrm>
          <a:prstGeom prst="rect">
            <a:avLst/>
          </a:prstGeom>
          <a:noFill/>
          <a:ln>
            <a:noFill/>
          </a:ln>
        </p:spPr>
      </p:pic>
      <p:sp>
        <p:nvSpPr>
          <p:cNvPr id="617" name="Google Shape;617;p33"/>
          <p:cNvSpPr txBox="1"/>
          <p:nvPr/>
        </p:nvSpPr>
        <p:spPr>
          <a:xfrm>
            <a:off x="664770" y="6286500"/>
            <a:ext cx="466215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Number of bits shifts</a:t>
            </a:r>
            <a:endParaRPr sz="2400">
              <a:solidFill>
                <a:schemeClr val="dk1"/>
              </a:solidFill>
              <a:latin typeface="Times New Roman"/>
              <a:ea typeface="Times New Roman"/>
              <a:cs typeface="Times New Roman"/>
              <a:sym typeface="Times New Roman"/>
            </a:endParaRPr>
          </a:p>
        </p:txBody>
      </p:sp>
      <p:pic>
        <p:nvPicPr>
          <p:cNvPr id="618" name="Google Shape;618;p33"/>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8"/>
                                        </p:tgtEl>
                                        <p:attrNameLst>
                                          <p:attrName>style.visibility</p:attrName>
                                        </p:attrNameLst>
                                      </p:cBhvr>
                                      <p:to>
                                        <p:strVal val="visible"/>
                                      </p:to>
                                    </p:set>
                                    <p:animEffect transition="in" filter="fade">
                                      <p:cBhvr>
                                        <p:cTn id="7" dur="1"/>
                                        <p:tgtEl>
                                          <p:spTgt spid="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4" name="Google Shape;624;p3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Key-compression table (PC-2)</a:t>
            </a:r>
            <a:endParaRPr sz="2800" b="1">
              <a:solidFill>
                <a:schemeClr val="lt1"/>
              </a:solidFill>
              <a:latin typeface="Calibri"/>
              <a:ea typeface="Calibri"/>
              <a:cs typeface="Calibri"/>
              <a:sym typeface="Calibri"/>
            </a:endParaRPr>
          </a:p>
        </p:txBody>
      </p:sp>
      <p:sp>
        <p:nvSpPr>
          <p:cNvPr id="625" name="Google Shape;625;p3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26" name="Google Shape;626;p3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627" name="Google Shape;627;p34"/>
          <p:cNvPicPr preferRelativeResize="0"/>
          <p:nvPr/>
        </p:nvPicPr>
        <p:blipFill rotWithShape="1">
          <a:blip r:embed="rId3">
            <a:alphaModFix/>
          </a:blip>
          <a:srcRect/>
          <a:stretch/>
        </p:blipFill>
        <p:spPr>
          <a:xfrm>
            <a:off x="684213" y="2727325"/>
            <a:ext cx="7011987" cy="2073275"/>
          </a:xfrm>
          <a:prstGeom prst="rect">
            <a:avLst/>
          </a:prstGeom>
          <a:noFill/>
          <a:ln>
            <a:noFill/>
          </a:ln>
        </p:spPr>
      </p:pic>
      <p:pic>
        <p:nvPicPr>
          <p:cNvPr id="628" name="Google Shape;628;p34"/>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8"/>
                                        </p:tgtEl>
                                        <p:attrNameLst>
                                          <p:attrName>style.visibility</p:attrName>
                                        </p:attrNameLst>
                                      </p:cBhvr>
                                      <p:to>
                                        <p:strVal val="visible"/>
                                      </p:to>
                                    </p:set>
                                    <p:animEffect transition="in" filter="fade">
                                      <p:cBhvr>
                                        <p:cTn id="7" dur="1"/>
                                        <p:tgtEl>
                                          <p:spTgt spid="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4" name="Google Shape;634;p3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Example-3</a:t>
            </a:r>
            <a:endParaRPr/>
          </a:p>
        </p:txBody>
      </p:sp>
      <p:sp>
        <p:nvSpPr>
          <p:cNvPr id="635" name="Google Shape;635;p3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36" name="Google Shape;636;p3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37" name="Google Shape;637;p35"/>
          <p:cNvSpPr/>
          <p:nvPr/>
        </p:nvSpPr>
        <p:spPr>
          <a:xfrm>
            <a:off x="190500" y="2375270"/>
            <a:ext cx="8229600" cy="1200329"/>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We choose a random plaintext block and a random key, and determine what the ciphertext block would be (all in hexadecimal):</a:t>
            </a:r>
            <a:endParaRPr/>
          </a:p>
        </p:txBody>
      </p:sp>
      <p:pic>
        <p:nvPicPr>
          <p:cNvPr id="638" name="Google Shape;638;p35"/>
          <p:cNvPicPr preferRelativeResize="0"/>
          <p:nvPr/>
        </p:nvPicPr>
        <p:blipFill rotWithShape="1">
          <a:blip r:embed="rId3">
            <a:alphaModFix/>
          </a:blip>
          <a:srcRect/>
          <a:stretch/>
        </p:blipFill>
        <p:spPr>
          <a:xfrm>
            <a:off x="465931" y="3569159"/>
            <a:ext cx="7678737" cy="598488"/>
          </a:xfrm>
          <a:prstGeom prst="rect">
            <a:avLst/>
          </a:prstGeom>
          <a:noFill/>
          <a:ln>
            <a:noFill/>
          </a:ln>
        </p:spPr>
      </p:pic>
      <p:pic>
        <p:nvPicPr>
          <p:cNvPr id="639" name="Google Shape;639;p35"/>
          <p:cNvPicPr preferRelativeResize="0"/>
          <p:nvPr/>
        </p:nvPicPr>
        <p:blipFill rotWithShape="1">
          <a:blip r:embed="rId4">
            <a:alphaModFix/>
          </a:blip>
          <a:srcRect/>
          <a:stretch/>
        </p:blipFill>
        <p:spPr>
          <a:xfrm>
            <a:off x="411161" y="4352473"/>
            <a:ext cx="7788275" cy="2527300"/>
          </a:xfrm>
          <a:prstGeom prst="rect">
            <a:avLst/>
          </a:prstGeom>
          <a:noFill/>
          <a:ln>
            <a:noFill/>
          </a:ln>
        </p:spPr>
      </p:pic>
      <p:pic>
        <p:nvPicPr>
          <p:cNvPr id="640" name="Google Shape;640;p3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0"/>
                                        </p:tgtEl>
                                        <p:attrNameLst>
                                          <p:attrName>style.visibility</p:attrName>
                                        </p:attrNameLst>
                                      </p:cBhvr>
                                      <p:to>
                                        <p:strVal val="visible"/>
                                      </p:to>
                                    </p:set>
                                    <p:animEffect transition="in" filter="fade">
                                      <p:cBhvr>
                                        <p:cTn id="7" dur="1"/>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6" name="Google Shape;646;p3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Example-3(Continue)</a:t>
            </a:r>
            <a:endParaRPr sz="2800" b="1">
              <a:solidFill>
                <a:schemeClr val="lt1"/>
              </a:solidFill>
              <a:latin typeface="Calibri"/>
              <a:ea typeface="Calibri"/>
              <a:cs typeface="Calibri"/>
              <a:sym typeface="Calibri"/>
            </a:endParaRPr>
          </a:p>
        </p:txBody>
      </p:sp>
      <p:sp>
        <p:nvSpPr>
          <p:cNvPr id="647" name="Google Shape;647;p3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48" name="Google Shape;648;p3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649" name="Google Shape;649;p36"/>
          <p:cNvPicPr preferRelativeResize="0"/>
          <p:nvPr/>
        </p:nvPicPr>
        <p:blipFill rotWithShape="1">
          <a:blip r:embed="rId3">
            <a:alphaModFix/>
          </a:blip>
          <a:srcRect/>
          <a:stretch/>
        </p:blipFill>
        <p:spPr>
          <a:xfrm>
            <a:off x="395536" y="2680558"/>
            <a:ext cx="7815262" cy="4276725"/>
          </a:xfrm>
          <a:prstGeom prst="rect">
            <a:avLst/>
          </a:prstGeom>
          <a:noFill/>
          <a:ln>
            <a:noFill/>
          </a:ln>
        </p:spPr>
      </p:pic>
      <p:pic>
        <p:nvPicPr>
          <p:cNvPr id="650" name="Google Shape;650;p36"/>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0"/>
                                        </p:tgtEl>
                                        <p:attrNameLst>
                                          <p:attrName>style.visibility</p:attrName>
                                        </p:attrNameLst>
                                      </p:cBhvr>
                                      <p:to>
                                        <p:strVal val="visible"/>
                                      </p:to>
                                    </p:set>
                                    <p:animEffect transition="in" filter="fade">
                                      <p:cBhvr>
                                        <p:cTn id="7" dur="1"/>
                                        <p:tgtEl>
                                          <p:spTgt spid="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6" name="Google Shape;656;p3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Example-4</a:t>
            </a:r>
            <a:endParaRPr/>
          </a:p>
        </p:txBody>
      </p:sp>
      <p:sp>
        <p:nvSpPr>
          <p:cNvPr id="657" name="Google Shape;657;p3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58" name="Google Shape;658;p3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659" name="Google Shape;659;p37"/>
          <p:cNvPicPr preferRelativeResize="0"/>
          <p:nvPr/>
        </p:nvPicPr>
        <p:blipFill rotWithShape="1">
          <a:blip r:embed="rId3">
            <a:alphaModFix/>
          </a:blip>
          <a:srcRect/>
          <a:stretch/>
        </p:blipFill>
        <p:spPr>
          <a:xfrm>
            <a:off x="190500" y="3429000"/>
            <a:ext cx="7880350" cy="3456384"/>
          </a:xfrm>
          <a:prstGeom prst="rect">
            <a:avLst/>
          </a:prstGeom>
          <a:noFill/>
          <a:ln>
            <a:noFill/>
          </a:ln>
        </p:spPr>
      </p:pic>
      <p:sp>
        <p:nvSpPr>
          <p:cNvPr id="660" name="Google Shape;660;p37"/>
          <p:cNvSpPr/>
          <p:nvPr/>
        </p:nvSpPr>
        <p:spPr>
          <a:xfrm>
            <a:off x="15874" y="2228671"/>
            <a:ext cx="9020621" cy="1200329"/>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Let us see how Bob, at the destination, can decipher the ciphertext received from Alice using the same key. Table 6.16 shows some interesting points. </a:t>
            </a:r>
            <a:endParaRPr/>
          </a:p>
        </p:txBody>
      </p:sp>
      <p:pic>
        <p:nvPicPr>
          <p:cNvPr id="661" name="Google Shape;661;p37"/>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938403"/>
            <a:ext cx="8229600" cy="4525963"/>
          </a:xfrm>
        </p:spPr>
        <p:txBody>
          <a:bodyPr/>
          <a:lstStyle/>
          <a:p>
            <a:r>
              <a:rPr lang="en-US" sz="2400" dirty="0"/>
              <a:t>A stream cipher is a symmetric key cipher where plaintext digits are combined with a pseudorandom cipher digit stream (keystream). Each plaintext digit is encrypted one at a time with the corresponding digit of the keystream.</a:t>
            </a:r>
          </a:p>
          <a:p>
            <a:r>
              <a:rPr lang="en-US" sz="2400" b="1" dirty="0"/>
              <a:t>Key Characteristics</a:t>
            </a:r>
            <a:r>
              <a:rPr lang="en-US" sz="2400" dirty="0"/>
              <a:t>:</a:t>
            </a:r>
          </a:p>
          <a:p>
            <a:pPr lvl="1"/>
            <a:r>
              <a:rPr lang="en-US" sz="2400" b="1" dirty="0"/>
              <a:t>Symmetric Encryption</a:t>
            </a:r>
            <a:r>
              <a:rPr lang="en-US" sz="2400" dirty="0"/>
              <a:t>: Uses the same key for both encryption and decryption.</a:t>
            </a:r>
          </a:p>
          <a:p>
            <a:pPr lvl="1"/>
            <a:r>
              <a:rPr lang="en-US" sz="2400" b="1" dirty="0"/>
              <a:t>Bit-by-Bit Operation</a:t>
            </a:r>
            <a:r>
              <a:rPr lang="en-US" sz="2400" dirty="0"/>
              <a:t>: Encrypts plaintext data one bit or byte at a time.</a:t>
            </a:r>
          </a:p>
          <a:p>
            <a:pPr lvl="1"/>
            <a:r>
              <a:rPr lang="en-US" sz="2400" b="1" dirty="0"/>
              <a:t>Pseudorandom Keystream</a:t>
            </a:r>
            <a:r>
              <a:rPr lang="en-US" sz="2400" dirty="0"/>
              <a:t>: Generates a keystream based on an initial seed value or key.</a:t>
            </a:r>
          </a:p>
          <a:p>
            <a:r>
              <a:rPr lang="en-US" sz="2400" dirty="0"/>
              <a:t/>
            </a:r>
            <a:br>
              <a:rPr lang="en-US" sz="2400" dirty="0"/>
            </a:br>
            <a:endParaRPr lang="en-IN" sz="2400" dirty="0"/>
          </a:p>
        </p:txBody>
      </p:sp>
      <p:sp>
        <p:nvSpPr>
          <p:cNvPr id="4" name="Google Shape;158;p5"/>
          <p:cNvSpPr>
            <a:spLocks noGrp="1"/>
          </p:cNvSpPr>
          <p:nvPr>
            <p:ph type="title"/>
          </p:nvPr>
        </p:nvSpPr>
        <p:spPr>
          <a:xfrm>
            <a:off x="93944" y="1064712"/>
            <a:ext cx="8962373" cy="753758"/>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dirty="0">
                <a:solidFill>
                  <a:schemeClr val="lt1"/>
                </a:solidFill>
                <a:latin typeface="Calibri"/>
                <a:ea typeface="Calibri"/>
                <a:cs typeface="Calibri"/>
                <a:sym typeface="Calibri"/>
              </a:rPr>
              <a:t>Stream  </a:t>
            </a:r>
            <a:r>
              <a:rPr lang="en-IN" sz="3200" b="1" dirty="0" smtClean="0">
                <a:solidFill>
                  <a:schemeClr val="lt1"/>
                </a:solidFill>
                <a:latin typeface="Calibri"/>
                <a:ea typeface="Calibri"/>
                <a:cs typeface="Calibri"/>
                <a:sym typeface="Calibri"/>
              </a:rPr>
              <a:t>Cipher</a:t>
            </a:r>
            <a:endParaRPr sz="32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718574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3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r>
              <a:rPr lang="en-IN" sz="1800">
                <a:solidFill>
                  <a:schemeClr val="dk1"/>
                </a:solidFill>
                <a:latin typeface="Times"/>
                <a:ea typeface="Times"/>
                <a:cs typeface="Times"/>
                <a:sym typeface="Times"/>
              </a:rPr>
              <a:t> </a:t>
            </a:r>
            <a:r>
              <a:rPr lang="en-IN" sz="2800" b="1">
                <a:solidFill>
                  <a:schemeClr val="lt1"/>
                </a:solidFill>
                <a:latin typeface="Calibri"/>
                <a:ea typeface="Calibri"/>
                <a:cs typeface="Calibri"/>
                <a:sym typeface="Calibri"/>
              </a:rPr>
              <a:t>DES ANALYSIS</a:t>
            </a:r>
            <a:endParaRPr sz="2800" b="1">
              <a:solidFill>
                <a:schemeClr val="lt1"/>
              </a:solidFill>
              <a:latin typeface="Calibri"/>
              <a:ea typeface="Calibri"/>
              <a:cs typeface="Calibri"/>
              <a:sym typeface="Calibri"/>
            </a:endParaRPr>
          </a:p>
        </p:txBody>
      </p:sp>
      <p:sp>
        <p:nvSpPr>
          <p:cNvPr id="668" name="Google Shape;668;p3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69" name="Google Shape;669;p3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70" name="Google Shape;670;p38"/>
          <p:cNvSpPr/>
          <p:nvPr/>
        </p:nvSpPr>
        <p:spPr>
          <a:xfrm>
            <a:off x="190500" y="2549326"/>
            <a:ext cx="8229600" cy="4216539"/>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Critics have used a strong magnifier to analyze DES. Tests have been done to measure the strength of some desired properties in a block cipher.</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Topics discussed in this section:</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808"/>
              <a:buFont typeface="Arial"/>
              <a:buChar char="•"/>
            </a:pPr>
            <a:r>
              <a:rPr lang="en-IN" sz="2400">
                <a:solidFill>
                  <a:schemeClr val="dk1"/>
                </a:solidFill>
                <a:latin typeface="Times New Roman"/>
                <a:ea typeface="Times New Roman"/>
                <a:cs typeface="Times New Roman"/>
                <a:sym typeface="Times New Roman"/>
              </a:rPr>
              <a:t> Properties</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808"/>
              <a:buFont typeface="Arial"/>
              <a:buChar char="•"/>
            </a:pPr>
            <a:r>
              <a:rPr lang="en-IN" sz="2400">
                <a:solidFill>
                  <a:schemeClr val="dk1"/>
                </a:solidFill>
                <a:latin typeface="Times New Roman"/>
                <a:ea typeface="Times New Roman"/>
                <a:cs typeface="Times New Roman"/>
                <a:sym typeface="Times New Roman"/>
              </a:rPr>
              <a:t> Design Criteria</a:t>
            </a:r>
            <a:endParaRPr sz="24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808"/>
              <a:buFont typeface="Arial"/>
              <a:buChar char="•"/>
            </a:pPr>
            <a:r>
              <a:rPr lang="en-IN" sz="2400">
                <a:solidFill>
                  <a:schemeClr val="dk1"/>
                </a:solidFill>
                <a:latin typeface="Times New Roman"/>
                <a:ea typeface="Times New Roman"/>
                <a:cs typeface="Times New Roman"/>
                <a:sym typeface="Times New Roman"/>
              </a:rPr>
              <a:t> DES Weaknesses</a:t>
            </a: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800" i="1">
                <a:solidFill>
                  <a:schemeClr val="dk1"/>
                </a:solidFill>
                <a:latin typeface="Times New Roman"/>
                <a:ea typeface="Times New Roman"/>
                <a:cs typeface="Times New Roman"/>
                <a:sym typeface="Times New Roman"/>
              </a:rPr>
              <a:t> </a:t>
            </a:r>
            <a:endParaRPr/>
          </a:p>
        </p:txBody>
      </p:sp>
      <p:pic>
        <p:nvPicPr>
          <p:cNvPr id="671" name="Google Shape;671;p3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71"/>
                                        </p:tgtEl>
                                        <p:attrNameLst>
                                          <p:attrName>style.visibility</p:attrName>
                                        </p:attrNameLst>
                                      </p:cBhvr>
                                      <p:to>
                                        <p:strVal val="visible"/>
                                      </p:to>
                                    </p:set>
                                    <p:animEffect transition="in" filter="fade">
                                      <p:cBhvr>
                                        <p:cTn id="7" dur="1"/>
                                        <p:tgtEl>
                                          <p:spTgt spid="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7" name="Google Shape;677;p3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Properties</a:t>
            </a:r>
            <a:endParaRPr sz="2800" b="1">
              <a:solidFill>
                <a:schemeClr val="lt1"/>
              </a:solidFill>
              <a:latin typeface="Calibri"/>
              <a:ea typeface="Calibri"/>
              <a:cs typeface="Calibri"/>
              <a:sym typeface="Calibri"/>
            </a:endParaRPr>
          </a:p>
        </p:txBody>
      </p:sp>
      <p:sp>
        <p:nvSpPr>
          <p:cNvPr id="678" name="Google Shape;678;p3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79" name="Google Shape;679;p3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80" name="Google Shape;680;p39"/>
          <p:cNvSpPr txBox="1"/>
          <p:nvPr/>
        </p:nvSpPr>
        <p:spPr>
          <a:xfrm>
            <a:off x="323527" y="2564904"/>
            <a:ext cx="8774435"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Two desired properties of a block cipher are the avalanche effect and the completeness.</a:t>
            </a:r>
            <a:endParaRPr/>
          </a:p>
        </p:txBody>
      </p:sp>
      <p:pic>
        <p:nvPicPr>
          <p:cNvPr id="681" name="Google Shape;681;p3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1"/>
                                        </p:tgtEl>
                                        <p:attrNameLst>
                                          <p:attrName>style.visibility</p:attrName>
                                        </p:attrNameLst>
                                      </p:cBhvr>
                                      <p:to>
                                        <p:strVal val="visible"/>
                                      </p:to>
                                    </p:set>
                                    <p:animEffect transition="in" filter="fade">
                                      <p:cBhvr>
                                        <p:cTn id="7" dur="1"/>
                                        <p:tgtEl>
                                          <p:spTgt spid="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7" name="Google Shape;687;p4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The Avalanche Effect </a:t>
            </a:r>
            <a:endParaRPr/>
          </a:p>
        </p:txBody>
      </p:sp>
      <p:sp>
        <p:nvSpPr>
          <p:cNvPr id="688" name="Google Shape;688;p4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89" name="Google Shape;689;p4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690" name="Google Shape;690;p40"/>
          <p:cNvSpPr txBox="1"/>
          <p:nvPr/>
        </p:nvSpPr>
        <p:spPr>
          <a:xfrm>
            <a:off x="323528" y="2370138"/>
            <a:ext cx="8229600" cy="453072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A desirable property of any encryption algorithm is that a small change in either the plaintext or the key should produce significant change in the ciphertext – avalanche effect.</a:t>
            </a:r>
            <a:endParaRPr/>
          </a:p>
          <a:p>
            <a:pPr marL="342900" marR="0" lvl="0" indent="-190500" algn="just"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 particular, a change in one bit of the plaintext or one bit of the key should produce a change in many bits of the ciphertext.</a:t>
            </a:r>
            <a:endParaRPr sz="2400">
              <a:solidFill>
                <a:schemeClr val="dk1"/>
              </a:solidFill>
              <a:latin typeface="Times New Roman"/>
              <a:ea typeface="Times New Roman"/>
              <a:cs typeface="Times New Roman"/>
              <a:sym typeface="Times New Roman"/>
            </a:endParaRPr>
          </a:p>
        </p:txBody>
      </p:sp>
      <p:pic>
        <p:nvPicPr>
          <p:cNvPr id="691" name="Google Shape;691;p4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91"/>
                                        </p:tgtEl>
                                        <p:attrNameLst>
                                          <p:attrName>style.visibility</p:attrName>
                                        </p:attrNameLst>
                                      </p:cBhvr>
                                      <p:to>
                                        <p:strVal val="visible"/>
                                      </p:to>
                                    </p:set>
                                    <p:animEffect transition="in" filter="fade">
                                      <p:cBhvr>
                                        <p:cTn id="7" dur="1"/>
                                        <p:tgtEl>
                                          <p:spTgt spid="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7" name="Google Shape;697;p41"/>
          <p:cNvSpPr/>
          <p:nvPr/>
        </p:nvSpPr>
        <p:spPr>
          <a:xfrm>
            <a:off x="0" y="1071781"/>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The Avalanche Effect </a:t>
            </a:r>
            <a:endParaRPr/>
          </a:p>
        </p:txBody>
      </p:sp>
      <p:sp>
        <p:nvSpPr>
          <p:cNvPr id="698" name="Google Shape;698;p4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699" name="Google Shape;699;p4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700" name="Google Shape;700;p41"/>
          <p:cNvPicPr preferRelativeResize="0"/>
          <p:nvPr/>
        </p:nvPicPr>
        <p:blipFill rotWithShape="1">
          <a:blip r:embed="rId3">
            <a:alphaModFix/>
          </a:blip>
          <a:srcRect/>
          <a:stretch/>
        </p:blipFill>
        <p:spPr>
          <a:xfrm>
            <a:off x="326666" y="1714718"/>
            <a:ext cx="8072438" cy="5214938"/>
          </a:xfrm>
          <a:prstGeom prst="rect">
            <a:avLst/>
          </a:prstGeom>
          <a:noFill/>
          <a:ln>
            <a:noFill/>
          </a:ln>
        </p:spPr>
      </p:pic>
      <p:pic>
        <p:nvPicPr>
          <p:cNvPr id="701" name="Google Shape;701;p4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1"/>
                                        </p:tgtEl>
                                        <p:attrNameLst>
                                          <p:attrName>style.visibility</p:attrName>
                                        </p:attrNameLst>
                                      </p:cBhvr>
                                      <p:to>
                                        <p:strVal val="visible"/>
                                      </p:to>
                                    </p:set>
                                    <p:animEffect transition="in" filter="fade">
                                      <p:cBhvr>
                                        <p:cTn id="7" dur="1"/>
                                        <p:tgtEl>
                                          <p:spTgt spid="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7" name="Google Shape;707;p42"/>
          <p:cNvSpPr/>
          <p:nvPr/>
        </p:nvSpPr>
        <p:spPr>
          <a:xfrm>
            <a:off x="0" y="1071781"/>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The Avalanche Effect </a:t>
            </a:r>
            <a:endParaRPr dirty="0"/>
          </a:p>
        </p:txBody>
      </p:sp>
      <p:sp>
        <p:nvSpPr>
          <p:cNvPr id="708" name="Google Shape;708;p4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09" name="Google Shape;709;p4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710" name="Google Shape;710;p42"/>
          <p:cNvPicPr preferRelativeResize="0"/>
          <p:nvPr/>
        </p:nvPicPr>
        <p:blipFill rotWithShape="1">
          <a:blip r:embed="rId3">
            <a:alphaModFix/>
          </a:blip>
          <a:srcRect/>
          <a:stretch/>
        </p:blipFill>
        <p:spPr>
          <a:xfrm>
            <a:off x="190500" y="1848209"/>
            <a:ext cx="8286750" cy="5286375"/>
          </a:xfrm>
          <a:prstGeom prst="rect">
            <a:avLst/>
          </a:prstGeom>
          <a:noFill/>
          <a:ln>
            <a:noFill/>
          </a:ln>
        </p:spPr>
      </p:pic>
      <p:pic>
        <p:nvPicPr>
          <p:cNvPr id="711" name="Google Shape;711;p4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1"/>
                                        </p:tgtEl>
                                        <p:attrNameLst>
                                          <p:attrName>style.visibility</p:attrName>
                                        </p:attrNameLst>
                                      </p:cBhvr>
                                      <p:to>
                                        <p:strVal val="visible"/>
                                      </p:to>
                                    </p:set>
                                    <p:animEffect transition="in" filter="fade">
                                      <p:cBhvr>
                                        <p:cTn id="7" dur="1"/>
                                        <p:tgtEl>
                                          <p:spTgt spid="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7" name="Google Shape;717;p4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Completeness effect</a:t>
            </a:r>
            <a:endParaRPr/>
          </a:p>
        </p:txBody>
      </p:sp>
      <p:sp>
        <p:nvSpPr>
          <p:cNvPr id="718" name="Google Shape;718;p4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19" name="Google Shape;719;p4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20" name="Google Shape;720;p43"/>
          <p:cNvSpPr/>
          <p:nvPr/>
        </p:nvSpPr>
        <p:spPr>
          <a:xfrm>
            <a:off x="190500" y="2533649"/>
            <a:ext cx="868680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Completeness effect means that each bit of the ciphertext needs to depend on many bits on the plaintext. </a:t>
            </a:r>
            <a:endParaRPr/>
          </a:p>
        </p:txBody>
      </p:sp>
      <p:pic>
        <p:nvPicPr>
          <p:cNvPr id="721" name="Google Shape;721;p4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1"/>
                                        </p:tgtEl>
                                        <p:attrNameLst>
                                          <p:attrName>style.visibility</p:attrName>
                                        </p:attrNameLst>
                                      </p:cBhvr>
                                      <p:to>
                                        <p:strVal val="visible"/>
                                      </p:to>
                                    </p:set>
                                    <p:animEffect transition="in" filter="fade">
                                      <p:cBhvr>
                                        <p:cTn id="7" dur="1"/>
                                        <p:tgtEl>
                                          <p:spTgt spid="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7" name="Google Shape;727;p44"/>
          <p:cNvSpPr/>
          <p:nvPr/>
        </p:nvSpPr>
        <p:spPr>
          <a:xfrm>
            <a:off x="-48137" y="116707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Design Criteria</a:t>
            </a:r>
            <a:endParaRPr sz="2800" b="1" dirty="0">
              <a:solidFill>
                <a:schemeClr val="lt1"/>
              </a:solidFill>
              <a:latin typeface="Calibri"/>
              <a:ea typeface="Calibri"/>
              <a:cs typeface="Calibri"/>
              <a:sym typeface="Calibri"/>
            </a:endParaRPr>
          </a:p>
        </p:txBody>
      </p:sp>
      <p:sp>
        <p:nvSpPr>
          <p:cNvPr id="728" name="Google Shape;728;p4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29" name="Google Shape;729;p4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30" name="Google Shape;730;p44"/>
          <p:cNvSpPr/>
          <p:nvPr/>
        </p:nvSpPr>
        <p:spPr>
          <a:xfrm>
            <a:off x="180463" y="2507476"/>
            <a:ext cx="8686800" cy="458587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S-</a:t>
            </a:r>
            <a:r>
              <a:rPr lang="en-IN" sz="2400" dirty="0" err="1">
                <a:solidFill>
                  <a:schemeClr val="dk1"/>
                </a:solidFill>
                <a:latin typeface="Times New Roman"/>
                <a:ea typeface="Times New Roman"/>
                <a:cs typeface="Times New Roman"/>
                <a:sym typeface="Times New Roman"/>
              </a:rPr>
              <a:t>Boxe</a:t>
            </a:r>
            <a:r>
              <a:rPr lang="en-IN" sz="2400" dirty="0">
                <a:solidFill>
                  <a:schemeClr val="dk1"/>
                </a:solidFill>
                <a:latin typeface="Times New Roman"/>
                <a:ea typeface="Times New Roman"/>
                <a:cs typeface="Times New Roman"/>
                <a:sym typeface="Times New Roman"/>
              </a:rPr>
              <a:t>:</a:t>
            </a:r>
            <a:endParaRPr dirty="0"/>
          </a:p>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The design provides confusion and diffusion of bits from each round to the next. </a:t>
            </a:r>
            <a:endParaRPr dirty="0"/>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P-Boxes:</a:t>
            </a:r>
            <a:endParaRPr dirty="0"/>
          </a:p>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They provide diffusion of bits.</a:t>
            </a:r>
            <a:endParaRPr dirty="0"/>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Number of Rounds:</a:t>
            </a:r>
            <a:endParaRPr dirty="0"/>
          </a:p>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DES uses sixteen rounds of </a:t>
            </a:r>
            <a:r>
              <a:rPr lang="en-IN" sz="2400" dirty="0" err="1">
                <a:solidFill>
                  <a:schemeClr val="dk1"/>
                </a:solidFill>
                <a:latin typeface="Times New Roman"/>
                <a:ea typeface="Times New Roman"/>
                <a:cs typeface="Times New Roman"/>
                <a:sym typeface="Times New Roman"/>
              </a:rPr>
              <a:t>Feistel</a:t>
            </a:r>
            <a:r>
              <a:rPr lang="en-IN" sz="2400" dirty="0">
                <a:solidFill>
                  <a:schemeClr val="dk1"/>
                </a:solidFill>
                <a:latin typeface="Times New Roman"/>
                <a:ea typeface="Times New Roman"/>
                <a:cs typeface="Times New Roman"/>
                <a:sym typeface="Times New Roman"/>
              </a:rPr>
              <a:t> ciphers. the </a:t>
            </a:r>
            <a:r>
              <a:rPr lang="en-IN" sz="2400" dirty="0" err="1">
                <a:solidFill>
                  <a:schemeClr val="dk1"/>
                </a:solidFill>
                <a:latin typeface="Times New Roman"/>
                <a:ea typeface="Times New Roman"/>
                <a:cs typeface="Times New Roman"/>
                <a:sym typeface="Times New Roman"/>
              </a:rPr>
              <a:t>ciphertext</a:t>
            </a:r>
            <a:r>
              <a:rPr lang="en-IN" sz="2400" dirty="0">
                <a:solidFill>
                  <a:schemeClr val="dk1"/>
                </a:solidFill>
                <a:latin typeface="Times New Roman"/>
                <a:ea typeface="Times New Roman"/>
                <a:cs typeface="Times New Roman"/>
                <a:sym typeface="Times New Roman"/>
              </a:rPr>
              <a:t> is thoroughly a random function of plaintext and </a:t>
            </a:r>
            <a:r>
              <a:rPr lang="en-IN" sz="2400" dirty="0" err="1">
                <a:solidFill>
                  <a:schemeClr val="dk1"/>
                </a:solidFill>
                <a:latin typeface="Times New Roman"/>
                <a:ea typeface="Times New Roman"/>
                <a:cs typeface="Times New Roman"/>
                <a:sym typeface="Times New Roman"/>
              </a:rPr>
              <a:t>ciphertext</a:t>
            </a:r>
            <a:r>
              <a:rPr lang="en-IN" sz="2400" dirty="0">
                <a:solidFill>
                  <a:schemeClr val="dk1"/>
                </a:solidFill>
                <a:latin typeface="Times New Roman"/>
                <a:ea typeface="Times New Roman"/>
                <a:cs typeface="Times New Roman"/>
                <a:sym typeface="Times New Roman"/>
              </a:rPr>
              <a:t>. </a:t>
            </a:r>
            <a:endParaRPr dirty="0"/>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i="1" dirty="0">
              <a:solidFill>
                <a:schemeClr val="dk1"/>
              </a:solidFill>
              <a:latin typeface="Times New Roman"/>
              <a:ea typeface="Times New Roman"/>
              <a:cs typeface="Times New Roman"/>
              <a:sym typeface="Times New Roman"/>
            </a:endParaRPr>
          </a:p>
        </p:txBody>
      </p:sp>
      <p:pic>
        <p:nvPicPr>
          <p:cNvPr id="731" name="Google Shape;731;p44"/>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1"/>
                                        </p:tgtEl>
                                        <p:attrNameLst>
                                          <p:attrName>style.visibility</p:attrName>
                                        </p:attrNameLst>
                                      </p:cBhvr>
                                      <p:to>
                                        <p:strVal val="visible"/>
                                      </p:to>
                                    </p:set>
                                    <p:animEffect transition="in" filter="fade">
                                      <p:cBhvr>
                                        <p:cTn id="7" dur="1"/>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7" name="Google Shape;737;p45"/>
          <p:cNvSpPr/>
          <p:nvPr/>
        </p:nvSpPr>
        <p:spPr>
          <a:xfrm>
            <a:off x="0" y="1046729"/>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DES Weaknesses</a:t>
            </a:r>
            <a:endParaRPr dirty="0"/>
          </a:p>
        </p:txBody>
      </p:sp>
      <p:sp>
        <p:nvSpPr>
          <p:cNvPr id="738" name="Google Shape;738;p4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39" name="Google Shape;739;p4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40" name="Google Shape;740;p45"/>
          <p:cNvSpPr/>
          <p:nvPr/>
        </p:nvSpPr>
        <p:spPr>
          <a:xfrm>
            <a:off x="228600" y="2330450"/>
            <a:ext cx="8686800" cy="3108543"/>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During the last few years critics have found some weaknesses in DES.</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Weaknesses in Cipher Design</a:t>
            </a:r>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1. Weaknesses in S-boxes</a:t>
            </a:r>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2. Weaknesses in P-boxes</a:t>
            </a:r>
            <a:endParaRPr/>
          </a:p>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3. Weaknesses in Key</a:t>
            </a:r>
            <a:endParaRPr/>
          </a:p>
          <a:p>
            <a:pPr marL="0" marR="0" lvl="0" indent="0" algn="just" rtl="0">
              <a:spcBef>
                <a:spcPts val="0"/>
              </a:spcBef>
              <a:spcAft>
                <a:spcPts val="0"/>
              </a:spcAft>
              <a:buNone/>
            </a:pPr>
            <a:endParaRPr sz="2800" i="1">
              <a:solidFill>
                <a:schemeClr val="dk1"/>
              </a:solidFill>
              <a:latin typeface="Times New Roman"/>
              <a:ea typeface="Times New Roman"/>
              <a:cs typeface="Times New Roman"/>
              <a:sym typeface="Times New Roman"/>
            </a:endParaRPr>
          </a:p>
        </p:txBody>
      </p:sp>
      <p:pic>
        <p:nvPicPr>
          <p:cNvPr id="741" name="Google Shape;741;p45"/>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1"/>
                                        </p:tgtEl>
                                        <p:attrNameLst>
                                          <p:attrName>style.visibility</p:attrName>
                                        </p:attrNameLst>
                                      </p:cBhvr>
                                      <p:to>
                                        <p:strVal val="visible"/>
                                      </p:to>
                                    </p:set>
                                    <p:animEffect transition="in" filter="fade">
                                      <p:cBhvr>
                                        <p:cTn id="7" dur="1"/>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46"/>
          <p:cNvSpPr/>
          <p:nvPr/>
        </p:nvSpPr>
        <p:spPr>
          <a:xfrm>
            <a:off x="0" y="1071781"/>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dirty="0">
                <a:solidFill>
                  <a:schemeClr val="lt1"/>
                </a:solidFill>
                <a:latin typeface="Calibri"/>
                <a:ea typeface="Calibri"/>
                <a:cs typeface="Calibri"/>
                <a:sym typeface="Calibri"/>
              </a:rPr>
              <a:t>Security of DES</a:t>
            </a:r>
            <a:endParaRPr sz="2800" b="1" dirty="0">
              <a:solidFill>
                <a:schemeClr val="lt1"/>
              </a:solidFill>
              <a:latin typeface="Calibri"/>
              <a:ea typeface="Calibri"/>
              <a:cs typeface="Calibri"/>
              <a:sym typeface="Calibri"/>
            </a:endParaRPr>
          </a:p>
        </p:txBody>
      </p:sp>
      <p:sp>
        <p:nvSpPr>
          <p:cNvPr id="748" name="Google Shape;748;p4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49" name="Google Shape;749;p4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50" name="Google Shape;750;p46"/>
          <p:cNvSpPr/>
          <p:nvPr/>
        </p:nvSpPr>
        <p:spPr>
          <a:xfrm>
            <a:off x="190500" y="1964531"/>
            <a:ext cx="8229600" cy="3847207"/>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DES, as the first important block cipher, has gone through much scrutiny. Among the attempted attacks, three are of interest: brute-force, differential cryptanalysis, and linear cryptanalysis.</a:t>
            </a:r>
            <a:endParaRPr dirty="0"/>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dirty="0">
                <a:solidFill>
                  <a:schemeClr val="dk1"/>
                </a:solidFill>
                <a:latin typeface="Times New Roman"/>
                <a:ea typeface="Times New Roman"/>
                <a:cs typeface="Times New Roman"/>
                <a:sym typeface="Times New Roman"/>
              </a:rPr>
              <a:t>Topics discussed in this section:</a:t>
            </a:r>
            <a:endParaRPr dirty="0"/>
          </a:p>
          <a:p>
            <a:pPr marL="0" marR="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8"/>
              <a:buFont typeface="Arial"/>
              <a:buChar char="•"/>
            </a:pPr>
            <a:r>
              <a:rPr lang="en-IN" sz="2400" dirty="0">
                <a:solidFill>
                  <a:schemeClr val="dk1"/>
                </a:solidFill>
                <a:latin typeface="Times New Roman"/>
                <a:ea typeface="Times New Roman"/>
                <a:cs typeface="Times New Roman"/>
                <a:sym typeface="Times New Roman"/>
              </a:rPr>
              <a:t>Brute-Force Attack</a:t>
            </a:r>
            <a:br>
              <a:rPr lang="en-IN" sz="2400" dirty="0">
                <a:solidFill>
                  <a:schemeClr val="dk1"/>
                </a:solidFill>
                <a:latin typeface="Times New Roman"/>
                <a:ea typeface="Times New Roman"/>
                <a:cs typeface="Times New Roman"/>
                <a:sym typeface="Times New Roman"/>
              </a:rPr>
            </a:br>
            <a:r>
              <a:rPr lang="en-IN" sz="2400" dirty="0">
                <a:solidFill>
                  <a:schemeClr val="dk1"/>
                </a:solidFill>
                <a:latin typeface="Times New Roman"/>
                <a:ea typeface="Times New Roman"/>
                <a:cs typeface="Times New Roman"/>
                <a:sym typeface="Times New Roman"/>
              </a:rPr>
              <a:t>Differential Cryptanalysis</a:t>
            </a:r>
            <a:endParaRPr sz="2400"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808"/>
              <a:buFont typeface="Arial"/>
              <a:buChar char="•"/>
            </a:pPr>
            <a:r>
              <a:rPr lang="en-IN" sz="2400" dirty="0">
                <a:solidFill>
                  <a:schemeClr val="dk1"/>
                </a:solidFill>
                <a:latin typeface="Times New Roman"/>
                <a:ea typeface="Times New Roman"/>
                <a:cs typeface="Times New Roman"/>
                <a:sym typeface="Times New Roman"/>
              </a:rPr>
              <a:t>Linear Cryptanalysis</a:t>
            </a:r>
            <a:endParaRPr sz="24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i="1" dirty="0">
              <a:solidFill>
                <a:schemeClr val="dk1"/>
              </a:solidFill>
              <a:latin typeface="Times New Roman"/>
              <a:ea typeface="Times New Roman"/>
              <a:cs typeface="Times New Roman"/>
              <a:sym typeface="Times New Roman"/>
            </a:endParaRPr>
          </a:p>
        </p:txBody>
      </p:sp>
      <p:pic>
        <p:nvPicPr>
          <p:cNvPr id="751" name="Google Shape;751;p4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1"/>
                                        </p:tgtEl>
                                        <p:attrNameLst>
                                          <p:attrName>style.visibility</p:attrName>
                                        </p:attrNameLst>
                                      </p:cBhvr>
                                      <p:to>
                                        <p:strVal val="visible"/>
                                      </p:to>
                                    </p:set>
                                    <p:animEffect transition="in" filter="fade">
                                      <p:cBhvr>
                                        <p:cTn id="7" dur="1"/>
                                        <p:tgtEl>
                                          <p:spTgt spid="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7" name="Google Shape;757;p4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Brute-Force Attack</a:t>
            </a:r>
            <a:endParaRPr sz="2800" b="1">
              <a:solidFill>
                <a:schemeClr val="lt1"/>
              </a:solidFill>
              <a:latin typeface="Calibri"/>
              <a:ea typeface="Calibri"/>
              <a:cs typeface="Calibri"/>
              <a:sym typeface="Calibri"/>
            </a:endParaRPr>
          </a:p>
        </p:txBody>
      </p:sp>
      <p:sp>
        <p:nvSpPr>
          <p:cNvPr id="758" name="Google Shape;758;p4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59" name="Google Shape;759;p4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60" name="Google Shape;760;p47"/>
          <p:cNvSpPr/>
          <p:nvPr/>
        </p:nvSpPr>
        <p:spPr>
          <a:xfrm>
            <a:off x="280073" y="2550318"/>
            <a:ext cx="8686800"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We have discussed the weakness of short cipher key in DES. Combining this weakness with the key complement weakness, it is clear that DES can be broken using 255 encryptions. </a:t>
            </a:r>
            <a:endParaRPr/>
          </a:p>
        </p:txBody>
      </p:sp>
      <p:pic>
        <p:nvPicPr>
          <p:cNvPr id="761" name="Google Shape;761;p4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1"/>
                                        </p:tgtEl>
                                        <p:attrNameLst>
                                          <p:attrName>style.visibility</p:attrName>
                                        </p:attrNameLst>
                                      </p:cBhvr>
                                      <p:to>
                                        <p:strVal val="visible"/>
                                      </p:to>
                                    </p:set>
                                    <p:animEffect transition="in" filter="fade">
                                      <p:cBhvr>
                                        <p:cTn id="7" dur="1"/>
                                        <p:tgtEl>
                                          <p:spTgt spid="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34" name="Google Shape;134;p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35" name="Google Shape;135;p5"/>
          <p:cNvGrpSpPr/>
          <p:nvPr/>
        </p:nvGrpSpPr>
        <p:grpSpPr>
          <a:xfrm>
            <a:off x="179512" y="2924944"/>
            <a:ext cx="8825174" cy="3067609"/>
            <a:chOff x="623626" y="3721100"/>
            <a:chExt cx="8825174" cy="3067609"/>
          </a:xfrm>
        </p:grpSpPr>
        <p:sp>
          <p:nvSpPr>
            <p:cNvPr id="136" name="Google Shape;136;p5"/>
            <p:cNvSpPr txBox="1"/>
            <p:nvPr/>
          </p:nvSpPr>
          <p:spPr>
            <a:xfrm>
              <a:off x="8192845" y="6134536"/>
              <a:ext cx="136151" cy="654173"/>
            </a:xfrm>
            <a:prstGeom prst="rect">
              <a:avLst/>
            </a:prstGeom>
            <a:noFill/>
            <a:ln>
              <a:noFill/>
            </a:ln>
          </p:spPr>
          <p:txBody>
            <a:bodyPr spcFirstLastPara="1" wrap="square" lIns="0" tIns="2225" rIns="0" bIns="0" anchor="t" anchorCtr="0">
              <a:spAutoFit/>
            </a:bodyPr>
            <a:lstStyle/>
            <a:p>
              <a:pPr marL="22413" marR="0" lvl="0" indent="0" algn="l" rtl="0">
                <a:spcBef>
                  <a:spcPts val="0"/>
                </a:spcBef>
                <a:spcAft>
                  <a:spcPts val="0"/>
                </a:spcAft>
                <a:buNone/>
              </a:pPr>
              <a:fld id="{00000000-1234-1234-1234-123412341234}" type="slidenum">
                <a:rPr lang="en-IN" sz="1412" b="0">
                  <a:solidFill>
                    <a:srgbClr val="FFFFFF"/>
                  </a:solidFill>
                  <a:latin typeface="Trebuchet MS"/>
                  <a:ea typeface="Trebuchet MS"/>
                  <a:cs typeface="Trebuchet MS"/>
                  <a:sym typeface="Trebuchet MS"/>
                </a:rPr>
                <a:t>5</a:t>
              </a:fld>
              <a:endParaRPr sz="1412" b="0">
                <a:solidFill>
                  <a:srgbClr val="000000"/>
                </a:solidFill>
                <a:latin typeface="Trebuchet MS"/>
                <a:ea typeface="Trebuchet MS"/>
                <a:cs typeface="Trebuchet MS"/>
                <a:sym typeface="Trebuchet MS"/>
              </a:endParaRPr>
            </a:p>
          </p:txBody>
        </p:sp>
        <p:sp>
          <p:nvSpPr>
            <p:cNvPr id="137" name="Google Shape;137;p5"/>
            <p:cNvSpPr/>
            <p:nvPr/>
          </p:nvSpPr>
          <p:spPr>
            <a:xfrm>
              <a:off x="2264791" y="3721100"/>
              <a:ext cx="1968500" cy="3060700"/>
            </a:xfrm>
            <a:custGeom>
              <a:avLst/>
              <a:gdLst/>
              <a:ahLst/>
              <a:cxnLst/>
              <a:rect l="l" t="t" r="r" b="b"/>
              <a:pathLst>
                <a:path w="1968500" h="3060700" extrusionOk="0">
                  <a:moveTo>
                    <a:pt x="0" y="0"/>
                  </a:moveTo>
                  <a:lnTo>
                    <a:pt x="1968500" y="0"/>
                  </a:lnTo>
                  <a:lnTo>
                    <a:pt x="1968500" y="3060700"/>
                  </a:lnTo>
                  <a:lnTo>
                    <a:pt x="0" y="306070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5"/>
            <p:cNvSpPr/>
            <p:nvPr/>
          </p:nvSpPr>
          <p:spPr>
            <a:xfrm>
              <a:off x="2298700" y="3721100"/>
              <a:ext cx="1968500" cy="3060700"/>
            </a:xfrm>
            <a:custGeom>
              <a:avLst/>
              <a:gdLst/>
              <a:ahLst/>
              <a:cxnLst/>
              <a:rect l="l" t="t" r="r" b="b"/>
              <a:pathLst>
                <a:path w="1968500" h="3060700" extrusionOk="0">
                  <a:moveTo>
                    <a:pt x="0" y="0"/>
                  </a:moveTo>
                  <a:lnTo>
                    <a:pt x="1968502" y="0"/>
                  </a:lnTo>
                  <a:lnTo>
                    <a:pt x="1968502" y="3060701"/>
                  </a:lnTo>
                  <a:lnTo>
                    <a:pt x="0" y="3060701"/>
                  </a:lnTo>
                  <a:lnTo>
                    <a:pt x="0"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5"/>
            <p:cNvSpPr txBox="1"/>
            <p:nvPr/>
          </p:nvSpPr>
          <p:spPr>
            <a:xfrm>
              <a:off x="2531491" y="4076699"/>
              <a:ext cx="1701800" cy="901700"/>
            </a:xfrm>
            <a:prstGeom prst="rect">
              <a:avLst/>
            </a:prstGeom>
            <a:solidFill>
              <a:srgbClr val="D9D9D9"/>
            </a:solidFill>
            <a:ln w="127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68910" marR="0" lvl="0" indent="0" algn="l" rtl="0">
                <a:lnSpc>
                  <a:spcPct val="108750"/>
                </a:lnSpc>
                <a:spcBef>
                  <a:spcPts val="0"/>
                </a:spcBef>
                <a:spcAft>
                  <a:spcPts val="0"/>
                </a:spcAft>
                <a:buNone/>
              </a:pPr>
              <a:r>
                <a:rPr lang="en-IN" sz="2000">
                  <a:solidFill>
                    <a:schemeClr val="dk1"/>
                  </a:solidFill>
                  <a:latin typeface="Trebuchet MS"/>
                  <a:ea typeface="Trebuchet MS"/>
                  <a:cs typeface="Trebuchet MS"/>
                  <a:sym typeface="Trebuchet MS"/>
                </a:rPr>
                <a:t>Bit-stream</a:t>
              </a:r>
              <a:endParaRPr sz="2000">
                <a:solidFill>
                  <a:schemeClr val="dk1"/>
                </a:solidFill>
                <a:latin typeface="Trebuchet MS"/>
                <a:ea typeface="Trebuchet MS"/>
                <a:cs typeface="Trebuchet MS"/>
                <a:sym typeface="Trebuchet MS"/>
              </a:endParaRPr>
            </a:p>
            <a:p>
              <a:pPr marL="207009" marR="146685" lvl="0" indent="-76199"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Generation  algorithm</a:t>
              </a:r>
              <a:endParaRPr sz="2000">
                <a:solidFill>
                  <a:schemeClr val="dk1"/>
                </a:solidFill>
                <a:latin typeface="Trebuchet MS"/>
                <a:ea typeface="Trebuchet MS"/>
                <a:cs typeface="Trebuchet MS"/>
                <a:sym typeface="Trebuchet MS"/>
              </a:endParaRPr>
            </a:p>
          </p:txBody>
        </p:sp>
        <p:sp>
          <p:nvSpPr>
            <p:cNvPr id="140" name="Google Shape;140;p5"/>
            <p:cNvSpPr/>
            <p:nvPr/>
          </p:nvSpPr>
          <p:spPr>
            <a:xfrm>
              <a:off x="3192602" y="5003800"/>
              <a:ext cx="125730" cy="783590"/>
            </a:xfrm>
            <a:custGeom>
              <a:avLst/>
              <a:gdLst/>
              <a:ahLst/>
              <a:cxnLst/>
              <a:rect l="l" t="t" r="r" b="b"/>
              <a:pathLst>
                <a:path w="125729" h="783589" extrusionOk="0">
                  <a:moveTo>
                    <a:pt x="125577" y="657694"/>
                  </a:moveTo>
                  <a:lnTo>
                    <a:pt x="0" y="657694"/>
                  </a:lnTo>
                  <a:lnTo>
                    <a:pt x="62788" y="783285"/>
                  </a:lnTo>
                  <a:lnTo>
                    <a:pt x="125577" y="657694"/>
                  </a:lnTo>
                  <a:close/>
                </a:path>
                <a:path w="125729" h="783589" extrusionOk="0">
                  <a:moveTo>
                    <a:pt x="69138" y="0"/>
                  </a:moveTo>
                  <a:lnTo>
                    <a:pt x="56438" y="0"/>
                  </a:lnTo>
                  <a:lnTo>
                    <a:pt x="56438" y="657694"/>
                  </a:lnTo>
                  <a:lnTo>
                    <a:pt x="69138" y="657694"/>
                  </a:lnTo>
                  <a:lnTo>
                    <a:pt x="69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5"/>
            <p:cNvSpPr/>
            <p:nvPr/>
          </p:nvSpPr>
          <p:spPr>
            <a:xfrm>
              <a:off x="1959902" y="5869241"/>
              <a:ext cx="1167765" cy="125730"/>
            </a:xfrm>
            <a:custGeom>
              <a:avLst/>
              <a:gdLst/>
              <a:ahLst/>
              <a:cxnLst/>
              <a:rect l="l" t="t" r="r" b="b"/>
              <a:pathLst>
                <a:path w="1167764" h="125729" extrusionOk="0">
                  <a:moveTo>
                    <a:pt x="177" y="42608"/>
                  </a:moveTo>
                  <a:lnTo>
                    <a:pt x="0" y="55308"/>
                  </a:lnTo>
                  <a:lnTo>
                    <a:pt x="1041514" y="69151"/>
                  </a:lnTo>
                  <a:lnTo>
                    <a:pt x="1040765" y="125590"/>
                  </a:lnTo>
                  <a:lnTo>
                    <a:pt x="1167180" y="64465"/>
                  </a:lnTo>
                  <a:lnTo>
                    <a:pt x="1151672" y="56451"/>
                  </a:lnTo>
                  <a:lnTo>
                    <a:pt x="1041679" y="56451"/>
                  </a:lnTo>
                  <a:lnTo>
                    <a:pt x="177" y="42608"/>
                  </a:lnTo>
                  <a:close/>
                </a:path>
                <a:path w="1167764" h="125729" extrusionOk="0">
                  <a:moveTo>
                    <a:pt x="1042428" y="0"/>
                  </a:moveTo>
                  <a:lnTo>
                    <a:pt x="1041679" y="56451"/>
                  </a:lnTo>
                  <a:lnTo>
                    <a:pt x="1151672" y="56451"/>
                  </a:lnTo>
                  <a:lnTo>
                    <a:pt x="104242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5"/>
            <p:cNvSpPr/>
            <p:nvPr/>
          </p:nvSpPr>
          <p:spPr>
            <a:xfrm>
              <a:off x="3395091" y="5868111"/>
              <a:ext cx="1353185" cy="125730"/>
            </a:xfrm>
            <a:custGeom>
              <a:avLst/>
              <a:gdLst/>
              <a:ahLst/>
              <a:cxnLst/>
              <a:rect l="l" t="t" r="r" b="b"/>
              <a:pathLst>
                <a:path w="1353185" h="125729" extrusionOk="0">
                  <a:moveTo>
                    <a:pt x="1227366" y="0"/>
                  </a:moveTo>
                  <a:lnTo>
                    <a:pt x="1227366" y="56438"/>
                  </a:lnTo>
                  <a:lnTo>
                    <a:pt x="0" y="56438"/>
                  </a:lnTo>
                  <a:lnTo>
                    <a:pt x="0" y="69138"/>
                  </a:lnTo>
                  <a:lnTo>
                    <a:pt x="1227366" y="69138"/>
                  </a:lnTo>
                  <a:lnTo>
                    <a:pt x="1227366" y="125590"/>
                  </a:lnTo>
                  <a:lnTo>
                    <a:pt x="1352956" y="62788"/>
                  </a:lnTo>
                  <a:lnTo>
                    <a:pt x="122736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5"/>
            <p:cNvSpPr/>
            <p:nvPr/>
          </p:nvSpPr>
          <p:spPr>
            <a:xfrm>
              <a:off x="5935091" y="3721100"/>
              <a:ext cx="1879600" cy="3060700"/>
            </a:xfrm>
            <a:custGeom>
              <a:avLst/>
              <a:gdLst/>
              <a:ahLst/>
              <a:cxnLst/>
              <a:rect l="l" t="t" r="r" b="b"/>
              <a:pathLst>
                <a:path w="1879600" h="3060700" extrusionOk="0">
                  <a:moveTo>
                    <a:pt x="0" y="0"/>
                  </a:moveTo>
                  <a:lnTo>
                    <a:pt x="1879600" y="0"/>
                  </a:lnTo>
                  <a:lnTo>
                    <a:pt x="1879600" y="3060700"/>
                  </a:lnTo>
                  <a:lnTo>
                    <a:pt x="0" y="306070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5"/>
            <p:cNvSpPr/>
            <p:nvPr/>
          </p:nvSpPr>
          <p:spPr>
            <a:xfrm>
              <a:off x="5935091" y="3721100"/>
              <a:ext cx="1879600" cy="3060700"/>
            </a:xfrm>
            <a:custGeom>
              <a:avLst/>
              <a:gdLst/>
              <a:ahLst/>
              <a:cxnLst/>
              <a:rect l="l" t="t" r="r" b="b"/>
              <a:pathLst>
                <a:path w="1879600" h="3060700" extrusionOk="0">
                  <a:moveTo>
                    <a:pt x="0" y="0"/>
                  </a:moveTo>
                  <a:lnTo>
                    <a:pt x="1879601" y="0"/>
                  </a:lnTo>
                  <a:lnTo>
                    <a:pt x="1879601" y="3060701"/>
                  </a:lnTo>
                  <a:lnTo>
                    <a:pt x="0" y="3060701"/>
                  </a:lnTo>
                  <a:lnTo>
                    <a:pt x="0"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5"/>
            <p:cNvSpPr txBox="1"/>
            <p:nvPr/>
          </p:nvSpPr>
          <p:spPr>
            <a:xfrm>
              <a:off x="6163691" y="4076699"/>
              <a:ext cx="1512622" cy="901700"/>
            </a:xfrm>
            <a:prstGeom prst="rect">
              <a:avLst/>
            </a:prstGeom>
            <a:solidFill>
              <a:srgbClr val="D9D9D9"/>
            </a:solidFill>
            <a:ln w="12700"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75895" marR="0" lvl="0" indent="0" algn="l" rtl="0">
                <a:lnSpc>
                  <a:spcPct val="108750"/>
                </a:lnSpc>
                <a:spcBef>
                  <a:spcPts val="0"/>
                </a:spcBef>
                <a:spcAft>
                  <a:spcPts val="0"/>
                </a:spcAft>
                <a:buNone/>
              </a:pPr>
              <a:r>
                <a:rPr lang="en-IN" sz="2000">
                  <a:solidFill>
                    <a:schemeClr val="dk1"/>
                  </a:solidFill>
                  <a:latin typeface="Trebuchet MS"/>
                  <a:ea typeface="Trebuchet MS"/>
                  <a:cs typeface="Trebuchet MS"/>
                  <a:sym typeface="Trebuchet MS"/>
                </a:rPr>
                <a:t>Bit-stream</a:t>
              </a:r>
              <a:endParaRPr sz="2000">
                <a:solidFill>
                  <a:schemeClr val="dk1"/>
                </a:solidFill>
                <a:latin typeface="Trebuchet MS"/>
                <a:ea typeface="Trebuchet MS"/>
                <a:cs typeface="Trebuchet MS"/>
                <a:sym typeface="Trebuchet MS"/>
              </a:endParaRPr>
            </a:p>
            <a:p>
              <a:pPr marL="213995" marR="139700" lvl="0" indent="-76200"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Generation  algorithm</a:t>
              </a:r>
              <a:endParaRPr sz="2000">
                <a:solidFill>
                  <a:schemeClr val="dk1"/>
                </a:solidFill>
                <a:latin typeface="Trebuchet MS"/>
                <a:ea typeface="Trebuchet MS"/>
                <a:cs typeface="Trebuchet MS"/>
                <a:sym typeface="Trebuchet MS"/>
              </a:endParaRPr>
            </a:p>
          </p:txBody>
        </p:sp>
        <p:sp>
          <p:nvSpPr>
            <p:cNvPr id="146" name="Google Shape;146;p5"/>
            <p:cNvSpPr/>
            <p:nvPr/>
          </p:nvSpPr>
          <p:spPr>
            <a:xfrm>
              <a:off x="6761302" y="5003800"/>
              <a:ext cx="125730" cy="783590"/>
            </a:xfrm>
            <a:custGeom>
              <a:avLst/>
              <a:gdLst/>
              <a:ahLst/>
              <a:cxnLst/>
              <a:rect l="l" t="t" r="r" b="b"/>
              <a:pathLst>
                <a:path w="125729" h="783589" extrusionOk="0">
                  <a:moveTo>
                    <a:pt x="125577" y="657694"/>
                  </a:moveTo>
                  <a:lnTo>
                    <a:pt x="0" y="657694"/>
                  </a:lnTo>
                  <a:lnTo>
                    <a:pt x="62788" y="783285"/>
                  </a:lnTo>
                  <a:lnTo>
                    <a:pt x="125577" y="657694"/>
                  </a:lnTo>
                  <a:close/>
                </a:path>
                <a:path w="125729" h="783589" extrusionOk="0">
                  <a:moveTo>
                    <a:pt x="69138" y="0"/>
                  </a:moveTo>
                  <a:lnTo>
                    <a:pt x="56438" y="0"/>
                  </a:lnTo>
                  <a:lnTo>
                    <a:pt x="56438" y="657694"/>
                  </a:lnTo>
                  <a:lnTo>
                    <a:pt x="69138" y="657694"/>
                  </a:lnTo>
                  <a:lnTo>
                    <a:pt x="69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5"/>
            <p:cNvSpPr/>
            <p:nvPr/>
          </p:nvSpPr>
          <p:spPr>
            <a:xfrm>
              <a:off x="5655691" y="5868111"/>
              <a:ext cx="1052830" cy="125730"/>
            </a:xfrm>
            <a:custGeom>
              <a:avLst/>
              <a:gdLst/>
              <a:ahLst/>
              <a:cxnLst/>
              <a:rect l="l" t="t" r="r" b="b"/>
              <a:pathLst>
                <a:path w="1052829" h="125729" extrusionOk="0">
                  <a:moveTo>
                    <a:pt x="926947" y="0"/>
                  </a:moveTo>
                  <a:lnTo>
                    <a:pt x="926947" y="56438"/>
                  </a:lnTo>
                  <a:lnTo>
                    <a:pt x="0" y="56438"/>
                  </a:lnTo>
                  <a:lnTo>
                    <a:pt x="0" y="69138"/>
                  </a:lnTo>
                  <a:lnTo>
                    <a:pt x="926947" y="69138"/>
                  </a:lnTo>
                  <a:lnTo>
                    <a:pt x="926947" y="125590"/>
                  </a:lnTo>
                  <a:lnTo>
                    <a:pt x="1052537" y="62788"/>
                  </a:lnTo>
                  <a:lnTo>
                    <a:pt x="92694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5"/>
            <p:cNvSpPr/>
            <p:nvPr/>
          </p:nvSpPr>
          <p:spPr>
            <a:xfrm>
              <a:off x="6963715" y="5856846"/>
              <a:ext cx="1353185" cy="125730"/>
            </a:xfrm>
            <a:custGeom>
              <a:avLst/>
              <a:gdLst/>
              <a:ahLst/>
              <a:cxnLst/>
              <a:rect l="l" t="t" r="r" b="b"/>
              <a:pathLst>
                <a:path w="1353184" h="125729" extrusionOk="0">
                  <a:moveTo>
                    <a:pt x="1337888" y="69138"/>
                  </a:moveTo>
                  <a:lnTo>
                    <a:pt x="1227518" y="69138"/>
                  </a:lnTo>
                  <a:lnTo>
                    <a:pt x="1228166" y="125590"/>
                  </a:lnTo>
                  <a:lnTo>
                    <a:pt x="1337888" y="69138"/>
                  </a:lnTo>
                  <a:close/>
                </a:path>
                <a:path w="1353184" h="125729" extrusionOk="0">
                  <a:moveTo>
                    <a:pt x="1226731" y="0"/>
                  </a:moveTo>
                  <a:lnTo>
                    <a:pt x="1227378" y="56438"/>
                  </a:lnTo>
                  <a:lnTo>
                    <a:pt x="0" y="70510"/>
                  </a:lnTo>
                  <a:lnTo>
                    <a:pt x="152" y="83210"/>
                  </a:lnTo>
                  <a:lnTo>
                    <a:pt x="1227518" y="69138"/>
                  </a:lnTo>
                  <a:lnTo>
                    <a:pt x="1337888" y="69138"/>
                  </a:lnTo>
                  <a:lnTo>
                    <a:pt x="1353019" y="61353"/>
                  </a:lnTo>
                  <a:lnTo>
                    <a:pt x="122673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5"/>
            <p:cNvSpPr/>
            <p:nvPr/>
          </p:nvSpPr>
          <p:spPr>
            <a:xfrm>
              <a:off x="1959991" y="4483811"/>
              <a:ext cx="562610" cy="125730"/>
            </a:xfrm>
            <a:custGeom>
              <a:avLst/>
              <a:gdLst/>
              <a:ahLst/>
              <a:cxnLst/>
              <a:rect l="l" t="t" r="r" b="b"/>
              <a:pathLst>
                <a:path w="562610" h="125730" extrusionOk="0">
                  <a:moveTo>
                    <a:pt x="437006" y="0"/>
                  </a:moveTo>
                  <a:lnTo>
                    <a:pt x="437006" y="56438"/>
                  </a:lnTo>
                  <a:lnTo>
                    <a:pt x="0" y="56438"/>
                  </a:lnTo>
                  <a:lnTo>
                    <a:pt x="0" y="69138"/>
                  </a:lnTo>
                  <a:lnTo>
                    <a:pt x="437006" y="69138"/>
                  </a:lnTo>
                  <a:lnTo>
                    <a:pt x="437006" y="125590"/>
                  </a:lnTo>
                  <a:lnTo>
                    <a:pt x="562597" y="62788"/>
                  </a:lnTo>
                  <a:lnTo>
                    <a:pt x="4370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5"/>
            <p:cNvSpPr/>
            <p:nvPr/>
          </p:nvSpPr>
          <p:spPr>
            <a:xfrm>
              <a:off x="5655691" y="4471111"/>
              <a:ext cx="512445" cy="125730"/>
            </a:xfrm>
            <a:custGeom>
              <a:avLst/>
              <a:gdLst/>
              <a:ahLst/>
              <a:cxnLst/>
              <a:rect l="l" t="t" r="r" b="b"/>
              <a:pathLst>
                <a:path w="512445" h="125730" extrusionOk="0">
                  <a:moveTo>
                    <a:pt x="386588" y="0"/>
                  </a:moveTo>
                  <a:lnTo>
                    <a:pt x="386588" y="56438"/>
                  </a:lnTo>
                  <a:lnTo>
                    <a:pt x="0" y="56438"/>
                  </a:lnTo>
                  <a:lnTo>
                    <a:pt x="0" y="69138"/>
                  </a:lnTo>
                  <a:lnTo>
                    <a:pt x="386588" y="69138"/>
                  </a:lnTo>
                  <a:lnTo>
                    <a:pt x="386588" y="125590"/>
                  </a:lnTo>
                  <a:lnTo>
                    <a:pt x="512178" y="62788"/>
                  </a:lnTo>
                  <a:lnTo>
                    <a:pt x="38658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5"/>
            <p:cNvSpPr txBox="1"/>
            <p:nvPr/>
          </p:nvSpPr>
          <p:spPr>
            <a:xfrm>
              <a:off x="623626" y="5566803"/>
              <a:ext cx="1407649" cy="635000"/>
            </a:xfrm>
            <a:prstGeom prst="rect">
              <a:avLst/>
            </a:prstGeom>
            <a:noFill/>
            <a:ln>
              <a:noFill/>
            </a:ln>
          </p:spPr>
          <p:txBody>
            <a:bodyPr spcFirstLastPara="1" wrap="square" lIns="0" tIns="12700" rIns="0" bIns="0" anchor="t" anchorCtr="0">
              <a:spAutoFit/>
            </a:bodyPr>
            <a:lstStyle/>
            <a:p>
              <a:pPr marL="241300" marR="5080" lvl="0" indent="-228600"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Plaintext(p</a:t>
              </a:r>
              <a:r>
                <a:rPr lang="en-IN" sz="1950" baseline="-25000">
                  <a:solidFill>
                    <a:schemeClr val="dk1"/>
                  </a:solidFill>
                  <a:latin typeface="Trebuchet MS"/>
                  <a:ea typeface="Trebuchet MS"/>
                  <a:cs typeface="Trebuchet MS"/>
                  <a:sym typeface="Trebuchet MS"/>
                </a:rPr>
                <a:t>i</a:t>
              </a:r>
              <a:r>
                <a:rPr lang="en-IN" sz="2000">
                  <a:solidFill>
                    <a:schemeClr val="dk1"/>
                  </a:solidFill>
                  <a:latin typeface="Trebuchet MS"/>
                  <a:ea typeface="Trebuchet MS"/>
                  <a:cs typeface="Trebuchet MS"/>
                  <a:sym typeface="Trebuchet MS"/>
                </a:rPr>
                <a:t>)  100101</a:t>
              </a:r>
              <a:endParaRPr sz="2000">
                <a:solidFill>
                  <a:schemeClr val="dk1"/>
                </a:solidFill>
                <a:latin typeface="Trebuchet MS"/>
                <a:ea typeface="Trebuchet MS"/>
                <a:cs typeface="Trebuchet MS"/>
                <a:sym typeface="Trebuchet MS"/>
              </a:endParaRPr>
            </a:p>
          </p:txBody>
        </p:sp>
        <p:sp>
          <p:nvSpPr>
            <p:cNvPr id="152" name="Google Shape;152;p5"/>
            <p:cNvSpPr txBox="1"/>
            <p:nvPr/>
          </p:nvSpPr>
          <p:spPr>
            <a:xfrm>
              <a:off x="630809" y="4197832"/>
              <a:ext cx="1084837" cy="635000"/>
            </a:xfrm>
            <a:prstGeom prst="rect">
              <a:avLst/>
            </a:prstGeom>
            <a:noFill/>
            <a:ln>
              <a:noFill/>
            </a:ln>
          </p:spPr>
          <p:txBody>
            <a:bodyPr spcFirstLastPara="1" wrap="square" lIns="0" tIns="12700" rIns="0" bIns="0" anchor="t" anchorCtr="0">
              <a:spAutoFit/>
            </a:bodyPr>
            <a:lstStyle/>
            <a:p>
              <a:pPr marL="12700" marR="5080" lvl="0" indent="50800"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Key(k</a:t>
              </a:r>
              <a:r>
                <a:rPr lang="en-IN" sz="1950" baseline="-25000">
                  <a:solidFill>
                    <a:schemeClr val="dk1"/>
                  </a:solidFill>
                  <a:latin typeface="Trebuchet MS"/>
                  <a:ea typeface="Trebuchet MS"/>
                  <a:cs typeface="Trebuchet MS"/>
                  <a:sym typeface="Trebuchet MS"/>
                </a:rPr>
                <a:t>i</a:t>
              </a:r>
              <a:r>
                <a:rPr lang="en-IN" sz="2000">
                  <a:solidFill>
                    <a:schemeClr val="dk1"/>
                  </a:solidFill>
                  <a:latin typeface="Trebuchet MS"/>
                  <a:ea typeface="Trebuchet MS"/>
                  <a:cs typeface="Trebuchet MS"/>
                  <a:sym typeface="Trebuchet MS"/>
                </a:rPr>
                <a:t>)  010101</a:t>
              </a:r>
              <a:endParaRPr sz="2000">
                <a:solidFill>
                  <a:schemeClr val="dk1"/>
                </a:solidFill>
                <a:latin typeface="Trebuchet MS"/>
                <a:ea typeface="Trebuchet MS"/>
                <a:cs typeface="Trebuchet MS"/>
                <a:sym typeface="Trebuchet MS"/>
              </a:endParaRPr>
            </a:p>
          </p:txBody>
        </p:sp>
        <p:sp>
          <p:nvSpPr>
            <p:cNvPr id="153" name="Google Shape;153;p5"/>
            <p:cNvSpPr txBox="1"/>
            <p:nvPr/>
          </p:nvSpPr>
          <p:spPr>
            <a:xfrm>
              <a:off x="4426914" y="5537200"/>
              <a:ext cx="1821486" cy="635000"/>
            </a:xfrm>
            <a:prstGeom prst="rect">
              <a:avLst/>
            </a:prstGeom>
            <a:noFill/>
            <a:ln>
              <a:noFill/>
            </a:ln>
          </p:spPr>
          <p:txBody>
            <a:bodyPr spcFirstLastPara="1" wrap="square" lIns="0" tIns="12700" rIns="0" bIns="0" anchor="t" anchorCtr="0">
              <a:spAutoFit/>
            </a:bodyPr>
            <a:lstStyle/>
            <a:p>
              <a:pPr marL="330200" marR="5080" lvl="0" indent="-317500"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Ciphertext(c</a:t>
              </a:r>
              <a:r>
                <a:rPr lang="en-IN" sz="1950" baseline="-25000">
                  <a:solidFill>
                    <a:schemeClr val="dk1"/>
                  </a:solidFill>
                  <a:latin typeface="Trebuchet MS"/>
                  <a:ea typeface="Trebuchet MS"/>
                  <a:cs typeface="Trebuchet MS"/>
                  <a:sym typeface="Trebuchet MS"/>
                </a:rPr>
                <a:t>i</a:t>
              </a:r>
              <a:r>
                <a:rPr lang="en-IN" sz="2000">
                  <a:solidFill>
                    <a:schemeClr val="dk1"/>
                  </a:solidFill>
                  <a:latin typeface="Trebuchet MS"/>
                  <a:ea typeface="Trebuchet MS"/>
                  <a:cs typeface="Trebuchet MS"/>
                  <a:sym typeface="Trebuchet MS"/>
                </a:rPr>
                <a:t>)  110000</a:t>
              </a:r>
              <a:endParaRPr sz="2000">
                <a:solidFill>
                  <a:schemeClr val="dk1"/>
                </a:solidFill>
                <a:latin typeface="Trebuchet MS"/>
                <a:ea typeface="Trebuchet MS"/>
                <a:cs typeface="Trebuchet MS"/>
                <a:sym typeface="Trebuchet MS"/>
              </a:endParaRPr>
            </a:p>
          </p:txBody>
        </p:sp>
        <p:sp>
          <p:nvSpPr>
            <p:cNvPr id="154" name="Google Shape;154;p5"/>
            <p:cNvSpPr txBox="1"/>
            <p:nvPr/>
          </p:nvSpPr>
          <p:spPr>
            <a:xfrm>
              <a:off x="4495800" y="4183024"/>
              <a:ext cx="957973" cy="635000"/>
            </a:xfrm>
            <a:prstGeom prst="rect">
              <a:avLst/>
            </a:prstGeom>
            <a:noFill/>
            <a:ln>
              <a:noFill/>
            </a:ln>
          </p:spPr>
          <p:txBody>
            <a:bodyPr spcFirstLastPara="1" wrap="square" lIns="0" tIns="12700" rIns="0" bIns="0" anchor="t" anchorCtr="0">
              <a:spAutoFit/>
            </a:bodyPr>
            <a:lstStyle/>
            <a:p>
              <a:pPr marL="12700" marR="5080" lvl="0" indent="50800"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Key(k</a:t>
              </a:r>
              <a:r>
                <a:rPr lang="en-IN" sz="1950" baseline="-25000">
                  <a:solidFill>
                    <a:schemeClr val="dk1"/>
                  </a:solidFill>
                  <a:latin typeface="Trebuchet MS"/>
                  <a:ea typeface="Trebuchet MS"/>
                  <a:cs typeface="Trebuchet MS"/>
                  <a:sym typeface="Trebuchet MS"/>
                </a:rPr>
                <a:t>i</a:t>
              </a:r>
              <a:r>
                <a:rPr lang="en-IN" sz="2000">
                  <a:solidFill>
                    <a:schemeClr val="dk1"/>
                  </a:solidFill>
                  <a:latin typeface="Trebuchet MS"/>
                  <a:ea typeface="Trebuchet MS"/>
                  <a:cs typeface="Trebuchet MS"/>
                  <a:sym typeface="Trebuchet MS"/>
                </a:rPr>
                <a:t>)  010101</a:t>
              </a:r>
              <a:endParaRPr sz="2000">
                <a:solidFill>
                  <a:schemeClr val="dk1"/>
                </a:solidFill>
                <a:latin typeface="Trebuchet MS"/>
                <a:ea typeface="Trebuchet MS"/>
                <a:cs typeface="Trebuchet MS"/>
                <a:sym typeface="Trebuchet MS"/>
              </a:endParaRPr>
            </a:p>
          </p:txBody>
        </p:sp>
        <p:sp>
          <p:nvSpPr>
            <p:cNvPr id="155" name="Google Shape;155;p5"/>
            <p:cNvSpPr txBox="1"/>
            <p:nvPr/>
          </p:nvSpPr>
          <p:spPr>
            <a:xfrm>
              <a:off x="8119567" y="5566803"/>
              <a:ext cx="1329233" cy="635000"/>
            </a:xfrm>
            <a:prstGeom prst="rect">
              <a:avLst/>
            </a:prstGeom>
            <a:noFill/>
            <a:ln>
              <a:noFill/>
            </a:ln>
          </p:spPr>
          <p:txBody>
            <a:bodyPr spcFirstLastPara="1" wrap="square" lIns="0" tIns="12700" rIns="0" bIns="0" anchor="t" anchorCtr="0">
              <a:spAutoFit/>
            </a:bodyPr>
            <a:lstStyle/>
            <a:p>
              <a:pPr marL="241300" marR="5080" lvl="0" indent="-228600"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Plaintext(p</a:t>
              </a:r>
              <a:r>
                <a:rPr lang="en-IN" sz="1950" baseline="-25000">
                  <a:solidFill>
                    <a:schemeClr val="dk1"/>
                  </a:solidFill>
                  <a:latin typeface="Trebuchet MS"/>
                  <a:ea typeface="Trebuchet MS"/>
                  <a:cs typeface="Trebuchet MS"/>
                  <a:sym typeface="Trebuchet MS"/>
                </a:rPr>
                <a:t>i</a:t>
              </a:r>
              <a:r>
                <a:rPr lang="en-IN" sz="2000">
                  <a:solidFill>
                    <a:schemeClr val="dk1"/>
                  </a:solidFill>
                  <a:latin typeface="Trebuchet MS"/>
                  <a:ea typeface="Trebuchet MS"/>
                  <a:cs typeface="Trebuchet MS"/>
                  <a:sym typeface="Trebuchet MS"/>
                </a:rPr>
                <a:t>)  100101</a:t>
              </a:r>
              <a:endParaRPr sz="2000">
                <a:solidFill>
                  <a:schemeClr val="dk1"/>
                </a:solidFill>
                <a:latin typeface="Trebuchet MS"/>
                <a:ea typeface="Trebuchet MS"/>
                <a:cs typeface="Trebuchet MS"/>
                <a:sym typeface="Trebuchet MS"/>
              </a:endParaRPr>
            </a:p>
          </p:txBody>
        </p:sp>
        <p:sp>
          <p:nvSpPr>
            <p:cNvPr id="156" name="Google Shape;156;p5"/>
            <p:cNvSpPr txBox="1"/>
            <p:nvPr/>
          </p:nvSpPr>
          <p:spPr>
            <a:xfrm>
              <a:off x="2522601" y="5080343"/>
              <a:ext cx="1399743" cy="1550670"/>
            </a:xfrm>
            <a:prstGeom prst="rect">
              <a:avLst/>
            </a:prstGeom>
            <a:noFill/>
            <a:ln>
              <a:noFill/>
            </a:ln>
          </p:spPr>
          <p:txBody>
            <a:bodyPr spcFirstLastPara="1" wrap="square" lIns="0" tIns="12700" rIns="0" bIns="0" anchor="t" anchorCtr="0">
              <a:spAutoFit/>
            </a:bodyPr>
            <a:lstStyle/>
            <a:p>
              <a:pPr marL="788035" marR="0" lvl="0" indent="0" algn="l"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K</a:t>
              </a:r>
              <a:r>
                <a:rPr lang="en-IN" sz="1950" baseline="-25000">
                  <a:solidFill>
                    <a:schemeClr val="dk1"/>
                  </a:solidFill>
                  <a:latin typeface="Trebuchet MS"/>
                  <a:ea typeface="Trebuchet MS"/>
                  <a:cs typeface="Trebuchet MS"/>
                  <a:sym typeface="Trebuchet MS"/>
                </a:rPr>
                <a:t>i</a:t>
              </a:r>
              <a:endParaRPr sz="1950" baseline="-25000">
                <a:solidFill>
                  <a:schemeClr val="dk1"/>
                </a:solidFill>
                <a:latin typeface="Trebuchet MS"/>
                <a:ea typeface="Trebuchet MS"/>
                <a:cs typeface="Trebuchet MS"/>
                <a:sym typeface="Trebuchet MS"/>
              </a:endParaRPr>
            </a:p>
            <a:p>
              <a:pPr marL="0" marR="0" lvl="0" indent="0" algn="l" rtl="0">
                <a:lnSpc>
                  <a:spcPct val="100000"/>
                </a:lnSpc>
                <a:spcBef>
                  <a:spcPts val="30"/>
                </a:spcBef>
                <a:spcAft>
                  <a:spcPts val="0"/>
                </a:spcAft>
                <a:buNone/>
              </a:pPr>
              <a:endParaRPr sz="2050">
                <a:solidFill>
                  <a:schemeClr val="dk1"/>
                </a:solidFill>
                <a:latin typeface="Times New Roman"/>
                <a:ea typeface="Times New Roman"/>
                <a:cs typeface="Times New Roman"/>
                <a:sym typeface="Times New Roman"/>
              </a:endParaRPr>
            </a:p>
            <a:p>
              <a:pPr marL="48260" marR="0" lvl="0" indent="0" algn="ctr" rtl="0">
                <a:lnSpc>
                  <a:spcPct val="100000"/>
                </a:lnSpc>
                <a:spcBef>
                  <a:spcPts val="0"/>
                </a:spcBef>
                <a:spcAft>
                  <a:spcPts val="0"/>
                </a:spcAft>
                <a:buNone/>
              </a:pPr>
              <a:r>
                <a:rPr lang="en-I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marL="0" marR="0" lvl="0" indent="0" algn="ctr" rtl="0">
                <a:lnSpc>
                  <a:spcPct val="100000"/>
                </a:lnSpc>
                <a:spcBef>
                  <a:spcPts val="1939"/>
                </a:spcBef>
                <a:spcAft>
                  <a:spcPts val="0"/>
                </a:spcAft>
                <a:buNone/>
              </a:pPr>
              <a:r>
                <a:rPr lang="en-IN" sz="2000">
                  <a:solidFill>
                    <a:schemeClr val="dk1"/>
                  </a:solidFill>
                  <a:latin typeface="Trebuchet MS"/>
                  <a:ea typeface="Trebuchet MS"/>
                  <a:cs typeface="Trebuchet MS"/>
                  <a:sym typeface="Trebuchet MS"/>
                </a:rPr>
                <a:t>ENCRYPTION</a:t>
              </a:r>
              <a:endParaRPr sz="2000">
                <a:solidFill>
                  <a:schemeClr val="dk1"/>
                </a:solidFill>
                <a:latin typeface="Trebuchet MS"/>
                <a:ea typeface="Trebuchet MS"/>
                <a:cs typeface="Trebuchet MS"/>
                <a:sym typeface="Trebuchet MS"/>
              </a:endParaRPr>
            </a:p>
          </p:txBody>
        </p:sp>
        <p:sp>
          <p:nvSpPr>
            <p:cNvPr id="157" name="Google Shape;157;p5"/>
            <p:cNvSpPr txBox="1"/>
            <p:nvPr/>
          </p:nvSpPr>
          <p:spPr>
            <a:xfrm>
              <a:off x="6181013" y="5093576"/>
              <a:ext cx="1495300" cy="1537437"/>
            </a:xfrm>
            <a:prstGeom prst="rect">
              <a:avLst/>
            </a:prstGeom>
            <a:noFill/>
            <a:ln>
              <a:noFill/>
            </a:ln>
          </p:spPr>
          <p:txBody>
            <a:bodyPr spcFirstLastPara="1" wrap="square" lIns="0" tIns="12700" rIns="0" bIns="0" anchor="t" anchorCtr="0">
              <a:spAutoFit/>
            </a:bodyPr>
            <a:lstStyle/>
            <a:p>
              <a:pPr marL="223520" marR="0" lvl="0" indent="0" algn="ctr" rtl="0">
                <a:lnSpc>
                  <a:spcPct val="100000"/>
                </a:lnSpc>
                <a:spcBef>
                  <a:spcPts val="0"/>
                </a:spcBef>
                <a:spcAft>
                  <a:spcPts val="0"/>
                </a:spcAft>
                <a:buNone/>
              </a:pPr>
              <a:r>
                <a:rPr lang="en-IN" sz="2000">
                  <a:solidFill>
                    <a:schemeClr val="dk1"/>
                  </a:solidFill>
                  <a:latin typeface="Trebuchet MS"/>
                  <a:ea typeface="Trebuchet MS"/>
                  <a:cs typeface="Trebuchet MS"/>
                  <a:sym typeface="Trebuchet MS"/>
                </a:rPr>
                <a:t>K</a:t>
              </a:r>
              <a:r>
                <a:rPr lang="en-IN" sz="1950" baseline="-25000">
                  <a:solidFill>
                    <a:schemeClr val="dk1"/>
                  </a:solidFill>
                  <a:latin typeface="Trebuchet MS"/>
                  <a:ea typeface="Trebuchet MS"/>
                  <a:cs typeface="Trebuchet MS"/>
                  <a:sym typeface="Trebuchet MS"/>
                </a:rPr>
                <a:t>i</a:t>
              </a:r>
              <a:endParaRPr sz="1950" baseline="-25000">
                <a:solidFill>
                  <a:schemeClr val="dk1"/>
                </a:solidFill>
                <a:latin typeface="Trebuchet MS"/>
                <a:ea typeface="Trebuchet MS"/>
                <a:cs typeface="Trebuchet MS"/>
                <a:sym typeface="Trebuchet MS"/>
              </a:endParaRPr>
            </a:p>
            <a:p>
              <a:pPr marL="0" marR="39370" lvl="0" indent="0" algn="ctr" rtl="0">
                <a:lnSpc>
                  <a:spcPct val="100000"/>
                </a:lnSpc>
                <a:spcBef>
                  <a:spcPts val="2285"/>
                </a:spcBef>
                <a:spcAft>
                  <a:spcPts val="0"/>
                </a:spcAft>
                <a:buNone/>
              </a:pPr>
              <a:r>
                <a:rPr lang="en-IN"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a:p>
              <a:pPr marL="0" marR="0" lvl="0" indent="0" algn="ctr" rtl="0">
                <a:lnSpc>
                  <a:spcPct val="100000"/>
                </a:lnSpc>
                <a:spcBef>
                  <a:spcPts val="1940"/>
                </a:spcBef>
                <a:spcAft>
                  <a:spcPts val="0"/>
                </a:spcAft>
                <a:buNone/>
              </a:pPr>
              <a:r>
                <a:rPr lang="en-IN" sz="2000">
                  <a:solidFill>
                    <a:schemeClr val="dk1"/>
                  </a:solidFill>
                  <a:latin typeface="Trebuchet MS"/>
                  <a:ea typeface="Trebuchet MS"/>
                  <a:cs typeface="Trebuchet MS"/>
                  <a:sym typeface="Trebuchet MS"/>
                </a:rPr>
                <a:t>DECRYPTION</a:t>
              </a:r>
              <a:endParaRPr sz="2000">
                <a:solidFill>
                  <a:schemeClr val="dk1"/>
                </a:solidFill>
                <a:latin typeface="Trebuchet MS"/>
                <a:ea typeface="Trebuchet MS"/>
                <a:cs typeface="Trebuchet MS"/>
                <a:sym typeface="Trebuchet MS"/>
              </a:endParaRPr>
            </a:p>
          </p:txBody>
        </p:sp>
      </p:grpSp>
      <p:sp>
        <p:nvSpPr>
          <p:cNvPr id="158" name="Google Shape;158;p5"/>
          <p:cNvSpPr/>
          <p:nvPr/>
        </p:nvSpPr>
        <p:spPr>
          <a:xfrm>
            <a:off x="10754" y="1165403"/>
            <a:ext cx="9144001"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a:solidFill>
                  <a:schemeClr val="lt1"/>
                </a:solidFill>
                <a:latin typeface="Calibri"/>
                <a:ea typeface="Calibri"/>
                <a:cs typeface="Calibri"/>
                <a:sym typeface="Calibri"/>
              </a:rPr>
              <a:t>Stream  Cipher- Example</a:t>
            </a:r>
            <a:endParaRPr sz="3200" b="1">
              <a:solidFill>
                <a:schemeClr val="lt1"/>
              </a:solidFill>
              <a:latin typeface="Calibri"/>
              <a:ea typeface="Calibri"/>
              <a:cs typeface="Calibri"/>
              <a:sym typeface="Calibri"/>
            </a:endParaRPr>
          </a:p>
        </p:txBody>
      </p:sp>
      <p:pic>
        <p:nvPicPr>
          <p:cNvPr id="159" name="Google Shape;159;p5"/>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7" name="Google Shape;767;p4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Differential Cryptanalysis</a:t>
            </a:r>
            <a:endParaRPr sz="2800" b="1">
              <a:solidFill>
                <a:schemeClr val="lt1"/>
              </a:solidFill>
              <a:latin typeface="Calibri"/>
              <a:ea typeface="Calibri"/>
              <a:cs typeface="Calibri"/>
              <a:sym typeface="Calibri"/>
            </a:endParaRPr>
          </a:p>
        </p:txBody>
      </p:sp>
      <p:sp>
        <p:nvSpPr>
          <p:cNvPr id="768" name="Google Shape;768;p4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69" name="Google Shape;769;p4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70" name="Google Shape;770;p48"/>
          <p:cNvSpPr/>
          <p:nvPr/>
        </p:nvSpPr>
        <p:spPr>
          <a:xfrm>
            <a:off x="190500" y="2528887"/>
            <a:ext cx="8686800" cy="2000548"/>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It has been revealed that the designers of DES already knew about this type of attack and designed S-boxes and chose 16 as the number of rounds to make DES specifically resistant to this type of attack. </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800" i="1">
              <a:solidFill>
                <a:schemeClr val="dk1"/>
              </a:solidFill>
              <a:latin typeface="Times New Roman"/>
              <a:ea typeface="Times New Roman"/>
              <a:cs typeface="Times New Roman"/>
              <a:sym typeface="Times New Roman"/>
            </a:endParaRPr>
          </a:p>
        </p:txBody>
      </p:sp>
      <p:pic>
        <p:nvPicPr>
          <p:cNvPr id="771" name="Google Shape;771;p4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1"/>
                                        <p:tgtEl>
                                          <p:spTgt spid="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7" name="Google Shape;777;p4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Linear Cryptanalysis</a:t>
            </a:r>
            <a:endParaRPr sz="2800" b="1">
              <a:solidFill>
                <a:schemeClr val="lt1"/>
              </a:solidFill>
              <a:latin typeface="Calibri"/>
              <a:ea typeface="Calibri"/>
              <a:cs typeface="Calibri"/>
              <a:sym typeface="Calibri"/>
            </a:endParaRPr>
          </a:p>
        </p:txBody>
      </p:sp>
      <p:sp>
        <p:nvSpPr>
          <p:cNvPr id="778" name="Google Shape;778;p4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79" name="Google Shape;779;p4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80" name="Google Shape;780;p49"/>
          <p:cNvSpPr/>
          <p:nvPr/>
        </p:nvSpPr>
        <p:spPr>
          <a:xfrm>
            <a:off x="266700" y="2586038"/>
            <a:ext cx="8686800" cy="2308324"/>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a:solidFill>
                  <a:schemeClr val="dk1"/>
                </a:solidFill>
                <a:latin typeface="Times New Roman"/>
                <a:ea typeface="Times New Roman"/>
                <a:cs typeface="Times New Roman"/>
                <a:sym typeface="Times New Roman"/>
              </a:rPr>
              <a:t>Linear cryptanalysis is newer than differential cryptanalysis. DES is more vulnerable to linear cryptanalysis than to differential cryptanalysis. S-boxes are not very resistant to linear cryptanalysis. It has been shown that DES can be broken using 243 pairs of known plaintexts. However, from the practical point of view, finding so many pairs is very unlikely.</a:t>
            </a:r>
            <a:endParaRPr/>
          </a:p>
        </p:txBody>
      </p:sp>
      <p:pic>
        <p:nvPicPr>
          <p:cNvPr id="781" name="Google Shape;781;p4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81"/>
                                        </p:tgtEl>
                                        <p:attrNameLst>
                                          <p:attrName>style.visibility</p:attrName>
                                        </p:attrNameLst>
                                      </p:cBhvr>
                                      <p:to>
                                        <p:strVal val="visible"/>
                                      </p:to>
                                    </p:set>
                                    <p:animEffect transition="in" filter="fade">
                                      <p:cBhvr>
                                        <p:cTn id="7" dur="1"/>
                                        <p:tgtEl>
                                          <p:spTgt spid="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7" name="Google Shape;787;p5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The Strength of DES</a:t>
            </a:r>
            <a:endParaRPr/>
          </a:p>
        </p:txBody>
      </p:sp>
      <p:sp>
        <p:nvSpPr>
          <p:cNvPr id="788" name="Google Shape;788;p5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89" name="Google Shape;789;p5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790" name="Google Shape;790;p50"/>
          <p:cNvSpPr txBox="1"/>
          <p:nvPr/>
        </p:nvSpPr>
        <p:spPr>
          <a:xfrm>
            <a:off x="190500" y="2330450"/>
            <a:ext cx="8229600" cy="466241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use of 56-bit keys</a:t>
            </a:r>
            <a:endParaRPr/>
          </a:p>
          <a:p>
            <a:pPr marL="342900" marR="0" lvl="0" indent="-190500" algn="just"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With the key length of 56 bits, there are 256 possible keys, which is approximately 7.2x1016 keys. Thus, on the face of it, brute-force attack appears impractical.</a:t>
            </a:r>
            <a:endParaRPr/>
          </a:p>
          <a:p>
            <a:pPr marL="342900" marR="0" lvl="0" indent="-190500" algn="just"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DES finally and definitively proved insecure in july 1998, when the Electronic Frontier Foundation (EFF) announced that it had broken a DES encryption using a special-purpose “DES Crackers” machine that was built for less than $250000.</a:t>
            </a:r>
            <a:endParaRPr/>
          </a:p>
          <a:p>
            <a:pPr marL="342900" marR="0" lvl="0" indent="-342900" algn="just" rtl="0">
              <a:lnSpc>
                <a:spcPct val="90000"/>
              </a:lnSpc>
              <a:spcBef>
                <a:spcPts val="0"/>
              </a:spcBef>
              <a:spcAft>
                <a:spcPts val="0"/>
              </a:spcAft>
              <a:buClr>
                <a:schemeClr val="dk1"/>
              </a:buClr>
              <a:buSzPts val="2400"/>
              <a:buFont typeface="Noto Sans Symbols"/>
              <a:buNone/>
            </a:pPr>
            <a:r>
              <a:rPr lang="en-IN" sz="2400">
                <a:solidFill>
                  <a:schemeClr val="dk1"/>
                </a:solidFill>
                <a:latin typeface="Times New Roman"/>
                <a:ea typeface="Times New Roman"/>
                <a:cs typeface="Times New Roman"/>
                <a:sym typeface="Times New Roman"/>
              </a:rPr>
              <a:t> </a:t>
            </a:r>
            <a:endParaRPr/>
          </a:p>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Fortunately, there are a number of alternatives to DES, the most important of which are AES and triple DES </a:t>
            </a:r>
            <a:endParaRPr/>
          </a:p>
          <a:p>
            <a:pPr marL="342900" marR="0" lvl="0" indent="-203200" algn="just" rtl="0">
              <a:lnSpc>
                <a:spcPct val="90000"/>
              </a:lnSpc>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a:p>
            <a:pPr marL="342900" marR="0" lvl="0" indent="-203200" algn="just" rtl="0">
              <a:lnSpc>
                <a:spcPct val="90000"/>
              </a:lnSpc>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p:txBody>
      </p:sp>
      <p:pic>
        <p:nvPicPr>
          <p:cNvPr id="791" name="Google Shape;791;p5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1"/>
                                        </p:tgtEl>
                                        <p:attrNameLst>
                                          <p:attrName>style.visibility</p:attrName>
                                        </p:attrNameLst>
                                      </p:cBhvr>
                                      <p:to>
                                        <p:strVal val="visible"/>
                                      </p:to>
                                    </p:set>
                                    <p:animEffect transition="in" filter="fade">
                                      <p:cBhvr>
                                        <p:cTn id="7" dur="1"/>
                                        <p:tgtEl>
                                          <p:spTgt spid="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7" name="Google Shape;797;p5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The Strength of DES (Conti…)</a:t>
            </a:r>
            <a:endParaRPr/>
          </a:p>
        </p:txBody>
      </p:sp>
      <p:sp>
        <p:nvSpPr>
          <p:cNvPr id="798" name="Google Shape;798;p5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799" name="Google Shape;799;p5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00" name="Google Shape;800;p51"/>
          <p:cNvSpPr txBox="1"/>
          <p:nvPr/>
        </p:nvSpPr>
        <p:spPr>
          <a:xfrm>
            <a:off x="190500" y="2332384"/>
            <a:ext cx="8763000" cy="49688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nature of the DES Algorithm.</a:t>
            </a:r>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Another concern is the possibility that cryptanalysis is possible by exploiting the characteristics of the DES algorithm.</a:t>
            </a:r>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focus of concern has been on the eight substitution tables, or S-boxes, that are used in each iteration.</a:t>
            </a:r>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Because the design criteria for these boxes, and indeed for the entire algorithm, were not made public, there is a mistrust that the boxes were constructed in such a way that cryptanalysis is possible for an adversary who knows the weakness in the S-boxes.</a:t>
            </a:r>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This statement is attracting and over the years a number of regularities and unexpected behaviors of the S-boxes have been discovered.</a:t>
            </a:r>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Even if this, no one has so far succeeded in discovering the supposed fatal weaknesses in the S-boxes.</a:t>
            </a:r>
            <a:endParaRPr/>
          </a:p>
          <a:p>
            <a:pPr marL="342900" marR="0" lvl="0" indent="-203200" algn="just" rtl="0">
              <a:lnSpc>
                <a:spcPct val="90000"/>
              </a:lnSpc>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p:txBody>
      </p:sp>
      <p:pic>
        <p:nvPicPr>
          <p:cNvPr id="801" name="Google Shape;801;p51"/>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1"/>
                                        </p:tgtEl>
                                        <p:attrNameLst>
                                          <p:attrName>style.visibility</p:attrName>
                                        </p:attrNameLst>
                                      </p:cBhvr>
                                      <p:to>
                                        <p:strVal val="visible"/>
                                      </p:to>
                                    </p:set>
                                    <p:animEffect transition="in" filter="fade">
                                      <p:cBhvr>
                                        <p:cTn id="7" dur="1"/>
                                        <p:tgtEl>
                                          <p:spTgt spid="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7" name="Google Shape;807;p5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The Strength of DES (Conti…)</a:t>
            </a:r>
            <a:endParaRPr/>
          </a:p>
        </p:txBody>
      </p:sp>
      <p:sp>
        <p:nvSpPr>
          <p:cNvPr id="808" name="Google Shape;808;p5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09" name="Google Shape;809;p5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10" name="Google Shape;810;p52"/>
          <p:cNvSpPr txBox="1"/>
          <p:nvPr/>
        </p:nvSpPr>
        <p:spPr>
          <a:xfrm>
            <a:off x="172850" y="2304795"/>
            <a:ext cx="8229600" cy="46085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Timing Attacks</a:t>
            </a:r>
            <a:endParaRPr/>
          </a:p>
          <a:p>
            <a:pPr marL="342900" marR="0" lvl="0" indent="-190500" algn="just"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Timing attack is one in which information about the key or the plaintext is obtained by observing how long it takes a given implementation to perform decryptions on various ciphertext.</a:t>
            </a:r>
            <a:endParaRPr/>
          </a:p>
          <a:p>
            <a:pPr marL="342900" marR="0" lvl="0" indent="-190500" algn="just"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A timing attack exploits the fact that an encryption or decryption algorithm often takes slightly different amounts of time on different inputs.</a:t>
            </a:r>
            <a:endParaRPr/>
          </a:p>
          <a:p>
            <a:pPr marL="342900" marR="0" lvl="0" indent="-190500" algn="just"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342900" marR="0" lvl="0" indent="-342900" algn="just" rtl="0">
              <a:lnSpc>
                <a:spcPct val="90000"/>
              </a:lnSpc>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DES appears to be fairly resistant to a successful timing attack.</a:t>
            </a:r>
            <a:endParaRPr/>
          </a:p>
          <a:p>
            <a:pPr marL="342900" marR="0" lvl="0" indent="-190500" algn="just" rtl="0">
              <a:lnSpc>
                <a:spcPct val="90000"/>
              </a:lnSpc>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pic>
        <p:nvPicPr>
          <p:cNvPr id="811" name="Google Shape;811;p5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1"/>
                                        </p:tgtEl>
                                        <p:attrNameLst>
                                          <p:attrName>style.visibility</p:attrName>
                                        </p:attrNameLst>
                                      </p:cBhvr>
                                      <p:to>
                                        <p:strVal val="visible"/>
                                      </p:to>
                                    </p:set>
                                    <p:animEffect transition="in" filter="fade">
                                      <p:cBhvr>
                                        <p:cTn id="7" dur="1"/>
                                        <p:tgtEl>
                                          <p:spTgt spid="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7" name="Google Shape;817;p5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Block cipher design principles</a:t>
            </a:r>
            <a:endParaRPr/>
          </a:p>
        </p:txBody>
      </p:sp>
      <p:sp>
        <p:nvSpPr>
          <p:cNvPr id="818" name="Google Shape;818;p5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19" name="Google Shape;819;p5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20" name="Google Shape;820;p53"/>
          <p:cNvSpPr txBox="1"/>
          <p:nvPr/>
        </p:nvSpPr>
        <p:spPr>
          <a:xfrm>
            <a:off x="190500" y="2286000"/>
            <a:ext cx="8953500" cy="482441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DES design criteria</a:t>
            </a:r>
            <a:endParaRPr/>
          </a:p>
          <a:p>
            <a:pPr marL="742950" marR="0" lvl="1" indent="-285750" algn="l" rtl="0">
              <a:spcBef>
                <a:spcPts val="40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Focus on design of S box and P function</a:t>
            </a:r>
            <a:endParaRPr/>
          </a:p>
          <a:p>
            <a:pPr marL="342900" marR="0" lvl="0" indent="-342900" algn="l"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Number of rounds</a:t>
            </a:r>
            <a:endParaRPr/>
          </a:p>
          <a:p>
            <a:pPr marL="742950" marR="0" lvl="1" indent="-285750" algn="l" rtl="0">
              <a:spcBef>
                <a:spcPts val="40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The greater the number of rounds the more difficult it is to perform cryptanalysis, even for  a relatively weak F.</a:t>
            </a:r>
            <a:endParaRPr/>
          </a:p>
          <a:p>
            <a:pPr marL="342900" marR="0" lvl="0" indent="-342900" algn="l"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Design of function F</a:t>
            </a:r>
            <a:endParaRPr/>
          </a:p>
          <a:p>
            <a:pPr marL="742950" marR="0" lvl="1" indent="-285750" algn="l" rtl="0">
              <a:spcBef>
                <a:spcPts val="40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Algorithm should have good avalanche property</a:t>
            </a:r>
            <a:endParaRPr/>
          </a:p>
          <a:p>
            <a:pPr marL="742950" marR="0" lvl="1" indent="-285750" algn="l" rtl="0">
              <a:spcBef>
                <a:spcPts val="40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Bit independence  criterion (BIC) that states that output bits j and k should change independently when any single bit I is inverted.</a:t>
            </a:r>
            <a:endParaRPr/>
          </a:p>
          <a:p>
            <a:pPr marL="342900" marR="0" lvl="0" indent="-342900" algn="l"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Key schedule Algorithm</a:t>
            </a:r>
            <a:endParaRPr/>
          </a:p>
          <a:p>
            <a:pPr marL="742950" marR="0" lvl="1" indent="-285750" algn="l" rtl="0">
              <a:spcBef>
                <a:spcPts val="400"/>
              </a:spcBef>
              <a:spcAft>
                <a:spcPts val="0"/>
              </a:spcAft>
              <a:buClr>
                <a:schemeClr val="dk1"/>
              </a:buClr>
              <a:buSzPts val="2000"/>
              <a:buFont typeface="Arial"/>
              <a:buChar char="–"/>
            </a:pPr>
            <a:r>
              <a:rPr lang="en-IN" sz="2000" b="0" i="0" u="none" strike="noStrike" cap="none">
                <a:solidFill>
                  <a:schemeClr val="dk1"/>
                </a:solidFill>
                <a:latin typeface="Times New Roman"/>
                <a:ea typeface="Times New Roman"/>
                <a:cs typeface="Times New Roman"/>
                <a:sym typeface="Times New Roman"/>
              </a:rPr>
              <a:t>Select the subkeys to maximize  the difficulty of deducing individual subkeys and the difficulty of working back to the main key.</a:t>
            </a:r>
            <a:endParaRPr/>
          </a:p>
          <a:p>
            <a:pPr marL="342900" marR="0" lvl="0" indent="-215900" algn="l" rtl="0">
              <a:spcBef>
                <a:spcPts val="40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p:txBody>
      </p:sp>
      <p:pic>
        <p:nvPicPr>
          <p:cNvPr id="821" name="Google Shape;821;p5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1"/>
                                        </p:tgtEl>
                                        <p:attrNameLst>
                                          <p:attrName>style.visibility</p:attrName>
                                        </p:attrNameLst>
                                      </p:cBhvr>
                                      <p:to>
                                        <p:strVal val="visible"/>
                                      </p:to>
                                    </p:set>
                                    <p:animEffect transition="in" filter="fade">
                                      <p:cBhvr>
                                        <p:cTn id="7" dur="1"/>
                                        <p:tgtEl>
                                          <p:spTgt spid="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7" name="Google Shape;827;p5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Differential and Linear Cryptanalysis</a:t>
            </a:r>
            <a:endParaRPr/>
          </a:p>
        </p:txBody>
      </p:sp>
      <p:sp>
        <p:nvSpPr>
          <p:cNvPr id="828" name="Google Shape;828;p5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29" name="Google Shape;829;p5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30" name="Google Shape;830;p54"/>
          <p:cNvSpPr txBox="1"/>
          <p:nvPr/>
        </p:nvSpPr>
        <p:spPr>
          <a:xfrm>
            <a:off x="159402" y="2342346"/>
            <a:ext cx="8229600" cy="46799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Differential Cryptanalysis attack</a:t>
            </a:r>
            <a:endParaRPr/>
          </a:p>
          <a:p>
            <a:pPr marL="342900" marR="0" lvl="0" indent="-342900" algn="just"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It found in 1990.</a:t>
            </a:r>
            <a:endParaRPr/>
          </a:p>
          <a:p>
            <a:pPr marL="342900" marR="0" lvl="0" indent="-215900" algn="just" rtl="0">
              <a:spcBef>
                <a:spcPts val="40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It required 247 chosen plain text.</a:t>
            </a:r>
            <a:endParaRPr/>
          </a:p>
          <a:p>
            <a:pPr marL="342900" marR="0" lvl="0" indent="-215900" algn="l" rtl="0">
              <a:spcBef>
                <a:spcPts val="40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l"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Differential cryptanalysis is the first published attack that is capable of breaking DES in less than 255 encryptions.</a:t>
            </a:r>
            <a:endParaRPr sz="2000">
              <a:solidFill>
                <a:schemeClr val="dk1"/>
              </a:solidFill>
              <a:latin typeface="Times New Roman"/>
              <a:ea typeface="Times New Roman"/>
              <a:cs typeface="Times New Roman"/>
              <a:sym typeface="Times New Roman"/>
            </a:endParaRPr>
          </a:p>
          <a:p>
            <a:pPr marL="342900" marR="0" lvl="0" indent="-215900" algn="just" rtl="0">
              <a:spcBef>
                <a:spcPts val="40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The idea behind differential cryptanalysis is to observe the behavior of pairs of text blocks evolving along each round of the cipher, instead of observing the evolution of a single text block.</a:t>
            </a:r>
            <a:endParaRPr/>
          </a:p>
        </p:txBody>
      </p:sp>
      <p:pic>
        <p:nvPicPr>
          <p:cNvPr id="831" name="Google Shape;831;p54"/>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1"/>
                                        </p:tgtEl>
                                        <p:attrNameLst>
                                          <p:attrName>style.visibility</p:attrName>
                                        </p:attrNameLst>
                                      </p:cBhvr>
                                      <p:to>
                                        <p:strVal val="visible"/>
                                      </p:to>
                                    </p:set>
                                    <p:animEffect transition="in" filter="fade">
                                      <p:cBhvr>
                                        <p:cTn id="7" dur="1"/>
                                        <p:tgtEl>
                                          <p:spTgt spid="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7" name="Google Shape;837;p5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38" name="Google Shape;838;p5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39" name="Google Shape;839;p55"/>
          <p:cNvSpPr txBox="1"/>
          <p:nvPr/>
        </p:nvSpPr>
        <p:spPr>
          <a:xfrm>
            <a:off x="204441" y="2342346"/>
            <a:ext cx="8229600" cy="46799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Differential Cryptanalysis attack</a:t>
            </a:r>
            <a:endParaRPr/>
          </a:p>
          <a:p>
            <a:pPr marL="342900" marR="0" lvl="0" indent="-342900" algn="just" rtl="0">
              <a:spcBef>
                <a:spcPts val="48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Consider the original plaintext block m to consist of two halves m0,m1.</a:t>
            </a:r>
            <a:endParaRPr/>
          </a:p>
          <a:p>
            <a:pPr marL="342900" marR="0" lvl="0" indent="-342900" algn="just" rtl="0">
              <a:spcBef>
                <a:spcPts val="48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Each round of DES maps the right-hand input into the left-hand output and sets the right-hand output to be a function of the left-hand input and the subkey for this round. So, at each round, only one new 32-bit block is created.</a:t>
            </a:r>
            <a:endParaRPr/>
          </a:p>
          <a:p>
            <a:pPr marL="342900" marR="0" lvl="0" indent="-342900" algn="just" rtl="0">
              <a:spcBef>
                <a:spcPts val="48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If we label each new block mi (2 &lt;= i&lt;=17) then the intermediate message halves are related as follows:</a:t>
            </a:r>
            <a:endParaRPr/>
          </a:p>
          <a:p>
            <a:pPr marL="342900" marR="0" lvl="0" indent="-203200" algn="l" rtl="0">
              <a:spcBef>
                <a:spcPts val="440"/>
              </a:spcBef>
              <a:spcAft>
                <a:spcPts val="0"/>
              </a:spcAft>
              <a:buClr>
                <a:schemeClr val="dk1"/>
              </a:buClr>
              <a:buSzPts val="2200"/>
              <a:buFont typeface="Arial"/>
              <a:buNone/>
            </a:pPr>
            <a:endParaRPr sz="2200" b="1">
              <a:solidFill>
                <a:schemeClr val="dk1"/>
              </a:solidFill>
              <a:latin typeface="Times New Roman"/>
              <a:ea typeface="Times New Roman"/>
              <a:cs typeface="Times New Roman"/>
              <a:sym typeface="Times New Roman"/>
            </a:endParaRPr>
          </a:p>
        </p:txBody>
      </p:sp>
      <p:pic>
        <p:nvPicPr>
          <p:cNvPr id="840" name="Google Shape;840;p55"/>
          <p:cNvPicPr preferRelativeResize="0"/>
          <p:nvPr/>
        </p:nvPicPr>
        <p:blipFill rotWithShape="1">
          <a:blip r:embed="rId3">
            <a:alphaModFix/>
          </a:blip>
          <a:srcRect/>
          <a:stretch/>
        </p:blipFill>
        <p:spPr>
          <a:xfrm>
            <a:off x="899592" y="5971807"/>
            <a:ext cx="6215063" cy="714375"/>
          </a:xfrm>
          <a:prstGeom prst="rect">
            <a:avLst/>
          </a:prstGeom>
          <a:noFill/>
          <a:ln>
            <a:noFill/>
          </a:ln>
        </p:spPr>
      </p:pic>
      <p:sp>
        <p:nvSpPr>
          <p:cNvPr id="841" name="Google Shape;841;p55"/>
          <p:cNvSpPr/>
          <p:nvPr/>
        </p:nvSpPr>
        <p:spPr>
          <a:xfrm>
            <a:off x="0" y="1628800"/>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Differential and Linear Cryptanalysis</a:t>
            </a:r>
            <a:endParaRPr/>
          </a:p>
        </p:txBody>
      </p:sp>
      <p:pic>
        <p:nvPicPr>
          <p:cNvPr id="842" name="Google Shape;842;p55"/>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2"/>
                                        </p:tgtEl>
                                        <p:attrNameLst>
                                          <p:attrName>style.visibility</p:attrName>
                                        </p:attrNameLst>
                                      </p:cBhvr>
                                      <p:to>
                                        <p:strVal val="visible"/>
                                      </p:to>
                                    </p:set>
                                    <p:animEffect transition="in" filter="fade">
                                      <p:cBhvr>
                                        <p:cTn id="7" dur="1"/>
                                        <p:tgtEl>
                                          <p:spTgt spid="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8" name="Google Shape;848;p5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1371600" marR="0" lvl="3" indent="0" algn="l" rtl="0">
              <a:spcBef>
                <a:spcPts val="0"/>
              </a:spcBef>
              <a:spcAft>
                <a:spcPts val="0"/>
              </a:spcAft>
              <a:buClr>
                <a:schemeClr val="lt1"/>
              </a:buClr>
              <a:buSzPts val="2800"/>
              <a:buFont typeface="Arial"/>
              <a:buNone/>
            </a:pPr>
            <a:r>
              <a:rPr lang="en-IN" sz="2800" b="1" i="0" u="none" strike="noStrike" cap="none">
                <a:solidFill>
                  <a:schemeClr val="lt1"/>
                </a:solidFill>
                <a:latin typeface="Calibri"/>
                <a:ea typeface="Calibri"/>
                <a:cs typeface="Calibri"/>
                <a:sym typeface="Calibri"/>
              </a:rPr>
              <a:t>Differential Cryptanalysis attack</a:t>
            </a:r>
            <a:endParaRPr/>
          </a:p>
        </p:txBody>
      </p:sp>
      <p:sp>
        <p:nvSpPr>
          <p:cNvPr id="849" name="Google Shape;849;p56"/>
          <p:cNvSpPr/>
          <p:nvPr/>
        </p:nvSpPr>
        <p:spPr>
          <a:xfrm>
            <a:off x="3851920" y="1704085"/>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50" name="Google Shape;850;p5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51" name="Google Shape;851;p56"/>
          <p:cNvSpPr txBox="1"/>
          <p:nvPr/>
        </p:nvSpPr>
        <p:spPr>
          <a:xfrm>
            <a:off x="457200" y="2241549"/>
            <a:ext cx="8229600" cy="4044951"/>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In differential cryptanalysis, we start two messages, m and m’, with a known XOR difference ∆m=m XOR m’ and consider the difference between the intermediate message halves: ∆mi=mi XOR mi’ then we have.</a:t>
            </a:r>
            <a:endParaRPr sz="2000">
              <a:solidFill>
                <a:schemeClr val="dk1"/>
              </a:solidFill>
              <a:latin typeface="Times New Roman"/>
              <a:ea typeface="Times New Roman"/>
              <a:cs typeface="Times New Roman"/>
              <a:sym typeface="Times New Roman"/>
            </a:endParaRPr>
          </a:p>
          <a:p>
            <a:pPr marL="342900" marR="0" lvl="0" indent="-203200" algn="just" rtl="0">
              <a:spcBef>
                <a:spcPts val="440"/>
              </a:spcBef>
              <a:spcAft>
                <a:spcPts val="0"/>
              </a:spcAft>
              <a:buClr>
                <a:schemeClr val="dk1"/>
              </a:buClr>
              <a:buSzPts val="2200"/>
              <a:buFont typeface="Arial"/>
              <a:buNone/>
            </a:pPr>
            <a:endParaRPr sz="2200" b="1">
              <a:solidFill>
                <a:schemeClr val="dk1"/>
              </a:solidFill>
              <a:latin typeface="Times New Roman"/>
              <a:ea typeface="Times New Roman"/>
              <a:cs typeface="Times New Roman"/>
              <a:sym typeface="Times New Roman"/>
            </a:endParaRPr>
          </a:p>
          <a:p>
            <a:pPr marL="342900" marR="0" lvl="0" indent="-203200" algn="just" rtl="0">
              <a:spcBef>
                <a:spcPts val="440"/>
              </a:spcBef>
              <a:spcAft>
                <a:spcPts val="0"/>
              </a:spcAft>
              <a:buClr>
                <a:schemeClr val="dk1"/>
              </a:buClr>
              <a:buSzPts val="2200"/>
              <a:buFont typeface="Arial"/>
              <a:buNone/>
            </a:pPr>
            <a:endParaRPr sz="2200" b="1">
              <a:solidFill>
                <a:schemeClr val="dk1"/>
              </a:solidFill>
              <a:latin typeface="Times New Roman"/>
              <a:ea typeface="Times New Roman"/>
              <a:cs typeface="Times New Roman"/>
              <a:sym typeface="Times New Roman"/>
            </a:endParaRPr>
          </a:p>
          <a:p>
            <a:pPr marL="0" marR="0" lvl="0" indent="0" algn="l" rtl="0">
              <a:spcBef>
                <a:spcPts val="440"/>
              </a:spcBef>
              <a:spcAft>
                <a:spcPts val="0"/>
              </a:spcAft>
              <a:buClr>
                <a:schemeClr val="dk1"/>
              </a:buClr>
              <a:buSzPts val="2200"/>
              <a:buFont typeface="Arial"/>
              <a:buNone/>
            </a:pPr>
            <a:endParaRPr sz="2200" b="1">
              <a:solidFill>
                <a:schemeClr val="dk1"/>
              </a:solidFill>
              <a:latin typeface="Times New Roman"/>
              <a:ea typeface="Times New Roman"/>
              <a:cs typeface="Times New Roman"/>
              <a:sym typeface="Times New Roman"/>
            </a:endParaRPr>
          </a:p>
          <a:p>
            <a:pPr marL="0" marR="0" lvl="0" indent="0" algn="l" rtl="0">
              <a:spcBef>
                <a:spcPts val="400"/>
              </a:spcBef>
              <a:spcAft>
                <a:spcPts val="0"/>
              </a:spcAft>
              <a:buClr>
                <a:schemeClr val="dk1"/>
              </a:buClr>
              <a:buSzPts val="2000"/>
              <a:buFont typeface="Arial"/>
              <a:buNone/>
            </a:pPr>
            <a:r>
              <a:rPr lang="en-IN" sz="2000">
                <a:solidFill>
                  <a:schemeClr val="dk1"/>
                </a:solidFill>
                <a:latin typeface="Times New Roman"/>
                <a:ea typeface="Times New Roman"/>
                <a:cs typeface="Times New Roman"/>
                <a:sym typeface="Times New Roman"/>
              </a:rPr>
              <a:t>Therefore, if we know             and         with high probability, then we know            with high probability. Furthermore, if a number of such differences are determined, it is feasible to determine the subkey used in the function F.</a:t>
            </a:r>
            <a:endParaRPr sz="2000" b="1">
              <a:solidFill>
                <a:schemeClr val="dk1"/>
              </a:solidFill>
              <a:latin typeface="Times New Roman"/>
              <a:ea typeface="Times New Roman"/>
              <a:cs typeface="Times New Roman"/>
              <a:sym typeface="Times New Roman"/>
            </a:endParaRPr>
          </a:p>
          <a:p>
            <a:pPr marL="342900" marR="0" lvl="0" indent="-203200" algn="l" rtl="0">
              <a:spcBef>
                <a:spcPts val="440"/>
              </a:spcBef>
              <a:spcAft>
                <a:spcPts val="0"/>
              </a:spcAft>
              <a:buClr>
                <a:schemeClr val="dk1"/>
              </a:buClr>
              <a:buSzPts val="2200"/>
              <a:buFont typeface="Arial"/>
              <a:buNone/>
            </a:pPr>
            <a:endParaRPr sz="2200" b="1">
              <a:solidFill>
                <a:schemeClr val="dk1"/>
              </a:solidFill>
              <a:latin typeface="Times New Roman"/>
              <a:ea typeface="Times New Roman"/>
              <a:cs typeface="Times New Roman"/>
              <a:sym typeface="Times New Roman"/>
            </a:endParaRPr>
          </a:p>
        </p:txBody>
      </p:sp>
      <p:pic>
        <p:nvPicPr>
          <p:cNvPr id="852" name="Google Shape;852;p56"/>
          <p:cNvPicPr preferRelativeResize="0"/>
          <p:nvPr/>
        </p:nvPicPr>
        <p:blipFill rotWithShape="1">
          <a:blip r:embed="rId3">
            <a:alphaModFix/>
          </a:blip>
          <a:srcRect/>
          <a:stretch/>
        </p:blipFill>
        <p:spPr>
          <a:xfrm>
            <a:off x="1115616" y="3309142"/>
            <a:ext cx="4752528" cy="911946"/>
          </a:xfrm>
          <a:prstGeom prst="rect">
            <a:avLst/>
          </a:prstGeom>
          <a:noFill/>
          <a:ln>
            <a:noFill/>
          </a:ln>
        </p:spPr>
      </p:pic>
      <p:pic>
        <p:nvPicPr>
          <p:cNvPr id="853" name="Google Shape;853;p56"/>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3"/>
                                        </p:tgtEl>
                                        <p:attrNameLst>
                                          <p:attrName>style.visibility</p:attrName>
                                        </p:attrNameLst>
                                      </p:cBhvr>
                                      <p:to>
                                        <p:strVal val="visible"/>
                                      </p:to>
                                    </p:set>
                                    <p:animEffect transition="in" filter="fade">
                                      <p:cBhvr>
                                        <p:cTn id="7" dur="1"/>
                                        <p:tgtEl>
                                          <p:spTgt spid="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9" name="Google Shape;859;p5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just" rtl="0">
              <a:spcBef>
                <a:spcPts val="0"/>
              </a:spcBef>
              <a:spcAft>
                <a:spcPts val="0"/>
              </a:spcAft>
              <a:buClr>
                <a:schemeClr val="lt1"/>
              </a:buClr>
              <a:buSzPts val="2800"/>
              <a:buFont typeface="Arial"/>
              <a:buNone/>
            </a:pPr>
            <a:r>
              <a:rPr lang="en-IN" sz="2800" b="1">
                <a:solidFill>
                  <a:schemeClr val="lt1"/>
                </a:solidFill>
                <a:latin typeface="Calibri"/>
                <a:ea typeface="Calibri"/>
                <a:cs typeface="Calibri"/>
                <a:sym typeface="Calibri"/>
              </a:rPr>
              <a:t>Linear Cryptanalysis</a:t>
            </a:r>
            <a:endParaRPr/>
          </a:p>
        </p:txBody>
      </p:sp>
      <p:sp>
        <p:nvSpPr>
          <p:cNvPr id="860" name="Google Shape;860;p5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61" name="Google Shape;861;p5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62" name="Google Shape;862;p57"/>
          <p:cNvSpPr txBox="1"/>
          <p:nvPr/>
        </p:nvSpPr>
        <p:spPr>
          <a:xfrm>
            <a:off x="205653" y="2241550"/>
            <a:ext cx="8229600" cy="467995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It is a minor improvement over differential cryptanalysis</a:t>
            </a:r>
            <a:endParaRPr/>
          </a:p>
          <a:p>
            <a:pPr marL="342900" marR="0" lvl="0" indent="-215900" algn="just" rtl="0">
              <a:spcBef>
                <a:spcPts val="40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This attack is based on finding linear approximations to describe the transformations performed in DES.</a:t>
            </a:r>
            <a:endParaRPr/>
          </a:p>
          <a:p>
            <a:pPr marL="342900" marR="0" lvl="0" indent="-215900" algn="just" rtl="0">
              <a:spcBef>
                <a:spcPts val="40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just"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This method can find a DES key given 243 known plaintexts, as compared to 247 chosen plaintexts for differential cryptanalysis.</a:t>
            </a:r>
            <a:endParaRPr/>
          </a:p>
          <a:p>
            <a:pPr marL="342900" marR="0" lvl="0" indent="-215900" algn="just" rtl="0">
              <a:spcBef>
                <a:spcPts val="40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342900" algn="l"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Although this is a minor improvement, it still leaves linear cryptanalysis infeasible as an attack on DES.</a:t>
            </a:r>
            <a:endParaRPr/>
          </a:p>
          <a:p>
            <a:pPr marL="342900" marR="0" lvl="0" indent="-203200" algn="l" rtl="0">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p:txBody>
      </p:sp>
      <p:pic>
        <p:nvPicPr>
          <p:cNvPr id="863" name="Google Shape;863;p5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3"/>
                                        </p:tgtEl>
                                        <p:attrNameLst>
                                          <p:attrName>style.visibility</p:attrName>
                                        </p:attrNameLst>
                                      </p:cBhvr>
                                      <p:to>
                                        <p:strVal val="visible"/>
                                      </p:to>
                                    </p:set>
                                    <p:animEffect transition="in" filter="fade">
                                      <p:cBhvr>
                                        <p:cTn id="7" dur="1"/>
                                        <p:tgtEl>
                                          <p:spTgt spid="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6"/>
          <p:cNvSpPr/>
          <p:nvPr/>
        </p:nvSpPr>
        <p:spPr>
          <a:xfrm>
            <a:off x="-37578" y="110444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a:solidFill>
                  <a:schemeClr val="lt1"/>
                </a:solidFill>
                <a:latin typeface="Calibri"/>
                <a:ea typeface="Calibri"/>
                <a:cs typeface="Calibri"/>
                <a:sym typeface="Calibri"/>
              </a:rPr>
              <a:t>Block</a:t>
            </a:r>
            <a:r>
              <a:rPr lang="en-IN" sz="2400">
                <a:solidFill>
                  <a:schemeClr val="dk1"/>
                </a:solidFill>
                <a:latin typeface="Calibri"/>
                <a:ea typeface="Calibri"/>
                <a:cs typeface="Calibri"/>
                <a:sym typeface="Calibri"/>
              </a:rPr>
              <a:t>      </a:t>
            </a:r>
            <a:r>
              <a:rPr lang="en-IN" sz="3200" b="1">
                <a:solidFill>
                  <a:schemeClr val="lt1"/>
                </a:solidFill>
                <a:latin typeface="Calibri"/>
                <a:ea typeface="Calibri"/>
                <a:cs typeface="Calibri"/>
                <a:sym typeface="Calibri"/>
              </a:rPr>
              <a:t>Cipher</a:t>
            </a:r>
            <a:endParaRPr sz="3200" b="1">
              <a:solidFill>
                <a:schemeClr val="lt1"/>
              </a:solidFill>
              <a:latin typeface="Calibri"/>
              <a:ea typeface="Calibri"/>
              <a:cs typeface="Calibri"/>
              <a:sym typeface="Calibri"/>
            </a:endParaRPr>
          </a:p>
        </p:txBody>
      </p:sp>
      <p:sp>
        <p:nvSpPr>
          <p:cNvPr id="166" name="Google Shape;166;p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67" name="Google Shape;167;p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8" name="Google Shape;168;p6"/>
          <p:cNvSpPr txBox="1"/>
          <p:nvPr/>
        </p:nvSpPr>
        <p:spPr>
          <a:xfrm>
            <a:off x="270062" y="2024230"/>
            <a:ext cx="7502338" cy="3478931"/>
          </a:xfrm>
          <a:prstGeom prst="rect">
            <a:avLst/>
          </a:prstGeom>
          <a:noFill/>
          <a:ln>
            <a:noFill/>
          </a:ln>
        </p:spPr>
        <p:txBody>
          <a:bodyPr spcFirstLastPara="1" wrap="square" lIns="0" tIns="11200" rIns="0" bIns="0" anchor="t" anchorCtr="0">
            <a:spAutoFit/>
          </a:bodyPr>
          <a:lstStyle/>
          <a:p>
            <a:pPr marL="313781" marR="0" lvl="0" indent="-302575" algn="l" rtl="0">
              <a:spcBef>
                <a:spcPts val="0"/>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A block size of 64 or 128 bits is used.</a:t>
            </a:r>
            <a:endParaRPr dirty="0"/>
          </a:p>
          <a:p>
            <a:pPr marL="313781" marR="0" lvl="0" indent="-302575" algn="l" rtl="0">
              <a:spcBef>
                <a:spcPts val="812"/>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Symmetric encryption</a:t>
            </a:r>
            <a:endParaRPr dirty="0"/>
          </a:p>
          <a:p>
            <a:pPr marL="313781" marR="0" lvl="0" indent="-302575" algn="l" rtl="0">
              <a:spcBef>
                <a:spcPts val="812"/>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Confusion: Key to </a:t>
            </a:r>
            <a:r>
              <a:rPr lang="en-IN" sz="2400" dirty="0" err="1">
                <a:solidFill>
                  <a:schemeClr val="dk1"/>
                </a:solidFill>
                <a:latin typeface="Times New Roman"/>
                <a:ea typeface="Times New Roman"/>
                <a:cs typeface="Times New Roman"/>
                <a:sym typeface="Times New Roman"/>
              </a:rPr>
              <a:t>ciphertext</a:t>
            </a:r>
            <a:r>
              <a:rPr lang="en-IN" sz="2400" dirty="0">
                <a:solidFill>
                  <a:schemeClr val="dk1"/>
                </a:solidFill>
                <a:latin typeface="Times New Roman"/>
                <a:ea typeface="Times New Roman"/>
                <a:cs typeface="Times New Roman"/>
                <a:sym typeface="Times New Roman"/>
              </a:rPr>
              <a:t> relationship </a:t>
            </a:r>
            <a:r>
              <a:rPr lang="en-IN" sz="2400" dirty="0" err="1">
                <a:solidFill>
                  <a:schemeClr val="dk1"/>
                </a:solidFill>
                <a:latin typeface="Times New Roman"/>
                <a:ea typeface="Times New Roman"/>
                <a:cs typeface="Times New Roman"/>
                <a:sym typeface="Times New Roman"/>
              </a:rPr>
              <a:t>shoud</a:t>
            </a:r>
            <a:r>
              <a:rPr lang="en-IN" sz="2400" dirty="0">
                <a:solidFill>
                  <a:schemeClr val="dk1"/>
                </a:solidFill>
                <a:latin typeface="Times New Roman"/>
                <a:ea typeface="Times New Roman"/>
                <a:cs typeface="Times New Roman"/>
                <a:sym typeface="Times New Roman"/>
              </a:rPr>
              <a:t> be very complicated.</a:t>
            </a:r>
            <a:endParaRPr dirty="0"/>
          </a:p>
          <a:p>
            <a:pPr marL="313781" marR="0" lvl="0" indent="-302575" algn="l" rtl="0">
              <a:spcBef>
                <a:spcPts val="812"/>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Diffusion: Output should depend on the input in a complex way.</a:t>
            </a:r>
            <a:endParaRPr dirty="0"/>
          </a:p>
          <a:p>
            <a:pPr marL="313781" marR="0" lvl="0" indent="-302575" algn="l" rtl="0">
              <a:spcBef>
                <a:spcPts val="812"/>
              </a:spcBef>
              <a:spcAft>
                <a:spcPts val="0"/>
              </a:spcAft>
              <a:buClr>
                <a:srgbClr val="0D0D0D"/>
              </a:buClr>
              <a:buSzPts val="2400"/>
              <a:buFont typeface="Noto Sans Symbols"/>
              <a:buChar char="▪"/>
            </a:pPr>
            <a:r>
              <a:rPr lang="en-IN" sz="2400" dirty="0">
                <a:solidFill>
                  <a:schemeClr val="dk1"/>
                </a:solidFill>
                <a:latin typeface="Times New Roman"/>
                <a:ea typeface="Times New Roman"/>
                <a:cs typeface="Times New Roman"/>
                <a:sym typeface="Times New Roman"/>
              </a:rPr>
              <a:t>Examples:</a:t>
            </a:r>
            <a:endParaRPr dirty="0"/>
          </a:p>
          <a:p>
            <a:pPr marL="661182" marR="0" lvl="1" indent="-246543" algn="l" rtl="0">
              <a:spcBef>
                <a:spcPts val="812"/>
              </a:spcBef>
              <a:spcAft>
                <a:spcPts val="0"/>
              </a:spcAft>
              <a:buClr>
                <a:srgbClr val="0D0D0D"/>
              </a:buClr>
              <a:buSzPts val="2400"/>
              <a:buFont typeface="Arial"/>
              <a:buChar char="•"/>
            </a:pPr>
            <a:r>
              <a:rPr lang="en-IN" sz="2400" b="0" i="0" u="none" strike="noStrike" cap="none" dirty="0" err="1">
                <a:solidFill>
                  <a:schemeClr val="dk1"/>
                </a:solidFill>
                <a:latin typeface="Times New Roman"/>
                <a:ea typeface="Times New Roman"/>
                <a:cs typeface="Times New Roman"/>
                <a:sym typeface="Times New Roman"/>
              </a:rPr>
              <a:t>Feistel</a:t>
            </a:r>
            <a:r>
              <a:rPr lang="en-IN" sz="2400" b="0" i="0" u="none" strike="noStrike" cap="none" dirty="0">
                <a:solidFill>
                  <a:schemeClr val="dk1"/>
                </a:solidFill>
                <a:latin typeface="Times New Roman"/>
                <a:ea typeface="Times New Roman"/>
                <a:cs typeface="Times New Roman"/>
                <a:sym typeface="Times New Roman"/>
              </a:rPr>
              <a:t> cipher, DES, Triple DES,AES etc.</a:t>
            </a:r>
            <a:endParaRPr dirty="0"/>
          </a:p>
        </p:txBody>
      </p:sp>
      <p:pic>
        <p:nvPicPr>
          <p:cNvPr id="169" name="Google Shape;169;p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9" name="Google Shape;869;p5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1828800" marR="0" lvl="4" indent="0" algn="l" rtl="0">
              <a:spcBef>
                <a:spcPts val="0"/>
              </a:spcBef>
              <a:spcAft>
                <a:spcPts val="0"/>
              </a:spcAft>
              <a:buClr>
                <a:schemeClr val="lt1"/>
              </a:buClr>
              <a:buSzPts val="2800"/>
              <a:buFont typeface="Arial"/>
              <a:buNone/>
            </a:pPr>
            <a:r>
              <a:rPr lang="en-IN" sz="2800" b="1" i="0" u="none" strike="noStrike" cap="none">
                <a:solidFill>
                  <a:schemeClr val="lt1"/>
                </a:solidFill>
                <a:latin typeface="Calibri"/>
                <a:ea typeface="Calibri"/>
                <a:cs typeface="Calibri"/>
                <a:sym typeface="Calibri"/>
              </a:rPr>
              <a:t>Linear Cryptanalysis</a:t>
            </a:r>
            <a:endParaRPr/>
          </a:p>
        </p:txBody>
      </p:sp>
      <p:sp>
        <p:nvSpPr>
          <p:cNvPr id="870" name="Google Shape;870;p5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871" name="Google Shape;871;p5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872" name="Google Shape;872;p58"/>
          <p:cNvPicPr preferRelativeResize="0"/>
          <p:nvPr/>
        </p:nvPicPr>
        <p:blipFill rotWithShape="1">
          <a:blip r:embed="rId3">
            <a:alphaModFix/>
          </a:blip>
          <a:srcRect/>
          <a:stretch/>
        </p:blipFill>
        <p:spPr>
          <a:xfrm>
            <a:off x="304726" y="2286000"/>
            <a:ext cx="8072437" cy="2857500"/>
          </a:xfrm>
          <a:prstGeom prst="rect">
            <a:avLst/>
          </a:prstGeom>
          <a:noFill/>
          <a:ln>
            <a:noFill/>
          </a:ln>
        </p:spPr>
      </p:pic>
      <p:sp>
        <p:nvSpPr>
          <p:cNvPr id="873" name="Google Shape;873;p58"/>
          <p:cNvSpPr txBox="1"/>
          <p:nvPr/>
        </p:nvSpPr>
        <p:spPr>
          <a:xfrm>
            <a:off x="226145" y="2382213"/>
            <a:ext cx="8229600" cy="4679950"/>
          </a:xfrm>
          <a:prstGeom prst="rect">
            <a:avLst/>
          </a:prstGeom>
          <a:noFill/>
          <a:ln>
            <a:noFill/>
          </a:ln>
        </p:spPr>
        <p:txBody>
          <a:bodyPr spcFirstLastPara="1" wrap="square" lIns="91425" tIns="45700" rIns="91425" bIns="45700" anchor="t" anchorCtr="0">
            <a:noAutofit/>
          </a:bodyPr>
          <a:lstStyle/>
          <a:p>
            <a:pPr marL="342900" marR="0" lvl="0" indent="-203200" algn="l" rtl="0">
              <a:spcBef>
                <a:spcPts val="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a:p>
            <a:pPr marL="342900" marR="0" lvl="0" indent="-203200" algn="l" rtl="0">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a:p>
            <a:pPr marL="342900" marR="0" lvl="0" indent="-203200" algn="l" rtl="0">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a:p>
            <a:pPr marL="342900" marR="0" lvl="0" indent="-203200" algn="l" rtl="0">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a:p>
            <a:pPr marL="342900" marR="0" lvl="0" indent="-203200" algn="l" rtl="0">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a:p>
            <a:pPr marL="342900" marR="0" lvl="0" indent="-203200" algn="l" rtl="0">
              <a:spcBef>
                <a:spcPts val="440"/>
              </a:spcBef>
              <a:spcAft>
                <a:spcPts val="0"/>
              </a:spcAft>
              <a:buClr>
                <a:schemeClr val="dk1"/>
              </a:buClr>
              <a:buSzPts val="2200"/>
              <a:buFont typeface="Arial"/>
              <a:buNone/>
            </a:pPr>
            <a:endParaRPr sz="2200">
              <a:solidFill>
                <a:schemeClr val="dk1"/>
              </a:solidFill>
              <a:latin typeface="Times New Roman"/>
              <a:ea typeface="Times New Roman"/>
              <a:cs typeface="Times New Roman"/>
              <a:sym typeface="Times New Roman"/>
            </a:endParaRPr>
          </a:p>
          <a:p>
            <a:pPr marL="342900" marR="0" lvl="0" indent="-342900" algn="l" rtl="0">
              <a:spcBef>
                <a:spcPts val="440"/>
              </a:spcBef>
              <a:spcAft>
                <a:spcPts val="0"/>
              </a:spcAft>
              <a:buClr>
                <a:schemeClr val="dk1"/>
              </a:buClr>
              <a:buSzPts val="2200"/>
              <a:buFont typeface="Noto Sans Symbols"/>
              <a:buNone/>
            </a:pPr>
            <a:endParaRPr sz="2200">
              <a:solidFill>
                <a:schemeClr val="dk1"/>
              </a:solidFill>
              <a:latin typeface="Times New Roman"/>
              <a:ea typeface="Times New Roman"/>
              <a:cs typeface="Times New Roman"/>
              <a:sym typeface="Times New Roman"/>
            </a:endParaRPr>
          </a:p>
          <a:p>
            <a:pPr marL="342900" marR="0" lvl="0" indent="-342900" algn="l" rtl="0">
              <a:spcBef>
                <a:spcPts val="40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Once a proposed relation is determined, the procedure is to compute the results of the left-hand side of the preceding equation for a large number of plaintext–ciphertext pairs. If the result is 0 more than half the time,</a:t>
            </a:r>
            <a:endParaRPr sz="2000">
              <a:solidFill>
                <a:schemeClr val="dk1"/>
              </a:solidFill>
              <a:latin typeface="Times New Roman"/>
              <a:ea typeface="Times New Roman"/>
              <a:cs typeface="Times New Roman"/>
              <a:sym typeface="Times New Roman"/>
            </a:endParaRPr>
          </a:p>
        </p:txBody>
      </p:sp>
      <p:pic>
        <p:nvPicPr>
          <p:cNvPr id="874" name="Google Shape;874;p58"/>
          <p:cNvPicPr preferRelativeResize="0"/>
          <p:nvPr/>
        </p:nvPicPr>
        <p:blipFill rotWithShape="1">
          <a:blip r:embed="rId4">
            <a:alphaModFix/>
          </a:blip>
          <a:srcRect/>
          <a:stretch/>
        </p:blipFill>
        <p:spPr>
          <a:xfrm>
            <a:off x="1753488" y="6286500"/>
            <a:ext cx="6901507" cy="357188"/>
          </a:xfrm>
          <a:prstGeom prst="rect">
            <a:avLst/>
          </a:prstGeom>
          <a:noFill/>
          <a:ln>
            <a:noFill/>
          </a:ln>
        </p:spPr>
      </p:pic>
      <p:pic>
        <p:nvPicPr>
          <p:cNvPr id="875" name="Google Shape;875;p58"/>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5"/>
                                        </p:tgtEl>
                                        <p:attrNameLst>
                                          <p:attrName>style.visibility</p:attrName>
                                        </p:attrNameLst>
                                      </p:cBhvr>
                                      <p:to>
                                        <p:strVal val="visible"/>
                                      </p:to>
                                    </p:set>
                                    <p:animEffect transition="in" filter="fade">
                                      <p:cBhvr>
                                        <p:cTn id="7" dur="1"/>
                                        <p:tgtEl>
                                          <p:spTgt spid="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1" name="Google Shape;881;p5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82" name="Google Shape;882;p5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Block Cipher Modes of Operations</a:t>
            </a:r>
            <a:endParaRPr sz="2800" b="1">
              <a:solidFill>
                <a:schemeClr val="lt1"/>
              </a:solidFill>
              <a:latin typeface="Calibri"/>
              <a:ea typeface="Calibri"/>
              <a:cs typeface="Calibri"/>
              <a:sym typeface="Calibri"/>
            </a:endParaRPr>
          </a:p>
        </p:txBody>
      </p:sp>
      <p:sp>
        <p:nvSpPr>
          <p:cNvPr id="883" name="Google Shape;883;p5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84" name="Google Shape;884;p59"/>
          <p:cNvSpPr txBox="1">
            <a:spLocks noGrp="1"/>
          </p:cNvSpPr>
          <p:nvPr>
            <p:ph type="body" idx="1"/>
          </p:nvPr>
        </p:nvSpPr>
        <p:spPr>
          <a:xfrm>
            <a:off x="323528" y="241935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To apply a block cipher in a variety of applications, five "modes of operation" have been defined.</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five modes are intended to cover a wide variety of applications of encryption for which a block cipher could be used.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These modes are intended for use with any symmetric block cipher, including triple DES and AES.</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Electronic Code Book (ECB)</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Cipher Block Chaining (CBC)</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Cipher Feedback (CFB)</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Output Feedback (OFB)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Counter (CTR) </a:t>
            </a:r>
            <a:endParaRPr/>
          </a:p>
        </p:txBody>
      </p:sp>
      <p:pic>
        <p:nvPicPr>
          <p:cNvPr id="885" name="Google Shape;885;p5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5"/>
                                        </p:tgtEl>
                                        <p:attrNameLst>
                                          <p:attrName>style.visibility</p:attrName>
                                        </p:attrNameLst>
                                      </p:cBhvr>
                                      <p:to>
                                        <p:strVal val="visible"/>
                                      </p:to>
                                    </p:set>
                                    <p:animEffect transition="in" filter="fade">
                                      <p:cBhvr>
                                        <p:cTn id="7" dur="1"/>
                                        <p:tgtEl>
                                          <p:spTgt spid="88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8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8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8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8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8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84">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1" name="Google Shape;891;p6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92" name="Google Shape;892;p6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1. Electronic Code Book (ECB)</a:t>
            </a:r>
            <a:endParaRPr sz="2800" b="1">
              <a:solidFill>
                <a:schemeClr val="lt1"/>
              </a:solidFill>
              <a:latin typeface="Calibri"/>
              <a:ea typeface="Calibri"/>
              <a:cs typeface="Calibri"/>
              <a:sym typeface="Calibri"/>
            </a:endParaRPr>
          </a:p>
        </p:txBody>
      </p:sp>
      <p:sp>
        <p:nvSpPr>
          <p:cNvPr id="893" name="Google Shape;893;p6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94" name="Google Shape;894;p60"/>
          <p:cNvSpPr txBox="1">
            <a:spLocks noGrp="1"/>
          </p:cNvSpPr>
          <p:nvPr>
            <p:ph type="body" idx="1"/>
          </p:nvPr>
        </p:nvSpPr>
        <p:spPr>
          <a:xfrm>
            <a:off x="222017" y="2503487"/>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In ECB Mode Plaintext handled one block at a time and each block of plaintext is encrypted using the same key.</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term codebook is used because, for a given key, there is a unique ciphertext for every b-bit block of plaintext.</a:t>
            </a:r>
            <a:endParaRPr/>
          </a:p>
        </p:txBody>
      </p:sp>
      <p:pic>
        <p:nvPicPr>
          <p:cNvPr id="895" name="Google Shape;895;p6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5"/>
                                        </p:tgtEl>
                                        <p:attrNameLst>
                                          <p:attrName>style.visibility</p:attrName>
                                        </p:attrNameLst>
                                      </p:cBhvr>
                                      <p:to>
                                        <p:strVal val="visible"/>
                                      </p:to>
                                    </p:set>
                                    <p:animEffect transition="in" filter="fade">
                                      <p:cBhvr>
                                        <p:cTn id="7" dur="1"/>
                                        <p:tgtEl>
                                          <p:spTgt spid="8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9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1" name="Google Shape;901;p6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02" name="Google Shape;902;p6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ECB Encryption &amp; Decryption</a:t>
            </a:r>
            <a:endParaRPr sz="2800" b="1">
              <a:solidFill>
                <a:schemeClr val="lt1"/>
              </a:solidFill>
              <a:latin typeface="Calibri"/>
              <a:ea typeface="Calibri"/>
              <a:cs typeface="Calibri"/>
              <a:sym typeface="Calibri"/>
            </a:endParaRPr>
          </a:p>
        </p:txBody>
      </p:sp>
      <p:sp>
        <p:nvSpPr>
          <p:cNvPr id="903" name="Google Shape;903;p6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904" name="Google Shape;904;p61"/>
          <p:cNvGrpSpPr/>
          <p:nvPr/>
        </p:nvGrpSpPr>
        <p:grpSpPr>
          <a:xfrm>
            <a:off x="85869" y="2330450"/>
            <a:ext cx="8806611" cy="4054823"/>
            <a:chOff x="85869" y="1377866"/>
            <a:chExt cx="8806611" cy="5007408"/>
          </a:xfrm>
        </p:grpSpPr>
        <p:sp>
          <p:nvSpPr>
            <p:cNvPr id="905" name="Google Shape;905;p61"/>
            <p:cNvSpPr/>
            <p:nvPr/>
          </p:nvSpPr>
          <p:spPr>
            <a:xfrm>
              <a:off x="827584" y="199577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06" name="Google Shape;906;p61"/>
            <p:cNvSpPr/>
            <p:nvPr/>
          </p:nvSpPr>
          <p:spPr>
            <a:xfrm>
              <a:off x="1115616" y="303422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907" name="Google Shape;907;p61"/>
            <p:cNvGrpSpPr/>
            <p:nvPr/>
          </p:nvGrpSpPr>
          <p:grpSpPr>
            <a:xfrm>
              <a:off x="85869" y="1632144"/>
              <a:ext cx="744225" cy="585762"/>
              <a:chOff x="85869" y="2021252"/>
              <a:chExt cx="744225" cy="585762"/>
            </a:xfrm>
          </p:grpSpPr>
          <p:sp>
            <p:nvSpPr>
              <p:cNvPr id="908" name="Google Shape;908;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9" name="Google Shape;909;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10" name="Google Shape;910;p61"/>
            <p:cNvCxnSpPr>
              <a:endCxn id="905" idx="0"/>
            </p:cNvCxnSpPr>
            <p:nvPr/>
          </p:nvCxnSpPr>
          <p:spPr>
            <a:xfrm>
              <a:off x="1493658" y="1387376"/>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11" name="Google Shape;911;p61"/>
            <p:cNvCxnSpPr>
              <a:stCxn id="905" idx="2"/>
              <a:endCxn id="906" idx="0"/>
            </p:cNvCxnSpPr>
            <p:nvPr/>
          </p:nvCxnSpPr>
          <p:spPr>
            <a:xfrm>
              <a:off x="1493658" y="2431376"/>
              <a:ext cx="0" cy="603000"/>
            </a:xfrm>
            <a:prstGeom prst="straightConnector1">
              <a:avLst/>
            </a:prstGeom>
            <a:noFill/>
            <a:ln w="25400" cap="flat" cmpd="sng">
              <a:solidFill>
                <a:schemeClr val="dk1"/>
              </a:solidFill>
              <a:prstDash val="solid"/>
              <a:round/>
              <a:headEnd type="none" w="sm" len="sm"/>
              <a:tailEnd type="stealth" w="med" len="med"/>
            </a:ln>
          </p:spPr>
        </p:cxnSp>
        <p:sp>
          <p:nvSpPr>
            <p:cNvPr id="912" name="Google Shape;912;p61"/>
            <p:cNvSpPr/>
            <p:nvPr/>
          </p:nvSpPr>
          <p:spPr>
            <a:xfrm>
              <a:off x="4103948" y="199577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13" name="Google Shape;913;p61"/>
            <p:cNvSpPr/>
            <p:nvPr/>
          </p:nvSpPr>
          <p:spPr>
            <a:xfrm>
              <a:off x="4391980" y="303422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914" name="Google Shape;914;p61"/>
            <p:cNvGrpSpPr/>
            <p:nvPr/>
          </p:nvGrpSpPr>
          <p:grpSpPr>
            <a:xfrm>
              <a:off x="3362233" y="1632144"/>
              <a:ext cx="744225" cy="585762"/>
              <a:chOff x="85869" y="2021252"/>
              <a:chExt cx="744225" cy="585762"/>
            </a:xfrm>
          </p:grpSpPr>
          <p:sp>
            <p:nvSpPr>
              <p:cNvPr id="915" name="Google Shape;915;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16" name="Google Shape;916;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17" name="Google Shape;917;p61"/>
            <p:cNvCxnSpPr>
              <a:endCxn id="912" idx="0"/>
            </p:cNvCxnSpPr>
            <p:nvPr/>
          </p:nvCxnSpPr>
          <p:spPr>
            <a:xfrm>
              <a:off x="4770022" y="1387376"/>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18" name="Google Shape;918;p61"/>
            <p:cNvCxnSpPr>
              <a:stCxn id="912" idx="2"/>
              <a:endCxn id="913" idx="0"/>
            </p:cNvCxnSpPr>
            <p:nvPr/>
          </p:nvCxnSpPr>
          <p:spPr>
            <a:xfrm>
              <a:off x="4770022" y="2431376"/>
              <a:ext cx="0" cy="603000"/>
            </a:xfrm>
            <a:prstGeom prst="straightConnector1">
              <a:avLst/>
            </a:prstGeom>
            <a:noFill/>
            <a:ln w="25400" cap="flat" cmpd="sng">
              <a:solidFill>
                <a:schemeClr val="dk1"/>
              </a:solidFill>
              <a:prstDash val="solid"/>
              <a:round/>
              <a:headEnd type="none" w="sm" len="sm"/>
              <a:tailEnd type="stealth" w="med" len="med"/>
            </a:ln>
          </p:spPr>
        </p:cxnSp>
        <p:sp>
          <p:nvSpPr>
            <p:cNvPr id="919" name="Google Shape;919;p61"/>
            <p:cNvSpPr/>
            <p:nvPr/>
          </p:nvSpPr>
          <p:spPr>
            <a:xfrm>
              <a:off x="7560332" y="1996170"/>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20" name="Google Shape;920;p61"/>
            <p:cNvSpPr/>
            <p:nvPr/>
          </p:nvSpPr>
          <p:spPr>
            <a:xfrm>
              <a:off x="7848364" y="303462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grpSp>
          <p:nvGrpSpPr>
            <p:cNvPr id="921" name="Google Shape;921;p61"/>
            <p:cNvGrpSpPr/>
            <p:nvPr/>
          </p:nvGrpSpPr>
          <p:grpSpPr>
            <a:xfrm>
              <a:off x="6818617" y="1632538"/>
              <a:ext cx="744225" cy="585762"/>
              <a:chOff x="85869" y="2021252"/>
              <a:chExt cx="744225" cy="585762"/>
            </a:xfrm>
          </p:grpSpPr>
          <p:sp>
            <p:nvSpPr>
              <p:cNvPr id="922" name="Google Shape;922;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3" name="Google Shape;923;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24" name="Google Shape;924;p61"/>
            <p:cNvCxnSpPr>
              <a:endCxn id="919" idx="0"/>
            </p:cNvCxnSpPr>
            <p:nvPr/>
          </p:nvCxnSpPr>
          <p:spPr>
            <a:xfrm>
              <a:off x="8226406" y="1387770"/>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25" name="Google Shape;925;p61"/>
            <p:cNvCxnSpPr>
              <a:stCxn id="919" idx="2"/>
              <a:endCxn id="920" idx="0"/>
            </p:cNvCxnSpPr>
            <p:nvPr/>
          </p:nvCxnSpPr>
          <p:spPr>
            <a:xfrm>
              <a:off x="8226406" y="2431770"/>
              <a:ext cx="0" cy="603000"/>
            </a:xfrm>
            <a:prstGeom prst="straightConnector1">
              <a:avLst/>
            </a:prstGeom>
            <a:noFill/>
            <a:ln w="25400" cap="flat" cmpd="sng">
              <a:solidFill>
                <a:schemeClr val="dk1"/>
              </a:solidFill>
              <a:prstDash val="solid"/>
              <a:round/>
              <a:headEnd type="none" w="sm" len="sm"/>
              <a:tailEnd type="stealth" w="med" len="med"/>
            </a:ln>
          </p:spPr>
        </p:cxnSp>
        <p:sp>
          <p:nvSpPr>
            <p:cNvPr id="926" name="Google Shape;926;p61"/>
            <p:cNvSpPr/>
            <p:nvPr/>
          </p:nvSpPr>
          <p:spPr>
            <a:xfrm>
              <a:off x="1115616" y="386671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927" name="Google Shape;927;p61"/>
            <p:cNvSpPr/>
            <p:nvPr/>
          </p:nvSpPr>
          <p:spPr>
            <a:xfrm>
              <a:off x="827584" y="4910830"/>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928" name="Google Shape;928;p61"/>
            <p:cNvSpPr/>
            <p:nvPr/>
          </p:nvSpPr>
          <p:spPr>
            <a:xfrm>
              <a:off x="1115616" y="594928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grpSp>
          <p:nvGrpSpPr>
            <p:cNvPr id="929" name="Google Shape;929;p61"/>
            <p:cNvGrpSpPr/>
            <p:nvPr/>
          </p:nvGrpSpPr>
          <p:grpSpPr>
            <a:xfrm>
              <a:off x="85869" y="4547198"/>
              <a:ext cx="744225" cy="585762"/>
              <a:chOff x="85869" y="2021252"/>
              <a:chExt cx="744225" cy="585762"/>
            </a:xfrm>
          </p:grpSpPr>
          <p:sp>
            <p:nvSpPr>
              <p:cNvPr id="930" name="Google Shape;930;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1" name="Google Shape;931;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32" name="Google Shape;932;p61"/>
            <p:cNvCxnSpPr>
              <a:stCxn id="926" idx="2"/>
              <a:endCxn id="927" idx="0"/>
            </p:cNvCxnSpPr>
            <p:nvPr/>
          </p:nvCxnSpPr>
          <p:spPr>
            <a:xfrm>
              <a:off x="1493658" y="4302314"/>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33" name="Google Shape;933;p61"/>
            <p:cNvCxnSpPr>
              <a:stCxn id="927" idx="2"/>
              <a:endCxn id="928" idx="0"/>
            </p:cNvCxnSpPr>
            <p:nvPr/>
          </p:nvCxnSpPr>
          <p:spPr>
            <a:xfrm>
              <a:off x="1493658" y="5346430"/>
              <a:ext cx="0" cy="603000"/>
            </a:xfrm>
            <a:prstGeom prst="straightConnector1">
              <a:avLst/>
            </a:prstGeom>
            <a:noFill/>
            <a:ln w="25400" cap="flat" cmpd="sng">
              <a:solidFill>
                <a:schemeClr val="dk1"/>
              </a:solidFill>
              <a:prstDash val="solid"/>
              <a:round/>
              <a:headEnd type="none" w="sm" len="sm"/>
              <a:tailEnd type="stealth" w="med" len="med"/>
            </a:ln>
          </p:spPr>
        </p:cxnSp>
        <p:sp>
          <p:nvSpPr>
            <p:cNvPr id="934" name="Google Shape;934;p61"/>
            <p:cNvSpPr/>
            <p:nvPr/>
          </p:nvSpPr>
          <p:spPr>
            <a:xfrm>
              <a:off x="4391980" y="386671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935" name="Google Shape;935;p61"/>
            <p:cNvSpPr/>
            <p:nvPr/>
          </p:nvSpPr>
          <p:spPr>
            <a:xfrm>
              <a:off x="4103948" y="4910830"/>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936" name="Google Shape;936;p61"/>
            <p:cNvSpPr/>
            <p:nvPr/>
          </p:nvSpPr>
          <p:spPr>
            <a:xfrm>
              <a:off x="4391980" y="594928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grpSp>
          <p:nvGrpSpPr>
            <p:cNvPr id="937" name="Google Shape;937;p61"/>
            <p:cNvGrpSpPr/>
            <p:nvPr/>
          </p:nvGrpSpPr>
          <p:grpSpPr>
            <a:xfrm>
              <a:off x="3362233" y="4547198"/>
              <a:ext cx="744225" cy="585762"/>
              <a:chOff x="85869" y="2021252"/>
              <a:chExt cx="744225" cy="585762"/>
            </a:xfrm>
          </p:grpSpPr>
          <p:sp>
            <p:nvSpPr>
              <p:cNvPr id="938" name="Google Shape;938;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9" name="Google Shape;939;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40" name="Google Shape;940;p61"/>
            <p:cNvCxnSpPr>
              <a:stCxn id="934" idx="2"/>
              <a:endCxn id="935" idx="0"/>
            </p:cNvCxnSpPr>
            <p:nvPr/>
          </p:nvCxnSpPr>
          <p:spPr>
            <a:xfrm>
              <a:off x="4770022" y="4302314"/>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41" name="Google Shape;941;p61"/>
            <p:cNvCxnSpPr>
              <a:stCxn id="935" idx="2"/>
              <a:endCxn id="936" idx="0"/>
            </p:cNvCxnSpPr>
            <p:nvPr/>
          </p:nvCxnSpPr>
          <p:spPr>
            <a:xfrm>
              <a:off x="4770022" y="5346430"/>
              <a:ext cx="0" cy="603000"/>
            </a:xfrm>
            <a:prstGeom prst="straightConnector1">
              <a:avLst/>
            </a:prstGeom>
            <a:noFill/>
            <a:ln w="25400" cap="flat" cmpd="sng">
              <a:solidFill>
                <a:schemeClr val="dk1"/>
              </a:solidFill>
              <a:prstDash val="solid"/>
              <a:round/>
              <a:headEnd type="none" w="sm" len="sm"/>
              <a:tailEnd type="stealth" w="med" len="med"/>
            </a:ln>
          </p:spPr>
        </p:cxnSp>
        <p:sp>
          <p:nvSpPr>
            <p:cNvPr id="942" name="Google Shape;942;p61"/>
            <p:cNvSpPr/>
            <p:nvPr/>
          </p:nvSpPr>
          <p:spPr>
            <a:xfrm>
              <a:off x="7848364" y="386710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943" name="Google Shape;943;p61"/>
            <p:cNvSpPr/>
            <p:nvPr/>
          </p:nvSpPr>
          <p:spPr>
            <a:xfrm>
              <a:off x="7560332" y="4911224"/>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944" name="Google Shape;944;p61"/>
            <p:cNvSpPr/>
            <p:nvPr/>
          </p:nvSpPr>
          <p:spPr>
            <a:xfrm>
              <a:off x="7848364" y="594967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grpSp>
          <p:nvGrpSpPr>
            <p:cNvPr id="945" name="Google Shape;945;p61"/>
            <p:cNvGrpSpPr/>
            <p:nvPr/>
          </p:nvGrpSpPr>
          <p:grpSpPr>
            <a:xfrm>
              <a:off x="6818617" y="4547592"/>
              <a:ext cx="744225" cy="585762"/>
              <a:chOff x="85869" y="2021252"/>
              <a:chExt cx="744225" cy="585762"/>
            </a:xfrm>
          </p:grpSpPr>
          <p:sp>
            <p:nvSpPr>
              <p:cNvPr id="946" name="Google Shape;946;p61"/>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7" name="Google Shape;947;p61"/>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48" name="Google Shape;948;p61"/>
            <p:cNvCxnSpPr>
              <a:stCxn id="942" idx="2"/>
              <a:endCxn id="943" idx="0"/>
            </p:cNvCxnSpPr>
            <p:nvPr/>
          </p:nvCxnSpPr>
          <p:spPr>
            <a:xfrm>
              <a:off x="8226406" y="4302708"/>
              <a:ext cx="0" cy="608400"/>
            </a:xfrm>
            <a:prstGeom prst="straightConnector1">
              <a:avLst/>
            </a:prstGeom>
            <a:noFill/>
            <a:ln w="25400" cap="flat" cmpd="sng">
              <a:solidFill>
                <a:schemeClr val="dk1"/>
              </a:solidFill>
              <a:prstDash val="solid"/>
              <a:round/>
              <a:headEnd type="none" w="sm" len="sm"/>
              <a:tailEnd type="stealth" w="med" len="med"/>
            </a:ln>
          </p:spPr>
        </p:cxnSp>
        <p:cxnSp>
          <p:nvCxnSpPr>
            <p:cNvPr id="949" name="Google Shape;949;p61"/>
            <p:cNvCxnSpPr>
              <a:stCxn id="943" idx="2"/>
              <a:endCxn id="944" idx="0"/>
            </p:cNvCxnSpPr>
            <p:nvPr/>
          </p:nvCxnSpPr>
          <p:spPr>
            <a:xfrm>
              <a:off x="8226406" y="5346824"/>
              <a:ext cx="0" cy="603000"/>
            </a:xfrm>
            <a:prstGeom prst="straightConnector1">
              <a:avLst/>
            </a:prstGeom>
            <a:noFill/>
            <a:ln w="25400" cap="flat" cmpd="sng">
              <a:solidFill>
                <a:schemeClr val="dk1"/>
              </a:solidFill>
              <a:prstDash val="solid"/>
              <a:round/>
              <a:headEnd type="none" w="sm" len="sm"/>
              <a:tailEnd type="stealth" w="med" len="med"/>
            </a:ln>
          </p:spPr>
        </p:cxnSp>
        <p:sp>
          <p:nvSpPr>
            <p:cNvPr id="950" name="Google Shape;950;p61"/>
            <p:cNvSpPr txBox="1"/>
            <p:nvPr/>
          </p:nvSpPr>
          <p:spPr>
            <a:xfrm>
              <a:off x="5957312" y="1654585"/>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951" name="Google Shape;951;p61"/>
            <p:cNvSpPr txBox="1"/>
            <p:nvPr/>
          </p:nvSpPr>
          <p:spPr>
            <a:xfrm>
              <a:off x="5957312" y="4547198"/>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952" name="Google Shape;952;p61"/>
            <p:cNvSpPr txBox="1"/>
            <p:nvPr/>
          </p:nvSpPr>
          <p:spPr>
            <a:xfrm>
              <a:off x="1439651" y="1377866"/>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3" name="Google Shape;953;p61"/>
            <p:cNvSpPr txBox="1"/>
            <p:nvPr/>
          </p:nvSpPr>
          <p:spPr>
            <a:xfrm>
              <a:off x="4724982" y="1379881"/>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4" name="Google Shape;954;p61"/>
            <p:cNvSpPr txBox="1"/>
            <p:nvPr/>
          </p:nvSpPr>
          <p:spPr>
            <a:xfrm>
              <a:off x="1493658" y="2670805"/>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5" name="Google Shape;955;p61"/>
            <p:cNvSpPr txBox="1"/>
            <p:nvPr/>
          </p:nvSpPr>
          <p:spPr>
            <a:xfrm>
              <a:off x="4778989" y="2672820"/>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6" name="Google Shape;956;p61"/>
            <p:cNvSpPr txBox="1"/>
            <p:nvPr/>
          </p:nvSpPr>
          <p:spPr>
            <a:xfrm>
              <a:off x="1439651" y="4279727"/>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7" name="Google Shape;957;p61"/>
            <p:cNvSpPr txBox="1"/>
            <p:nvPr/>
          </p:nvSpPr>
          <p:spPr>
            <a:xfrm>
              <a:off x="4724982" y="4281742"/>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8" name="Google Shape;958;p61"/>
            <p:cNvSpPr txBox="1"/>
            <p:nvPr/>
          </p:nvSpPr>
          <p:spPr>
            <a:xfrm>
              <a:off x="1493658" y="5572666"/>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sp>
          <p:nvSpPr>
            <p:cNvPr id="959" name="Google Shape;959;p61"/>
            <p:cNvSpPr txBox="1"/>
            <p:nvPr/>
          </p:nvSpPr>
          <p:spPr>
            <a:xfrm>
              <a:off x="4778989" y="5574681"/>
              <a:ext cx="86409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64-bit</a:t>
              </a:r>
              <a:endParaRPr sz="1800">
                <a:solidFill>
                  <a:schemeClr val="dk1"/>
                </a:solidFill>
                <a:latin typeface="Arial"/>
                <a:ea typeface="Arial"/>
                <a:cs typeface="Arial"/>
                <a:sym typeface="Arial"/>
              </a:endParaRPr>
            </a:p>
          </p:txBody>
        </p:sp>
      </p:grpSp>
      <p:pic>
        <p:nvPicPr>
          <p:cNvPr id="960" name="Google Shape;960;p61"/>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0"/>
                                        </p:tgtEl>
                                        <p:attrNameLst>
                                          <p:attrName>style.visibility</p:attrName>
                                        </p:attrNameLst>
                                      </p:cBhvr>
                                      <p:to>
                                        <p:strVal val="visible"/>
                                      </p:to>
                                    </p:set>
                                    <p:animEffect transition="in" filter="fade">
                                      <p:cBhvr>
                                        <p:cTn id="7" dur="1"/>
                                        <p:tgtEl>
                                          <p:spTgt spid="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6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67" name="Google Shape;967;p6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Electronic Code Book ( Continue)</a:t>
            </a:r>
            <a:endParaRPr sz="2800" b="1">
              <a:solidFill>
                <a:schemeClr val="lt1"/>
              </a:solidFill>
              <a:latin typeface="Calibri"/>
              <a:ea typeface="Calibri"/>
              <a:cs typeface="Calibri"/>
              <a:sym typeface="Calibri"/>
            </a:endParaRPr>
          </a:p>
        </p:txBody>
      </p:sp>
      <p:sp>
        <p:nvSpPr>
          <p:cNvPr id="968" name="Google Shape;968;p6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69" name="Google Shape;969;p62"/>
          <p:cNvSpPr txBox="1">
            <a:spLocks noGrp="1"/>
          </p:cNvSpPr>
          <p:nvPr>
            <p:ph type="body" idx="1"/>
          </p:nvPr>
        </p:nvSpPr>
        <p:spPr>
          <a:xfrm>
            <a:off x="190500" y="2330450"/>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Strength: it’s simple.</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Weakness:</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Repetitive information contained in the plaintext may show in the ciphertext, if aligned with blocks.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If the message has repetitive elements with a period of repetition a multiple of b bits, then these elements can be identified by the analyst.</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Typical application: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Secure transmission of short pieces of information (e.g. a temporary encryption key)</a:t>
            </a:r>
            <a:endParaRPr/>
          </a:p>
          <a:p>
            <a:pPr marL="342900" lvl="0" indent="-139700" algn="l" rtl="0">
              <a:spcBef>
                <a:spcPts val="640"/>
              </a:spcBef>
              <a:spcAft>
                <a:spcPts val="0"/>
              </a:spcAft>
              <a:buClr>
                <a:schemeClr val="dk1"/>
              </a:buClr>
              <a:buSzPts val="3200"/>
              <a:buNone/>
            </a:pPr>
            <a:endParaRPr/>
          </a:p>
        </p:txBody>
      </p:sp>
      <p:pic>
        <p:nvPicPr>
          <p:cNvPr id="970" name="Google Shape;970;p6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0"/>
                                        </p:tgtEl>
                                        <p:attrNameLst>
                                          <p:attrName>style.visibility</p:attrName>
                                        </p:attrNameLst>
                                      </p:cBhvr>
                                      <p:to>
                                        <p:strVal val="visible"/>
                                      </p:to>
                                    </p:set>
                                    <p:animEffect transition="in" filter="fade">
                                      <p:cBhvr>
                                        <p:cTn id="7" dur="1"/>
                                        <p:tgtEl>
                                          <p:spTgt spid="9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6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6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6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6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6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6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6" name="Google Shape;976;p6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77" name="Google Shape;977;p6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2. Cipher Block Chaining (CBC)</a:t>
            </a:r>
            <a:endParaRPr sz="2800" b="1">
              <a:solidFill>
                <a:schemeClr val="lt1"/>
              </a:solidFill>
              <a:latin typeface="Calibri"/>
              <a:ea typeface="Calibri"/>
              <a:cs typeface="Calibri"/>
              <a:sym typeface="Calibri"/>
            </a:endParaRPr>
          </a:p>
        </p:txBody>
      </p:sp>
      <p:sp>
        <p:nvSpPr>
          <p:cNvPr id="978" name="Google Shape;978;p6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79" name="Google Shape;979;p63"/>
          <p:cNvSpPr txBox="1">
            <a:spLocks noGrp="1"/>
          </p:cNvSpPr>
          <p:nvPr>
            <p:ph type="body" idx="1"/>
          </p:nvPr>
        </p:nvSpPr>
        <p:spPr>
          <a:xfrm>
            <a:off x="190500" y="2330450"/>
            <a:ext cx="8763000" cy="39941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CBC is a technique in which the same plaintext block, if repeated, produces different ciphertext blocks.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In this scheme, the input to the encryption algorithm is the XOR of the current plaintext block and the preceding ciphertext block; the same key is used for each block.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To produce the first block of ciphertext, an initialization vector (IV) is XORed with the first block of plaintext.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On decryption, the IV is XORed with the output of the decryption algorithm to recover the first block of plaintext.</a:t>
            </a:r>
            <a:endParaRPr/>
          </a:p>
        </p:txBody>
      </p:sp>
      <p:pic>
        <p:nvPicPr>
          <p:cNvPr id="980" name="Google Shape;980;p6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0"/>
                                        </p:tgtEl>
                                        <p:attrNameLst>
                                          <p:attrName>style.visibility</p:attrName>
                                        </p:attrNameLst>
                                      </p:cBhvr>
                                      <p:to>
                                        <p:strVal val="visible"/>
                                      </p:to>
                                    </p:set>
                                    <p:animEffect transition="in" filter="fade">
                                      <p:cBhvr>
                                        <p:cTn id="7" dur="1"/>
                                        <p:tgtEl>
                                          <p:spTgt spid="98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7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7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7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6" name="Google Shape;986;p6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987" name="Google Shape;987;p6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CBC - Encryption &amp; Decryption</a:t>
            </a:r>
            <a:endParaRPr sz="2800" b="1">
              <a:solidFill>
                <a:schemeClr val="lt1"/>
              </a:solidFill>
              <a:latin typeface="Calibri"/>
              <a:ea typeface="Calibri"/>
              <a:cs typeface="Calibri"/>
              <a:sym typeface="Calibri"/>
            </a:endParaRPr>
          </a:p>
        </p:txBody>
      </p:sp>
      <p:sp>
        <p:nvSpPr>
          <p:cNvPr id="988" name="Google Shape;988;p6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989" name="Google Shape;989;p64"/>
          <p:cNvGrpSpPr/>
          <p:nvPr/>
        </p:nvGrpSpPr>
        <p:grpSpPr>
          <a:xfrm>
            <a:off x="0" y="2330450"/>
            <a:ext cx="9144000" cy="4183303"/>
            <a:chOff x="0" y="1132970"/>
            <a:chExt cx="9144000" cy="5380783"/>
          </a:xfrm>
        </p:grpSpPr>
        <p:sp>
          <p:nvSpPr>
            <p:cNvPr id="990" name="Google Shape;990;p64"/>
            <p:cNvSpPr/>
            <p:nvPr/>
          </p:nvSpPr>
          <p:spPr>
            <a:xfrm>
              <a:off x="827584" y="223113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991" name="Google Shape;991;p64"/>
            <p:cNvSpPr/>
            <p:nvPr/>
          </p:nvSpPr>
          <p:spPr>
            <a:xfrm>
              <a:off x="1115616" y="310332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992" name="Google Shape;992;p64"/>
            <p:cNvGrpSpPr/>
            <p:nvPr/>
          </p:nvGrpSpPr>
          <p:grpSpPr>
            <a:xfrm>
              <a:off x="83359" y="1865217"/>
              <a:ext cx="744225" cy="585762"/>
              <a:chOff x="85869" y="2021252"/>
              <a:chExt cx="744225" cy="585762"/>
            </a:xfrm>
          </p:grpSpPr>
          <p:sp>
            <p:nvSpPr>
              <p:cNvPr id="993" name="Google Shape;993;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4" name="Google Shape;994;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995" name="Google Shape;995;p64"/>
            <p:cNvCxnSpPr>
              <a:stCxn id="990" idx="2"/>
              <a:endCxn id="991" idx="0"/>
            </p:cNvCxnSpPr>
            <p:nvPr/>
          </p:nvCxnSpPr>
          <p:spPr>
            <a:xfrm>
              <a:off x="1493658" y="2666738"/>
              <a:ext cx="0" cy="436500"/>
            </a:xfrm>
            <a:prstGeom prst="straightConnector1">
              <a:avLst/>
            </a:prstGeom>
            <a:noFill/>
            <a:ln w="25400" cap="flat" cmpd="sng">
              <a:solidFill>
                <a:schemeClr val="dk1"/>
              </a:solidFill>
              <a:prstDash val="solid"/>
              <a:round/>
              <a:headEnd type="none" w="sm" len="sm"/>
              <a:tailEnd type="stealth" w="med" len="med"/>
            </a:ln>
          </p:spPr>
        </p:cxnSp>
        <p:sp>
          <p:nvSpPr>
            <p:cNvPr id="996" name="Google Shape;996;p64"/>
            <p:cNvSpPr/>
            <p:nvPr/>
          </p:nvSpPr>
          <p:spPr>
            <a:xfrm>
              <a:off x="1367644" y="1626330"/>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997" name="Google Shape;997;p64"/>
            <p:cNvCxnSpPr/>
            <p:nvPr/>
          </p:nvCxnSpPr>
          <p:spPr>
            <a:xfrm>
              <a:off x="1493658" y="1251075"/>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998" name="Google Shape;998;p64"/>
            <p:cNvCxnSpPr/>
            <p:nvPr/>
          </p:nvCxnSpPr>
          <p:spPr>
            <a:xfrm>
              <a:off x="1493658" y="1865217"/>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999" name="Google Shape;999;p64"/>
            <p:cNvGrpSpPr/>
            <p:nvPr/>
          </p:nvGrpSpPr>
          <p:grpSpPr>
            <a:xfrm>
              <a:off x="93148" y="1132970"/>
              <a:ext cx="1274496" cy="608328"/>
              <a:chOff x="93148" y="1269155"/>
              <a:chExt cx="1274496" cy="608328"/>
            </a:xfrm>
          </p:grpSpPr>
          <p:sp>
            <p:nvSpPr>
              <p:cNvPr id="1000" name="Google Shape;1000;p64"/>
              <p:cNvSpPr/>
              <p:nvPr/>
            </p:nvSpPr>
            <p:spPr>
              <a:xfrm>
                <a:off x="263379" y="169282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1" name="Google Shape;1001;p64"/>
              <p:cNvSpPr txBox="1"/>
              <p:nvPr/>
            </p:nvSpPr>
            <p:spPr>
              <a:xfrm>
                <a:off x="93148" y="1269155"/>
                <a:ext cx="6165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IV</a:t>
                </a:r>
                <a:endParaRPr sz="1800" i="1">
                  <a:solidFill>
                    <a:schemeClr val="dk1"/>
                  </a:solidFill>
                  <a:latin typeface="Arial"/>
                  <a:ea typeface="Arial"/>
                  <a:cs typeface="Arial"/>
                  <a:sym typeface="Arial"/>
                </a:endParaRPr>
              </a:p>
            </p:txBody>
          </p:sp>
        </p:grpSp>
        <p:sp>
          <p:nvSpPr>
            <p:cNvPr id="1002" name="Google Shape;1002;p64"/>
            <p:cNvSpPr/>
            <p:nvPr/>
          </p:nvSpPr>
          <p:spPr>
            <a:xfrm>
              <a:off x="3457056" y="223113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003" name="Google Shape;1003;p64"/>
            <p:cNvSpPr/>
            <p:nvPr/>
          </p:nvSpPr>
          <p:spPr>
            <a:xfrm>
              <a:off x="3745088" y="310332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1004" name="Google Shape;1004;p64"/>
            <p:cNvGrpSpPr/>
            <p:nvPr/>
          </p:nvGrpSpPr>
          <p:grpSpPr>
            <a:xfrm>
              <a:off x="2712831" y="1865217"/>
              <a:ext cx="744225" cy="585762"/>
              <a:chOff x="85869" y="2021252"/>
              <a:chExt cx="744225" cy="585762"/>
            </a:xfrm>
          </p:grpSpPr>
          <p:sp>
            <p:nvSpPr>
              <p:cNvPr id="1005" name="Google Shape;1005;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6" name="Google Shape;1006;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007" name="Google Shape;1007;p64"/>
            <p:cNvCxnSpPr>
              <a:stCxn id="1002" idx="2"/>
              <a:endCxn id="1003" idx="0"/>
            </p:cNvCxnSpPr>
            <p:nvPr/>
          </p:nvCxnSpPr>
          <p:spPr>
            <a:xfrm>
              <a:off x="4123130" y="2666738"/>
              <a:ext cx="0" cy="436500"/>
            </a:xfrm>
            <a:prstGeom prst="straightConnector1">
              <a:avLst/>
            </a:prstGeom>
            <a:noFill/>
            <a:ln w="25400" cap="flat" cmpd="sng">
              <a:solidFill>
                <a:schemeClr val="dk1"/>
              </a:solidFill>
              <a:prstDash val="solid"/>
              <a:round/>
              <a:headEnd type="none" w="sm" len="sm"/>
              <a:tailEnd type="stealth" w="med" len="med"/>
            </a:ln>
          </p:spPr>
        </p:cxnSp>
        <p:sp>
          <p:nvSpPr>
            <p:cNvPr id="1008" name="Google Shape;1008;p64"/>
            <p:cNvSpPr/>
            <p:nvPr/>
          </p:nvSpPr>
          <p:spPr>
            <a:xfrm>
              <a:off x="3997116" y="1626330"/>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09" name="Google Shape;1009;p64"/>
            <p:cNvCxnSpPr/>
            <p:nvPr/>
          </p:nvCxnSpPr>
          <p:spPr>
            <a:xfrm>
              <a:off x="4123130" y="1251075"/>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10" name="Google Shape;1010;p64"/>
            <p:cNvCxnSpPr/>
            <p:nvPr/>
          </p:nvCxnSpPr>
          <p:spPr>
            <a:xfrm>
              <a:off x="4123130" y="1865217"/>
              <a:ext cx="0" cy="349552"/>
            </a:xfrm>
            <a:prstGeom prst="straightConnector1">
              <a:avLst/>
            </a:prstGeom>
            <a:noFill/>
            <a:ln w="25400" cap="flat" cmpd="sng">
              <a:solidFill>
                <a:schemeClr val="dk1"/>
              </a:solidFill>
              <a:prstDash val="solid"/>
              <a:round/>
              <a:headEnd type="none" w="sm" len="sm"/>
              <a:tailEnd type="stealth" w="med" len="med"/>
            </a:ln>
          </p:spPr>
        </p:cxnSp>
        <p:sp>
          <p:nvSpPr>
            <p:cNvPr id="1011" name="Google Shape;1011;p64"/>
            <p:cNvSpPr/>
            <p:nvPr/>
          </p:nvSpPr>
          <p:spPr>
            <a:xfrm>
              <a:off x="1861226" y="1725041"/>
              <a:ext cx="2146570" cy="1582365"/>
            </a:xfrm>
            <a:custGeom>
              <a:avLst/>
              <a:gdLst/>
              <a:ahLst/>
              <a:cxnLst/>
              <a:rect l="l" t="t" r="r" b="b"/>
              <a:pathLst>
                <a:path w="2146570" h="1582365" extrusionOk="0">
                  <a:moveTo>
                    <a:pt x="0" y="1582365"/>
                  </a:moveTo>
                  <a:lnTo>
                    <a:pt x="544748" y="1582365"/>
                  </a:lnTo>
                  <a:lnTo>
                    <a:pt x="544748" y="12970"/>
                  </a:lnTo>
                  <a:lnTo>
                    <a:pt x="2146570" y="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2" name="Google Shape;1012;p64"/>
            <p:cNvSpPr txBox="1"/>
            <p:nvPr/>
          </p:nvSpPr>
          <p:spPr>
            <a:xfrm>
              <a:off x="5509091" y="1865217"/>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013" name="Google Shape;1013;p64"/>
            <p:cNvSpPr/>
            <p:nvPr/>
          </p:nvSpPr>
          <p:spPr>
            <a:xfrm>
              <a:off x="7441448" y="224651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014" name="Google Shape;1014;p64"/>
            <p:cNvSpPr/>
            <p:nvPr/>
          </p:nvSpPr>
          <p:spPr>
            <a:xfrm>
              <a:off x="7729480" y="316409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sz="2400" baseline="-25000">
                <a:solidFill>
                  <a:schemeClr val="dk1"/>
                </a:solidFill>
                <a:latin typeface="Arial"/>
                <a:ea typeface="Arial"/>
                <a:cs typeface="Arial"/>
                <a:sym typeface="Arial"/>
              </a:endParaRPr>
            </a:p>
          </p:txBody>
        </p:sp>
        <p:grpSp>
          <p:nvGrpSpPr>
            <p:cNvPr id="1015" name="Google Shape;1015;p64"/>
            <p:cNvGrpSpPr/>
            <p:nvPr/>
          </p:nvGrpSpPr>
          <p:grpSpPr>
            <a:xfrm>
              <a:off x="6697223" y="1880597"/>
              <a:ext cx="744225" cy="585762"/>
              <a:chOff x="85869" y="2021252"/>
              <a:chExt cx="744225" cy="585762"/>
            </a:xfrm>
          </p:grpSpPr>
          <p:sp>
            <p:nvSpPr>
              <p:cNvPr id="1016" name="Google Shape;1016;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7" name="Google Shape;1017;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018" name="Google Shape;1018;p64"/>
            <p:cNvCxnSpPr>
              <a:stCxn id="1013" idx="2"/>
            </p:cNvCxnSpPr>
            <p:nvPr/>
          </p:nvCxnSpPr>
          <p:spPr>
            <a:xfrm>
              <a:off x="8107522" y="2682118"/>
              <a:ext cx="0" cy="436500"/>
            </a:xfrm>
            <a:prstGeom prst="straightConnector1">
              <a:avLst/>
            </a:prstGeom>
            <a:noFill/>
            <a:ln w="25400" cap="flat" cmpd="sng">
              <a:solidFill>
                <a:schemeClr val="dk1"/>
              </a:solidFill>
              <a:prstDash val="solid"/>
              <a:round/>
              <a:headEnd type="none" w="sm" len="sm"/>
              <a:tailEnd type="stealth" w="med" len="med"/>
            </a:ln>
          </p:spPr>
        </p:cxnSp>
        <p:sp>
          <p:nvSpPr>
            <p:cNvPr id="1019" name="Google Shape;1019;p64"/>
            <p:cNvSpPr/>
            <p:nvPr/>
          </p:nvSpPr>
          <p:spPr>
            <a:xfrm>
              <a:off x="7981508" y="1641710"/>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20" name="Google Shape;1020;p64"/>
            <p:cNvCxnSpPr/>
            <p:nvPr/>
          </p:nvCxnSpPr>
          <p:spPr>
            <a:xfrm>
              <a:off x="8107522" y="1266455"/>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21" name="Google Shape;1021;p64"/>
            <p:cNvCxnSpPr/>
            <p:nvPr/>
          </p:nvCxnSpPr>
          <p:spPr>
            <a:xfrm>
              <a:off x="8107522" y="1880597"/>
              <a:ext cx="0" cy="349552"/>
            </a:xfrm>
            <a:prstGeom prst="straightConnector1">
              <a:avLst/>
            </a:prstGeom>
            <a:noFill/>
            <a:ln w="25400" cap="flat" cmpd="sng">
              <a:solidFill>
                <a:schemeClr val="dk1"/>
              </a:solidFill>
              <a:prstDash val="solid"/>
              <a:round/>
              <a:headEnd type="none" w="sm" len="sm"/>
              <a:tailEnd type="stealth" w="med" len="med"/>
            </a:ln>
          </p:spPr>
        </p:cxnSp>
        <p:sp>
          <p:nvSpPr>
            <p:cNvPr id="1022" name="Google Shape;1022;p64"/>
            <p:cNvSpPr/>
            <p:nvPr/>
          </p:nvSpPr>
          <p:spPr>
            <a:xfrm>
              <a:off x="4487694" y="2412462"/>
              <a:ext cx="674451" cy="920885"/>
            </a:xfrm>
            <a:custGeom>
              <a:avLst/>
              <a:gdLst/>
              <a:ahLst/>
              <a:cxnLst/>
              <a:rect l="l" t="t" r="r" b="b"/>
              <a:pathLst>
                <a:path w="674451" h="920885" extrusionOk="0">
                  <a:moveTo>
                    <a:pt x="0" y="920885"/>
                  </a:moveTo>
                  <a:lnTo>
                    <a:pt x="674451" y="920885"/>
                  </a:lnTo>
                  <a:lnTo>
                    <a:pt x="674451"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3" name="Google Shape;1023;p64"/>
            <p:cNvSpPr/>
            <p:nvPr/>
          </p:nvSpPr>
          <p:spPr>
            <a:xfrm>
              <a:off x="6258128" y="1757467"/>
              <a:ext cx="1718553" cy="708892"/>
            </a:xfrm>
            <a:custGeom>
              <a:avLst/>
              <a:gdLst/>
              <a:ahLst/>
              <a:cxnLst/>
              <a:rect l="l" t="t" r="r" b="b"/>
              <a:pathLst>
                <a:path w="1718553" h="648510" extrusionOk="0">
                  <a:moveTo>
                    <a:pt x="0" y="648510"/>
                  </a:moveTo>
                  <a:lnTo>
                    <a:pt x="0" y="0"/>
                  </a:lnTo>
                  <a:lnTo>
                    <a:pt x="1718553" y="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24" name="Google Shape;1024;p64"/>
            <p:cNvCxnSpPr/>
            <p:nvPr/>
          </p:nvCxnSpPr>
          <p:spPr>
            <a:xfrm>
              <a:off x="0" y="3724190"/>
              <a:ext cx="9144000" cy="0"/>
            </a:xfrm>
            <a:prstGeom prst="straightConnector1">
              <a:avLst/>
            </a:prstGeom>
            <a:noFill/>
            <a:ln w="19050" cap="flat" cmpd="sng">
              <a:solidFill>
                <a:srgbClr val="4A7DBA"/>
              </a:solidFill>
              <a:prstDash val="solid"/>
              <a:round/>
              <a:headEnd type="none" w="sm" len="sm"/>
              <a:tailEnd type="none" w="sm" len="sm"/>
            </a:ln>
          </p:spPr>
        </p:cxnSp>
        <p:sp>
          <p:nvSpPr>
            <p:cNvPr id="1025" name="Google Shape;1025;p64"/>
            <p:cNvSpPr/>
            <p:nvPr/>
          </p:nvSpPr>
          <p:spPr>
            <a:xfrm>
              <a:off x="1115616" y="386902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026" name="Google Shape;1026;p64"/>
            <p:cNvSpPr/>
            <p:nvPr/>
          </p:nvSpPr>
          <p:spPr>
            <a:xfrm>
              <a:off x="815511" y="4666779"/>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1027" name="Google Shape;1027;p64"/>
            <p:cNvSpPr/>
            <p:nvPr/>
          </p:nvSpPr>
          <p:spPr>
            <a:xfrm>
              <a:off x="1115616" y="60781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cxnSp>
          <p:nvCxnSpPr>
            <p:cNvPr id="1028" name="Google Shape;1028;p64"/>
            <p:cNvCxnSpPr>
              <a:stCxn id="1025" idx="2"/>
            </p:cNvCxnSpPr>
            <p:nvPr/>
          </p:nvCxnSpPr>
          <p:spPr>
            <a:xfrm>
              <a:off x="1493658" y="4304628"/>
              <a:ext cx="0" cy="349500"/>
            </a:xfrm>
            <a:prstGeom prst="straightConnector1">
              <a:avLst/>
            </a:prstGeom>
            <a:noFill/>
            <a:ln w="25400" cap="flat" cmpd="sng">
              <a:solidFill>
                <a:schemeClr val="dk1"/>
              </a:solidFill>
              <a:prstDash val="solid"/>
              <a:round/>
              <a:headEnd type="none" w="sm" len="sm"/>
              <a:tailEnd type="stealth" w="med" len="med"/>
            </a:ln>
          </p:spPr>
        </p:cxnSp>
        <p:sp>
          <p:nvSpPr>
            <p:cNvPr id="1029" name="Google Shape;1029;p64"/>
            <p:cNvSpPr/>
            <p:nvPr/>
          </p:nvSpPr>
          <p:spPr>
            <a:xfrm>
              <a:off x="1367644" y="5469332"/>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30" name="Google Shape;1030;p64"/>
            <p:cNvCxnSpPr/>
            <p:nvPr/>
          </p:nvCxnSpPr>
          <p:spPr>
            <a:xfrm>
              <a:off x="1493658" y="5094077"/>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31" name="Google Shape;1031;p64"/>
            <p:cNvCxnSpPr/>
            <p:nvPr/>
          </p:nvCxnSpPr>
          <p:spPr>
            <a:xfrm>
              <a:off x="1493658" y="5708219"/>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1032" name="Google Shape;1032;p64"/>
            <p:cNvGrpSpPr/>
            <p:nvPr/>
          </p:nvGrpSpPr>
          <p:grpSpPr>
            <a:xfrm>
              <a:off x="65322" y="4297869"/>
              <a:ext cx="744225" cy="585762"/>
              <a:chOff x="85869" y="2021252"/>
              <a:chExt cx="744225" cy="585762"/>
            </a:xfrm>
          </p:grpSpPr>
          <p:sp>
            <p:nvSpPr>
              <p:cNvPr id="1033" name="Google Shape;1033;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4" name="Google Shape;1034;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grpSp>
          <p:nvGrpSpPr>
            <p:cNvPr id="1035" name="Google Shape;1035;p64"/>
            <p:cNvGrpSpPr/>
            <p:nvPr/>
          </p:nvGrpSpPr>
          <p:grpSpPr>
            <a:xfrm>
              <a:off x="71585" y="5003108"/>
              <a:ext cx="1274496" cy="608328"/>
              <a:chOff x="93148" y="1269155"/>
              <a:chExt cx="1274496" cy="608328"/>
            </a:xfrm>
          </p:grpSpPr>
          <p:sp>
            <p:nvSpPr>
              <p:cNvPr id="1036" name="Google Shape;1036;p64"/>
              <p:cNvSpPr/>
              <p:nvPr/>
            </p:nvSpPr>
            <p:spPr>
              <a:xfrm>
                <a:off x="263379" y="169282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7" name="Google Shape;1037;p64"/>
              <p:cNvSpPr txBox="1"/>
              <p:nvPr/>
            </p:nvSpPr>
            <p:spPr>
              <a:xfrm>
                <a:off x="93148" y="1269155"/>
                <a:ext cx="6165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IV</a:t>
                </a:r>
                <a:endParaRPr sz="1800" i="1">
                  <a:solidFill>
                    <a:schemeClr val="dk1"/>
                  </a:solidFill>
                  <a:latin typeface="Arial"/>
                  <a:ea typeface="Arial"/>
                  <a:cs typeface="Arial"/>
                  <a:sym typeface="Arial"/>
                </a:endParaRPr>
              </a:p>
            </p:txBody>
          </p:sp>
        </p:grpSp>
        <p:sp>
          <p:nvSpPr>
            <p:cNvPr id="1038" name="Google Shape;1038;p64"/>
            <p:cNvSpPr/>
            <p:nvPr/>
          </p:nvSpPr>
          <p:spPr>
            <a:xfrm>
              <a:off x="3751233" y="3865367"/>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039" name="Google Shape;1039;p64"/>
            <p:cNvSpPr/>
            <p:nvPr/>
          </p:nvSpPr>
          <p:spPr>
            <a:xfrm>
              <a:off x="3451128" y="4663118"/>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1040" name="Google Shape;1040;p64"/>
            <p:cNvSpPr/>
            <p:nvPr/>
          </p:nvSpPr>
          <p:spPr>
            <a:xfrm>
              <a:off x="3751233" y="6074492"/>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cxnSp>
          <p:nvCxnSpPr>
            <p:cNvPr id="1041" name="Google Shape;1041;p64"/>
            <p:cNvCxnSpPr>
              <a:stCxn id="1038" idx="2"/>
            </p:cNvCxnSpPr>
            <p:nvPr/>
          </p:nvCxnSpPr>
          <p:spPr>
            <a:xfrm>
              <a:off x="4129275" y="4300967"/>
              <a:ext cx="0" cy="349500"/>
            </a:xfrm>
            <a:prstGeom prst="straightConnector1">
              <a:avLst/>
            </a:prstGeom>
            <a:noFill/>
            <a:ln w="25400" cap="flat" cmpd="sng">
              <a:solidFill>
                <a:schemeClr val="dk1"/>
              </a:solidFill>
              <a:prstDash val="solid"/>
              <a:round/>
              <a:headEnd type="none" w="sm" len="sm"/>
              <a:tailEnd type="stealth" w="med" len="med"/>
            </a:ln>
          </p:spPr>
        </p:cxnSp>
        <p:sp>
          <p:nvSpPr>
            <p:cNvPr id="1042" name="Google Shape;1042;p64"/>
            <p:cNvSpPr/>
            <p:nvPr/>
          </p:nvSpPr>
          <p:spPr>
            <a:xfrm>
              <a:off x="4003261" y="54656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43" name="Google Shape;1043;p64"/>
            <p:cNvCxnSpPr/>
            <p:nvPr/>
          </p:nvCxnSpPr>
          <p:spPr>
            <a:xfrm>
              <a:off x="4129275" y="5096901"/>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44" name="Google Shape;1044;p64"/>
            <p:cNvCxnSpPr/>
            <p:nvPr/>
          </p:nvCxnSpPr>
          <p:spPr>
            <a:xfrm>
              <a:off x="4129275" y="5704558"/>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1045" name="Google Shape;1045;p64"/>
            <p:cNvGrpSpPr/>
            <p:nvPr/>
          </p:nvGrpSpPr>
          <p:grpSpPr>
            <a:xfrm>
              <a:off x="2700939" y="4294208"/>
              <a:ext cx="744225" cy="585762"/>
              <a:chOff x="85869" y="2021252"/>
              <a:chExt cx="744225" cy="585762"/>
            </a:xfrm>
          </p:grpSpPr>
          <p:sp>
            <p:nvSpPr>
              <p:cNvPr id="1046" name="Google Shape;1046;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7" name="Google Shape;1047;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sp>
          <p:nvSpPr>
            <p:cNvPr id="1048" name="Google Shape;1048;p64"/>
            <p:cNvSpPr/>
            <p:nvPr/>
          </p:nvSpPr>
          <p:spPr>
            <a:xfrm>
              <a:off x="1861226" y="4072647"/>
              <a:ext cx="2153055" cy="1504544"/>
            </a:xfrm>
            <a:custGeom>
              <a:avLst/>
              <a:gdLst/>
              <a:ahLst/>
              <a:cxnLst/>
              <a:rect l="l" t="t" r="r" b="b"/>
              <a:pathLst>
                <a:path w="2153055" h="1504544" extrusionOk="0">
                  <a:moveTo>
                    <a:pt x="0" y="0"/>
                  </a:moveTo>
                  <a:lnTo>
                    <a:pt x="557719" y="0"/>
                  </a:lnTo>
                  <a:lnTo>
                    <a:pt x="557719" y="1504544"/>
                  </a:lnTo>
                  <a:lnTo>
                    <a:pt x="2153055" y="1504544"/>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49" name="Google Shape;1049;p64"/>
            <p:cNvSpPr/>
            <p:nvPr/>
          </p:nvSpPr>
          <p:spPr>
            <a:xfrm>
              <a:off x="7739044" y="3844985"/>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sz="2400" baseline="-25000">
                <a:solidFill>
                  <a:schemeClr val="dk1"/>
                </a:solidFill>
                <a:latin typeface="Arial"/>
                <a:ea typeface="Arial"/>
                <a:cs typeface="Arial"/>
                <a:sym typeface="Arial"/>
              </a:endParaRPr>
            </a:p>
          </p:txBody>
        </p:sp>
        <p:sp>
          <p:nvSpPr>
            <p:cNvPr id="1050" name="Google Shape;1050;p64"/>
            <p:cNvSpPr/>
            <p:nvPr/>
          </p:nvSpPr>
          <p:spPr>
            <a:xfrm>
              <a:off x="7438939" y="464273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sp>
          <p:nvSpPr>
            <p:cNvPr id="1051" name="Google Shape;1051;p64"/>
            <p:cNvSpPr/>
            <p:nvPr/>
          </p:nvSpPr>
          <p:spPr>
            <a:xfrm>
              <a:off x="7739044" y="605411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sz="2400" baseline="-25000">
                <a:solidFill>
                  <a:schemeClr val="dk1"/>
                </a:solidFill>
                <a:latin typeface="Arial"/>
                <a:ea typeface="Arial"/>
                <a:cs typeface="Arial"/>
                <a:sym typeface="Arial"/>
              </a:endParaRPr>
            </a:p>
          </p:txBody>
        </p:sp>
        <p:cxnSp>
          <p:nvCxnSpPr>
            <p:cNvPr id="1052" name="Google Shape;1052;p64"/>
            <p:cNvCxnSpPr>
              <a:stCxn id="1049" idx="2"/>
            </p:cNvCxnSpPr>
            <p:nvPr/>
          </p:nvCxnSpPr>
          <p:spPr>
            <a:xfrm>
              <a:off x="8117086" y="4280585"/>
              <a:ext cx="0" cy="349500"/>
            </a:xfrm>
            <a:prstGeom prst="straightConnector1">
              <a:avLst/>
            </a:prstGeom>
            <a:noFill/>
            <a:ln w="25400" cap="flat" cmpd="sng">
              <a:solidFill>
                <a:schemeClr val="dk1"/>
              </a:solidFill>
              <a:prstDash val="solid"/>
              <a:round/>
              <a:headEnd type="none" w="sm" len="sm"/>
              <a:tailEnd type="stealth" w="med" len="med"/>
            </a:ln>
          </p:spPr>
        </p:cxnSp>
        <p:sp>
          <p:nvSpPr>
            <p:cNvPr id="1053" name="Google Shape;1053;p64"/>
            <p:cNvSpPr/>
            <p:nvPr/>
          </p:nvSpPr>
          <p:spPr>
            <a:xfrm>
              <a:off x="7991072" y="544528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054" name="Google Shape;1054;p64"/>
            <p:cNvCxnSpPr/>
            <p:nvPr/>
          </p:nvCxnSpPr>
          <p:spPr>
            <a:xfrm>
              <a:off x="8117086" y="5070034"/>
              <a:ext cx="0" cy="349552"/>
            </a:xfrm>
            <a:prstGeom prst="straightConnector1">
              <a:avLst/>
            </a:prstGeom>
            <a:noFill/>
            <a:ln w="25400" cap="flat" cmpd="sng">
              <a:solidFill>
                <a:schemeClr val="dk1"/>
              </a:solidFill>
              <a:prstDash val="solid"/>
              <a:round/>
              <a:headEnd type="none" w="sm" len="sm"/>
              <a:tailEnd type="stealth" w="med" len="med"/>
            </a:ln>
          </p:spPr>
        </p:cxnSp>
        <p:cxnSp>
          <p:nvCxnSpPr>
            <p:cNvPr id="1055" name="Google Shape;1055;p64"/>
            <p:cNvCxnSpPr/>
            <p:nvPr/>
          </p:nvCxnSpPr>
          <p:spPr>
            <a:xfrm>
              <a:off x="8117086" y="5684176"/>
              <a:ext cx="0" cy="349552"/>
            </a:xfrm>
            <a:prstGeom prst="straightConnector1">
              <a:avLst/>
            </a:prstGeom>
            <a:noFill/>
            <a:ln w="25400" cap="flat" cmpd="sng">
              <a:solidFill>
                <a:schemeClr val="dk1"/>
              </a:solidFill>
              <a:prstDash val="solid"/>
              <a:round/>
              <a:headEnd type="none" w="sm" len="sm"/>
              <a:tailEnd type="stealth" w="med" len="med"/>
            </a:ln>
          </p:spPr>
        </p:cxnSp>
        <p:grpSp>
          <p:nvGrpSpPr>
            <p:cNvPr id="1056" name="Google Shape;1056;p64"/>
            <p:cNvGrpSpPr/>
            <p:nvPr/>
          </p:nvGrpSpPr>
          <p:grpSpPr>
            <a:xfrm>
              <a:off x="6688750" y="4273826"/>
              <a:ext cx="744225" cy="585762"/>
              <a:chOff x="85869" y="2021252"/>
              <a:chExt cx="744225" cy="585762"/>
            </a:xfrm>
          </p:grpSpPr>
          <p:sp>
            <p:nvSpPr>
              <p:cNvPr id="1057" name="Google Shape;1057;p64"/>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58" name="Google Shape;1058;p64"/>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sp>
          <p:nvSpPr>
            <p:cNvPr id="1059" name="Google Shape;1059;p64"/>
            <p:cNvSpPr txBox="1"/>
            <p:nvPr/>
          </p:nvSpPr>
          <p:spPr>
            <a:xfrm>
              <a:off x="5506530" y="429976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060" name="Google Shape;1060;p64"/>
            <p:cNvSpPr/>
            <p:nvPr/>
          </p:nvSpPr>
          <p:spPr>
            <a:xfrm>
              <a:off x="4507149" y="4046706"/>
              <a:ext cx="674451" cy="817124"/>
            </a:xfrm>
            <a:custGeom>
              <a:avLst/>
              <a:gdLst/>
              <a:ahLst/>
              <a:cxnLst/>
              <a:rect l="l" t="t" r="r" b="b"/>
              <a:pathLst>
                <a:path w="674451" h="817124" extrusionOk="0">
                  <a:moveTo>
                    <a:pt x="0" y="0"/>
                  </a:moveTo>
                  <a:lnTo>
                    <a:pt x="674451" y="0"/>
                  </a:lnTo>
                  <a:lnTo>
                    <a:pt x="674451" y="817124"/>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1" name="Google Shape;1061;p64"/>
            <p:cNvSpPr/>
            <p:nvPr/>
          </p:nvSpPr>
          <p:spPr>
            <a:xfrm>
              <a:off x="6297038" y="4863830"/>
              <a:ext cx="1705583" cy="719847"/>
            </a:xfrm>
            <a:custGeom>
              <a:avLst/>
              <a:gdLst/>
              <a:ahLst/>
              <a:cxnLst/>
              <a:rect l="l" t="t" r="r" b="b"/>
              <a:pathLst>
                <a:path w="1705582" h="719847" extrusionOk="0">
                  <a:moveTo>
                    <a:pt x="0" y="0"/>
                  </a:moveTo>
                  <a:lnTo>
                    <a:pt x="0" y="719847"/>
                  </a:lnTo>
                  <a:lnTo>
                    <a:pt x="1705583" y="719847"/>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2" name="Google Shape;1062;p64"/>
            <p:cNvSpPr txBox="1"/>
            <p:nvPr/>
          </p:nvSpPr>
          <p:spPr>
            <a:xfrm>
              <a:off x="6223952" y="1276654"/>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sp>
          <p:nvSpPr>
            <p:cNvPr id="1063" name="Google Shape;1063;p64"/>
            <p:cNvSpPr txBox="1"/>
            <p:nvPr/>
          </p:nvSpPr>
          <p:spPr>
            <a:xfrm>
              <a:off x="6325380" y="5128601"/>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grpSp>
      <p:pic>
        <p:nvPicPr>
          <p:cNvPr id="1064" name="Google Shape;1064;p64"/>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4"/>
                                        </p:tgtEl>
                                        <p:attrNameLst>
                                          <p:attrName>style.visibility</p:attrName>
                                        </p:attrNameLst>
                                      </p:cBhvr>
                                      <p:to>
                                        <p:strVal val="visible"/>
                                      </p:to>
                                    </p:set>
                                    <p:animEffect transition="in" filter="fade">
                                      <p:cBhvr>
                                        <p:cTn id="7" dur="1"/>
                                        <p:tgtEl>
                                          <p:spTgt spid="1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70" name="Google Shape;1070;p6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71" name="Google Shape;1071;p6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Cipher Block Chaining (CBC) – Continue…</a:t>
            </a:r>
            <a:endParaRPr sz="2800" b="1">
              <a:solidFill>
                <a:schemeClr val="lt1"/>
              </a:solidFill>
              <a:latin typeface="Calibri"/>
              <a:ea typeface="Calibri"/>
              <a:cs typeface="Calibri"/>
              <a:sym typeface="Calibri"/>
            </a:endParaRPr>
          </a:p>
        </p:txBody>
      </p:sp>
      <p:sp>
        <p:nvSpPr>
          <p:cNvPr id="1072" name="Google Shape;1072;p6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73" name="Google Shape;1073;p65"/>
          <p:cNvSpPr txBox="1">
            <a:spLocks noGrp="1"/>
          </p:cNvSpPr>
          <p:nvPr>
            <p:ph type="body" idx="1"/>
          </p:nvPr>
        </p:nvSpPr>
        <p:spPr>
          <a:xfrm>
            <a:off x="10530" y="2549179"/>
            <a:ext cx="8763000" cy="373732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Strength: because of the chaining mechanism of CBC, it is an appropriate mode for encrypting messages of length greater than b bits</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Typical application: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General-purpose block oriented transmission</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Authentication</a:t>
            </a:r>
            <a:endParaRPr/>
          </a:p>
        </p:txBody>
      </p:sp>
      <p:pic>
        <p:nvPicPr>
          <p:cNvPr id="1074" name="Google Shape;1074;p65"/>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4"/>
                                        </p:tgtEl>
                                        <p:attrNameLst>
                                          <p:attrName>style.visibility</p:attrName>
                                        </p:attrNameLst>
                                      </p:cBhvr>
                                      <p:to>
                                        <p:strVal val="visible"/>
                                      </p:to>
                                    </p:set>
                                    <p:animEffect transition="in" filter="fade">
                                      <p:cBhvr>
                                        <p:cTn id="7" dur="1"/>
                                        <p:tgtEl>
                                          <p:spTgt spid="1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7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7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7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80" name="Google Shape;1080;p6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81" name="Google Shape;1081;p6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3. Cipher Feedback Mode (CFB)</a:t>
            </a:r>
            <a:endParaRPr sz="2800" b="1">
              <a:solidFill>
                <a:schemeClr val="lt1"/>
              </a:solidFill>
              <a:latin typeface="Calibri"/>
              <a:ea typeface="Calibri"/>
              <a:cs typeface="Calibri"/>
              <a:sym typeface="Calibri"/>
            </a:endParaRPr>
          </a:p>
        </p:txBody>
      </p:sp>
      <p:sp>
        <p:nvSpPr>
          <p:cNvPr id="1082" name="Google Shape;1082;p6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83" name="Google Shape;1083;p66"/>
          <p:cNvSpPr txBox="1">
            <a:spLocks noGrp="1"/>
          </p:cNvSpPr>
          <p:nvPr>
            <p:ph type="body" idx="1"/>
          </p:nvPr>
        </p:nvSpPr>
        <p:spPr>
          <a:xfrm>
            <a:off x="190500" y="2330450"/>
            <a:ext cx="8763000" cy="39941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For AES, DES, or any block cipher, encryption is performed on a block of b bits. In DES, b = 64 and in AES, b = 128. </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However, it is possible to convert a block cipher into a stream cipher, using cipher feedback (CFB) mode, output feedback (OFB) mode, and counter (CTR) mode. </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A stream cipher eliminates the need to pad a message to be an integral number of blocks. </a:t>
            </a:r>
            <a:endParaRPr/>
          </a:p>
        </p:txBody>
      </p:sp>
      <p:pic>
        <p:nvPicPr>
          <p:cNvPr id="1084" name="Google Shape;1084;p6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4"/>
                                        </p:tgtEl>
                                        <p:attrNameLst>
                                          <p:attrName>style.visibility</p:attrName>
                                        </p:attrNameLst>
                                      </p:cBhvr>
                                      <p:to>
                                        <p:strVal val="visible"/>
                                      </p:to>
                                    </p:set>
                                    <p:animEffect transition="in" filter="fade">
                                      <p:cBhvr>
                                        <p:cTn id="7" dur="1"/>
                                        <p:tgtEl>
                                          <p:spTgt spid="10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8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8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8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8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90" name="Google Shape;1090;p6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91" name="Google Shape;1091;p6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Encryption</a:t>
            </a:r>
            <a:endParaRPr sz="2800" b="1">
              <a:solidFill>
                <a:schemeClr val="lt1"/>
              </a:solidFill>
              <a:latin typeface="Calibri"/>
              <a:ea typeface="Calibri"/>
              <a:cs typeface="Calibri"/>
              <a:sym typeface="Calibri"/>
            </a:endParaRPr>
          </a:p>
        </p:txBody>
      </p:sp>
      <p:sp>
        <p:nvSpPr>
          <p:cNvPr id="1092" name="Google Shape;1092;p6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093" name="Google Shape;1093;p67"/>
          <p:cNvGrpSpPr/>
          <p:nvPr/>
        </p:nvGrpSpPr>
        <p:grpSpPr>
          <a:xfrm>
            <a:off x="-36741" y="2492896"/>
            <a:ext cx="9060593" cy="4104456"/>
            <a:chOff x="-36741" y="1189221"/>
            <a:chExt cx="9060593" cy="5174823"/>
          </a:xfrm>
        </p:grpSpPr>
        <p:sp>
          <p:nvSpPr>
            <p:cNvPr id="1094" name="Google Shape;1094;p67"/>
            <p:cNvSpPr/>
            <p:nvPr/>
          </p:nvSpPr>
          <p:spPr>
            <a:xfrm>
              <a:off x="1376472" y="1721962"/>
              <a:ext cx="756084" cy="5846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IV</a:t>
              </a:r>
              <a:endParaRPr sz="2400" baseline="-25000">
                <a:solidFill>
                  <a:schemeClr val="dk1"/>
                </a:solidFill>
                <a:latin typeface="Arial"/>
                <a:ea typeface="Arial"/>
                <a:cs typeface="Arial"/>
                <a:sym typeface="Arial"/>
              </a:endParaRPr>
            </a:p>
          </p:txBody>
        </p:sp>
        <p:sp>
          <p:nvSpPr>
            <p:cNvPr id="1095" name="Google Shape;1095;p67"/>
            <p:cNvSpPr/>
            <p:nvPr/>
          </p:nvSpPr>
          <p:spPr>
            <a:xfrm>
              <a:off x="1088440" y="2597434"/>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Encrypt</a:t>
              </a:r>
              <a:endParaRPr sz="2400">
                <a:solidFill>
                  <a:schemeClr val="dk1"/>
                </a:solidFill>
                <a:latin typeface="Arial"/>
                <a:ea typeface="Arial"/>
                <a:cs typeface="Arial"/>
                <a:sym typeface="Arial"/>
              </a:endParaRPr>
            </a:p>
          </p:txBody>
        </p:sp>
        <p:grpSp>
          <p:nvGrpSpPr>
            <p:cNvPr id="1096" name="Google Shape;1096;p67"/>
            <p:cNvGrpSpPr/>
            <p:nvPr/>
          </p:nvGrpSpPr>
          <p:grpSpPr>
            <a:xfrm>
              <a:off x="305140" y="2229472"/>
              <a:ext cx="744225" cy="585762"/>
              <a:chOff x="85869" y="2021252"/>
              <a:chExt cx="744225" cy="585762"/>
            </a:xfrm>
          </p:grpSpPr>
          <p:sp>
            <p:nvSpPr>
              <p:cNvPr id="1097" name="Google Shape;1097;p6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8" name="Google Shape;1098;p6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099" name="Google Shape;1099;p67"/>
            <p:cNvCxnSpPr>
              <a:endCxn id="1100" idx="0"/>
            </p:cNvCxnSpPr>
            <p:nvPr/>
          </p:nvCxnSpPr>
          <p:spPr>
            <a:xfrm flipH="1">
              <a:off x="977516" y="4137304"/>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00" name="Google Shape;1100;p67"/>
            <p:cNvSpPr/>
            <p:nvPr/>
          </p:nvSpPr>
          <p:spPr>
            <a:xfrm>
              <a:off x="851502" y="4910104"/>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01" name="Google Shape;1101;p67"/>
            <p:cNvCxnSpPr>
              <a:endCxn id="1095" idx="0"/>
            </p:cNvCxnSpPr>
            <p:nvPr/>
          </p:nvCxnSpPr>
          <p:spPr>
            <a:xfrm>
              <a:off x="1754514" y="2306734"/>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02" name="Google Shape;1102;p67"/>
            <p:cNvGrpSpPr/>
            <p:nvPr/>
          </p:nvGrpSpPr>
          <p:grpSpPr>
            <a:xfrm>
              <a:off x="548380" y="3297003"/>
              <a:ext cx="1995008" cy="828351"/>
              <a:chOff x="548380" y="3673133"/>
              <a:chExt cx="1995008" cy="828351"/>
            </a:xfrm>
          </p:grpSpPr>
          <p:sp>
            <p:nvSpPr>
              <p:cNvPr id="1103" name="Google Shape;1103;p67"/>
              <p:cNvSpPr/>
              <p:nvPr/>
            </p:nvSpPr>
            <p:spPr>
              <a:xfrm>
                <a:off x="548380" y="367422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04" name="Google Shape;1104;p67"/>
              <p:cNvSpPr/>
              <p:nvPr/>
            </p:nvSpPr>
            <p:spPr>
              <a:xfrm>
                <a:off x="1427264" y="367313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05" name="Google Shape;1105;p67"/>
            <p:cNvCxnSpPr/>
            <p:nvPr/>
          </p:nvCxnSpPr>
          <p:spPr>
            <a:xfrm>
              <a:off x="1746562" y="3046254"/>
              <a:ext cx="0" cy="264402"/>
            </a:xfrm>
            <a:prstGeom prst="straightConnector1">
              <a:avLst/>
            </a:prstGeom>
            <a:noFill/>
            <a:ln w="25400" cap="flat" cmpd="sng">
              <a:solidFill>
                <a:schemeClr val="dk1"/>
              </a:solidFill>
              <a:prstDash val="solid"/>
              <a:round/>
              <a:headEnd type="none" w="sm" len="sm"/>
              <a:tailEnd type="stealth" w="med" len="med"/>
            </a:ln>
          </p:spPr>
        </p:cxnSp>
        <p:grpSp>
          <p:nvGrpSpPr>
            <p:cNvPr id="1106" name="Google Shape;1106;p67"/>
            <p:cNvGrpSpPr/>
            <p:nvPr/>
          </p:nvGrpSpPr>
          <p:grpSpPr>
            <a:xfrm>
              <a:off x="-36741" y="3683125"/>
              <a:ext cx="869295" cy="1332976"/>
              <a:chOff x="-36741" y="2089191"/>
              <a:chExt cx="869295" cy="1332976"/>
            </a:xfrm>
          </p:grpSpPr>
          <p:sp>
            <p:nvSpPr>
              <p:cNvPr id="1107" name="Google Shape;1107;p67"/>
              <p:cNvSpPr/>
              <p:nvPr/>
            </p:nvSpPr>
            <p:spPr>
              <a:xfrm>
                <a:off x="206342" y="2885250"/>
                <a:ext cx="468052" cy="3715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i="1">
                    <a:solidFill>
                      <a:schemeClr val="dk1"/>
                    </a:solidFill>
                    <a:latin typeface="Arial"/>
                    <a:ea typeface="Arial"/>
                    <a:cs typeface="Arial"/>
                    <a:sym typeface="Arial"/>
                  </a:rPr>
                  <a:t>P</a:t>
                </a:r>
                <a:r>
                  <a:rPr lang="en-IN" sz="2000" baseline="-25000">
                    <a:solidFill>
                      <a:schemeClr val="dk1"/>
                    </a:solidFill>
                    <a:latin typeface="Arial"/>
                    <a:ea typeface="Arial"/>
                    <a:cs typeface="Arial"/>
                    <a:sym typeface="Arial"/>
                  </a:rPr>
                  <a:t>1</a:t>
                </a:r>
                <a:endParaRPr/>
              </a:p>
            </p:txBody>
          </p:sp>
          <p:sp>
            <p:nvSpPr>
              <p:cNvPr id="1108" name="Google Shape;1108;p67"/>
              <p:cNvSpPr/>
              <p:nvPr/>
            </p:nvSpPr>
            <p:spPr>
              <a:xfrm>
                <a:off x="440368" y="3254468"/>
                <a:ext cx="392186" cy="16769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9" name="Google Shape;1109;p67"/>
              <p:cNvSpPr txBox="1"/>
              <p:nvPr/>
            </p:nvSpPr>
            <p:spPr>
              <a:xfrm>
                <a:off x="-36741" y="2089191"/>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10" name="Google Shape;1110;p67"/>
            <p:cNvCxnSpPr>
              <a:endCxn id="1111" idx="0"/>
            </p:cNvCxnSpPr>
            <p:nvPr/>
          </p:nvCxnSpPr>
          <p:spPr>
            <a:xfrm>
              <a:off x="977516" y="5157952"/>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12" name="Google Shape;1112;p67"/>
            <p:cNvGrpSpPr/>
            <p:nvPr/>
          </p:nvGrpSpPr>
          <p:grpSpPr>
            <a:xfrm>
              <a:off x="599474" y="5594452"/>
              <a:ext cx="756084" cy="769592"/>
              <a:chOff x="599474" y="4000518"/>
              <a:chExt cx="756084" cy="769592"/>
            </a:xfrm>
          </p:grpSpPr>
          <p:sp>
            <p:nvSpPr>
              <p:cNvPr id="1111" name="Google Shape;1111;p67"/>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113" name="Google Shape;1113;p67"/>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sp>
          <p:nvSpPr>
            <p:cNvPr id="1114" name="Google Shape;1114;p67"/>
            <p:cNvSpPr/>
            <p:nvPr/>
          </p:nvSpPr>
          <p:spPr>
            <a:xfrm>
              <a:off x="3906582" y="1721962"/>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400" b="1">
                  <a:solidFill>
                    <a:schemeClr val="dk1"/>
                  </a:solidFill>
                  <a:latin typeface="Arial"/>
                  <a:ea typeface="Arial"/>
                  <a:cs typeface="Arial"/>
                  <a:sym typeface="Arial"/>
                </a:rPr>
                <a:t>Shift </a:t>
              </a:r>
              <a:r>
                <a:rPr lang="en-IN" sz="1600" b="1">
                  <a:solidFill>
                    <a:schemeClr val="dk1"/>
                  </a:solidFill>
                  <a:latin typeface="Arial"/>
                  <a:ea typeface="Arial"/>
                  <a:cs typeface="Arial"/>
                  <a:sym typeface="Arial"/>
                </a:rPr>
                <a:t>register</a:t>
              </a:r>
              <a:r>
                <a:rPr lang="en-IN" sz="1400">
                  <a:solidFill>
                    <a:schemeClr val="dk1"/>
                  </a:solidFill>
                  <a:latin typeface="Arial"/>
                  <a:ea typeface="Arial"/>
                  <a:cs typeface="Arial"/>
                  <a:sym typeface="Arial"/>
                </a:rPr>
                <a:t> </a:t>
              </a:r>
              <a:r>
                <a:rPr lang="en-IN" sz="1400" b="1" i="1">
                  <a:solidFill>
                    <a:schemeClr val="dk1"/>
                  </a:solidFill>
                  <a:latin typeface="Arial"/>
                  <a:ea typeface="Arial"/>
                  <a:cs typeface="Arial"/>
                  <a:sym typeface="Arial"/>
                </a:rPr>
                <a:t>b-s</a:t>
              </a:r>
              <a:r>
                <a:rPr lang="en-IN" sz="1400">
                  <a:solidFill>
                    <a:schemeClr val="dk1"/>
                  </a:solidFill>
                  <a:latin typeface="Arial"/>
                  <a:ea typeface="Arial"/>
                  <a:cs typeface="Arial"/>
                  <a:sym typeface="Arial"/>
                </a:rPr>
                <a:t> bits | </a:t>
              </a:r>
              <a:r>
                <a:rPr lang="en-IN" sz="1400" b="1" i="1">
                  <a:solidFill>
                    <a:schemeClr val="dk1"/>
                  </a:solidFill>
                  <a:latin typeface="Arial"/>
                  <a:ea typeface="Arial"/>
                  <a:cs typeface="Arial"/>
                  <a:sym typeface="Arial"/>
                </a:rPr>
                <a:t>s</a:t>
              </a:r>
              <a:r>
                <a:rPr lang="en-IN" sz="1400">
                  <a:solidFill>
                    <a:schemeClr val="dk1"/>
                  </a:solidFill>
                  <a:latin typeface="Arial"/>
                  <a:ea typeface="Arial"/>
                  <a:cs typeface="Arial"/>
                  <a:sym typeface="Arial"/>
                </a:rPr>
                <a:t> bits</a:t>
              </a:r>
              <a:endParaRPr sz="1400" baseline="-25000">
                <a:solidFill>
                  <a:schemeClr val="dk1"/>
                </a:solidFill>
                <a:latin typeface="Arial"/>
                <a:ea typeface="Arial"/>
                <a:cs typeface="Arial"/>
                <a:sym typeface="Arial"/>
              </a:endParaRPr>
            </a:p>
          </p:txBody>
        </p:sp>
        <p:sp>
          <p:nvSpPr>
            <p:cNvPr id="1115" name="Google Shape;1115;p67"/>
            <p:cNvSpPr/>
            <p:nvPr/>
          </p:nvSpPr>
          <p:spPr>
            <a:xfrm>
              <a:off x="4121688" y="2586046"/>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16" name="Google Shape;1116;p67"/>
            <p:cNvGrpSpPr/>
            <p:nvPr/>
          </p:nvGrpSpPr>
          <p:grpSpPr>
            <a:xfrm>
              <a:off x="3338388" y="2218084"/>
              <a:ext cx="744225" cy="585762"/>
              <a:chOff x="85869" y="2021252"/>
              <a:chExt cx="744225" cy="585762"/>
            </a:xfrm>
          </p:grpSpPr>
          <p:sp>
            <p:nvSpPr>
              <p:cNvPr id="1117" name="Google Shape;1117;p6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8" name="Google Shape;1118;p6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19" name="Google Shape;1119;p67"/>
            <p:cNvCxnSpPr>
              <a:endCxn id="1120" idx="0"/>
            </p:cNvCxnSpPr>
            <p:nvPr/>
          </p:nvCxnSpPr>
          <p:spPr>
            <a:xfrm flipH="1">
              <a:off x="4010764" y="4125916"/>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20" name="Google Shape;1120;p67"/>
            <p:cNvSpPr/>
            <p:nvPr/>
          </p:nvSpPr>
          <p:spPr>
            <a:xfrm>
              <a:off x="3884750" y="4898716"/>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21" name="Google Shape;1121;p67"/>
            <p:cNvCxnSpPr>
              <a:endCxn id="1115" idx="0"/>
            </p:cNvCxnSpPr>
            <p:nvPr/>
          </p:nvCxnSpPr>
          <p:spPr>
            <a:xfrm>
              <a:off x="4787762" y="2295346"/>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22" name="Google Shape;1122;p67"/>
            <p:cNvGrpSpPr/>
            <p:nvPr/>
          </p:nvGrpSpPr>
          <p:grpSpPr>
            <a:xfrm>
              <a:off x="3581628" y="3285615"/>
              <a:ext cx="1995008" cy="828351"/>
              <a:chOff x="3581628" y="3661745"/>
              <a:chExt cx="1995008" cy="828351"/>
            </a:xfrm>
          </p:grpSpPr>
          <p:sp>
            <p:nvSpPr>
              <p:cNvPr id="1123" name="Google Shape;1123;p67"/>
              <p:cNvSpPr/>
              <p:nvPr/>
            </p:nvSpPr>
            <p:spPr>
              <a:xfrm>
                <a:off x="3581628" y="3662837"/>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24" name="Google Shape;1124;p67"/>
              <p:cNvSpPr/>
              <p:nvPr/>
            </p:nvSpPr>
            <p:spPr>
              <a:xfrm>
                <a:off x="4460512" y="3661745"/>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25" name="Google Shape;1125;p67"/>
            <p:cNvCxnSpPr/>
            <p:nvPr/>
          </p:nvCxnSpPr>
          <p:spPr>
            <a:xfrm>
              <a:off x="4779810" y="3034866"/>
              <a:ext cx="0" cy="264402"/>
            </a:xfrm>
            <a:prstGeom prst="straightConnector1">
              <a:avLst/>
            </a:prstGeom>
            <a:noFill/>
            <a:ln w="25400" cap="flat" cmpd="sng">
              <a:solidFill>
                <a:schemeClr val="dk1"/>
              </a:solidFill>
              <a:prstDash val="solid"/>
              <a:round/>
              <a:headEnd type="none" w="sm" len="sm"/>
              <a:tailEnd type="stealth" w="med" len="med"/>
            </a:ln>
          </p:spPr>
        </p:cxnSp>
        <p:grpSp>
          <p:nvGrpSpPr>
            <p:cNvPr id="1126" name="Google Shape;1126;p67"/>
            <p:cNvGrpSpPr/>
            <p:nvPr/>
          </p:nvGrpSpPr>
          <p:grpSpPr>
            <a:xfrm>
              <a:off x="2891803" y="3710633"/>
              <a:ext cx="973999" cy="1294080"/>
              <a:chOff x="-141445" y="2128087"/>
              <a:chExt cx="973999" cy="1294080"/>
            </a:xfrm>
          </p:grpSpPr>
          <p:sp>
            <p:nvSpPr>
              <p:cNvPr id="1127" name="Google Shape;1127;p67"/>
              <p:cNvSpPr/>
              <p:nvPr/>
            </p:nvSpPr>
            <p:spPr>
              <a:xfrm>
                <a:off x="206342" y="2885250"/>
                <a:ext cx="468052" cy="3715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i="1">
                    <a:solidFill>
                      <a:schemeClr val="dk1"/>
                    </a:solidFill>
                    <a:latin typeface="Arial"/>
                    <a:ea typeface="Arial"/>
                    <a:cs typeface="Arial"/>
                    <a:sym typeface="Arial"/>
                  </a:rPr>
                  <a:t>P</a:t>
                </a:r>
                <a:r>
                  <a:rPr lang="en-IN" sz="2000" baseline="-25000">
                    <a:solidFill>
                      <a:schemeClr val="dk1"/>
                    </a:solidFill>
                    <a:latin typeface="Arial"/>
                    <a:ea typeface="Arial"/>
                    <a:cs typeface="Arial"/>
                    <a:sym typeface="Arial"/>
                  </a:rPr>
                  <a:t>2</a:t>
                </a:r>
                <a:endParaRPr/>
              </a:p>
            </p:txBody>
          </p:sp>
          <p:sp>
            <p:nvSpPr>
              <p:cNvPr id="1128" name="Google Shape;1128;p67"/>
              <p:cNvSpPr/>
              <p:nvPr/>
            </p:nvSpPr>
            <p:spPr>
              <a:xfrm>
                <a:off x="440368" y="3254468"/>
                <a:ext cx="392186" cy="16769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9" name="Google Shape;1129;p67"/>
              <p:cNvSpPr txBox="1"/>
              <p:nvPr/>
            </p:nvSpPr>
            <p:spPr>
              <a:xfrm>
                <a:off x="-141445" y="2128087"/>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30" name="Google Shape;1130;p67"/>
            <p:cNvCxnSpPr>
              <a:endCxn id="1131" idx="0"/>
            </p:cNvCxnSpPr>
            <p:nvPr/>
          </p:nvCxnSpPr>
          <p:spPr>
            <a:xfrm>
              <a:off x="4010764" y="5146564"/>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32" name="Google Shape;1132;p67"/>
            <p:cNvGrpSpPr/>
            <p:nvPr/>
          </p:nvGrpSpPr>
          <p:grpSpPr>
            <a:xfrm>
              <a:off x="3632722" y="5583064"/>
              <a:ext cx="756084" cy="769592"/>
              <a:chOff x="599474" y="4000518"/>
              <a:chExt cx="756084" cy="769592"/>
            </a:xfrm>
          </p:grpSpPr>
          <p:sp>
            <p:nvSpPr>
              <p:cNvPr id="1131" name="Google Shape;1131;p67"/>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133" name="Google Shape;1133;p67"/>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sp>
          <p:nvSpPr>
            <p:cNvPr id="1134" name="Google Shape;1134;p67"/>
            <p:cNvSpPr/>
            <p:nvPr/>
          </p:nvSpPr>
          <p:spPr>
            <a:xfrm>
              <a:off x="1356360" y="1263734"/>
              <a:ext cx="3947160" cy="4536440"/>
            </a:xfrm>
            <a:custGeom>
              <a:avLst/>
              <a:gdLst/>
              <a:ahLst/>
              <a:cxnLst/>
              <a:rect l="l" t="t" r="r" b="b"/>
              <a:pathLst>
                <a:path w="3947160" h="4536440" extrusionOk="0">
                  <a:moveTo>
                    <a:pt x="0" y="4536440"/>
                  </a:moveTo>
                  <a:lnTo>
                    <a:pt x="1549400" y="4536440"/>
                  </a:lnTo>
                  <a:lnTo>
                    <a:pt x="1549400" y="0"/>
                  </a:lnTo>
                  <a:lnTo>
                    <a:pt x="3947160" y="0"/>
                  </a:lnTo>
                  <a:lnTo>
                    <a:pt x="3947160" y="43688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135" name="Google Shape;1135;p67"/>
            <p:cNvCxnSpPr/>
            <p:nvPr/>
          </p:nvCxnSpPr>
          <p:spPr>
            <a:xfrm rot="10800000">
              <a:off x="3865802" y="1563938"/>
              <a:ext cx="631048" cy="0"/>
            </a:xfrm>
            <a:prstGeom prst="straightConnector1">
              <a:avLst/>
            </a:prstGeom>
            <a:noFill/>
            <a:ln w="25400" cap="flat" cmpd="sng">
              <a:solidFill>
                <a:schemeClr val="dk1"/>
              </a:solidFill>
              <a:prstDash val="solid"/>
              <a:round/>
              <a:headEnd type="none" w="sm" len="sm"/>
              <a:tailEnd type="stealth" w="med" len="med"/>
            </a:ln>
          </p:spPr>
        </p:cxnSp>
        <p:sp>
          <p:nvSpPr>
            <p:cNvPr id="1136" name="Google Shape;1136;p67"/>
            <p:cNvSpPr txBox="1"/>
            <p:nvPr/>
          </p:nvSpPr>
          <p:spPr>
            <a:xfrm>
              <a:off x="5938046" y="3116455"/>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137" name="Google Shape;1137;p67"/>
            <p:cNvSpPr/>
            <p:nvPr/>
          </p:nvSpPr>
          <p:spPr>
            <a:xfrm>
              <a:off x="7277396" y="1715880"/>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1">
                  <a:solidFill>
                    <a:schemeClr val="dk1"/>
                  </a:solidFill>
                  <a:latin typeface="Arial"/>
                  <a:ea typeface="Arial"/>
                  <a:cs typeface="Arial"/>
                  <a:sym typeface="Arial"/>
                </a:rPr>
                <a:t>Shift register</a:t>
              </a:r>
              <a:r>
                <a:rPr lang="en-IN" sz="1600">
                  <a:solidFill>
                    <a:schemeClr val="dk1"/>
                  </a:solidFill>
                  <a:latin typeface="Arial"/>
                  <a:ea typeface="Arial"/>
                  <a:cs typeface="Arial"/>
                  <a:sym typeface="Arial"/>
                </a:rPr>
                <a:t> </a:t>
              </a:r>
              <a:r>
                <a:rPr lang="en-IN" sz="1600" b="1" i="1">
                  <a:solidFill>
                    <a:schemeClr val="dk1"/>
                  </a:solidFill>
                  <a:latin typeface="Arial"/>
                  <a:ea typeface="Arial"/>
                  <a:cs typeface="Arial"/>
                  <a:sym typeface="Arial"/>
                </a:rPr>
                <a:t>b-s</a:t>
              </a:r>
              <a:r>
                <a:rPr lang="en-IN" sz="1600">
                  <a:solidFill>
                    <a:schemeClr val="dk1"/>
                  </a:solidFill>
                  <a:latin typeface="Arial"/>
                  <a:ea typeface="Arial"/>
                  <a:cs typeface="Arial"/>
                  <a:sym typeface="Arial"/>
                </a:rPr>
                <a:t> </a:t>
              </a:r>
              <a:r>
                <a:rPr lang="en-IN" sz="1100" b="1">
                  <a:solidFill>
                    <a:schemeClr val="dk1"/>
                  </a:solidFill>
                  <a:latin typeface="Arial"/>
                  <a:ea typeface="Arial"/>
                  <a:cs typeface="Arial"/>
                  <a:sym typeface="Arial"/>
                </a:rPr>
                <a:t>bits</a:t>
              </a:r>
              <a:r>
                <a:rPr lang="en-IN" sz="1600">
                  <a:solidFill>
                    <a:schemeClr val="dk1"/>
                  </a:solidFill>
                  <a:latin typeface="Arial"/>
                  <a:ea typeface="Arial"/>
                  <a:cs typeface="Arial"/>
                  <a:sym typeface="Arial"/>
                </a:rPr>
                <a:t> | </a:t>
              </a:r>
              <a:r>
                <a:rPr lang="en-IN" sz="1600" b="1" i="1">
                  <a:solidFill>
                    <a:schemeClr val="dk1"/>
                  </a:solidFill>
                  <a:latin typeface="Arial"/>
                  <a:ea typeface="Arial"/>
                  <a:cs typeface="Arial"/>
                  <a:sym typeface="Arial"/>
                </a:rPr>
                <a:t>s</a:t>
              </a:r>
              <a:r>
                <a:rPr lang="en-IN" sz="1600">
                  <a:solidFill>
                    <a:schemeClr val="dk1"/>
                  </a:solidFill>
                  <a:latin typeface="Arial"/>
                  <a:ea typeface="Arial"/>
                  <a:cs typeface="Arial"/>
                  <a:sym typeface="Arial"/>
                </a:rPr>
                <a:t> bits</a:t>
              </a:r>
              <a:endParaRPr sz="1600" baseline="-25000">
                <a:solidFill>
                  <a:schemeClr val="dk1"/>
                </a:solidFill>
                <a:latin typeface="Arial"/>
                <a:ea typeface="Arial"/>
                <a:cs typeface="Arial"/>
                <a:sym typeface="Arial"/>
              </a:endParaRPr>
            </a:p>
          </p:txBody>
        </p:sp>
        <p:sp>
          <p:nvSpPr>
            <p:cNvPr id="1138" name="Google Shape;1138;p67"/>
            <p:cNvSpPr/>
            <p:nvPr/>
          </p:nvSpPr>
          <p:spPr>
            <a:xfrm>
              <a:off x="7492502" y="2579964"/>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39" name="Google Shape;1139;p67"/>
            <p:cNvGrpSpPr/>
            <p:nvPr/>
          </p:nvGrpSpPr>
          <p:grpSpPr>
            <a:xfrm>
              <a:off x="6709202" y="2212002"/>
              <a:ext cx="744225" cy="585762"/>
              <a:chOff x="85869" y="2021252"/>
              <a:chExt cx="744225" cy="585762"/>
            </a:xfrm>
          </p:grpSpPr>
          <p:sp>
            <p:nvSpPr>
              <p:cNvPr id="1140" name="Google Shape;1140;p6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1" name="Google Shape;1141;p6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42" name="Google Shape;1142;p67"/>
            <p:cNvCxnSpPr>
              <a:endCxn id="1143" idx="0"/>
            </p:cNvCxnSpPr>
            <p:nvPr/>
          </p:nvCxnSpPr>
          <p:spPr>
            <a:xfrm flipH="1">
              <a:off x="7381578" y="4119834"/>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43" name="Google Shape;1143;p67"/>
            <p:cNvSpPr/>
            <p:nvPr/>
          </p:nvSpPr>
          <p:spPr>
            <a:xfrm>
              <a:off x="7255564" y="4892634"/>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44" name="Google Shape;1144;p67"/>
            <p:cNvCxnSpPr>
              <a:endCxn id="1138" idx="0"/>
            </p:cNvCxnSpPr>
            <p:nvPr/>
          </p:nvCxnSpPr>
          <p:spPr>
            <a:xfrm>
              <a:off x="8158576" y="2289264"/>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45" name="Google Shape;1145;p67"/>
            <p:cNvGrpSpPr/>
            <p:nvPr/>
          </p:nvGrpSpPr>
          <p:grpSpPr>
            <a:xfrm>
              <a:off x="6952442" y="3279533"/>
              <a:ext cx="1995008" cy="828351"/>
              <a:chOff x="6952442" y="3655663"/>
              <a:chExt cx="1995008" cy="828351"/>
            </a:xfrm>
          </p:grpSpPr>
          <p:sp>
            <p:nvSpPr>
              <p:cNvPr id="1146" name="Google Shape;1146;p67"/>
              <p:cNvSpPr/>
              <p:nvPr/>
            </p:nvSpPr>
            <p:spPr>
              <a:xfrm>
                <a:off x="6952442" y="365675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47" name="Google Shape;1147;p67"/>
              <p:cNvSpPr/>
              <p:nvPr/>
            </p:nvSpPr>
            <p:spPr>
              <a:xfrm>
                <a:off x="7831326" y="365566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48" name="Google Shape;1148;p67"/>
            <p:cNvCxnSpPr/>
            <p:nvPr/>
          </p:nvCxnSpPr>
          <p:spPr>
            <a:xfrm>
              <a:off x="8150624" y="3028784"/>
              <a:ext cx="0" cy="264402"/>
            </a:xfrm>
            <a:prstGeom prst="straightConnector1">
              <a:avLst/>
            </a:prstGeom>
            <a:noFill/>
            <a:ln w="25400" cap="flat" cmpd="sng">
              <a:solidFill>
                <a:schemeClr val="dk1"/>
              </a:solidFill>
              <a:prstDash val="solid"/>
              <a:round/>
              <a:headEnd type="none" w="sm" len="sm"/>
              <a:tailEnd type="stealth" w="med" len="med"/>
            </a:ln>
          </p:spPr>
        </p:cxnSp>
        <p:grpSp>
          <p:nvGrpSpPr>
            <p:cNvPr id="1149" name="Google Shape;1149;p67"/>
            <p:cNvGrpSpPr/>
            <p:nvPr/>
          </p:nvGrpSpPr>
          <p:grpSpPr>
            <a:xfrm>
              <a:off x="6156612" y="3965408"/>
              <a:ext cx="1080004" cy="1033223"/>
              <a:chOff x="-247450" y="2388944"/>
              <a:chExt cx="1080004" cy="1033223"/>
            </a:xfrm>
          </p:grpSpPr>
          <p:sp>
            <p:nvSpPr>
              <p:cNvPr id="1150" name="Google Shape;1150;p67"/>
              <p:cNvSpPr/>
              <p:nvPr/>
            </p:nvSpPr>
            <p:spPr>
              <a:xfrm>
                <a:off x="206342" y="2885250"/>
                <a:ext cx="468052" cy="371564"/>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i="1">
                    <a:solidFill>
                      <a:schemeClr val="dk1"/>
                    </a:solidFill>
                    <a:latin typeface="Arial"/>
                    <a:ea typeface="Arial"/>
                    <a:cs typeface="Arial"/>
                    <a:sym typeface="Arial"/>
                  </a:rPr>
                  <a:t>P</a:t>
                </a:r>
                <a:r>
                  <a:rPr lang="en-IN" sz="2000" i="1" baseline="-25000">
                    <a:solidFill>
                      <a:schemeClr val="dk1"/>
                    </a:solidFill>
                    <a:latin typeface="Arial"/>
                    <a:ea typeface="Arial"/>
                    <a:cs typeface="Arial"/>
                    <a:sym typeface="Arial"/>
                  </a:rPr>
                  <a:t>N</a:t>
                </a:r>
                <a:endParaRPr/>
              </a:p>
            </p:txBody>
          </p:sp>
          <p:sp>
            <p:nvSpPr>
              <p:cNvPr id="1151" name="Google Shape;1151;p67"/>
              <p:cNvSpPr/>
              <p:nvPr/>
            </p:nvSpPr>
            <p:spPr>
              <a:xfrm>
                <a:off x="440368" y="3254468"/>
                <a:ext cx="392186" cy="16769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2" name="Google Shape;1152;p67"/>
              <p:cNvSpPr txBox="1"/>
              <p:nvPr/>
            </p:nvSpPr>
            <p:spPr>
              <a:xfrm>
                <a:off x="-247450" y="2388944"/>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53" name="Google Shape;1153;p67"/>
            <p:cNvCxnSpPr>
              <a:endCxn id="1154" idx="0"/>
            </p:cNvCxnSpPr>
            <p:nvPr/>
          </p:nvCxnSpPr>
          <p:spPr>
            <a:xfrm>
              <a:off x="7381578" y="5140482"/>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55" name="Google Shape;1155;p67"/>
            <p:cNvGrpSpPr/>
            <p:nvPr/>
          </p:nvGrpSpPr>
          <p:grpSpPr>
            <a:xfrm>
              <a:off x="7003536" y="5576982"/>
              <a:ext cx="756084" cy="769592"/>
              <a:chOff x="599474" y="4000518"/>
              <a:chExt cx="756084" cy="769592"/>
            </a:xfrm>
          </p:grpSpPr>
          <p:sp>
            <p:nvSpPr>
              <p:cNvPr id="1154" name="Google Shape;1154;p67"/>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156" name="Google Shape;1156;p67"/>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157" name="Google Shape;1157;p67"/>
            <p:cNvCxnSpPr/>
            <p:nvPr/>
          </p:nvCxnSpPr>
          <p:spPr>
            <a:xfrm rot="10800000">
              <a:off x="7236616" y="1557856"/>
              <a:ext cx="631048" cy="0"/>
            </a:xfrm>
            <a:prstGeom prst="straightConnector1">
              <a:avLst/>
            </a:prstGeom>
            <a:noFill/>
            <a:ln w="25400" cap="flat" cmpd="sng">
              <a:solidFill>
                <a:schemeClr val="dk1"/>
              </a:solidFill>
              <a:prstDash val="solid"/>
              <a:round/>
              <a:headEnd type="none" w="sm" len="sm"/>
              <a:tailEnd type="stealth" w="med" len="med"/>
            </a:ln>
          </p:spPr>
        </p:cxnSp>
        <p:sp>
          <p:nvSpPr>
            <p:cNvPr id="1158" name="Google Shape;1158;p67"/>
            <p:cNvSpPr/>
            <p:nvPr/>
          </p:nvSpPr>
          <p:spPr>
            <a:xfrm>
              <a:off x="4396902" y="3664088"/>
              <a:ext cx="1446179" cy="2127115"/>
            </a:xfrm>
            <a:custGeom>
              <a:avLst/>
              <a:gdLst/>
              <a:ahLst/>
              <a:cxnLst/>
              <a:rect l="l" t="t" r="r" b="b"/>
              <a:pathLst>
                <a:path w="1446179" h="2127115" extrusionOk="0">
                  <a:moveTo>
                    <a:pt x="0" y="2127115"/>
                  </a:moveTo>
                  <a:lnTo>
                    <a:pt x="1446179" y="2127115"/>
                  </a:lnTo>
                  <a:lnTo>
                    <a:pt x="1446179"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9" name="Google Shape;1159;p67"/>
            <p:cNvSpPr/>
            <p:nvPr/>
          </p:nvSpPr>
          <p:spPr>
            <a:xfrm>
              <a:off x="6569413" y="1258114"/>
              <a:ext cx="2172510" cy="2425429"/>
            </a:xfrm>
            <a:custGeom>
              <a:avLst/>
              <a:gdLst/>
              <a:ahLst/>
              <a:cxnLst/>
              <a:rect l="l" t="t" r="r" b="b"/>
              <a:pathLst>
                <a:path w="2172510" h="2425429" extrusionOk="0">
                  <a:moveTo>
                    <a:pt x="0" y="2425429"/>
                  </a:moveTo>
                  <a:lnTo>
                    <a:pt x="0" y="0"/>
                  </a:lnTo>
                  <a:lnTo>
                    <a:pt x="2172510" y="0"/>
                  </a:lnTo>
                  <a:lnTo>
                    <a:pt x="2172510" y="428017"/>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60" name="Google Shape;1160;p67"/>
            <p:cNvSpPr txBox="1"/>
            <p:nvPr/>
          </p:nvSpPr>
          <p:spPr>
            <a:xfrm>
              <a:off x="6522020" y="1189221"/>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grpSp>
      <p:pic>
        <p:nvPicPr>
          <p:cNvPr id="1161" name="Google Shape;1161;p6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1"/>
                                        <p:tgtEl>
                                          <p:spTgt spid="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7"/>
          <p:cNvSpPr/>
          <p:nvPr/>
        </p:nvSpPr>
        <p:spPr>
          <a:xfrm>
            <a:off x="0" y="1154548"/>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dirty="0">
                <a:solidFill>
                  <a:schemeClr val="lt1"/>
                </a:solidFill>
                <a:latin typeface="Calibri"/>
                <a:ea typeface="Calibri"/>
                <a:cs typeface="Calibri"/>
                <a:sym typeface="Calibri"/>
              </a:rPr>
              <a:t>Block</a:t>
            </a:r>
            <a:r>
              <a:rPr lang="en-IN" sz="1800" dirty="0">
                <a:solidFill>
                  <a:schemeClr val="dk1"/>
                </a:solidFill>
                <a:latin typeface="Calibri"/>
                <a:ea typeface="Calibri"/>
                <a:cs typeface="Calibri"/>
                <a:sym typeface="Calibri"/>
              </a:rPr>
              <a:t> </a:t>
            </a:r>
            <a:r>
              <a:rPr lang="en-IN" sz="3200" b="1" dirty="0">
                <a:solidFill>
                  <a:schemeClr val="lt1"/>
                </a:solidFill>
                <a:latin typeface="Calibri"/>
                <a:ea typeface="Calibri"/>
                <a:cs typeface="Calibri"/>
                <a:sym typeface="Calibri"/>
              </a:rPr>
              <a:t>Cipher-</a:t>
            </a:r>
            <a:r>
              <a:rPr lang="en-IN" sz="1800" dirty="0">
                <a:solidFill>
                  <a:schemeClr val="dk1"/>
                </a:solidFill>
                <a:latin typeface="Calibri"/>
                <a:ea typeface="Calibri"/>
                <a:cs typeface="Calibri"/>
                <a:sym typeface="Calibri"/>
              </a:rPr>
              <a:t> </a:t>
            </a:r>
            <a:r>
              <a:rPr lang="en-IN" sz="3200" b="1" dirty="0">
                <a:solidFill>
                  <a:schemeClr val="lt1"/>
                </a:solidFill>
                <a:latin typeface="Calibri"/>
                <a:ea typeface="Calibri"/>
                <a:cs typeface="Calibri"/>
                <a:sym typeface="Calibri"/>
              </a:rPr>
              <a:t>Example</a:t>
            </a:r>
            <a:endParaRPr sz="3200" b="1" dirty="0">
              <a:solidFill>
                <a:schemeClr val="lt1"/>
              </a:solidFill>
              <a:latin typeface="Calibri"/>
              <a:ea typeface="Calibri"/>
              <a:cs typeface="Calibri"/>
              <a:sym typeface="Calibri"/>
            </a:endParaRPr>
          </a:p>
        </p:txBody>
      </p:sp>
      <p:sp>
        <p:nvSpPr>
          <p:cNvPr id="176" name="Google Shape;176;p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77" name="Google Shape;177;p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78" name="Google Shape;178;p7"/>
          <p:cNvGrpSpPr/>
          <p:nvPr/>
        </p:nvGrpSpPr>
        <p:grpSpPr>
          <a:xfrm>
            <a:off x="359239" y="2492896"/>
            <a:ext cx="8389225" cy="4045509"/>
            <a:chOff x="926225" y="2743200"/>
            <a:chExt cx="8389225" cy="4045509"/>
          </a:xfrm>
        </p:grpSpPr>
        <p:sp>
          <p:nvSpPr>
            <p:cNvPr id="179" name="Google Shape;179;p7"/>
            <p:cNvSpPr txBox="1"/>
            <p:nvPr/>
          </p:nvSpPr>
          <p:spPr>
            <a:xfrm>
              <a:off x="8192845" y="6134536"/>
              <a:ext cx="136151" cy="654173"/>
            </a:xfrm>
            <a:prstGeom prst="rect">
              <a:avLst/>
            </a:prstGeom>
            <a:noFill/>
            <a:ln>
              <a:noFill/>
            </a:ln>
          </p:spPr>
          <p:txBody>
            <a:bodyPr spcFirstLastPara="1" wrap="square" lIns="0" tIns="2225" rIns="0" bIns="0" anchor="t" anchorCtr="0">
              <a:spAutoFit/>
            </a:bodyPr>
            <a:lstStyle/>
            <a:p>
              <a:pPr marL="22413" marR="0" lvl="0" indent="0" algn="l" rtl="0">
                <a:spcBef>
                  <a:spcPts val="0"/>
                </a:spcBef>
                <a:spcAft>
                  <a:spcPts val="0"/>
                </a:spcAft>
                <a:buNone/>
              </a:pPr>
              <a:fld id="{00000000-1234-1234-1234-123412341234}" type="slidenum">
                <a:rPr lang="en-IN" sz="1412" b="0">
                  <a:solidFill>
                    <a:srgbClr val="FFFFFF"/>
                  </a:solidFill>
                  <a:latin typeface="Trebuchet MS"/>
                  <a:ea typeface="Trebuchet MS"/>
                  <a:cs typeface="Trebuchet MS"/>
                  <a:sym typeface="Trebuchet MS"/>
                </a:rPr>
                <a:t>7</a:t>
              </a:fld>
              <a:endParaRPr sz="1412" b="0">
                <a:solidFill>
                  <a:srgbClr val="000000"/>
                </a:solidFill>
                <a:latin typeface="Trebuchet MS"/>
                <a:ea typeface="Trebuchet MS"/>
                <a:cs typeface="Trebuchet MS"/>
                <a:sym typeface="Trebuchet MS"/>
              </a:endParaRPr>
            </a:p>
          </p:txBody>
        </p:sp>
        <p:sp>
          <p:nvSpPr>
            <p:cNvPr id="180" name="Google Shape;180;p7"/>
            <p:cNvSpPr/>
            <p:nvPr/>
          </p:nvSpPr>
          <p:spPr>
            <a:xfrm>
              <a:off x="2012950" y="4247566"/>
              <a:ext cx="2768600" cy="901700"/>
            </a:xfrm>
            <a:custGeom>
              <a:avLst/>
              <a:gdLst/>
              <a:ahLst/>
              <a:cxnLst/>
              <a:rect l="l" t="t" r="r" b="b"/>
              <a:pathLst>
                <a:path w="2768600" h="901700" extrusionOk="0">
                  <a:moveTo>
                    <a:pt x="0" y="0"/>
                  </a:moveTo>
                  <a:lnTo>
                    <a:pt x="2768600" y="0"/>
                  </a:lnTo>
                  <a:lnTo>
                    <a:pt x="2768600" y="901700"/>
                  </a:lnTo>
                  <a:lnTo>
                    <a:pt x="0" y="90170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7"/>
            <p:cNvSpPr/>
            <p:nvPr/>
          </p:nvSpPr>
          <p:spPr>
            <a:xfrm>
              <a:off x="2012950" y="4247566"/>
              <a:ext cx="2768600" cy="901700"/>
            </a:xfrm>
            <a:custGeom>
              <a:avLst/>
              <a:gdLst/>
              <a:ahLst/>
              <a:cxnLst/>
              <a:rect l="l" t="t" r="r" b="b"/>
              <a:pathLst>
                <a:path w="2768600" h="901700" extrusionOk="0">
                  <a:moveTo>
                    <a:pt x="0" y="0"/>
                  </a:moveTo>
                  <a:lnTo>
                    <a:pt x="2768603" y="0"/>
                  </a:lnTo>
                  <a:lnTo>
                    <a:pt x="2768603" y="901700"/>
                  </a:lnTo>
                  <a:lnTo>
                    <a:pt x="0" y="901700"/>
                  </a:lnTo>
                  <a:lnTo>
                    <a:pt x="0"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7"/>
            <p:cNvSpPr txBox="1"/>
            <p:nvPr/>
          </p:nvSpPr>
          <p:spPr>
            <a:xfrm>
              <a:off x="2019300" y="4288193"/>
              <a:ext cx="3060470" cy="759460"/>
            </a:xfrm>
            <a:prstGeom prst="rect">
              <a:avLst/>
            </a:prstGeom>
            <a:noFill/>
            <a:ln>
              <a:noFill/>
            </a:ln>
          </p:spPr>
          <p:txBody>
            <a:bodyPr spcFirstLastPara="1" wrap="square" lIns="0" tIns="10150" rIns="0" bIns="0" anchor="t" anchorCtr="0">
              <a:spAutoFit/>
            </a:bodyPr>
            <a:lstStyle/>
            <a:p>
              <a:pPr marL="747395" marR="716280" lvl="0" indent="-63500" algn="l" rtl="0">
                <a:lnSpc>
                  <a:spcPct val="100699"/>
                </a:lnSpc>
                <a:spcBef>
                  <a:spcPts val="0"/>
                </a:spcBef>
                <a:spcAft>
                  <a:spcPts val="0"/>
                </a:spcAft>
                <a:buNone/>
              </a:pPr>
              <a:r>
                <a:rPr lang="en-IN" sz="2400">
                  <a:solidFill>
                    <a:schemeClr val="dk1"/>
                  </a:solidFill>
                  <a:latin typeface="Trebuchet MS"/>
                  <a:ea typeface="Trebuchet MS"/>
                  <a:cs typeface="Trebuchet MS"/>
                  <a:sym typeface="Trebuchet MS"/>
                </a:rPr>
                <a:t>Encryption  Algorithm</a:t>
              </a:r>
              <a:endParaRPr sz="2400">
                <a:solidFill>
                  <a:schemeClr val="dk1"/>
                </a:solidFill>
                <a:latin typeface="Trebuchet MS"/>
                <a:ea typeface="Trebuchet MS"/>
                <a:cs typeface="Trebuchet MS"/>
                <a:sym typeface="Trebuchet MS"/>
              </a:endParaRPr>
            </a:p>
          </p:txBody>
        </p:sp>
        <p:sp>
          <p:nvSpPr>
            <p:cNvPr id="183" name="Google Shape;183;p7"/>
            <p:cNvSpPr/>
            <p:nvPr/>
          </p:nvSpPr>
          <p:spPr>
            <a:xfrm>
              <a:off x="6711950" y="4247566"/>
              <a:ext cx="2349500" cy="901700"/>
            </a:xfrm>
            <a:custGeom>
              <a:avLst/>
              <a:gdLst/>
              <a:ahLst/>
              <a:cxnLst/>
              <a:rect l="l" t="t" r="r" b="b"/>
              <a:pathLst>
                <a:path w="2349500" h="901700" extrusionOk="0">
                  <a:moveTo>
                    <a:pt x="0" y="0"/>
                  </a:moveTo>
                  <a:lnTo>
                    <a:pt x="2349500" y="0"/>
                  </a:lnTo>
                  <a:lnTo>
                    <a:pt x="2349500" y="901700"/>
                  </a:lnTo>
                  <a:lnTo>
                    <a:pt x="0" y="901700"/>
                  </a:lnTo>
                  <a:lnTo>
                    <a:pt x="0" y="0"/>
                  </a:lnTo>
                  <a:close/>
                </a:path>
              </a:pathLst>
            </a:custGeom>
            <a:solidFill>
              <a:srgbClr val="BFBFB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7"/>
            <p:cNvSpPr/>
            <p:nvPr/>
          </p:nvSpPr>
          <p:spPr>
            <a:xfrm>
              <a:off x="6711950" y="4247566"/>
              <a:ext cx="2349500" cy="901700"/>
            </a:xfrm>
            <a:custGeom>
              <a:avLst/>
              <a:gdLst/>
              <a:ahLst/>
              <a:cxnLst/>
              <a:rect l="l" t="t" r="r" b="b"/>
              <a:pathLst>
                <a:path w="2349500" h="901700" extrusionOk="0">
                  <a:moveTo>
                    <a:pt x="0" y="0"/>
                  </a:moveTo>
                  <a:lnTo>
                    <a:pt x="2349502" y="0"/>
                  </a:lnTo>
                  <a:lnTo>
                    <a:pt x="2349502" y="901700"/>
                  </a:lnTo>
                  <a:lnTo>
                    <a:pt x="0" y="901700"/>
                  </a:lnTo>
                  <a:lnTo>
                    <a:pt x="0" y="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7"/>
            <p:cNvSpPr txBox="1"/>
            <p:nvPr/>
          </p:nvSpPr>
          <p:spPr>
            <a:xfrm>
              <a:off x="6711950" y="4288193"/>
              <a:ext cx="2603500" cy="759460"/>
            </a:xfrm>
            <a:prstGeom prst="rect">
              <a:avLst/>
            </a:prstGeom>
            <a:noFill/>
            <a:ln>
              <a:noFill/>
            </a:ln>
          </p:spPr>
          <p:txBody>
            <a:bodyPr spcFirstLastPara="1" wrap="square" lIns="0" tIns="10150" rIns="0" bIns="0" anchor="t" anchorCtr="0">
              <a:spAutoFit/>
            </a:bodyPr>
            <a:lstStyle/>
            <a:p>
              <a:pPr marL="545465" marR="486409" lvl="0" indent="-76200" algn="l" rtl="0">
                <a:lnSpc>
                  <a:spcPct val="100699"/>
                </a:lnSpc>
                <a:spcBef>
                  <a:spcPts val="0"/>
                </a:spcBef>
                <a:spcAft>
                  <a:spcPts val="0"/>
                </a:spcAft>
                <a:buNone/>
              </a:pPr>
              <a:r>
                <a:rPr lang="en-IN" sz="2400">
                  <a:solidFill>
                    <a:schemeClr val="dk1"/>
                  </a:solidFill>
                  <a:latin typeface="Trebuchet MS"/>
                  <a:ea typeface="Trebuchet MS"/>
                  <a:cs typeface="Trebuchet MS"/>
                  <a:sym typeface="Trebuchet MS"/>
                </a:rPr>
                <a:t>Decryption  Algorithm</a:t>
              </a:r>
              <a:endParaRPr sz="2400">
                <a:solidFill>
                  <a:schemeClr val="dk1"/>
                </a:solidFill>
                <a:latin typeface="Trebuchet MS"/>
                <a:ea typeface="Trebuchet MS"/>
                <a:cs typeface="Trebuchet MS"/>
                <a:sym typeface="Trebuchet MS"/>
              </a:endParaRPr>
            </a:p>
          </p:txBody>
        </p:sp>
        <p:sp>
          <p:nvSpPr>
            <p:cNvPr id="186" name="Google Shape;186;p7"/>
            <p:cNvSpPr txBox="1"/>
            <p:nvPr/>
          </p:nvSpPr>
          <p:spPr>
            <a:xfrm>
              <a:off x="7054850" y="5555666"/>
              <a:ext cx="1663700" cy="457200"/>
            </a:xfrm>
            <a:prstGeom prst="rect">
              <a:avLst/>
            </a:prstGeom>
            <a:noFill/>
            <a:ln w="12700" cap="flat" cmpd="sng">
              <a:solidFill>
                <a:srgbClr val="000000"/>
              </a:solidFill>
              <a:prstDash val="solid"/>
              <a:round/>
              <a:headEnd type="none" w="sm" len="sm"/>
              <a:tailEnd type="none" w="sm" len="sm"/>
            </a:ln>
          </p:spPr>
          <p:txBody>
            <a:bodyPr spcFirstLastPara="1" wrap="square" lIns="0" tIns="17125" rIns="0" bIns="0" anchor="t" anchorCtr="0">
              <a:spAutoFit/>
            </a:bodyPr>
            <a:lstStyle/>
            <a:p>
              <a:pPr marL="277495"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Plaintext</a:t>
              </a:r>
              <a:endParaRPr sz="2400">
                <a:solidFill>
                  <a:schemeClr val="dk1"/>
                </a:solidFill>
                <a:latin typeface="Trebuchet MS"/>
                <a:ea typeface="Trebuchet MS"/>
                <a:cs typeface="Trebuchet MS"/>
                <a:sym typeface="Trebuchet MS"/>
              </a:endParaRPr>
            </a:p>
          </p:txBody>
        </p:sp>
        <p:sp>
          <p:nvSpPr>
            <p:cNvPr id="187" name="Google Shape;187;p7"/>
            <p:cNvSpPr txBox="1"/>
            <p:nvPr/>
          </p:nvSpPr>
          <p:spPr>
            <a:xfrm>
              <a:off x="2520950" y="3409366"/>
              <a:ext cx="1752600" cy="457200"/>
            </a:xfrm>
            <a:prstGeom prst="rect">
              <a:avLst/>
            </a:prstGeom>
            <a:noFill/>
            <a:ln w="12700" cap="flat" cmpd="sng">
              <a:solidFill>
                <a:srgbClr val="000000"/>
              </a:solidFill>
              <a:prstDash val="solid"/>
              <a:round/>
              <a:headEnd type="none" w="sm" len="sm"/>
              <a:tailEnd type="none" w="sm" len="sm"/>
            </a:ln>
          </p:spPr>
          <p:txBody>
            <a:bodyPr spcFirstLastPara="1" wrap="square" lIns="0" tIns="16500" rIns="0" bIns="0" anchor="t" anchorCtr="0">
              <a:spAutoFit/>
            </a:bodyPr>
            <a:lstStyle/>
            <a:p>
              <a:pPr marL="316865"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Plaintext</a:t>
              </a:r>
              <a:endParaRPr sz="2400">
                <a:solidFill>
                  <a:schemeClr val="dk1"/>
                </a:solidFill>
                <a:latin typeface="Trebuchet MS"/>
                <a:ea typeface="Trebuchet MS"/>
                <a:cs typeface="Trebuchet MS"/>
                <a:sym typeface="Trebuchet MS"/>
              </a:endParaRPr>
            </a:p>
          </p:txBody>
        </p:sp>
        <p:sp>
          <p:nvSpPr>
            <p:cNvPr id="188" name="Google Shape;188;p7"/>
            <p:cNvSpPr txBox="1"/>
            <p:nvPr/>
          </p:nvSpPr>
          <p:spPr>
            <a:xfrm>
              <a:off x="7054850" y="3422065"/>
              <a:ext cx="1663700" cy="457200"/>
            </a:xfrm>
            <a:prstGeom prst="rect">
              <a:avLst/>
            </a:prstGeom>
            <a:noFill/>
            <a:ln w="12700" cap="flat" cmpd="sng">
              <a:solidFill>
                <a:srgbClr val="000000"/>
              </a:solidFill>
              <a:prstDash val="solid"/>
              <a:round/>
              <a:headEnd type="none" w="sm" len="sm"/>
              <a:tailEnd type="none" w="sm" len="sm"/>
            </a:ln>
          </p:spPr>
          <p:txBody>
            <a:bodyPr spcFirstLastPara="1" wrap="square" lIns="0" tIns="17125" rIns="0" bIns="0" anchor="t" anchorCtr="0">
              <a:spAutoFit/>
            </a:bodyPr>
            <a:lstStyle/>
            <a:p>
              <a:pPr marL="175895"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Ciphertext</a:t>
              </a:r>
              <a:endParaRPr sz="2400">
                <a:solidFill>
                  <a:schemeClr val="dk1"/>
                </a:solidFill>
                <a:latin typeface="Trebuchet MS"/>
                <a:ea typeface="Trebuchet MS"/>
                <a:cs typeface="Trebuchet MS"/>
                <a:sym typeface="Trebuchet MS"/>
              </a:endParaRPr>
            </a:p>
          </p:txBody>
        </p:sp>
        <p:sp>
          <p:nvSpPr>
            <p:cNvPr id="189" name="Google Shape;189;p7"/>
            <p:cNvSpPr txBox="1"/>
            <p:nvPr/>
          </p:nvSpPr>
          <p:spPr>
            <a:xfrm>
              <a:off x="2520950" y="5530266"/>
              <a:ext cx="1752600" cy="444500"/>
            </a:xfrm>
            <a:prstGeom prst="rect">
              <a:avLst/>
            </a:prstGeom>
            <a:noFill/>
            <a:ln w="12700" cap="flat" cmpd="sng">
              <a:solidFill>
                <a:srgbClr val="000000"/>
              </a:solidFill>
              <a:prstDash val="solid"/>
              <a:round/>
              <a:headEnd type="none" w="sm" len="sm"/>
              <a:tailEnd type="none" w="sm" len="sm"/>
            </a:ln>
          </p:spPr>
          <p:txBody>
            <a:bodyPr spcFirstLastPara="1" wrap="square" lIns="0" tIns="6975" rIns="0" bIns="0" anchor="t" anchorCtr="0">
              <a:spAutoFit/>
            </a:bodyPr>
            <a:lstStyle/>
            <a:p>
              <a:pPr marL="215265"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Ciphertext</a:t>
              </a:r>
              <a:endParaRPr sz="2400">
                <a:solidFill>
                  <a:schemeClr val="dk1"/>
                </a:solidFill>
                <a:latin typeface="Trebuchet MS"/>
                <a:ea typeface="Trebuchet MS"/>
                <a:cs typeface="Trebuchet MS"/>
                <a:sym typeface="Trebuchet MS"/>
              </a:endParaRPr>
            </a:p>
          </p:txBody>
        </p:sp>
        <p:sp>
          <p:nvSpPr>
            <p:cNvPr id="190" name="Google Shape;190;p7"/>
            <p:cNvSpPr/>
            <p:nvPr/>
          </p:nvSpPr>
          <p:spPr>
            <a:xfrm>
              <a:off x="4273550" y="3587864"/>
              <a:ext cx="2787650" cy="2167890"/>
            </a:xfrm>
            <a:custGeom>
              <a:avLst/>
              <a:gdLst/>
              <a:ahLst/>
              <a:cxnLst/>
              <a:rect l="l" t="t" r="r" b="b"/>
              <a:pathLst>
                <a:path w="2787650" h="2167890" extrusionOk="0">
                  <a:moveTo>
                    <a:pt x="2661920" y="0"/>
                  </a:moveTo>
                  <a:lnTo>
                    <a:pt x="2661920" y="56451"/>
                  </a:lnTo>
                  <a:lnTo>
                    <a:pt x="1134046" y="56451"/>
                  </a:lnTo>
                  <a:lnTo>
                    <a:pt x="1131201" y="59296"/>
                  </a:lnTo>
                  <a:lnTo>
                    <a:pt x="1131201" y="2154796"/>
                  </a:lnTo>
                  <a:lnTo>
                    <a:pt x="0" y="2154796"/>
                  </a:lnTo>
                  <a:lnTo>
                    <a:pt x="0" y="2167496"/>
                  </a:lnTo>
                  <a:lnTo>
                    <a:pt x="1141056" y="2167496"/>
                  </a:lnTo>
                  <a:lnTo>
                    <a:pt x="1143901" y="2164651"/>
                  </a:lnTo>
                  <a:lnTo>
                    <a:pt x="1143901" y="69151"/>
                  </a:lnTo>
                  <a:lnTo>
                    <a:pt x="2774809" y="69151"/>
                  </a:lnTo>
                  <a:lnTo>
                    <a:pt x="2787510" y="62801"/>
                  </a:lnTo>
                  <a:lnTo>
                    <a:pt x="2661920" y="0"/>
                  </a:lnTo>
                  <a:close/>
                </a:path>
                <a:path w="2787650" h="2167890" extrusionOk="0">
                  <a:moveTo>
                    <a:pt x="2774809" y="69151"/>
                  </a:moveTo>
                  <a:lnTo>
                    <a:pt x="2661920" y="69151"/>
                  </a:lnTo>
                  <a:lnTo>
                    <a:pt x="2661920" y="125590"/>
                  </a:lnTo>
                  <a:lnTo>
                    <a:pt x="2774809" y="6915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7"/>
            <p:cNvSpPr/>
            <p:nvPr/>
          </p:nvSpPr>
          <p:spPr>
            <a:xfrm>
              <a:off x="3334461" y="3866566"/>
              <a:ext cx="125730" cy="377825"/>
            </a:xfrm>
            <a:custGeom>
              <a:avLst/>
              <a:gdLst/>
              <a:ahLst/>
              <a:cxnLst/>
              <a:rect l="l" t="t" r="r" b="b"/>
              <a:pathLst>
                <a:path w="125729" h="377825" extrusionOk="0">
                  <a:moveTo>
                    <a:pt x="125590" y="251917"/>
                  </a:moveTo>
                  <a:lnTo>
                    <a:pt x="0" y="251917"/>
                  </a:lnTo>
                  <a:lnTo>
                    <a:pt x="62788" y="377507"/>
                  </a:lnTo>
                  <a:lnTo>
                    <a:pt x="125590" y="251917"/>
                  </a:lnTo>
                  <a:close/>
                </a:path>
                <a:path w="125729" h="377825" extrusionOk="0">
                  <a:moveTo>
                    <a:pt x="69138" y="0"/>
                  </a:moveTo>
                  <a:lnTo>
                    <a:pt x="56438" y="0"/>
                  </a:lnTo>
                  <a:lnTo>
                    <a:pt x="56438" y="251917"/>
                  </a:lnTo>
                  <a:lnTo>
                    <a:pt x="69138" y="251917"/>
                  </a:lnTo>
                  <a:lnTo>
                    <a:pt x="69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7"/>
            <p:cNvSpPr/>
            <p:nvPr/>
          </p:nvSpPr>
          <p:spPr>
            <a:xfrm>
              <a:off x="3334461" y="5149266"/>
              <a:ext cx="125730" cy="377825"/>
            </a:xfrm>
            <a:custGeom>
              <a:avLst/>
              <a:gdLst/>
              <a:ahLst/>
              <a:cxnLst/>
              <a:rect l="l" t="t" r="r" b="b"/>
              <a:pathLst>
                <a:path w="125729" h="377825" extrusionOk="0">
                  <a:moveTo>
                    <a:pt x="125590" y="251917"/>
                  </a:moveTo>
                  <a:lnTo>
                    <a:pt x="0" y="251917"/>
                  </a:lnTo>
                  <a:lnTo>
                    <a:pt x="62788" y="377507"/>
                  </a:lnTo>
                  <a:lnTo>
                    <a:pt x="125590" y="251917"/>
                  </a:lnTo>
                  <a:close/>
                </a:path>
                <a:path w="125729" h="377825" extrusionOk="0">
                  <a:moveTo>
                    <a:pt x="69138" y="0"/>
                  </a:moveTo>
                  <a:lnTo>
                    <a:pt x="56438" y="0"/>
                  </a:lnTo>
                  <a:lnTo>
                    <a:pt x="56438" y="251917"/>
                  </a:lnTo>
                  <a:lnTo>
                    <a:pt x="69138" y="251917"/>
                  </a:lnTo>
                  <a:lnTo>
                    <a:pt x="69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7"/>
            <p:cNvSpPr/>
            <p:nvPr/>
          </p:nvSpPr>
          <p:spPr>
            <a:xfrm>
              <a:off x="6140450" y="4641977"/>
              <a:ext cx="570230" cy="125730"/>
            </a:xfrm>
            <a:custGeom>
              <a:avLst/>
              <a:gdLst/>
              <a:ahLst/>
              <a:cxnLst/>
              <a:rect l="l" t="t" r="r" b="b"/>
              <a:pathLst>
                <a:path w="570229" h="125729" extrusionOk="0">
                  <a:moveTo>
                    <a:pt x="444068" y="0"/>
                  </a:moveTo>
                  <a:lnTo>
                    <a:pt x="444068" y="56438"/>
                  </a:lnTo>
                  <a:lnTo>
                    <a:pt x="0" y="56438"/>
                  </a:lnTo>
                  <a:lnTo>
                    <a:pt x="0" y="69138"/>
                  </a:lnTo>
                  <a:lnTo>
                    <a:pt x="444068" y="69138"/>
                  </a:lnTo>
                  <a:lnTo>
                    <a:pt x="444068" y="125590"/>
                  </a:lnTo>
                  <a:lnTo>
                    <a:pt x="569658" y="62788"/>
                  </a:lnTo>
                  <a:lnTo>
                    <a:pt x="44406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7"/>
            <p:cNvSpPr/>
            <p:nvPr/>
          </p:nvSpPr>
          <p:spPr>
            <a:xfrm>
              <a:off x="1441450" y="4641977"/>
              <a:ext cx="570230" cy="125730"/>
            </a:xfrm>
            <a:custGeom>
              <a:avLst/>
              <a:gdLst/>
              <a:ahLst/>
              <a:cxnLst/>
              <a:rect l="l" t="t" r="r" b="b"/>
              <a:pathLst>
                <a:path w="570230" h="125729" extrusionOk="0">
                  <a:moveTo>
                    <a:pt x="444068" y="0"/>
                  </a:moveTo>
                  <a:lnTo>
                    <a:pt x="444068" y="56438"/>
                  </a:lnTo>
                  <a:lnTo>
                    <a:pt x="0" y="56438"/>
                  </a:lnTo>
                  <a:lnTo>
                    <a:pt x="0" y="69138"/>
                  </a:lnTo>
                  <a:lnTo>
                    <a:pt x="444068" y="69138"/>
                  </a:lnTo>
                  <a:lnTo>
                    <a:pt x="444068" y="125590"/>
                  </a:lnTo>
                  <a:lnTo>
                    <a:pt x="569658" y="62788"/>
                  </a:lnTo>
                  <a:lnTo>
                    <a:pt x="44406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7"/>
            <p:cNvSpPr/>
            <p:nvPr/>
          </p:nvSpPr>
          <p:spPr>
            <a:xfrm>
              <a:off x="7830261" y="5149266"/>
              <a:ext cx="125730" cy="377825"/>
            </a:xfrm>
            <a:custGeom>
              <a:avLst/>
              <a:gdLst/>
              <a:ahLst/>
              <a:cxnLst/>
              <a:rect l="l" t="t" r="r" b="b"/>
              <a:pathLst>
                <a:path w="125729" h="377825" extrusionOk="0">
                  <a:moveTo>
                    <a:pt x="125577" y="251917"/>
                  </a:moveTo>
                  <a:lnTo>
                    <a:pt x="0" y="251917"/>
                  </a:lnTo>
                  <a:lnTo>
                    <a:pt x="62788" y="377507"/>
                  </a:lnTo>
                  <a:lnTo>
                    <a:pt x="125577" y="251917"/>
                  </a:lnTo>
                  <a:close/>
                </a:path>
                <a:path w="125729" h="377825" extrusionOk="0">
                  <a:moveTo>
                    <a:pt x="69138" y="0"/>
                  </a:moveTo>
                  <a:lnTo>
                    <a:pt x="56438" y="0"/>
                  </a:lnTo>
                  <a:lnTo>
                    <a:pt x="56438" y="251917"/>
                  </a:lnTo>
                  <a:lnTo>
                    <a:pt x="69138" y="251917"/>
                  </a:lnTo>
                  <a:lnTo>
                    <a:pt x="69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7"/>
            <p:cNvSpPr/>
            <p:nvPr/>
          </p:nvSpPr>
          <p:spPr>
            <a:xfrm>
              <a:off x="7817548" y="3866566"/>
              <a:ext cx="125730" cy="377825"/>
            </a:xfrm>
            <a:custGeom>
              <a:avLst/>
              <a:gdLst/>
              <a:ahLst/>
              <a:cxnLst/>
              <a:rect l="l" t="t" r="r" b="b"/>
              <a:pathLst>
                <a:path w="125729" h="377825" extrusionOk="0">
                  <a:moveTo>
                    <a:pt x="125590" y="251917"/>
                  </a:moveTo>
                  <a:lnTo>
                    <a:pt x="0" y="251917"/>
                  </a:lnTo>
                  <a:lnTo>
                    <a:pt x="62801" y="377507"/>
                  </a:lnTo>
                  <a:lnTo>
                    <a:pt x="125590" y="251917"/>
                  </a:lnTo>
                  <a:close/>
                </a:path>
                <a:path w="125729" h="377825" extrusionOk="0">
                  <a:moveTo>
                    <a:pt x="69151" y="0"/>
                  </a:moveTo>
                  <a:lnTo>
                    <a:pt x="56451" y="0"/>
                  </a:lnTo>
                  <a:lnTo>
                    <a:pt x="56451" y="251917"/>
                  </a:lnTo>
                  <a:lnTo>
                    <a:pt x="69151" y="251917"/>
                  </a:lnTo>
                  <a:lnTo>
                    <a:pt x="6915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7"/>
            <p:cNvSpPr txBox="1"/>
            <p:nvPr/>
          </p:nvSpPr>
          <p:spPr>
            <a:xfrm>
              <a:off x="926225" y="4284218"/>
              <a:ext cx="511299" cy="759460"/>
            </a:xfrm>
            <a:prstGeom prst="rect">
              <a:avLst/>
            </a:prstGeom>
            <a:noFill/>
            <a:ln>
              <a:noFill/>
            </a:ln>
          </p:spPr>
          <p:txBody>
            <a:bodyPr spcFirstLastPara="1" wrap="square" lIns="0" tIns="10150" rIns="0" bIns="0" anchor="t" anchorCtr="0">
              <a:spAutoFit/>
            </a:bodyPr>
            <a:lstStyle/>
            <a:p>
              <a:pPr marL="101600" marR="5080" lvl="0" indent="-88900" algn="l" rtl="0">
                <a:lnSpc>
                  <a:spcPct val="100699"/>
                </a:lnSpc>
                <a:spcBef>
                  <a:spcPts val="0"/>
                </a:spcBef>
                <a:spcAft>
                  <a:spcPts val="0"/>
                </a:spcAft>
                <a:buNone/>
              </a:pPr>
              <a:r>
                <a:rPr lang="en-IN" sz="2400" dirty="0">
                  <a:solidFill>
                    <a:schemeClr val="dk1"/>
                  </a:solidFill>
                  <a:latin typeface="Trebuchet MS"/>
                  <a:ea typeface="Trebuchet MS"/>
                  <a:cs typeface="Trebuchet MS"/>
                  <a:sym typeface="Trebuchet MS"/>
                </a:rPr>
                <a:t>Key  (K)</a:t>
              </a:r>
              <a:endParaRPr sz="2400" dirty="0">
                <a:solidFill>
                  <a:schemeClr val="dk1"/>
                </a:solidFill>
                <a:latin typeface="Trebuchet MS"/>
                <a:ea typeface="Trebuchet MS"/>
                <a:cs typeface="Trebuchet MS"/>
                <a:sym typeface="Trebuchet MS"/>
              </a:endParaRPr>
            </a:p>
          </p:txBody>
        </p:sp>
        <p:sp>
          <p:nvSpPr>
            <p:cNvPr id="198" name="Google Shape;198;p7"/>
            <p:cNvSpPr txBox="1"/>
            <p:nvPr/>
          </p:nvSpPr>
          <p:spPr>
            <a:xfrm>
              <a:off x="5661544" y="4284218"/>
              <a:ext cx="752185" cy="759460"/>
            </a:xfrm>
            <a:prstGeom prst="rect">
              <a:avLst/>
            </a:prstGeom>
            <a:noFill/>
            <a:ln>
              <a:noFill/>
            </a:ln>
          </p:spPr>
          <p:txBody>
            <a:bodyPr spcFirstLastPara="1" wrap="square" lIns="0" tIns="10150" rIns="0" bIns="0" anchor="t" anchorCtr="0">
              <a:spAutoFit/>
            </a:bodyPr>
            <a:lstStyle/>
            <a:p>
              <a:pPr marL="101600" marR="5080" lvl="0" indent="-88900" algn="l" rtl="0">
                <a:lnSpc>
                  <a:spcPct val="100699"/>
                </a:lnSpc>
                <a:spcBef>
                  <a:spcPts val="0"/>
                </a:spcBef>
                <a:spcAft>
                  <a:spcPts val="0"/>
                </a:spcAft>
                <a:buNone/>
              </a:pPr>
              <a:r>
                <a:rPr lang="en-IN" sz="2400">
                  <a:solidFill>
                    <a:schemeClr val="dk1"/>
                  </a:solidFill>
                  <a:latin typeface="Trebuchet MS"/>
                  <a:ea typeface="Trebuchet MS"/>
                  <a:cs typeface="Trebuchet MS"/>
                  <a:sym typeface="Trebuchet MS"/>
                </a:rPr>
                <a:t>Key  (K)</a:t>
              </a:r>
              <a:endParaRPr sz="2400">
                <a:solidFill>
                  <a:schemeClr val="dk1"/>
                </a:solidFill>
                <a:latin typeface="Trebuchet MS"/>
                <a:ea typeface="Trebuchet MS"/>
                <a:cs typeface="Trebuchet MS"/>
                <a:sym typeface="Trebuchet MS"/>
              </a:endParaRPr>
            </a:p>
          </p:txBody>
        </p:sp>
        <p:sp>
          <p:nvSpPr>
            <p:cNvPr id="199" name="Google Shape;199;p7"/>
            <p:cNvSpPr/>
            <p:nvPr/>
          </p:nvSpPr>
          <p:spPr>
            <a:xfrm>
              <a:off x="2470150" y="3130677"/>
              <a:ext cx="1744980" cy="125730"/>
            </a:xfrm>
            <a:custGeom>
              <a:avLst/>
              <a:gdLst/>
              <a:ahLst/>
              <a:cxnLst/>
              <a:rect l="l" t="t" r="r" b="b"/>
              <a:pathLst>
                <a:path w="1744979" h="125730" extrusionOk="0">
                  <a:moveTo>
                    <a:pt x="1731900" y="69138"/>
                  </a:moveTo>
                  <a:lnTo>
                    <a:pt x="1619008" y="69138"/>
                  </a:lnTo>
                  <a:lnTo>
                    <a:pt x="1619008" y="125590"/>
                  </a:lnTo>
                  <a:lnTo>
                    <a:pt x="1731900" y="69138"/>
                  </a:lnTo>
                  <a:close/>
                </a:path>
                <a:path w="1744979" h="125730" extrusionOk="0">
                  <a:moveTo>
                    <a:pt x="125590" y="0"/>
                  </a:moveTo>
                  <a:lnTo>
                    <a:pt x="0" y="62788"/>
                  </a:lnTo>
                  <a:lnTo>
                    <a:pt x="125590" y="125577"/>
                  </a:lnTo>
                  <a:lnTo>
                    <a:pt x="125590" y="69138"/>
                  </a:lnTo>
                  <a:lnTo>
                    <a:pt x="1731900" y="69138"/>
                  </a:lnTo>
                  <a:lnTo>
                    <a:pt x="1744599" y="62788"/>
                  </a:lnTo>
                  <a:lnTo>
                    <a:pt x="1731897" y="56438"/>
                  </a:lnTo>
                  <a:lnTo>
                    <a:pt x="125590" y="56438"/>
                  </a:lnTo>
                  <a:lnTo>
                    <a:pt x="125590" y="0"/>
                  </a:lnTo>
                  <a:close/>
                </a:path>
                <a:path w="1744979" h="125730" extrusionOk="0">
                  <a:moveTo>
                    <a:pt x="1619008" y="0"/>
                  </a:moveTo>
                  <a:lnTo>
                    <a:pt x="1619008" y="56438"/>
                  </a:lnTo>
                  <a:lnTo>
                    <a:pt x="1731897" y="56438"/>
                  </a:lnTo>
                  <a:lnTo>
                    <a:pt x="161900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7"/>
            <p:cNvSpPr txBox="1"/>
            <p:nvPr/>
          </p:nvSpPr>
          <p:spPr>
            <a:xfrm>
              <a:off x="2967151" y="2743200"/>
              <a:ext cx="7162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b bits</a:t>
              </a:r>
              <a:endParaRPr sz="2400">
                <a:solidFill>
                  <a:schemeClr val="dk1"/>
                </a:solidFill>
                <a:latin typeface="Trebuchet MS"/>
                <a:ea typeface="Trebuchet MS"/>
                <a:cs typeface="Trebuchet MS"/>
                <a:sym typeface="Trebuchet MS"/>
              </a:endParaRPr>
            </a:p>
          </p:txBody>
        </p:sp>
        <p:sp>
          <p:nvSpPr>
            <p:cNvPr id="201" name="Google Shape;201;p7"/>
            <p:cNvSpPr/>
            <p:nvPr/>
          </p:nvSpPr>
          <p:spPr>
            <a:xfrm>
              <a:off x="7054850" y="6102477"/>
              <a:ext cx="1744980" cy="125730"/>
            </a:xfrm>
            <a:custGeom>
              <a:avLst/>
              <a:gdLst/>
              <a:ahLst/>
              <a:cxnLst/>
              <a:rect l="l" t="t" r="r" b="b"/>
              <a:pathLst>
                <a:path w="1744979" h="125729" extrusionOk="0">
                  <a:moveTo>
                    <a:pt x="1731900" y="69138"/>
                  </a:moveTo>
                  <a:lnTo>
                    <a:pt x="1619008" y="69138"/>
                  </a:lnTo>
                  <a:lnTo>
                    <a:pt x="1619008" y="125590"/>
                  </a:lnTo>
                  <a:lnTo>
                    <a:pt x="1731900" y="69138"/>
                  </a:lnTo>
                  <a:close/>
                </a:path>
                <a:path w="1744979" h="125729" extrusionOk="0">
                  <a:moveTo>
                    <a:pt x="125590" y="0"/>
                  </a:moveTo>
                  <a:lnTo>
                    <a:pt x="0" y="62788"/>
                  </a:lnTo>
                  <a:lnTo>
                    <a:pt x="125590" y="125577"/>
                  </a:lnTo>
                  <a:lnTo>
                    <a:pt x="125590" y="69138"/>
                  </a:lnTo>
                  <a:lnTo>
                    <a:pt x="1731900" y="69138"/>
                  </a:lnTo>
                  <a:lnTo>
                    <a:pt x="1744599" y="62788"/>
                  </a:lnTo>
                  <a:lnTo>
                    <a:pt x="1731897" y="56438"/>
                  </a:lnTo>
                  <a:lnTo>
                    <a:pt x="125590" y="56438"/>
                  </a:lnTo>
                  <a:lnTo>
                    <a:pt x="125590" y="0"/>
                  </a:lnTo>
                  <a:close/>
                </a:path>
                <a:path w="1744979" h="125729" extrusionOk="0">
                  <a:moveTo>
                    <a:pt x="1619008" y="0"/>
                  </a:moveTo>
                  <a:lnTo>
                    <a:pt x="1619008" y="56438"/>
                  </a:lnTo>
                  <a:lnTo>
                    <a:pt x="1731897" y="56438"/>
                  </a:lnTo>
                  <a:lnTo>
                    <a:pt x="161900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7"/>
            <p:cNvSpPr txBox="1"/>
            <p:nvPr/>
          </p:nvSpPr>
          <p:spPr>
            <a:xfrm>
              <a:off x="7532927" y="6196787"/>
              <a:ext cx="869803"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b bits</a:t>
              </a:r>
              <a:endParaRPr sz="2400">
                <a:solidFill>
                  <a:schemeClr val="dk1"/>
                </a:solidFill>
                <a:latin typeface="Trebuchet MS"/>
                <a:ea typeface="Trebuchet MS"/>
                <a:cs typeface="Trebuchet MS"/>
                <a:sym typeface="Trebuchet MS"/>
              </a:endParaRPr>
            </a:p>
          </p:txBody>
        </p:sp>
        <p:sp>
          <p:nvSpPr>
            <p:cNvPr id="203" name="Google Shape;203;p7"/>
            <p:cNvSpPr/>
            <p:nvPr/>
          </p:nvSpPr>
          <p:spPr>
            <a:xfrm>
              <a:off x="6978650" y="3130677"/>
              <a:ext cx="1744980" cy="125730"/>
            </a:xfrm>
            <a:custGeom>
              <a:avLst/>
              <a:gdLst/>
              <a:ahLst/>
              <a:cxnLst/>
              <a:rect l="l" t="t" r="r" b="b"/>
              <a:pathLst>
                <a:path w="1744979" h="125730" extrusionOk="0">
                  <a:moveTo>
                    <a:pt x="1731900" y="69138"/>
                  </a:moveTo>
                  <a:lnTo>
                    <a:pt x="1619008" y="69138"/>
                  </a:lnTo>
                  <a:lnTo>
                    <a:pt x="1619008" y="125590"/>
                  </a:lnTo>
                  <a:lnTo>
                    <a:pt x="1731900" y="69138"/>
                  </a:lnTo>
                  <a:close/>
                </a:path>
                <a:path w="1744979" h="125730" extrusionOk="0">
                  <a:moveTo>
                    <a:pt x="125590" y="0"/>
                  </a:moveTo>
                  <a:lnTo>
                    <a:pt x="0" y="62788"/>
                  </a:lnTo>
                  <a:lnTo>
                    <a:pt x="125590" y="125577"/>
                  </a:lnTo>
                  <a:lnTo>
                    <a:pt x="125590" y="69138"/>
                  </a:lnTo>
                  <a:lnTo>
                    <a:pt x="1731900" y="69138"/>
                  </a:lnTo>
                  <a:lnTo>
                    <a:pt x="1744599" y="62788"/>
                  </a:lnTo>
                  <a:lnTo>
                    <a:pt x="1731897" y="56438"/>
                  </a:lnTo>
                  <a:lnTo>
                    <a:pt x="125590" y="56438"/>
                  </a:lnTo>
                  <a:lnTo>
                    <a:pt x="125590" y="0"/>
                  </a:lnTo>
                  <a:close/>
                </a:path>
                <a:path w="1744979" h="125730" extrusionOk="0">
                  <a:moveTo>
                    <a:pt x="1619008" y="0"/>
                  </a:moveTo>
                  <a:lnTo>
                    <a:pt x="1619008" y="56438"/>
                  </a:lnTo>
                  <a:lnTo>
                    <a:pt x="1731897" y="56438"/>
                  </a:lnTo>
                  <a:lnTo>
                    <a:pt x="161900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7"/>
            <p:cNvSpPr txBox="1"/>
            <p:nvPr/>
          </p:nvSpPr>
          <p:spPr>
            <a:xfrm>
              <a:off x="7456779" y="2743200"/>
              <a:ext cx="7162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b bits</a:t>
              </a:r>
              <a:endParaRPr sz="2400">
                <a:solidFill>
                  <a:schemeClr val="dk1"/>
                </a:solidFill>
                <a:latin typeface="Trebuchet MS"/>
                <a:ea typeface="Trebuchet MS"/>
                <a:cs typeface="Trebuchet MS"/>
                <a:sym typeface="Trebuchet MS"/>
              </a:endParaRPr>
            </a:p>
          </p:txBody>
        </p:sp>
        <p:sp>
          <p:nvSpPr>
            <p:cNvPr id="205" name="Google Shape;205;p7"/>
            <p:cNvSpPr/>
            <p:nvPr/>
          </p:nvSpPr>
          <p:spPr>
            <a:xfrm>
              <a:off x="2520950" y="6102477"/>
              <a:ext cx="1744980" cy="125730"/>
            </a:xfrm>
            <a:custGeom>
              <a:avLst/>
              <a:gdLst/>
              <a:ahLst/>
              <a:cxnLst/>
              <a:rect l="l" t="t" r="r" b="b"/>
              <a:pathLst>
                <a:path w="1744979" h="125729" extrusionOk="0">
                  <a:moveTo>
                    <a:pt x="1731900" y="69138"/>
                  </a:moveTo>
                  <a:lnTo>
                    <a:pt x="1619008" y="69138"/>
                  </a:lnTo>
                  <a:lnTo>
                    <a:pt x="1619008" y="125590"/>
                  </a:lnTo>
                  <a:lnTo>
                    <a:pt x="1731900" y="69138"/>
                  </a:lnTo>
                  <a:close/>
                </a:path>
                <a:path w="1744979" h="125729" extrusionOk="0">
                  <a:moveTo>
                    <a:pt x="125590" y="0"/>
                  </a:moveTo>
                  <a:lnTo>
                    <a:pt x="0" y="62788"/>
                  </a:lnTo>
                  <a:lnTo>
                    <a:pt x="125590" y="125577"/>
                  </a:lnTo>
                  <a:lnTo>
                    <a:pt x="125590" y="69138"/>
                  </a:lnTo>
                  <a:lnTo>
                    <a:pt x="1731900" y="69138"/>
                  </a:lnTo>
                  <a:lnTo>
                    <a:pt x="1744599" y="62788"/>
                  </a:lnTo>
                  <a:lnTo>
                    <a:pt x="1731897" y="56438"/>
                  </a:lnTo>
                  <a:lnTo>
                    <a:pt x="125590" y="56438"/>
                  </a:lnTo>
                  <a:lnTo>
                    <a:pt x="125590" y="0"/>
                  </a:lnTo>
                  <a:close/>
                </a:path>
                <a:path w="1744979" h="125729" extrusionOk="0">
                  <a:moveTo>
                    <a:pt x="1619008" y="0"/>
                  </a:moveTo>
                  <a:lnTo>
                    <a:pt x="1619008" y="56438"/>
                  </a:lnTo>
                  <a:lnTo>
                    <a:pt x="1731897" y="56438"/>
                  </a:lnTo>
                  <a:lnTo>
                    <a:pt x="161900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6" name="Google Shape;206;p7"/>
            <p:cNvSpPr txBox="1"/>
            <p:nvPr/>
          </p:nvSpPr>
          <p:spPr>
            <a:xfrm>
              <a:off x="3020554" y="6196787"/>
              <a:ext cx="8656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2400">
                  <a:solidFill>
                    <a:schemeClr val="dk1"/>
                  </a:solidFill>
                  <a:latin typeface="Trebuchet MS"/>
                  <a:ea typeface="Trebuchet MS"/>
                  <a:cs typeface="Trebuchet MS"/>
                  <a:sym typeface="Trebuchet MS"/>
                </a:rPr>
                <a:t>b bits</a:t>
              </a:r>
              <a:endParaRPr sz="2400">
                <a:solidFill>
                  <a:schemeClr val="dk1"/>
                </a:solidFill>
                <a:latin typeface="Trebuchet MS"/>
                <a:ea typeface="Trebuchet MS"/>
                <a:cs typeface="Trebuchet MS"/>
                <a:sym typeface="Trebuchet MS"/>
              </a:endParaRPr>
            </a:p>
          </p:txBody>
        </p:sp>
      </p:grpSp>
      <p:pic>
        <p:nvPicPr>
          <p:cNvPr id="207" name="Google Shape;207;p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7" name="Google Shape;1167;p6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68" name="Google Shape;1168;p6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Decryption</a:t>
            </a:r>
            <a:endParaRPr sz="2800" b="1">
              <a:solidFill>
                <a:schemeClr val="lt1"/>
              </a:solidFill>
              <a:latin typeface="Calibri"/>
              <a:ea typeface="Calibri"/>
              <a:cs typeface="Calibri"/>
              <a:sym typeface="Calibri"/>
            </a:endParaRPr>
          </a:p>
        </p:txBody>
      </p:sp>
      <p:sp>
        <p:nvSpPr>
          <p:cNvPr id="1169" name="Google Shape;1169;p6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170" name="Google Shape;1170;p68"/>
          <p:cNvGrpSpPr/>
          <p:nvPr/>
        </p:nvGrpSpPr>
        <p:grpSpPr>
          <a:xfrm>
            <a:off x="305140" y="2330450"/>
            <a:ext cx="8718712" cy="4027103"/>
            <a:chOff x="305140" y="1182730"/>
            <a:chExt cx="8718712" cy="5174823"/>
          </a:xfrm>
        </p:grpSpPr>
        <p:sp>
          <p:nvSpPr>
            <p:cNvPr id="1171" name="Google Shape;1171;p68"/>
            <p:cNvSpPr/>
            <p:nvPr/>
          </p:nvSpPr>
          <p:spPr>
            <a:xfrm>
              <a:off x="1376472" y="1715471"/>
              <a:ext cx="756084" cy="5846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IV</a:t>
              </a:r>
              <a:endParaRPr sz="2400" baseline="-25000">
                <a:solidFill>
                  <a:schemeClr val="dk1"/>
                </a:solidFill>
                <a:latin typeface="Arial"/>
                <a:ea typeface="Arial"/>
                <a:cs typeface="Arial"/>
                <a:sym typeface="Arial"/>
              </a:endParaRPr>
            </a:p>
          </p:txBody>
        </p:sp>
        <p:sp>
          <p:nvSpPr>
            <p:cNvPr id="1172" name="Google Shape;1172;p68"/>
            <p:cNvSpPr/>
            <p:nvPr/>
          </p:nvSpPr>
          <p:spPr>
            <a:xfrm>
              <a:off x="1088440" y="259094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73" name="Google Shape;1173;p68"/>
            <p:cNvGrpSpPr/>
            <p:nvPr/>
          </p:nvGrpSpPr>
          <p:grpSpPr>
            <a:xfrm>
              <a:off x="305140" y="2222981"/>
              <a:ext cx="744225" cy="585762"/>
              <a:chOff x="85869" y="2021252"/>
              <a:chExt cx="744225" cy="585762"/>
            </a:xfrm>
          </p:grpSpPr>
          <p:sp>
            <p:nvSpPr>
              <p:cNvPr id="1174" name="Google Shape;1174;p68"/>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5" name="Google Shape;1175;p68"/>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76" name="Google Shape;1176;p68"/>
            <p:cNvCxnSpPr>
              <a:endCxn id="1177" idx="0"/>
            </p:cNvCxnSpPr>
            <p:nvPr/>
          </p:nvCxnSpPr>
          <p:spPr>
            <a:xfrm flipH="1">
              <a:off x="977516" y="4130813"/>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77" name="Google Shape;1177;p68"/>
            <p:cNvSpPr/>
            <p:nvPr/>
          </p:nvSpPr>
          <p:spPr>
            <a:xfrm>
              <a:off x="851502" y="4903613"/>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78" name="Google Shape;1178;p68"/>
            <p:cNvCxnSpPr>
              <a:endCxn id="1172" idx="0"/>
            </p:cNvCxnSpPr>
            <p:nvPr/>
          </p:nvCxnSpPr>
          <p:spPr>
            <a:xfrm>
              <a:off x="1754514" y="2300243"/>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79" name="Google Shape;1179;p68"/>
            <p:cNvGrpSpPr/>
            <p:nvPr/>
          </p:nvGrpSpPr>
          <p:grpSpPr>
            <a:xfrm>
              <a:off x="548380" y="3290512"/>
              <a:ext cx="1995008" cy="828351"/>
              <a:chOff x="548380" y="3673133"/>
              <a:chExt cx="1995008" cy="828351"/>
            </a:xfrm>
          </p:grpSpPr>
          <p:sp>
            <p:nvSpPr>
              <p:cNvPr id="1180" name="Google Shape;1180;p68"/>
              <p:cNvSpPr/>
              <p:nvPr/>
            </p:nvSpPr>
            <p:spPr>
              <a:xfrm>
                <a:off x="548380" y="367422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81" name="Google Shape;1181;p68"/>
              <p:cNvSpPr/>
              <p:nvPr/>
            </p:nvSpPr>
            <p:spPr>
              <a:xfrm>
                <a:off x="1427264" y="367313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82" name="Google Shape;1182;p68"/>
            <p:cNvCxnSpPr/>
            <p:nvPr/>
          </p:nvCxnSpPr>
          <p:spPr>
            <a:xfrm>
              <a:off x="1746562" y="3039763"/>
              <a:ext cx="0" cy="264402"/>
            </a:xfrm>
            <a:prstGeom prst="straightConnector1">
              <a:avLst/>
            </a:prstGeom>
            <a:noFill/>
            <a:ln w="25400" cap="flat" cmpd="sng">
              <a:solidFill>
                <a:schemeClr val="dk1"/>
              </a:solidFill>
              <a:prstDash val="solid"/>
              <a:round/>
              <a:headEnd type="none" w="sm" len="sm"/>
              <a:tailEnd type="stealth" w="med" len="med"/>
            </a:ln>
          </p:spPr>
        </p:cxnSp>
        <p:cxnSp>
          <p:nvCxnSpPr>
            <p:cNvPr id="1183" name="Google Shape;1183;p68"/>
            <p:cNvCxnSpPr>
              <a:endCxn id="1184" idx="0"/>
            </p:cNvCxnSpPr>
            <p:nvPr/>
          </p:nvCxnSpPr>
          <p:spPr>
            <a:xfrm>
              <a:off x="977516" y="5151461"/>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185" name="Google Shape;1185;p68"/>
            <p:cNvGrpSpPr/>
            <p:nvPr/>
          </p:nvGrpSpPr>
          <p:grpSpPr>
            <a:xfrm>
              <a:off x="599474" y="5587961"/>
              <a:ext cx="756084" cy="769592"/>
              <a:chOff x="599474" y="4000518"/>
              <a:chExt cx="756084" cy="769592"/>
            </a:xfrm>
          </p:grpSpPr>
          <p:sp>
            <p:nvSpPr>
              <p:cNvPr id="1184" name="Google Shape;1184;p68"/>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sp>
            <p:nvSpPr>
              <p:cNvPr id="1186" name="Google Shape;1186;p68"/>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sp>
          <p:nvSpPr>
            <p:cNvPr id="1187" name="Google Shape;1187;p68"/>
            <p:cNvSpPr/>
            <p:nvPr/>
          </p:nvSpPr>
          <p:spPr>
            <a:xfrm>
              <a:off x="3906582" y="1715471"/>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dk1"/>
                  </a:solidFill>
                  <a:latin typeface="Arial"/>
                  <a:ea typeface="Arial"/>
                  <a:cs typeface="Arial"/>
                  <a:sym typeface="Arial"/>
                </a:rPr>
                <a:t>Shift register</a:t>
              </a:r>
              <a:r>
                <a:rPr lang="en-IN" sz="2000">
                  <a:solidFill>
                    <a:schemeClr val="dk1"/>
                  </a:solidFill>
                  <a:latin typeface="Arial"/>
                  <a:ea typeface="Arial"/>
                  <a:cs typeface="Arial"/>
                  <a:sym typeface="Arial"/>
                </a:rPr>
                <a:t> </a:t>
              </a:r>
              <a:r>
                <a:rPr lang="en-IN" sz="2000" b="1" i="1">
                  <a:solidFill>
                    <a:schemeClr val="dk1"/>
                  </a:solidFill>
                  <a:latin typeface="Arial"/>
                  <a:ea typeface="Arial"/>
                  <a:cs typeface="Arial"/>
                  <a:sym typeface="Arial"/>
                </a:rPr>
                <a:t>b-s</a:t>
              </a:r>
              <a:r>
                <a:rPr lang="en-IN" sz="2000">
                  <a:solidFill>
                    <a:schemeClr val="dk1"/>
                  </a:solidFill>
                  <a:latin typeface="Arial"/>
                  <a:ea typeface="Arial"/>
                  <a:cs typeface="Arial"/>
                  <a:sym typeface="Arial"/>
                </a:rPr>
                <a:t> bits | </a:t>
              </a:r>
              <a:r>
                <a:rPr lang="en-IN" sz="2000" b="1" i="1">
                  <a:solidFill>
                    <a:schemeClr val="dk1"/>
                  </a:solidFill>
                  <a:latin typeface="Arial"/>
                  <a:ea typeface="Arial"/>
                  <a:cs typeface="Arial"/>
                  <a:sym typeface="Arial"/>
                </a:rPr>
                <a:t>s</a:t>
              </a:r>
              <a:r>
                <a:rPr lang="en-IN" sz="2000">
                  <a:solidFill>
                    <a:schemeClr val="dk1"/>
                  </a:solidFill>
                  <a:latin typeface="Arial"/>
                  <a:ea typeface="Arial"/>
                  <a:cs typeface="Arial"/>
                  <a:sym typeface="Arial"/>
                </a:rPr>
                <a:t> bits</a:t>
              </a:r>
              <a:endParaRPr sz="2000" baseline="-25000">
                <a:solidFill>
                  <a:schemeClr val="dk1"/>
                </a:solidFill>
                <a:latin typeface="Arial"/>
                <a:ea typeface="Arial"/>
                <a:cs typeface="Arial"/>
                <a:sym typeface="Arial"/>
              </a:endParaRPr>
            </a:p>
          </p:txBody>
        </p:sp>
        <p:sp>
          <p:nvSpPr>
            <p:cNvPr id="1188" name="Google Shape;1188;p68"/>
            <p:cNvSpPr/>
            <p:nvPr/>
          </p:nvSpPr>
          <p:spPr>
            <a:xfrm>
              <a:off x="4121688" y="2579555"/>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189" name="Google Shape;1189;p68"/>
            <p:cNvGrpSpPr/>
            <p:nvPr/>
          </p:nvGrpSpPr>
          <p:grpSpPr>
            <a:xfrm>
              <a:off x="3338388" y="2211593"/>
              <a:ext cx="744225" cy="585762"/>
              <a:chOff x="85869" y="2021252"/>
              <a:chExt cx="744225" cy="585762"/>
            </a:xfrm>
          </p:grpSpPr>
          <p:sp>
            <p:nvSpPr>
              <p:cNvPr id="1190" name="Google Shape;1190;p68"/>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1" name="Google Shape;1191;p68"/>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192" name="Google Shape;1192;p68"/>
            <p:cNvCxnSpPr>
              <a:endCxn id="1193" idx="0"/>
            </p:cNvCxnSpPr>
            <p:nvPr/>
          </p:nvCxnSpPr>
          <p:spPr>
            <a:xfrm flipH="1">
              <a:off x="4010764" y="4119425"/>
              <a:ext cx="3600" cy="772800"/>
            </a:xfrm>
            <a:prstGeom prst="straightConnector1">
              <a:avLst/>
            </a:prstGeom>
            <a:noFill/>
            <a:ln w="25400" cap="flat" cmpd="sng">
              <a:solidFill>
                <a:schemeClr val="dk1"/>
              </a:solidFill>
              <a:prstDash val="solid"/>
              <a:round/>
              <a:headEnd type="none" w="sm" len="sm"/>
              <a:tailEnd type="stealth" w="med" len="med"/>
            </a:ln>
          </p:spPr>
        </p:cxnSp>
        <p:sp>
          <p:nvSpPr>
            <p:cNvPr id="1193" name="Google Shape;1193;p68"/>
            <p:cNvSpPr/>
            <p:nvPr/>
          </p:nvSpPr>
          <p:spPr>
            <a:xfrm>
              <a:off x="3884750" y="4892225"/>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194" name="Google Shape;1194;p68"/>
            <p:cNvCxnSpPr>
              <a:endCxn id="1188" idx="0"/>
            </p:cNvCxnSpPr>
            <p:nvPr/>
          </p:nvCxnSpPr>
          <p:spPr>
            <a:xfrm>
              <a:off x="4787762" y="2288855"/>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195" name="Google Shape;1195;p68"/>
            <p:cNvGrpSpPr/>
            <p:nvPr/>
          </p:nvGrpSpPr>
          <p:grpSpPr>
            <a:xfrm>
              <a:off x="3581628" y="3279124"/>
              <a:ext cx="1995008" cy="828351"/>
              <a:chOff x="3581628" y="3661745"/>
              <a:chExt cx="1995008" cy="828351"/>
            </a:xfrm>
          </p:grpSpPr>
          <p:sp>
            <p:nvSpPr>
              <p:cNvPr id="1196" name="Google Shape;1196;p68"/>
              <p:cNvSpPr/>
              <p:nvPr/>
            </p:nvSpPr>
            <p:spPr>
              <a:xfrm>
                <a:off x="3581628" y="3662837"/>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197" name="Google Shape;1197;p68"/>
              <p:cNvSpPr/>
              <p:nvPr/>
            </p:nvSpPr>
            <p:spPr>
              <a:xfrm>
                <a:off x="4460512" y="3661745"/>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198" name="Google Shape;1198;p68"/>
            <p:cNvCxnSpPr/>
            <p:nvPr/>
          </p:nvCxnSpPr>
          <p:spPr>
            <a:xfrm>
              <a:off x="4779810" y="3028375"/>
              <a:ext cx="0" cy="264402"/>
            </a:xfrm>
            <a:prstGeom prst="straightConnector1">
              <a:avLst/>
            </a:prstGeom>
            <a:noFill/>
            <a:ln w="25400" cap="flat" cmpd="sng">
              <a:solidFill>
                <a:schemeClr val="dk1"/>
              </a:solidFill>
              <a:prstDash val="solid"/>
              <a:round/>
              <a:headEnd type="none" w="sm" len="sm"/>
              <a:tailEnd type="stealth" w="med" len="med"/>
            </a:ln>
          </p:spPr>
        </p:cxnSp>
        <p:cxnSp>
          <p:nvCxnSpPr>
            <p:cNvPr id="1199" name="Google Shape;1199;p68"/>
            <p:cNvCxnSpPr>
              <a:endCxn id="1200" idx="0"/>
            </p:cNvCxnSpPr>
            <p:nvPr/>
          </p:nvCxnSpPr>
          <p:spPr>
            <a:xfrm>
              <a:off x="4010764" y="5140073"/>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201" name="Google Shape;1201;p68"/>
            <p:cNvGrpSpPr/>
            <p:nvPr/>
          </p:nvGrpSpPr>
          <p:grpSpPr>
            <a:xfrm>
              <a:off x="3632722" y="5576573"/>
              <a:ext cx="756084" cy="769592"/>
              <a:chOff x="599474" y="4000518"/>
              <a:chExt cx="756084" cy="769592"/>
            </a:xfrm>
          </p:grpSpPr>
          <p:sp>
            <p:nvSpPr>
              <p:cNvPr id="1200" name="Google Shape;1200;p68"/>
              <p:cNvSpPr/>
              <p:nvPr/>
            </p:nvSpPr>
            <p:spPr>
              <a:xfrm>
                <a:off x="599474" y="4000518"/>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sp>
            <p:nvSpPr>
              <p:cNvPr id="1202" name="Google Shape;1202;p68"/>
              <p:cNvSpPr txBox="1"/>
              <p:nvPr/>
            </p:nvSpPr>
            <p:spPr>
              <a:xfrm>
                <a:off x="644683" y="4400778"/>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203" name="Google Shape;1203;p68"/>
            <p:cNvCxnSpPr/>
            <p:nvPr/>
          </p:nvCxnSpPr>
          <p:spPr>
            <a:xfrm rot="10800000">
              <a:off x="3865802" y="1557447"/>
              <a:ext cx="631048" cy="0"/>
            </a:xfrm>
            <a:prstGeom prst="straightConnector1">
              <a:avLst/>
            </a:prstGeom>
            <a:noFill/>
            <a:ln w="25400" cap="flat" cmpd="sng">
              <a:solidFill>
                <a:schemeClr val="dk1"/>
              </a:solidFill>
              <a:prstDash val="solid"/>
              <a:round/>
              <a:headEnd type="none" w="sm" len="sm"/>
              <a:tailEnd type="stealth" w="med" len="med"/>
            </a:ln>
          </p:spPr>
        </p:cxnSp>
        <p:sp>
          <p:nvSpPr>
            <p:cNvPr id="1204" name="Google Shape;1204;p68"/>
            <p:cNvSpPr txBox="1"/>
            <p:nvPr/>
          </p:nvSpPr>
          <p:spPr>
            <a:xfrm>
              <a:off x="5938046" y="3109964"/>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205" name="Google Shape;1205;p68"/>
            <p:cNvSpPr/>
            <p:nvPr/>
          </p:nvSpPr>
          <p:spPr>
            <a:xfrm>
              <a:off x="7277396" y="1709389"/>
              <a:ext cx="1746456" cy="583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b="1">
                  <a:solidFill>
                    <a:schemeClr val="dk1"/>
                  </a:solidFill>
                  <a:latin typeface="Arial"/>
                  <a:ea typeface="Arial"/>
                  <a:cs typeface="Arial"/>
                  <a:sym typeface="Arial"/>
                </a:rPr>
                <a:t>Shift register</a:t>
              </a:r>
              <a:r>
                <a:rPr lang="en-IN" sz="2000">
                  <a:solidFill>
                    <a:schemeClr val="dk1"/>
                  </a:solidFill>
                  <a:latin typeface="Arial"/>
                  <a:ea typeface="Arial"/>
                  <a:cs typeface="Arial"/>
                  <a:sym typeface="Arial"/>
                </a:rPr>
                <a:t> </a:t>
              </a:r>
              <a:r>
                <a:rPr lang="en-IN" sz="2000" b="1" i="1">
                  <a:solidFill>
                    <a:schemeClr val="dk1"/>
                  </a:solidFill>
                  <a:latin typeface="Arial"/>
                  <a:ea typeface="Arial"/>
                  <a:cs typeface="Arial"/>
                  <a:sym typeface="Arial"/>
                </a:rPr>
                <a:t>b-s</a:t>
              </a:r>
              <a:r>
                <a:rPr lang="en-IN" sz="2000">
                  <a:solidFill>
                    <a:schemeClr val="dk1"/>
                  </a:solidFill>
                  <a:latin typeface="Arial"/>
                  <a:ea typeface="Arial"/>
                  <a:cs typeface="Arial"/>
                  <a:sym typeface="Arial"/>
                </a:rPr>
                <a:t> bits | </a:t>
              </a:r>
              <a:r>
                <a:rPr lang="en-IN" sz="2000" b="1" i="1">
                  <a:solidFill>
                    <a:schemeClr val="dk1"/>
                  </a:solidFill>
                  <a:latin typeface="Arial"/>
                  <a:ea typeface="Arial"/>
                  <a:cs typeface="Arial"/>
                  <a:sym typeface="Arial"/>
                </a:rPr>
                <a:t>s</a:t>
              </a:r>
              <a:r>
                <a:rPr lang="en-IN" sz="2000">
                  <a:solidFill>
                    <a:schemeClr val="dk1"/>
                  </a:solidFill>
                  <a:latin typeface="Arial"/>
                  <a:ea typeface="Arial"/>
                  <a:cs typeface="Arial"/>
                  <a:sym typeface="Arial"/>
                </a:rPr>
                <a:t> bits</a:t>
              </a:r>
              <a:endParaRPr sz="2000" baseline="-25000">
                <a:solidFill>
                  <a:schemeClr val="dk1"/>
                </a:solidFill>
                <a:latin typeface="Arial"/>
                <a:ea typeface="Arial"/>
                <a:cs typeface="Arial"/>
                <a:sym typeface="Arial"/>
              </a:endParaRPr>
            </a:p>
          </p:txBody>
        </p:sp>
        <p:sp>
          <p:nvSpPr>
            <p:cNvPr id="1206" name="Google Shape;1206;p68"/>
            <p:cNvSpPr/>
            <p:nvPr/>
          </p:nvSpPr>
          <p:spPr>
            <a:xfrm>
              <a:off x="7492502" y="257347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grpSp>
          <p:nvGrpSpPr>
            <p:cNvPr id="1207" name="Google Shape;1207;p68"/>
            <p:cNvGrpSpPr/>
            <p:nvPr/>
          </p:nvGrpSpPr>
          <p:grpSpPr>
            <a:xfrm>
              <a:off x="6709202" y="2205511"/>
              <a:ext cx="744225" cy="585762"/>
              <a:chOff x="85869" y="2021252"/>
              <a:chExt cx="744225" cy="585762"/>
            </a:xfrm>
          </p:grpSpPr>
          <p:sp>
            <p:nvSpPr>
              <p:cNvPr id="1208" name="Google Shape;1208;p68"/>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9" name="Google Shape;1209;p68"/>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210" name="Google Shape;1210;p68"/>
            <p:cNvCxnSpPr>
              <a:endCxn id="1211" idx="0"/>
            </p:cNvCxnSpPr>
            <p:nvPr/>
          </p:nvCxnSpPr>
          <p:spPr>
            <a:xfrm flipH="1">
              <a:off x="7381578" y="4113343"/>
              <a:ext cx="3600" cy="772800"/>
            </a:xfrm>
            <a:prstGeom prst="straightConnector1">
              <a:avLst/>
            </a:prstGeom>
            <a:noFill/>
            <a:ln w="25400" cap="flat" cmpd="sng">
              <a:solidFill>
                <a:schemeClr val="dk1"/>
              </a:solidFill>
              <a:prstDash val="solid"/>
              <a:round/>
              <a:headEnd type="none" w="sm" len="sm"/>
              <a:tailEnd type="stealth" w="med" len="med"/>
            </a:ln>
          </p:spPr>
        </p:cxnSp>
        <p:sp>
          <p:nvSpPr>
            <p:cNvPr id="1211" name="Google Shape;1211;p68"/>
            <p:cNvSpPr/>
            <p:nvPr/>
          </p:nvSpPr>
          <p:spPr>
            <a:xfrm>
              <a:off x="7255564" y="4886143"/>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212" name="Google Shape;1212;p68"/>
            <p:cNvCxnSpPr>
              <a:endCxn id="1206" idx="0"/>
            </p:cNvCxnSpPr>
            <p:nvPr/>
          </p:nvCxnSpPr>
          <p:spPr>
            <a:xfrm>
              <a:off x="8158576" y="2282773"/>
              <a:ext cx="0" cy="290700"/>
            </a:xfrm>
            <a:prstGeom prst="straightConnector1">
              <a:avLst/>
            </a:prstGeom>
            <a:noFill/>
            <a:ln w="25400" cap="flat" cmpd="sng">
              <a:solidFill>
                <a:schemeClr val="dk1"/>
              </a:solidFill>
              <a:prstDash val="solid"/>
              <a:round/>
              <a:headEnd type="none" w="sm" len="sm"/>
              <a:tailEnd type="stealth" w="med" len="med"/>
            </a:ln>
          </p:spPr>
        </p:cxnSp>
        <p:grpSp>
          <p:nvGrpSpPr>
            <p:cNvPr id="1213" name="Google Shape;1213;p68"/>
            <p:cNvGrpSpPr/>
            <p:nvPr/>
          </p:nvGrpSpPr>
          <p:grpSpPr>
            <a:xfrm>
              <a:off x="6952442" y="3273042"/>
              <a:ext cx="1995008" cy="828351"/>
              <a:chOff x="6952442" y="3655663"/>
              <a:chExt cx="1995008" cy="828351"/>
            </a:xfrm>
          </p:grpSpPr>
          <p:sp>
            <p:nvSpPr>
              <p:cNvPr id="1214" name="Google Shape;1214;p68"/>
              <p:cNvSpPr/>
              <p:nvPr/>
            </p:nvSpPr>
            <p:spPr>
              <a:xfrm>
                <a:off x="6952442" y="3656755"/>
                <a:ext cx="915222"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Select</a:t>
                </a:r>
                <a:r>
                  <a:rPr lang="en-IN" sz="2200">
                    <a:solidFill>
                      <a:schemeClr val="dk1"/>
                    </a:solidFill>
                    <a:latin typeface="Arial"/>
                    <a:ea typeface="Arial"/>
                    <a:cs typeface="Arial"/>
                    <a:sym typeface="Arial"/>
                  </a:rPr>
                  <a:t> </a:t>
                </a:r>
                <a:r>
                  <a:rPr lang="en-IN" sz="2200" b="1" i="1">
                    <a:solidFill>
                      <a:schemeClr val="dk1"/>
                    </a:solidFill>
                    <a:latin typeface="Arial"/>
                    <a:ea typeface="Arial"/>
                    <a:cs typeface="Arial"/>
                    <a:sym typeface="Arial"/>
                  </a:rPr>
                  <a:t>s</a:t>
                </a:r>
                <a:r>
                  <a:rPr lang="en-IN" sz="2200">
                    <a:solidFill>
                      <a:schemeClr val="dk1"/>
                    </a:solidFill>
                    <a:latin typeface="Arial"/>
                    <a:ea typeface="Arial"/>
                    <a:cs typeface="Arial"/>
                    <a:sym typeface="Arial"/>
                  </a:rPr>
                  <a:t> bits</a:t>
                </a:r>
                <a:endParaRPr/>
              </a:p>
            </p:txBody>
          </p:sp>
          <p:sp>
            <p:nvSpPr>
              <p:cNvPr id="1215" name="Google Shape;1215;p68"/>
              <p:cNvSpPr/>
              <p:nvPr/>
            </p:nvSpPr>
            <p:spPr>
              <a:xfrm>
                <a:off x="7831326" y="3655663"/>
                <a:ext cx="1116124" cy="82725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b="1">
                    <a:solidFill>
                      <a:schemeClr val="dk1"/>
                    </a:solidFill>
                    <a:latin typeface="Arial"/>
                    <a:ea typeface="Arial"/>
                    <a:cs typeface="Arial"/>
                    <a:sym typeface="Arial"/>
                  </a:rPr>
                  <a:t>Discard</a:t>
                </a:r>
                <a:r>
                  <a:rPr lang="en-IN" sz="2200">
                    <a:solidFill>
                      <a:schemeClr val="dk1"/>
                    </a:solidFill>
                    <a:latin typeface="Arial"/>
                    <a:ea typeface="Arial"/>
                    <a:cs typeface="Arial"/>
                    <a:sym typeface="Arial"/>
                  </a:rPr>
                  <a:t> </a:t>
                </a:r>
                <a:r>
                  <a:rPr lang="en-IN" sz="2200" b="1">
                    <a:solidFill>
                      <a:schemeClr val="dk1"/>
                    </a:solidFill>
                    <a:latin typeface="Arial"/>
                    <a:ea typeface="Arial"/>
                    <a:cs typeface="Arial"/>
                    <a:sym typeface="Arial"/>
                  </a:rPr>
                  <a:t>b-s</a:t>
                </a:r>
                <a:r>
                  <a:rPr lang="en-IN" sz="2200">
                    <a:solidFill>
                      <a:schemeClr val="dk1"/>
                    </a:solidFill>
                    <a:latin typeface="Arial"/>
                    <a:ea typeface="Arial"/>
                    <a:cs typeface="Arial"/>
                    <a:sym typeface="Arial"/>
                  </a:rPr>
                  <a:t> bits</a:t>
                </a:r>
                <a:endParaRPr/>
              </a:p>
            </p:txBody>
          </p:sp>
        </p:grpSp>
        <p:cxnSp>
          <p:nvCxnSpPr>
            <p:cNvPr id="1216" name="Google Shape;1216;p68"/>
            <p:cNvCxnSpPr/>
            <p:nvPr/>
          </p:nvCxnSpPr>
          <p:spPr>
            <a:xfrm>
              <a:off x="8150624" y="3022293"/>
              <a:ext cx="0" cy="264402"/>
            </a:xfrm>
            <a:prstGeom prst="straightConnector1">
              <a:avLst/>
            </a:prstGeom>
            <a:noFill/>
            <a:ln w="25400" cap="flat" cmpd="sng">
              <a:solidFill>
                <a:schemeClr val="dk1"/>
              </a:solidFill>
              <a:prstDash val="solid"/>
              <a:round/>
              <a:headEnd type="none" w="sm" len="sm"/>
              <a:tailEnd type="stealth" w="med" len="med"/>
            </a:ln>
          </p:spPr>
        </p:cxnSp>
        <p:cxnSp>
          <p:nvCxnSpPr>
            <p:cNvPr id="1217" name="Google Shape;1217;p68"/>
            <p:cNvCxnSpPr>
              <a:endCxn id="1218" idx="0"/>
            </p:cNvCxnSpPr>
            <p:nvPr/>
          </p:nvCxnSpPr>
          <p:spPr>
            <a:xfrm>
              <a:off x="7381578" y="5133991"/>
              <a:ext cx="0" cy="436500"/>
            </a:xfrm>
            <a:prstGeom prst="straightConnector1">
              <a:avLst/>
            </a:prstGeom>
            <a:noFill/>
            <a:ln w="25400" cap="flat" cmpd="sng">
              <a:solidFill>
                <a:schemeClr val="dk1"/>
              </a:solidFill>
              <a:prstDash val="solid"/>
              <a:round/>
              <a:headEnd type="none" w="sm" len="sm"/>
              <a:tailEnd type="stealth" w="med" len="med"/>
            </a:ln>
          </p:spPr>
        </p:cxnSp>
        <p:grpSp>
          <p:nvGrpSpPr>
            <p:cNvPr id="1219" name="Google Shape;1219;p68"/>
            <p:cNvGrpSpPr/>
            <p:nvPr/>
          </p:nvGrpSpPr>
          <p:grpSpPr>
            <a:xfrm>
              <a:off x="7003536" y="5570491"/>
              <a:ext cx="756084" cy="769592"/>
              <a:chOff x="7003536" y="5570491"/>
              <a:chExt cx="756084" cy="769592"/>
            </a:xfrm>
          </p:grpSpPr>
          <p:sp>
            <p:nvSpPr>
              <p:cNvPr id="1218" name="Google Shape;1218;p68"/>
              <p:cNvSpPr/>
              <p:nvPr/>
            </p:nvSpPr>
            <p:spPr>
              <a:xfrm>
                <a:off x="7003536" y="557049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sp>
            <p:nvSpPr>
              <p:cNvPr id="1220" name="Google Shape;1220;p68"/>
              <p:cNvSpPr txBox="1"/>
              <p:nvPr/>
            </p:nvSpPr>
            <p:spPr>
              <a:xfrm>
                <a:off x="7048745" y="5970751"/>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cxnSp>
          <p:nvCxnSpPr>
            <p:cNvPr id="1221" name="Google Shape;1221;p68"/>
            <p:cNvCxnSpPr/>
            <p:nvPr/>
          </p:nvCxnSpPr>
          <p:spPr>
            <a:xfrm rot="10800000">
              <a:off x="7236616" y="1551365"/>
              <a:ext cx="631048" cy="0"/>
            </a:xfrm>
            <a:prstGeom prst="straightConnector1">
              <a:avLst/>
            </a:prstGeom>
            <a:noFill/>
            <a:ln w="25400" cap="flat" cmpd="sng">
              <a:solidFill>
                <a:schemeClr val="dk1"/>
              </a:solidFill>
              <a:prstDash val="solid"/>
              <a:round/>
              <a:headEnd type="none" w="sm" len="sm"/>
              <a:tailEnd type="stealth" w="med" len="med"/>
            </a:ln>
          </p:spPr>
        </p:cxnSp>
        <p:sp>
          <p:nvSpPr>
            <p:cNvPr id="1222" name="Google Shape;1222;p68"/>
            <p:cNvSpPr/>
            <p:nvPr/>
          </p:nvSpPr>
          <p:spPr>
            <a:xfrm>
              <a:off x="6569413" y="1251623"/>
              <a:ext cx="2172510" cy="2425429"/>
            </a:xfrm>
            <a:custGeom>
              <a:avLst/>
              <a:gdLst/>
              <a:ahLst/>
              <a:cxnLst/>
              <a:rect l="l" t="t" r="r" b="b"/>
              <a:pathLst>
                <a:path w="2172510" h="2425429" extrusionOk="0">
                  <a:moveTo>
                    <a:pt x="0" y="2425429"/>
                  </a:moveTo>
                  <a:lnTo>
                    <a:pt x="0" y="0"/>
                  </a:lnTo>
                  <a:lnTo>
                    <a:pt x="2172510" y="0"/>
                  </a:lnTo>
                  <a:lnTo>
                    <a:pt x="2172510" y="428017"/>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3" name="Google Shape;1223;p68"/>
            <p:cNvSpPr txBox="1"/>
            <p:nvPr/>
          </p:nvSpPr>
          <p:spPr>
            <a:xfrm>
              <a:off x="6522020" y="1182730"/>
              <a:ext cx="644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r>
                <a:rPr lang="en-IN" sz="2400" baseline="-25000">
                  <a:solidFill>
                    <a:schemeClr val="dk1"/>
                  </a:solidFill>
                  <a:latin typeface="Arial"/>
                  <a:ea typeface="Arial"/>
                  <a:cs typeface="Arial"/>
                  <a:sym typeface="Arial"/>
                </a:rPr>
                <a:t>-1</a:t>
              </a:r>
              <a:endParaRPr sz="1800" baseline="-25000">
                <a:solidFill>
                  <a:schemeClr val="dk1"/>
                </a:solidFill>
                <a:latin typeface="Arial"/>
                <a:ea typeface="Arial"/>
                <a:cs typeface="Arial"/>
                <a:sym typeface="Arial"/>
              </a:endParaRPr>
            </a:p>
          </p:txBody>
        </p:sp>
        <p:cxnSp>
          <p:nvCxnSpPr>
            <p:cNvPr id="1224" name="Google Shape;1224;p68"/>
            <p:cNvCxnSpPr>
              <a:stCxn id="1225" idx="1"/>
              <a:endCxn id="1177" idx="6"/>
            </p:cNvCxnSpPr>
            <p:nvPr/>
          </p:nvCxnSpPr>
          <p:spPr>
            <a:xfrm rot="10800000">
              <a:off x="1103627" y="5024513"/>
              <a:ext cx="1538400" cy="3900"/>
            </a:xfrm>
            <a:prstGeom prst="straightConnector1">
              <a:avLst/>
            </a:prstGeom>
            <a:noFill/>
            <a:ln w="25400" cap="flat" cmpd="sng">
              <a:solidFill>
                <a:schemeClr val="dk1"/>
              </a:solidFill>
              <a:prstDash val="solid"/>
              <a:round/>
              <a:headEnd type="none" w="sm" len="sm"/>
              <a:tailEnd type="stealth" w="med" len="med"/>
            </a:ln>
          </p:spPr>
        </p:cxnSp>
        <p:sp>
          <p:nvSpPr>
            <p:cNvPr id="1226" name="Google Shape;1226;p68"/>
            <p:cNvSpPr/>
            <p:nvPr/>
          </p:nvSpPr>
          <p:spPr>
            <a:xfrm>
              <a:off x="3012440" y="1249680"/>
              <a:ext cx="2291080" cy="3550920"/>
            </a:xfrm>
            <a:custGeom>
              <a:avLst/>
              <a:gdLst/>
              <a:ahLst/>
              <a:cxnLst/>
              <a:rect l="l" t="t" r="r" b="b"/>
              <a:pathLst>
                <a:path w="2291080" h="3550920" extrusionOk="0">
                  <a:moveTo>
                    <a:pt x="0" y="3550920"/>
                  </a:moveTo>
                  <a:lnTo>
                    <a:pt x="0" y="0"/>
                  </a:lnTo>
                  <a:lnTo>
                    <a:pt x="2291080" y="5080"/>
                  </a:lnTo>
                  <a:lnTo>
                    <a:pt x="2291080" y="472440"/>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227" name="Google Shape;1227;p68"/>
            <p:cNvCxnSpPr>
              <a:stCxn id="1228" idx="1"/>
            </p:cNvCxnSpPr>
            <p:nvPr/>
          </p:nvCxnSpPr>
          <p:spPr>
            <a:xfrm rot="10800000">
              <a:off x="4136874" y="5014500"/>
              <a:ext cx="1538400" cy="3900"/>
            </a:xfrm>
            <a:prstGeom prst="straightConnector1">
              <a:avLst/>
            </a:prstGeom>
            <a:noFill/>
            <a:ln w="25400" cap="flat" cmpd="sng">
              <a:solidFill>
                <a:schemeClr val="dk1"/>
              </a:solidFill>
              <a:prstDash val="solid"/>
              <a:round/>
              <a:headEnd type="none" w="sm" len="sm"/>
              <a:tailEnd type="stealth" w="med" len="med"/>
            </a:ln>
          </p:spPr>
        </p:cxnSp>
        <p:cxnSp>
          <p:nvCxnSpPr>
            <p:cNvPr id="1229" name="Google Shape;1229;p68"/>
            <p:cNvCxnSpPr>
              <a:stCxn id="1228" idx="0"/>
            </p:cNvCxnSpPr>
            <p:nvPr/>
          </p:nvCxnSpPr>
          <p:spPr>
            <a:xfrm rot="10800000">
              <a:off x="6048216" y="3941100"/>
              <a:ext cx="5100" cy="859500"/>
            </a:xfrm>
            <a:prstGeom prst="straightConnector1">
              <a:avLst/>
            </a:prstGeom>
            <a:noFill/>
            <a:ln w="25400" cap="flat" cmpd="sng">
              <a:solidFill>
                <a:schemeClr val="dk1"/>
              </a:solidFill>
              <a:prstDash val="solid"/>
              <a:round/>
              <a:headEnd type="none" w="sm" len="sm"/>
              <a:tailEnd type="none" w="sm" len="sm"/>
            </a:ln>
          </p:spPr>
        </p:cxnSp>
        <p:cxnSp>
          <p:nvCxnSpPr>
            <p:cNvPr id="1230" name="Google Shape;1230;p68"/>
            <p:cNvCxnSpPr/>
            <p:nvPr/>
          </p:nvCxnSpPr>
          <p:spPr>
            <a:xfrm rot="10800000">
              <a:off x="7508543" y="4992787"/>
              <a:ext cx="376202" cy="3866"/>
            </a:xfrm>
            <a:prstGeom prst="straightConnector1">
              <a:avLst/>
            </a:prstGeom>
            <a:noFill/>
            <a:ln w="25400" cap="flat" cmpd="sng">
              <a:solidFill>
                <a:schemeClr val="dk1"/>
              </a:solidFill>
              <a:prstDash val="solid"/>
              <a:round/>
              <a:headEnd type="none" w="sm" len="sm"/>
              <a:tailEnd type="stealth" w="med" len="med"/>
            </a:ln>
          </p:spPr>
        </p:cxnSp>
        <p:grpSp>
          <p:nvGrpSpPr>
            <p:cNvPr id="1231" name="Google Shape;1231;p68"/>
            <p:cNvGrpSpPr/>
            <p:nvPr/>
          </p:nvGrpSpPr>
          <p:grpSpPr>
            <a:xfrm>
              <a:off x="7911962" y="4774987"/>
              <a:ext cx="756084" cy="769372"/>
              <a:chOff x="7911962" y="4774987"/>
              <a:chExt cx="756084" cy="769372"/>
            </a:xfrm>
          </p:grpSpPr>
          <p:sp>
            <p:nvSpPr>
              <p:cNvPr id="1232" name="Google Shape;1232;p68"/>
              <p:cNvSpPr/>
              <p:nvPr/>
            </p:nvSpPr>
            <p:spPr>
              <a:xfrm>
                <a:off x="7911962" y="4774987"/>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233" name="Google Shape;1233;p68"/>
              <p:cNvSpPr txBox="1"/>
              <p:nvPr/>
            </p:nvSpPr>
            <p:spPr>
              <a:xfrm>
                <a:off x="7942027" y="5175027"/>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grpSp>
          <p:nvGrpSpPr>
            <p:cNvPr id="1234" name="Google Shape;1234;p68"/>
            <p:cNvGrpSpPr/>
            <p:nvPr/>
          </p:nvGrpSpPr>
          <p:grpSpPr>
            <a:xfrm>
              <a:off x="5675274" y="4800600"/>
              <a:ext cx="756084" cy="768802"/>
              <a:chOff x="5675274" y="4800600"/>
              <a:chExt cx="756084" cy="768802"/>
            </a:xfrm>
          </p:grpSpPr>
          <p:sp>
            <p:nvSpPr>
              <p:cNvPr id="1228" name="Google Shape;1228;p68"/>
              <p:cNvSpPr/>
              <p:nvPr/>
            </p:nvSpPr>
            <p:spPr>
              <a:xfrm>
                <a:off x="5675274" y="4800600"/>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235" name="Google Shape;1235;p68"/>
              <p:cNvSpPr txBox="1"/>
              <p:nvPr/>
            </p:nvSpPr>
            <p:spPr>
              <a:xfrm>
                <a:off x="5742887" y="5200070"/>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grpSp>
          <p:nvGrpSpPr>
            <p:cNvPr id="1236" name="Google Shape;1236;p68"/>
            <p:cNvGrpSpPr/>
            <p:nvPr/>
          </p:nvGrpSpPr>
          <p:grpSpPr>
            <a:xfrm>
              <a:off x="2642027" y="4810613"/>
              <a:ext cx="756084" cy="783670"/>
              <a:chOff x="2642027" y="4810613"/>
              <a:chExt cx="756084" cy="783670"/>
            </a:xfrm>
          </p:grpSpPr>
          <p:sp>
            <p:nvSpPr>
              <p:cNvPr id="1225" name="Google Shape;1225;p68"/>
              <p:cNvSpPr/>
              <p:nvPr/>
            </p:nvSpPr>
            <p:spPr>
              <a:xfrm>
                <a:off x="2642027" y="481061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237" name="Google Shape;1237;p68"/>
              <p:cNvSpPr txBox="1"/>
              <p:nvPr/>
            </p:nvSpPr>
            <p:spPr>
              <a:xfrm>
                <a:off x="2696729" y="5224951"/>
                <a:ext cx="6884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1">
                    <a:solidFill>
                      <a:schemeClr val="dk1"/>
                    </a:solidFill>
                    <a:latin typeface="Arial"/>
                    <a:ea typeface="Arial"/>
                    <a:cs typeface="Arial"/>
                    <a:sym typeface="Arial"/>
                  </a:rPr>
                  <a:t>S </a:t>
                </a:r>
                <a:r>
                  <a:rPr lang="en-IN" sz="1800">
                    <a:solidFill>
                      <a:schemeClr val="dk1"/>
                    </a:solidFill>
                    <a:latin typeface="Arial"/>
                    <a:ea typeface="Arial"/>
                    <a:cs typeface="Arial"/>
                    <a:sym typeface="Arial"/>
                  </a:rPr>
                  <a:t>bits</a:t>
                </a:r>
                <a:endParaRPr sz="1400" baseline="-25000">
                  <a:solidFill>
                    <a:schemeClr val="dk1"/>
                  </a:solidFill>
                  <a:latin typeface="Arial"/>
                  <a:ea typeface="Arial"/>
                  <a:cs typeface="Arial"/>
                  <a:sym typeface="Arial"/>
                </a:endParaRPr>
              </a:p>
            </p:txBody>
          </p:sp>
        </p:grpSp>
      </p:grpSp>
      <p:pic>
        <p:nvPicPr>
          <p:cNvPr id="1238" name="Google Shape;1238;p6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38"/>
                                        </p:tgtEl>
                                        <p:attrNameLst>
                                          <p:attrName>style.visibility</p:attrName>
                                        </p:attrNameLst>
                                      </p:cBhvr>
                                      <p:to>
                                        <p:strVal val="visible"/>
                                      </p:to>
                                    </p:set>
                                    <p:animEffect transition="in" filter="fade">
                                      <p:cBhvr>
                                        <p:cTn id="7" dur="1"/>
                                        <p:tgtEl>
                                          <p:spTgt spid="1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4" name="Google Shape;1244;p6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45" name="Google Shape;1245;p6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Mode</a:t>
            </a:r>
            <a:endParaRPr sz="2800" b="1">
              <a:solidFill>
                <a:schemeClr val="lt1"/>
              </a:solidFill>
              <a:latin typeface="Calibri"/>
              <a:ea typeface="Calibri"/>
              <a:cs typeface="Calibri"/>
              <a:sym typeface="Calibri"/>
            </a:endParaRPr>
          </a:p>
        </p:txBody>
      </p:sp>
      <p:sp>
        <p:nvSpPr>
          <p:cNvPr id="1246" name="Google Shape;1246;p6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47" name="Google Shape;1247;p69"/>
          <p:cNvSpPr txBox="1">
            <a:spLocks noGrp="1"/>
          </p:cNvSpPr>
          <p:nvPr>
            <p:ph type="body" idx="1"/>
          </p:nvPr>
        </p:nvSpPr>
        <p:spPr>
          <a:xfrm>
            <a:off x="15152" y="2330450"/>
            <a:ext cx="9128847"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The input to the encryption function is a b-bit shift register that is initially set to some initialization vector (IV).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leftmost (most significant) s bits of the output of the encryption function are XORed with the first segment of plaintext P1  to produce the first unit of ciphertext C1 , which is then transmitted.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In addition, the contents of the shift register are shifted left by s bits, and C1 is placed in the rightmost (least significant) s bits of the shift register.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For decryption, the same scheme is used, except that the received ciphertext unit is XORed with the output of the encryption function to produce the plaintext unit. </a:t>
            </a:r>
            <a:endParaRPr/>
          </a:p>
        </p:txBody>
      </p:sp>
      <p:pic>
        <p:nvPicPr>
          <p:cNvPr id="1248" name="Google Shape;1248;p6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8"/>
                                        </p:tgtEl>
                                        <p:attrNameLst>
                                          <p:attrName>style.visibility</p:attrName>
                                        </p:attrNameLst>
                                      </p:cBhvr>
                                      <p:to>
                                        <p:strVal val="visible"/>
                                      </p:to>
                                    </p:set>
                                    <p:animEffect transition="in" filter="fade">
                                      <p:cBhvr>
                                        <p:cTn id="7" dur="1"/>
                                        <p:tgtEl>
                                          <p:spTgt spid="12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4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4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4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4" name="Google Shape;1254;p7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55" name="Google Shape;1255;p7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CFB Mode – Cont…</a:t>
            </a:r>
            <a:endParaRPr sz="2800" b="1">
              <a:solidFill>
                <a:schemeClr val="lt1"/>
              </a:solidFill>
              <a:latin typeface="Calibri"/>
              <a:ea typeface="Calibri"/>
              <a:cs typeface="Calibri"/>
              <a:sym typeface="Calibri"/>
            </a:endParaRPr>
          </a:p>
        </p:txBody>
      </p:sp>
      <p:sp>
        <p:nvSpPr>
          <p:cNvPr id="1256" name="Google Shape;1256;p7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257" name="Google Shape;1257;p70"/>
          <p:cNvPicPr preferRelativeResize="0"/>
          <p:nvPr/>
        </p:nvPicPr>
        <p:blipFill rotWithShape="1">
          <a:blip r:embed="rId3">
            <a:alphaModFix/>
          </a:blip>
          <a:srcRect/>
          <a:stretch/>
        </p:blipFill>
        <p:spPr>
          <a:xfrm>
            <a:off x="113577" y="2456892"/>
            <a:ext cx="8916845" cy="1471647"/>
          </a:xfrm>
          <a:prstGeom prst="rect">
            <a:avLst/>
          </a:prstGeom>
          <a:noFill/>
          <a:ln>
            <a:noFill/>
          </a:ln>
        </p:spPr>
      </p:pic>
      <p:pic>
        <p:nvPicPr>
          <p:cNvPr id="1258" name="Google Shape;1258;p7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58"/>
                                        </p:tgtEl>
                                        <p:attrNameLst>
                                          <p:attrName>style.visibility</p:attrName>
                                        </p:attrNameLst>
                                      </p:cBhvr>
                                      <p:to>
                                        <p:strVal val="visible"/>
                                      </p:to>
                                    </p:set>
                                    <p:animEffect transition="in" filter="fade">
                                      <p:cBhvr>
                                        <p:cTn id="7" dur="1"/>
                                        <p:tgtEl>
                                          <p:spTgt spid="1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4" name="Google Shape;1264;p7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65" name="Google Shape;1265;p7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4. Output Feedback Mode (OFB)</a:t>
            </a:r>
            <a:endParaRPr sz="2800" b="1">
              <a:solidFill>
                <a:schemeClr val="lt1"/>
              </a:solidFill>
              <a:latin typeface="Calibri"/>
              <a:ea typeface="Calibri"/>
              <a:cs typeface="Calibri"/>
              <a:sym typeface="Calibri"/>
            </a:endParaRPr>
          </a:p>
        </p:txBody>
      </p:sp>
      <p:sp>
        <p:nvSpPr>
          <p:cNvPr id="1266" name="Google Shape;1266;p7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67" name="Google Shape;1267;p71"/>
          <p:cNvSpPr txBox="1">
            <a:spLocks noGrp="1"/>
          </p:cNvSpPr>
          <p:nvPr>
            <p:ph type="body" idx="1"/>
          </p:nvPr>
        </p:nvSpPr>
        <p:spPr>
          <a:xfrm>
            <a:off x="190500" y="2286000"/>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The output feedback (OFB) mode is similar in structure to that of CFB.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For OFB, the output of the encryption function is fed back to become the input for encrypting the next block of plaintext.</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In CFB, the output of the XOR unit is fed back to become input for encrypting the next block.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other difference is that the OFB mode operates on full blocks of plaintext and ciphertext, whereas CFB operates on an s-bit subset.</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Nonce: A time-varying value that has at most a negligible chance of repeating, for example, a random value that is generated anew for each use, a timestamp, a sequence number,  or some combination of these.</a:t>
            </a:r>
            <a:endParaRPr/>
          </a:p>
        </p:txBody>
      </p:sp>
      <p:pic>
        <p:nvPicPr>
          <p:cNvPr id="1268" name="Google Shape;1268;p71"/>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68"/>
                                        </p:tgtEl>
                                        <p:attrNameLst>
                                          <p:attrName>style.visibility</p:attrName>
                                        </p:attrNameLst>
                                      </p:cBhvr>
                                      <p:to>
                                        <p:strVal val="visible"/>
                                      </p:to>
                                    </p:set>
                                    <p:animEffect transition="in" filter="fade">
                                      <p:cBhvr>
                                        <p:cTn id="7" dur="1"/>
                                        <p:tgtEl>
                                          <p:spTgt spid="12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6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6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6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6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4" name="Google Shape;1274;p7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275" name="Google Shape;1275;p7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OFB Encryption</a:t>
            </a:r>
            <a:endParaRPr sz="2800" b="1">
              <a:solidFill>
                <a:schemeClr val="lt1"/>
              </a:solidFill>
              <a:latin typeface="Calibri"/>
              <a:ea typeface="Calibri"/>
              <a:cs typeface="Calibri"/>
              <a:sym typeface="Calibri"/>
            </a:endParaRPr>
          </a:p>
        </p:txBody>
      </p:sp>
      <p:sp>
        <p:nvSpPr>
          <p:cNvPr id="1276" name="Google Shape;1276;p7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277" name="Google Shape;1277;p72"/>
          <p:cNvGrpSpPr/>
          <p:nvPr/>
        </p:nvGrpSpPr>
        <p:grpSpPr>
          <a:xfrm>
            <a:off x="190500" y="2629530"/>
            <a:ext cx="8818973" cy="3398208"/>
            <a:chOff x="181519" y="1150876"/>
            <a:chExt cx="8818973" cy="3398208"/>
          </a:xfrm>
        </p:grpSpPr>
        <p:sp>
          <p:nvSpPr>
            <p:cNvPr id="1278" name="Google Shape;1278;p72"/>
            <p:cNvSpPr/>
            <p:nvPr/>
          </p:nvSpPr>
          <p:spPr>
            <a:xfrm>
              <a:off x="1267782" y="1247489"/>
              <a:ext cx="1044116"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Nonce</a:t>
              </a:r>
              <a:endParaRPr sz="2400" baseline="-25000">
                <a:solidFill>
                  <a:schemeClr val="dk1"/>
                </a:solidFill>
                <a:latin typeface="Arial"/>
                <a:ea typeface="Arial"/>
                <a:cs typeface="Arial"/>
                <a:sym typeface="Arial"/>
              </a:endParaRPr>
            </a:p>
          </p:txBody>
        </p:sp>
        <p:sp>
          <p:nvSpPr>
            <p:cNvPr id="1279" name="Google Shape;1279;p72"/>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280" name="Google Shape;1280;p72"/>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1281" name="Google Shape;1281;p72"/>
            <p:cNvGrpSpPr/>
            <p:nvPr/>
          </p:nvGrpSpPr>
          <p:grpSpPr>
            <a:xfrm>
              <a:off x="379541" y="1718412"/>
              <a:ext cx="744225" cy="585762"/>
              <a:chOff x="85869" y="2021252"/>
              <a:chExt cx="744225" cy="585762"/>
            </a:xfrm>
          </p:grpSpPr>
          <p:sp>
            <p:nvSpPr>
              <p:cNvPr id="1282" name="Google Shape;1282;p72"/>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3" name="Google Shape;1283;p72"/>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284" name="Google Shape;1284;p72"/>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285" name="Google Shape;1285;p72"/>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286" name="Google Shape;1286;p72"/>
            <p:cNvCxnSpPr>
              <a:stCxn id="1278"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287" name="Google Shape;1287;p72"/>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288" name="Google Shape;1288;p72"/>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9" name="Google Shape;1289;p72"/>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sp>
          <p:nvSpPr>
            <p:cNvPr id="1290" name="Google Shape;1290;p72"/>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291" name="Google Shape;1291;p72"/>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1292" name="Google Shape;1292;p72"/>
            <p:cNvGrpSpPr/>
            <p:nvPr/>
          </p:nvGrpSpPr>
          <p:grpSpPr>
            <a:xfrm>
              <a:off x="3219668" y="1718820"/>
              <a:ext cx="744225" cy="585762"/>
              <a:chOff x="85869" y="2021252"/>
              <a:chExt cx="744225" cy="585762"/>
            </a:xfrm>
          </p:grpSpPr>
          <p:sp>
            <p:nvSpPr>
              <p:cNvPr id="1293" name="Google Shape;1293;p72"/>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4" name="Google Shape;1294;p72"/>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295" name="Google Shape;1295;p72"/>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296" name="Google Shape;1296;p72"/>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297" name="Google Shape;1297;p72"/>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298" name="Google Shape;1298;p72"/>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9" name="Google Shape;1299;p72"/>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sp>
          <p:nvSpPr>
            <p:cNvPr id="1300" name="Google Shape;1300;p72"/>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01" name="Google Shape;1301;p72"/>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grpSp>
          <p:nvGrpSpPr>
            <p:cNvPr id="1302" name="Google Shape;1302;p72"/>
            <p:cNvGrpSpPr/>
            <p:nvPr/>
          </p:nvGrpSpPr>
          <p:grpSpPr>
            <a:xfrm>
              <a:off x="6794079" y="1718412"/>
              <a:ext cx="744225" cy="585762"/>
              <a:chOff x="85869" y="2021252"/>
              <a:chExt cx="744225" cy="585762"/>
            </a:xfrm>
          </p:grpSpPr>
          <p:sp>
            <p:nvSpPr>
              <p:cNvPr id="1303" name="Google Shape;1303;p72"/>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4" name="Google Shape;1304;p72"/>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05" name="Google Shape;1305;p72"/>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306" name="Google Shape;1306;p72"/>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07" name="Google Shape;1307;p72"/>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308" name="Google Shape;1308;p72"/>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9" name="Google Shape;1309;p72"/>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sp>
          <p:nvSpPr>
            <p:cNvPr id="1310" name="Google Shape;1310;p72"/>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311" name="Google Shape;1311;p72"/>
            <p:cNvSpPr/>
            <p:nvPr/>
          </p:nvSpPr>
          <p:spPr>
            <a:xfrm>
              <a:off x="1783404" y="1595337"/>
              <a:ext cx="2842765" cy="1180648"/>
            </a:xfrm>
            <a:custGeom>
              <a:avLst/>
              <a:gdLst/>
              <a:ahLst/>
              <a:cxnLst/>
              <a:rect l="l" t="t" r="r" b="b"/>
              <a:pathLst>
                <a:path w="2885873" h="1355387" extrusionOk="0">
                  <a:moveTo>
                    <a:pt x="0" y="1355387"/>
                  </a:moveTo>
                  <a:lnTo>
                    <a:pt x="1044102" y="1355387"/>
                  </a:lnTo>
                  <a:lnTo>
                    <a:pt x="1044102" y="0"/>
                  </a:lnTo>
                  <a:lnTo>
                    <a:pt x="2885873" y="0"/>
                  </a:lnTo>
                  <a:lnTo>
                    <a:pt x="2885873" y="47341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2" name="Google Shape;1312;p72"/>
            <p:cNvSpPr/>
            <p:nvPr/>
          </p:nvSpPr>
          <p:spPr>
            <a:xfrm>
              <a:off x="4623881" y="2477312"/>
              <a:ext cx="1236365" cy="298674"/>
            </a:xfrm>
            <a:custGeom>
              <a:avLst/>
              <a:gdLst/>
              <a:ahLst/>
              <a:cxnLst/>
              <a:rect l="l" t="t" r="r" b="b"/>
              <a:pathLst>
                <a:path w="1024647" h="440987" extrusionOk="0">
                  <a:moveTo>
                    <a:pt x="0" y="440987"/>
                  </a:moveTo>
                  <a:lnTo>
                    <a:pt x="1024647" y="440987"/>
                  </a:lnTo>
                  <a:lnTo>
                    <a:pt x="1024647" y="0"/>
                  </a:lnTo>
                  <a:lnTo>
                    <a:pt x="1024647"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3" name="Google Shape;1313;p72"/>
            <p:cNvSpPr/>
            <p:nvPr/>
          </p:nvSpPr>
          <p:spPr>
            <a:xfrm>
              <a:off x="6160851" y="1569396"/>
              <a:ext cx="2042809" cy="486383"/>
            </a:xfrm>
            <a:custGeom>
              <a:avLst/>
              <a:gdLst/>
              <a:ahLst/>
              <a:cxnLst/>
              <a:rect l="l" t="t" r="r" b="b"/>
              <a:pathLst>
                <a:path w="2042809" h="486382" extrusionOk="0">
                  <a:moveTo>
                    <a:pt x="0" y="440987"/>
                  </a:moveTo>
                  <a:lnTo>
                    <a:pt x="0" y="0"/>
                  </a:lnTo>
                  <a:lnTo>
                    <a:pt x="2042809" y="0"/>
                  </a:lnTo>
                  <a:lnTo>
                    <a:pt x="2042809" y="48638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4" name="Google Shape;1314;p72"/>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315" name="Google Shape;1315;p7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5"/>
                                        </p:tgtEl>
                                        <p:attrNameLst>
                                          <p:attrName>style.visibility</p:attrName>
                                        </p:attrNameLst>
                                      </p:cBhvr>
                                      <p:to>
                                        <p:strVal val="visible"/>
                                      </p:to>
                                    </p:set>
                                    <p:animEffect transition="in" filter="fade">
                                      <p:cBhvr>
                                        <p:cTn id="7" dur="1"/>
                                        <p:tgtEl>
                                          <p:spTgt spid="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1" name="Google Shape;1321;p7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22" name="Google Shape;1322;p7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OFB Decryption</a:t>
            </a:r>
            <a:endParaRPr sz="2800" b="1">
              <a:solidFill>
                <a:schemeClr val="lt1"/>
              </a:solidFill>
              <a:latin typeface="Calibri"/>
              <a:ea typeface="Calibri"/>
              <a:cs typeface="Calibri"/>
              <a:sym typeface="Calibri"/>
            </a:endParaRPr>
          </a:p>
        </p:txBody>
      </p:sp>
      <p:sp>
        <p:nvSpPr>
          <p:cNvPr id="1323" name="Google Shape;1323;p7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324" name="Google Shape;1324;p73"/>
          <p:cNvGrpSpPr/>
          <p:nvPr/>
        </p:nvGrpSpPr>
        <p:grpSpPr>
          <a:xfrm>
            <a:off x="162513" y="2696406"/>
            <a:ext cx="8818973" cy="3398208"/>
            <a:chOff x="181519" y="1150876"/>
            <a:chExt cx="8818973" cy="3398208"/>
          </a:xfrm>
        </p:grpSpPr>
        <p:sp>
          <p:nvSpPr>
            <p:cNvPr id="1325" name="Google Shape;1325;p73"/>
            <p:cNvSpPr/>
            <p:nvPr/>
          </p:nvSpPr>
          <p:spPr>
            <a:xfrm>
              <a:off x="1267782" y="1247489"/>
              <a:ext cx="1044116"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Nonce</a:t>
              </a:r>
              <a:endParaRPr sz="2400" baseline="-25000">
                <a:solidFill>
                  <a:schemeClr val="dk1"/>
                </a:solidFill>
                <a:latin typeface="Arial"/>
                <a:ea typeface="Arial"/>
                <a:cs typeface="Arial"/>
                <a:sym typeface="Arial"/>
              </a:endParaRPr>
            </a:p>
          </p:txBody>
        </p:sp>
        <p:sp>
          <p:nvSpPr>
            <p:cNvPr id="1326" name="Google Shape;1326;p73"/>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27" name="Google Shape;1327;p73"/>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grpSp>
          <p:nvGrpSpPr>
            <p:cNvPr id="1328" name="Google Shape;1328;p73"/>
            <p:cNvGrpSpPr/>
            <p:nvPr/>
          </p:nvGrpSpPr>
          <p:grpSpPr>
            <a:xfrm>
              <a:off x="379541" y="1718412"/>
              <a:ext cx="744225" cy="585762"/>
              <a:chOff x="85869" y="2021252"/>
              <a:chExt cx="744225" cy="585762"/>
            </a:xfrm>
          </p:grpSpPr>
          <p:sp>
            <p:nvSpPr>
              <p:cNvPr id="1329" name="Google Shape;1329;p73"/>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0" name="Google Shape;1330;p73"/>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31" name="Google Shape;1331;p73"/>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332" name="Google Shape;1332;p73"/>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33" name="Google Shape;1333;p73"/>
            <p:cNvCxnSpPr>
              <a:stCxn id="1325"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334" name="Google Shape;1334;p73"/>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335" name="Google Shape;1335;p73"/>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6" name="Google Shape;1336;p73"/>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337" name="Google Shape;1337;p73"/>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38" name="Google Shape;1338;p73"/>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grpSp>
          <p:nvGrpSpPr>
            <p:cNvPr id="1339" name="Google Shape;1339;p73"/>
            <p:cNvGrpSpPr/>
            <p:nvPr/>
          </p:nvGrpSpPr>
          <p:grpSpPr>
            <a:xfrm>
              <a:off x="3219668" y="1718820"/>
              <a:ext cx="744225" cy="585762"/>
              <a:chOff x="85869" y="2021252"/>
              <a:chExt cx="744225" cy="585762"/>
            </a:xfrm>
          </p:grpSpPr>
          <p:sp>
            <p:nvSpPr>
              <p:cNvPr id="1340" name="Google Shape;1340;p73"/>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1" name="Google Shape;1341;p73"/>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42" name="Google Shape;1342;p73"/>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343" name="Google Shape;1343;p73"/>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44" name="Google Shape;1344;p73"/>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345" name="Google Shape;1345;p73"/>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6" name="Google Shape;1346;p73"/>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347" name="Google Shape;1347;p73"/>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48" name="Google Shape;1348;p73"/>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grpSp>
          <p:nvGrpSpPr>
            <p:cNvPr id="1349" name="Google Shape;1349;p73"/>
            <p:cNvGrpSpPr/>
            <p:nvPr/>
          </p:nvGrpSpPr>
          <p:grpSpPr>
            <a:xfrm>
              <a:off x="6794079" y="1718412"/>
              <a:ext cx="744225" cy="585762"/>
              <a:chOff x="85869" y="2021252"/>
              <a:chExt cx="744225" cy="585762"/>
            </a:xfrm>
          </p:grpSpPr>
          <p:sp>
            <p:nvSpPr>
              <p:cNvPr id="1350" name="Google Shape;1350;p73"/>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1" name="Google Shape;1351;p73"/>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52" name="Google Shape;1352;p73"/>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353" name="Google Shape;1353;p73"/>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54" name="Google Shape;1354;p73"/>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355" name="Google Shape;1355;p73"/>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6" name="Google Shape;1356;p73"/>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357" name="Google Shape;1357;p73"/>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358" name="Google Shape;1358;p73"/>
            <p:cNvSpPr/>
            <p:nvPr/>
          </p:nvSpPr>
          <p:spPr>
            <a:xfrm>
              <a:off x="1783404" y="1595337"/>
              <a:ext cx="2842765" cy="1180648"/>
            </a:xfrm>
            <a:custGeom>
              <a:avLst/>
              <a:gdLst/>
              <a:ahLst/>
              <a:cxnLst/>
              <a:rect l="l" t="t" r="r" b="b"/>
              <a:pathLst>
                <a:path w="2885873" h="1355387" extrusionOk="0">
                  <a:moveTo>
                    <a:pt x="0" y="1355387"/>
                  </a:moveTo>
                  <a:lnTo>
                    <a:pt x="1044102" y="1355387"/>
                  </a:lnTo>
                  <a:lnTo>
                    <a:pt x="1044102" y="0"/>
                  </a:lnTo>
                  <a:lnTo>
                    <a:pt x="2885873" y="0"/>
                  </a:lnTo>
                  <a:lnTo>
                    <a:pt x="2885873" y="47341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9" name="Google Shape;1359;p73"/>
            <p:cNvSpPr/>
            <p:nvPr/>
          </p:nvSpPr>
          <p:spPr>
            <a:xfrm>
              <a:off x="4623881" y="2477312"/>
              <a:ext cx="1236365" cy="298674"/>
            </a:xfrm>
            <a:custGeom>
              <a:avLst/>
              <a:gdLst/>
              <a:ahLst/>
              <a:cxnLst/>
              <a:rect l="l" t="t" r="r" b="b"/>
              <a:pathLst>
                <a:path w="1024647" h="440987" extrusionOk="0">
                  <a:moveTo>
                    <a:pt x="0" y="440987"/>
                  </a:moveTo>
                  <a:lnTo>
                    <a:pt x="1024647" y="440987"/>
                  </a:lnTo>
                  <a:lnTo>
                    <a:pt x="1024647" y="0"/>
                  </a:lnTo>
                  <a:lnTo>
                    <a:pt x="1024647" y="0"/>
                  </a:lnTo>
                </a:path>
              </a:pathLst>
            </a:cu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0" name="Google Shape;1360;p73"/>
            <p:cNvSpPr/>
            <p:nvPr/>
          </p:nvSpPr>
          <p:spPr>
            <a:xfrm>
              <a:off x="6160851" y="1569396"/>
              <a:ext cx="2042809" cy="486383"/>
            </a:xfrm>
            <a:custGeom>
              <a:avLst/>
              <a:gdLst/>
              <a:ahLst/>
              <a:cxnLst/>
              <a:rect l="l" t="t" r="r" b="b"/>
              <a:pathLst>
                <a:path w="2042809" h="486382" extrusionOk="0">
                  <a:moveTo>
                    <a:pt x="0" y="440987"/>
                  </a:moveTo>
                  <a:lnTo>
                    <a:pt x="0" y="0"/>
                  </a:lnTo>
                  <a:lnTo>
                    <a:pt x="2042809" y="0"/>
                  </a:lnTo>
                  <a:lnTo>
                    <a:pt x="2042809" y="486383"/>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1" name="Google Shape;1361;p73"/>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362" name="Google Shape;1362;p7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1"/>
                                        <p:tgtEl>
                                          <p:spTgt spid="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Google Shape;1368;p7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69" name="Google Shape;1369;p7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OFB Mode</a:t>
            </a:r>
            <a:endParaRPr sz="2800" b="1">
              <a:solidFill>
                <a:schemeClr val="lt1"/>
              </a:solidFill>
              <a:latin typeface="Calibri"/>
              <a:ea typeface="Calibri"/>
              <a:cs typeface="Calibri"/>
              <a:sym typeface="Calibri"/>
            </a:endParaRPr>
          </a:p>
        </p:txBody>
      </p:sp>
      <p:sp>
        <p:nvSpPr>
          <p:cNvPr id="1370" name="Google Shape;1370;p7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71" name="Google Shape;1371;p74"/>
          <p:cNvSpPr txBox="1">
            <a:spLocks noGrp="1"/>
          </p:cNvSpPr>
          <p:nvPr>
            <p:ph type="body" idx="1"/>
          </p:nvPr>
        </p:nvSpPr>
        <p:spPr>
          <a:xfrm>
            <a:off x="224365" y="2332384"/>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Each bit in the ciphertext is independent of the previous bit or bits.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This avoids error propagation</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Pre-compute of forward cipher is possible</a:t>
            </a:r>
            <a:endParaRPr/>
          </a:p>
          <a:p>
            <a:pPr marL="342900" lvl="0" indent="-139700" algn="l" rtl="0">
              <a:spcBef>
                <a:spcPts val="640"/>
              </a:spcBef>
              <a:spcAft>
                <a:spcPts val="0"/>
              </a:spcAft>
              <a:buClr>
                <a:schemeClr val="dk1"/>
              </a:buClr>
              <a:buSzPts val="3200"/>
              <a:buNone/>
            </a:pPr>
            <a:endParaRPr/>
          </a:p>
        </p:txBody>
      </p:sp>
      <p:pic>
        <p:nvPicPr>
          <p:cNvPr id="1372" name="Google Shape;1372;p74"/>
          <p:cNvPicPr preferRelativeResize="0"/>
          <p:nvPr/>
        </p:nvPicPr>
        <p:blipFill rotWithShape="1">
          <a:blip r:embed="rId3">
            <a:alphaModFix/>
          </a:blip>
          <a:srcRect/>
          <a:stretch/>
        </p:blipFill>
        <p:spPr>
          <a:xfrm>
            <a:off x="156635" y="4558015"/>
            <a:ext cx="9074266" cy="1881597"/>
          </a:xfrm>
          <a:prstGeom prst="rect">
            <a:avLst/>
          </a:prstGeom>
          <a:noFill/>
          <a:ln>
            <a:noFill/>
          </a:ln>
        </p:spPr>
      </p:pic>
      <p:pic>
        <p:nvPicPr>
          <p:cNvPr id="1373" name="Google Shape;1373;p74"/>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3"/>
                                        </p:tgtEl>
                                        <p:attrNameLst>
                                          <p:attrName>style.visibility</p:attrName>
                                        </p:attrNameLst>
                                      </p:cBhvr>
                                      <p:to>
                                        <p:strVal val="visible"/>
                                      </p:to>
                                    </p:set>
                                    <p:animEffect transition="in" filter="fade">
                                      <p:cBhvr>
                                        <p:cTn id="7" dur="1"/>
                                        <p:tgtEl>
                                          <p:spTgt spid="13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9" name="Google Shape;1379;p7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80" name="Google Shape;1380;p7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5. Counter Mode (CTR)</a:t>
            </a:r>
            <a:endParaRPr sz="2800" b="1">
              <a:solidFill>
                <a:schemeClr val="lt1"/>
              </a:solidFill>
              <a:latin typeface="Calibri"/>
              <a:ea typeface="Calibri"/>
              <a:cs typeface="Calibri"/>
              <a:sym typeface="Calibri"/>
            </a:endParaRPr>
          </a:p>
        </p:txBody>
      </p:sp>
      <p:sp>
        <p:nvSpPr>
          <p:cNvPr id="1381" name="Google Shape;1381;p7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82" name="Google Shape;1382;p75"/>
          <p:cNvSpPr txBox="1">
            <a:spLocks noGrp="1"/>
          </p:cNvSpPr>
          <p:nvPr>
            <p:ph type="body" idx="1"/>
          </p:nvPr>
        </p:nvSpPr>
        <p:spPr>
          <a:xfrm>
            <a:off x="190500" y="2313691"/>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Counter (CTR) mode has increased recently with applications to ATM (asynchronous transfer mode) network security and IP sec (IP security).</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A counter equal to the plaintext block size is used.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The counter value must be different for each plaintext block that is encrypted.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Typically, the counter is initialized to some value and then incremented by 1 for each subsequent block</a:t>
            </a:r>
            <a:endParaRPr/>
          </a:p>
        </p:txBody>
      </p:sp>
      <p:pic>
        <p:nvPicPr>
          <p:cNvPr id="1383" name="Google Shape;1383;p75"/>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83"/>
                                        </p:tgtEl>
                                        <p:attrNameLst>
                                          <p:attrName>style.visibility</p:attrName>
                                        </p:attrNameLst>
                                      </p:cBhvr>
                                      <p:to>
                                        <p:strVal val="visible"/>
                                      </p:to>
                                    </p:set>
                                    <p:animEffect transition="in" filter="fade">
                                      <p:cBhvr>
                                        <p:cTn id="7" dur="1"/>
                                        <p:tgtEl>
                                          <p:spTgt spid="13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8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8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8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9" name="Google Shape;1389;p7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390" name="Google Shape;1390;p7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CTR Encryption</a:t>
            </a:r>
            <a:endParaRPr sz="2800" b="1">
              <a:solidFill>
                <a:schemeClr val="lt1"/>
              </a:solidFill>
              <a:latin typeface="Calibri"/>
              <a:ea typeface="Calibri"/>
              <a:cs typeface="Calibri"/>
              <a:sym typeface="Calibri"/>
            </a:endParaRPr>
          </a:p>
        </p:txBody>
      </p:sp>
      <p:sp>
        <p:nvSpPr>
          <p:cNvPr id="1391" name="Google Shape;1391;p7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392" name="Google Shape;1392;p76"/>
          <p:cNvGrpSpPr/>
          <p:nvPr/>
        </p:nvGrpSpPr>
        <p:grpSpPr>
          <a:xfrm>
            <a:off x="162513" y="2673980"/>
            <a:ext cx="8818973" cy="3398208"/>
            <a:chOff x="181519" y="1150876"/>
            <a:chExt cx="8818973" cy="3398208"/>
          </a:xfrm>
        </p:grpSpPr>
        <p:sp>
          <p:nvSpPr>
            <p:cNvPr id="1393" name="Google Shape;1393;p76"/>
            <p:cNvSpPr/>
            <p:nvPr/>
          </p:nvSpPr>
          <p:spPr>
            <a:xfrm>
              <a:off x="1055833" y="124748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1</a:t>
              </a:r>
              <a:endParaRPr sz="2400" baseline="-25000">
                <a:solidFill>
                  <a:schemeClr val="dk1"/>
                </a:solidFill>
                <a:latin typeface="Arial"/>
                <a:ea typeface="Arial"/>
                <a:cs typeface="Arial"/>
                <a:sym typeface="Arial"/>
              </a:endParaRPr>
            </a:p>
          </p:txBody>
        </p:sp>
        <p:sp>
          <p:nvSpPr>
            <p:cNvPr id="1394" name="Google Shape;1394;p76"/>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395" name="Google Shape;1395;p76"/>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grpSp>
          <p:nvGrpSpPr>
            <p:cNvPr id="1396" name="Google Shape;1396;p76"/>
            <p:cNvGrpSpPr/>
            <p:nvPr/>
          </p:nvGrpSpPr>
          <p:grpSpPr>
            <a:xfrm>
              <a:off x="379541" y="1718412"/>
              <a:ext cx="744225" cy="585762"/>
              <a:chOff x="85869" y="2021252"/>
              <a:chExt cx="744225" cy="585762"/>
            </a:xfrm>
          </p:grpSpPr>
          <p:sp>
            <p:nvSpPr>
              <p:cNvPr id="1397" name="Google Shape;1397;p76"/>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8" name="Google Shape;1398;p76"/>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399" name="Google Shape;1399;p76"/>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00" name="Google Shape;1400;p76"/>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01" name="Google Shape;1401;p76"/>
            <p:cNvCxnSpPr>
              <a:stCxn id="1393"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402" name="Google Shape;1402;p76"/>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03" name="Google Shape;1403;p76"/>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4" name="Google Shape;1404;p76"/>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sp>
          <p:nvSpPr>
            <p:cNvPr id="1405" name="Google Shape;1405;p76"/>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06" name="Google Shape;1406;p76"/>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grpSp>
          <p:nvGrpSpPr>
            <p:cNvPr id="1407" name="Google Shape;1407;p76"/>
            <p:cNvGrpSpPr/>
            <p:nvPr/>
          </p:nvGrpSpPr>
          <p:grpSpPr>
            <a:xfrm>
              <a:off x="3219668" y="1718820"/>
              <a:ext cx="744225" cy="585762"/>
              <a:chOff x="85869" y="2021252"/>
              <a:chExt cx="744225" cy="585762"/>
            </a:xfrm>
          </p:grpSpPr>
          <p:sp>
            <p:nvSpPr>
              <p:cNvPr id="1408" name="Google Shape;1408;p76"/>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9" name="Google Shape;1409;p76"/>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10" name="Google Shape;1410;p76"/>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411" name="Google Shape;1411;p76"/>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12" name="Google Shape;1412;p76"/>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413" name="Google Shape;1413;p76"/>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4" name="Google Shape;1414;p76"/>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sp>
          <p:nvSpPr>
            <p:cNvPr id="1415" name="Google Shape;1415;p76"/>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16" name="Google Shape;1416;p76"/>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grpSp>
          <p:nvGrpSpPr>
            <p:cNvPr id="1417" name="Google Shape;1417;p76"/>
            <p:cNvGrpSpPr/>
            <p:nvPr/>
          </p:nvGrpSpPr>
          <p:grpSpPr>
            <a:xfrm>
              <a:off x="6794079" y="1718412"/>
              <a:ext cx="744225" cy="585762"/>
              <a:chOff x="85869" y="2021252"/>
              <a:chExt cx="744225" cy="585762"/>
            </a:xfrm>
          </p:grpSpPr>
          <p:sp>
            <p:nvSpPr>
              <p:cNvPr id="1418" name="Google Shape;1418;p76"/>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9" name="Google Shape;1419;p76"/>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20" name="Google Shape;1420;p76"/>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21" name="Google Shape;1421;p76"/>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22" name="Google Shape;1422;p76"/>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23" name="Google Shape;1423;p76"/>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4" name="Google Shape;1424;p76"/>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sp>
          <p:nvSpPr>
            <p:cNvPr id="1425" name="Google Shape;1425;p76"/>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426" name="Google Shape;1426;p76"/>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27" name="Google Shape;1427;p76"/>
            <p:cNvSpPr/>
            <p:nvPr/>
          </p:nvSpPr>
          <p:spPr>
            <a:xfrm>
              <a:off x="3889874" y="1247090"/>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2</a:t>
              </a:r>
              <a:endParaRPr sz="2400" baseline="-25000">
                <a:solidFill>
                  <a:schemeClr val="dk1"/>
                </a:solidFill>
                <a:latin typeface="Arial"/>
                <a:ea typeface="Arial"/>
                <a:cs typeface="Arial"/>
                <a:sym typeface="Arial"/>
              </a:endParaRPr>
            </a:p>
          </p:txBody>
        </p:sp>
        <p:cxnSp>
          <p:nvCxnSpPr>
            <p:cNvPr id="1428" name="Google Shape;1428;p76"/>
            <p:cNvCxnSpPr>
              <a:stCxn id="1427" idx="2"/>
            </p:cNvCxnSpPr>
            <p:nvPr/>
          </p:nvCxnSpPr>
          <p:spPr>
            <a:xfrm>
              <a:off x="4623881" y="1682690"/>
              <a:ext cx="0" cy="401100"/>
            </a:xfrm>
            <a:prstGeom prst="straightConnector1">
              <a:avLst/>
            </a:prstGeom>
            <a:noFill/>
            <a:ln w="25400" cap="flat" cmpd="sng">
              <a:solidFill>
                <a:schemeClr val="dk1"/>
              </a:solidFill>
              <a:prstDash val="solid"/>
              <a:round/>
              <a:headEnd type="none" w="sm" len="sm"/>
              <a:tailEnd type="stealth" w="med" len="med"/>
            </a:ln>
          </p:spPr>
        </p:cxnSp>
        <p:sp>
          <p:nvSpPr>
            <p:cNvPr id="1429" name="Google Shape;1429;p76"/>
            <p:cNvSpPr/>
            <p:nvPr/>
          </p:nvSpPr>
          <p:spPr>
            <a:xfrm>
              <a:off x="7481485" y="122881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a:t>
              </a:r>
              <a:r>
                <a:rPr lang="en-IN" sz="2400" i="1">
                  <a:solidFill>
                    <a:schemeClr val="dk1"/>
                  </a:solidFill>
                  <a:latin typeface="Arial"/>
                  <a:ea typeface="Arial"/>
                  <a:cs typeface="Arial"/>
                  <a:sym typeface="Arial"/>
                </a:rPr>
                <a:t>N</a:t>
              </a:r>
              <a:endParaRPr sz="2400" i="1" baseline="-25000">
                <a:solidFill>
                  <a:schemeClr val="dk1"/>
                </a:solidFill>
                <a:latin typeface="Arial"/>
                <a:ea typeface="Arial"/>
                <a:cs typeface="Arial"/>
                <a:sym typeface="Arial"/>
              </a:endParaRPr>
            </a:p>
          </p:txBody>
        </p:sp>
        <p:cxnSp>
          <p:nvCxnSpPr>
            <p:cNvPr id="1430" name="Google Shape;1430;p76"/>
            <p:cNvCxnSpPr>
              <a:stCxn id="1429" idx="2"/>
            </p:cNvCxnSpPr>
            <p:nvPr/>
          </p:nvCxnSpPr>
          <p:spPr>
            <a:xfrm>
              <a:off x="8215492" y="1664419"/>
              <a:ext cx="0" cy="401100"/>
            </a:xfrm>
            <a:prstGeom prst="straightConnector1">
              <a:avLst/>
            </a:prstGeom>
            <a:noFill/>
            <a:ln w="25400" cap="flat" cmpd="sng">
              <a:solidFill>
                <a:schemeClr val="dk1"/>
              </a:solidFill>
              <a:prstDash val="solid"/>
              <a:round/>
              <a:headEnd type="none" w="sm" len="sm"/>
              <a:tailEnd type="stealth" w="med" len="med"/>
            </a:ln>
          </p:spPr>
        </p:cxnSp>
      </p:grpSp>
      <p:pic>
        <p:nvPicPr>
          <p:cNvPr id="1431" name="Google Shape;1431;p7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1"/>
                                        </p:tgtEl>
                                        <p:attrNameLst>
                                          <p:attrName>style.visibility</p:attrName>
                                        </p:attrNameLst>
                                      </p:cBhvr>
                                      <p:to>
                                        <p:strVal val="visible"/>
                                      </p:to>
                                    </p:set>
                                    <p:animEffect transition="in" filter="fade">
                                      <p:cBhvr>
                                        <p:cTn id="7" dur="1"/>
                                        <p:tgtEl>
                                          <p:spTgt spid="1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7" name="Google Shape;1437;p7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38" name="Google Shape;1438;p7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CTR Decryption</a:t>
            </a:r>
            <a:endParaRPr sz="2800" b="1">
              <a:solidFill>
                <a:schemeClr val="lt1"/>
              </a:solidFill>
              <a:latin typeface="Calibri"/>
              <a:ea typeface="Calibri"/>
              <a:cs typeface="Calibri"/>
              <a:sym typeface="Calibri"/>
            </a:endParaRPr>
          </a:p>
        </p:txBody>
      </p:sp>
      <p:sp>
        <p:nvSpPr>
          <p:cNvPr id="1439" name="Google Shape;1439;p7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440" name="Google Shape;1440;p77"/>
          <p:cNvGrpSpPr/>
          <p:nvPr/>
        </p:nvGrpSpPr>
        <p:grpSpPr>
          <a:xfrm>
            <a:off x="134527" y="2476658"/>
            <a:ext cx="8818973" cy="3003728"/>
            <a:chOff x="181519" y="1150876"/>
            <a:chExt cx="8818973" cy="3398208"/>
          </a:xfrm>
        </p:grpSpPr>
        <p:sp>
          <p:nvSpPr>
            <p:cNvPr id="1441" name="Google Shape;1441;p77"/>
            <p:cNvSpPr/>
            <p:nvPr/>
          </p:nvSpPr>
          <p:spPr>
            <a:xfrm>
              <a:off x="1055833" y="124748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1</a:t>
              </a:r>
              <a:endParaRPr sz="2400" baseline="-25000">
                <a:solidFill>
                  <a:schemeClr val="dk1"/>
                </a:solidFill>
                <a:latin typeface="Arial"/>
                <a:ea typeface="Arial"/>
                <a:cs typeface="Arial"/>
                <a:sym typeface="Arial"/>
              </a:endParaRPr>
            </a:p>
          </p:txBody>
        </p:sp>
        <p:sp>
          <p:nvSpPr>
            <p:cNvPr id="1442" name="Google Shape;1442;p77"/>
            <p:cNvSpPr/>
            <p:nvPr/>
          </p:nvSpPr>
          <p:spPr>
            <a:xfrm>
              <a:off x="1123766"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43" name="Google Shape;1443;p77"/>
            <p:cNvSpPr/>
            <p:nvPr/>
          </p:nvSpPr>
          <p:spPr>
            <a:xfrm>
              <a:off x="1375794"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1</a:t>
              </a:r>
              <a:endParaRPr/>
            </a:p>
          </p:txBody>
        </p:sp>
        <p:grpSp>
          <p:nvGrpSpPr>
            <p:cNvPr id="1444" name="Google Shape;1444;p77"/>
            <p:cNvGrpSpPr/>
            <p:nvPr/>
          </p:nvGrpSpPr>
          <p:grpSpPr>
            <a:xfrm>
              <a:off x="379541" y="1718412"/>
              <a:ext cx="744225" cy="585762"/>
              <a:chOff x="85869" y="2021252"/>
              <a:chExt cx="744225" cy="585762"/>
            </a:xfrm>
          </p:grpSpPr>
          <p:sp>
            <p:nvSpPr>
              <p:cNvPr id="1445" name="Google Shape;1445;p7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46" name="Google Shape;1446;p7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47" name="Google Shape;1447;p77"/>
            <p:cNvCxnSpPr/>
            <p:nvPr/>
          </p:nvCxnSpPr>
          <p:spPr>
            <a:xfrm>
              <a:off x="1789840"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48" name="Google Shape;1448;p77"/>
            <p:cNvSpPr/>
            <p:nvPr/>
          </p:nvSpPr>
          <p:spPr>
            <a:xfrm>
              <a:off x="1657341"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49" name="Google Shape;1449;p77"/>
            <p:cNvCxnSpPr>
              <a:stCxn id="1441" idx="2"/>
            </p:cNvCxnSpPr>
            <p:nvPr/>
          </p:nvCxnSpPr>
          <p:spPr>
            <a:xfrm>
              <a:off x="1789840" y="1683089"/>
              <a:ext cx="0" cy="401100"/>
            </a:xfrm>
            <a:prstGeom prst="straightConnector1">
              <a:avLst/>
            </a:prstGeom>
            <a:noFill/>
            <a:ln w="25400" cap="flat" cmpd="sng">
              <a:solidFill>
                <a:schemeClr val="dk1"/>
              </a:solidFill>
              <a:prstDash val="solid"/>
              <a:round/>
              <a:headEnd type="none" w="sm" len="sm"/>
              <a:tailEnd type="stealth" w="med" len="med"/>
            </a:ln>
          </p:spPr>
        </p:cxnSp>
        <p:cxnSp>
          <p:nvCxnSpPr>
            <p:cNvPr id="1450" name="Google Shape;1450;p77"/>
            <p:cNvCxnSpPr/>
            <p:nvPr/>
          </p:nvCxnSpPr>
          <p:spPr>
            <a:xfrm>
              <a:off x="1786042"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51" name="Google Shape;1451;p77"/>
            <p:cNvSpPr/>
            <p:nvPr/>
          </p:nvSpPr>
          <p:spPr>
            <a:xfrm>
              <a:off x="530736"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2" name="Google Shape;1452;p77"/>
            <p:cNvSpPr/>
            <p:nvPr/>
          </p:nvSpPr>
          <p:spPr>
            <a:xfrm>
              <a:off x="181519"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1</a:t>
              </a:r>
              <a:endParaRPr/>
            </a:p>
          </p:txBody>
        </p:sp>
        <p:sp>
          <p:nvSpPr>
            <p:cNvPr id="1453" name="Google Shape;1453;p77"/>
            <p:cNvSpPr/>
            <p:nvPr/>
          </p:nvSpPr>
          <p:spPr>
            <a:xfrm>
              <a:off x="3963893" y="2084741"/>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54" name="Google Shape;1454;p77"/>
            <p:cNvSpPr/>
            <p:nvPr/>
          </p:nvSpPr>
          <p:spPr>
            <a:xfrm>
              <a:off x="4215921" y="4113484"/>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baseline="-25000">
                  <a:solidFill>
                    <a:schemeClr val="dk1"/>
                  </a:solidFill>
                  <a:latin typeface="Arial"/>
                  <a:ea typeface="Arial"/>
                  <a:cs typeface="Arial"/>
                  <a:sym typeface="Arial"/>
                </a:rPr>
                <a:t>2</a:t>
              </a:r>
              <a:endParaRPr/>
            </a:p>
          </p:txBody>
        </p:sp>
        <p:grpSp>
          <p:nvGrpSpPr>
            <p:cNvPr id="1455" name="Google Shape;1455;p77"/>
            <p:cNvGrpSpPr/>
            <p:nvPr/>
          </p:nvGrpSpPr>
          <p:grpSpPr>
            <a:xfrm>
              <a:off x="3219668" y="1718820"/>
              <a:ext cx="744225" cy="585762"/>
              <a:chOff x="85869" y="2021252"/>
              <a:chExt cx="744225" cy="585762"/>
            </a:xfrm>
          </p:grpSpPr>
          <p:sp>
            <p:nvSpPr>
              <p:cNvPr id="1456" name="Google Shape;1456;p7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7" name="Google Shape;1457;p7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58" name="Google Shape;1458;p77"/>
            <p:cNvCxnSpPr/>
            <p:nvPr/>
          </p:nvCxnSpPr>
          <p:spPr>
            <a:xfrm>
              <a:off x="4629967" y="2520341"/>
              <a:ext cx="0" cy="1000629"/>
            </a:xfrm>
            <a:prstGeom prst="straightConnector1">
              <a:avLst/>
            </a:prstGeom>
            <a:noFill/>
            <a:ln w="25400" cap="flat" cmpd="sng">
              <a:solidFill>
                <a:schemeClr val="dk1"/>
              </a:solidFill>
              <a:prstDash val="solid"/>
              <a:round/>
              <a:headEnd type="none" w="sm" len="sm"/>
              <a:tailEnd type="stealth" w="med" len="med"/>
            </a:ln>
          </p:spPr>
        </p:cxnSp>
        <p:sp>
          <p:nvSpPr>
            <p:cNvPr id="1459" name="Google Shape;1459;p77"/>
            <p:cNvSpPr/>
            <p:nvPr/>
          </p:nvSpPr>
          <p:spPr>
            <a:xfrm>
              <a:off x="4497468" y="3515579"/>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60" name="Google Shape;1460;p77"/>
            <p:cNvCxnSpPr/>
            <p:nvPr/>
          </p:nvCxnSpPr>
          <p:spPr>
            <a:xfrm>
              <a:off x="4626169" y="3763932"/>
              <a:ext cx="0" cy="349552"/>
            </a:xfrm>
            <a:prstGeom prst="straightConnector1">
              <a:avLst/>
            </a:prstGeom>
            <a:noFill/>
            <a:ln w="25400" cap="flat" cmpd="sng">
              <a:solidFill>
                <a:schemeClr val="dk1"/>
              </a:solidFill>
              <a:prstDash val="solid"/>
              <a:round/>
              <a:headEnd type="none" w="sm" len="sm"/>
              <a:tailEnd type="stealth" w="med" len="med"/>
            </a:ln>
          </p:spPr>
        </p:cxnSp>
        <p:sp>
          <p:nvSpPr>
            <p:cNvPr id="1461" name="Google Shape;1461;p77"/>
            <p:cNvSpPr/>
            <p:nvPr/>
          </p:nvSpPr>
          <p:spPr>
            <a:xfrm>
              <a:off x="3370863" y="3448061"/>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2" name="Google Shape;1462;p77"/>
            <p:cNvSpPr/>
            <p:nvPr/>
          </p:nvSpPr>
          <p:spPr>
            <a:xfrm>
              <a:off x="3021646" y="3012461"/>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baseline="-25000">
                  <a:solidFill>
                    <a:schemeClr val="dk1"/>
                  </a:solidFill>
                  <a:latin typeface="Arial"/>
                  <a:ea typeface="Arial"/>
                  <a:cs typeface="Arial"/>
                  <a:sym typeface="Arial"/>
                </a:rPr>
                <a:t>2</a:t>
              </a:r>
              <a:endParaRPr/>
            </a:p>
          </p:txBody>
        </p:sp>
        <p:sp>
          <p:nvSpPr>
            <p:cNvPr id="1463" name="Google Shape;1463;p77"/>
            <p:cNvSpPr/>
            <p:nvPr/>
          </p:nvSpPr>
          <p:spPr>
            <a:xfrm>
              <a:off x="7538304" y="2084333"/>
              <a:ext cx="1332148" cy="435600"/>
            </a:xfrm>
            <a:prstGeom prst="rect">
              <a:avLst/>
            </a:prstGeom>
            <a:solidFill>
              <a:srgbClr val="D3D2D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sp>
          <p:nvSpPr>
            <p:cNvPr id="1464" name="Google Shape;1464;p77"/>
            <p:cNvSpPr/>
            <p:nvPr/>
          </p:nvSpPr>
          <p:spPr>
            <a:xfrm>
              <a:off x="7790332" y="4113076"/>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P</a:t>
              </a:r>
              <a:r>
                <a:rPr lang="en-IN" sz="2400" i="1" baseline="-25000">
                  <a:solidFill>
                    <a:schemeClr val="dk1"/>
                  </a:solidFill>
                  <a:latin typeface="Arial"/>
                  <a:ea typeface="Arial"/>
                  <a:cs typeface="Arial"/>
                  <a:sym typeface="Arial"/>
                </a:rPr>
                <a:t>N</a:t>
              </a:r>
              <a:endParaRPr/>
            </a:p>
          </p:txBody>
        </p:sp>
        <p:grpSp>
          <p:nvGrpSpPr>
            <p:cNvPr id="1465" name="Google Shape;1465;p77"/>
            <p:cNvGrpSpPr/>
            <p:nvPr/>
          </p:nvGrpSpPr>
          <p:grpSpPr>
            <a:xfrm>
              <a:off x="6794079" y="1718412"/>
              <a:ext cx="744225" cy="585762"/>
              <a:chOff x="85869" y="2021252"/>
              <a:chExt cx="744225" cy="585762"/>
            </a:xfrm>
          </p:grpSpPr>
          <p:sp>
            <p:nvSpPr>
              <p:cNvPr id="1466" name="Google Shape;1466;p77"/>
              <p:cNvSpPr/>
              <p:nvPr/>
            </p:nvSpPr>
            <p:spPr>
              <a:xfrm>
                <a:off x="265889" y="2405975"/>
                <a:ext cx="564205" cy="201039"/>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67" name="Google Shape;1467;p77"/>
              <p:cNvSpPr txBox="1"/>
              <p:nvPr/>
            </p:nvSpPr>
            <p:spPr>
              <a:xfrm>
                <a:off x="85869" y="2021252"/>
                <a:ext cx="36004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a:ea typeface="Arial"/>
                    <a:cs typeface="Arial"/>
                    <a:sym typeface="Arial"/>
                  </a:rPr>
                  <a:t>K</a:t>
                </a:r>
                <a:endParaRPr sz="1800" i="1">
                  <a:solidFill>
                    <a:schemeClr val="dk1"/>
                  </a:solidFill>
                  <a:latin typeface="Arial"/>
                  <a:ea typeface="Arial"/>
                  <a:cs typeface="Arial"/>
                  <a:sym typeface="Arial"/>
                </a:endParaRPr>
              </a:p>
            </p:txBody>
          </p:sp>
        </p:grpSp>
        <p:cxnSp>
          <p:nvCxnSpPr>
            <p:cNvPr id="1468" name="Google Shape;1468;p77"/>
            <p:cNvCxnSpPr/>
            <p:nvPr/>
          </p:nvCxnSpPr>
          <p:spPr>
            <a:xfrm>
              <a:off x="8204378" y="2519933"/>
              <a:ext cx="0" cy="1000629"/>
            </a:xfrm>
            <a:prstGeom prst="straightConnector1">
              <a:avLst/>
            </a:prstGeom>
            <a:noFill/>
            <a:ln w="25400" cap="flat" cmpd="sng">
              <a:solidFill>
                <a:schemeClr val="dk1"/>
              </a:solidFill>
              <a:prstDash val="solid"/>
              <a:round/>
              <a:headEnd type="none" w="sm" len="sm"/>
              <a:tailEnd type="stealth" w="med" len="med"/>
            </a:ln>
          </p:spPr>
        </p:cxnSp>
        <p:sp>
          <p:nvSpPr>
            <p:cNvPr id="1469" name="Google Shape;1469;p77"/>
            <p:cNvSpPr/>
            <p:nvPr/>
          </p:nvSpPr>
          <p:spPr>
            <a:xfrm>
              <a:off x="8071879" y="3515171"/>
              <a:ext cx="252028" cy="241868"/>
            </a:xfrm>
            <a:prstGeom prst="flowChartOr">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470" name="Google Shape;1470;p77"/>
            <p:cNvCxnSpPr/>
            <p:nvPr/>
          </p:nvCxnSpPr>
          <p:spPr>
            <a:xfrm>
              <a:off x="8200580" y="3763524"/>
              <a:ext cx="0" cy="349552"/>
            </a:xfrm>
            <a:prstGeom prst="straightConnector1">
              <a:avLst/>
            </a:prstGeom>
            <a:noFill/>
            <a:ln w="25400" cap="flat" cmpd="sng">
              <a:solidFill>
                <a:schemeClr val="dk1"/>
              </a:solidFill>
              <a:prstDash val="solid"/>
              <a:round/>
              <a:headEnd type="none" w="sm" len="sm"/>
              <a:tailEnd type="stealth" w="med" len="med"/>
            </a:ln>
          </p:spPr>
        </p:cxnSp>
        <p:sp>
          <p:nvSpPr>
            <p:cNvPr id="1471" name="Google Shape;1471;p77"/>
            <p:cNvSpPr/>
            <p:nvPr/>
          </p:nvSpPr>
          <p:spPr>
            <a:xfrm>
              <a:off x="6945274" y="3447653"/>
              <a:ext cx="1104265" cy="184662"/>
            </a:xfrm>
            <a:custGeom>
              <a:avLst/>
              <a:gdLst/>
              <a:ahLst/>
              <a:cxnLst/>
              <a:rect l="l" t="t" r="r" b="b"/>
              <a:pathLst>
                <a:path w="564205" h="201039" extrusionOk="0">
                  <a:moveTo>
                    <a:pt x="0" y="0"/>
                  </a:moveTo>
                  <a:lnTo>
                    <a:pt x="0" y="201039"/>
                  </a:lnTo>
                  <a:lnTo>
                    <a:pt x="564205" y="201039"/>
                  </a:lnTo>
                </a:path>
              </a:pathLst>
            </a:custGeom>
            <a:noFill/>
            <a:ln w="25400" cap="flat" cmpd="sng">
              <a:solidFill>
                <a:schemeClr val="dk1"/>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2" name="Google Shape;1472;p77"/>
            <p:cNvSpPr/>
            <p:nvPr/>
          </p:nvSpPr>
          <p:spPr>
            <a:xfrm>
              <a:off x="6596057" y="3012053"/>
              <a:ext cx="75608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i="1">
                  <a:solidFill>
                    <a:schemeClr val="dk1"/>
                  </a:solidFill>
                  <a:latin typeface="Arial"/>
                  <a:ea typeface="Arial"/>
                  <a:cs typeface="Arial"/>
                  <a:sym typeface="Arial"/>
                </a:rPr>
                <a:t>C</a:t>
              </a:r>
              <a:r>
                <a:rPr lang="en-IN" sz="2400" i="1" baseline="-25000">
                  <a:solidFill>
                    <a:schemeClr val="dk1"/>
                  </a:solidFill>
                  <a:latin typeface="Arial"/>
                  <a:ea typeface="Arial"/>
                  <a:cs typeface="Arial"/>
                  <a:sym typeface="Arial"/>
                </a:rPr>
                <a:t>N</a:t>
              </a:r>
              <a:endParaRPr/>
            </a:p>
          </p:txBody>
        </p:sp>
        <p:sp>
          <p:nvSpPr>
            <p:cNvPr id="1473" name="Google Shape;1473;p77"/>
            <p:cNvSpPr txBox="1"/>
            <p:nvPr/>
          </p:nvSpPr>
          <p:spPr>
            <a:xfrm>
              <a:off x="5710857" y="1744596"/>
              <a:ext cx="648072"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a:solidFill>
                    <a:schemeClr val="dk1"/>
                  </a:solidFill>
                  <a:latin typeface="Arial"/>
                  <a:ea typeface="Arial"/>
                  <a:cs typeface="Arial"/>
                  <a:sym typeface="Arial"/>
                </a:rPr>
                <a:t>…</a:t>
              </a:r>
              <a:endParaRPr sz="1800" b="1">
                <a:solidFill>
                  <a:schemeClr val="dk1"/>
                </a:solidFill>
                <a:latin typeface="Arial"/>
                <a:ea typeface="Arial"/>
                <a:cs typeface="Arial"/>
                <a:sym typeface="Arial"/>
              </a:endParaRPr>
            </a:p>
          </p:txBody>
        </p:sp>
        <p:sp>
          <p:nvSpPr>
            <p:cNvPr id="1474" name="Google Shape;1474;p77"/>
            <p:cNvSpPr/>
            <p:nvPr/>
          </p:nvSpPr>
          <p:spPr>
            <a:xfrm>
              <a:off x="251520" y="1150876"/>
              <a:ext cx="8748972" cy="1738064"/>
            </a:xfrm>
            <a:prstGeom prst="rect">
              <a:avLst/>
            </a:prstGeom>
            <a:noFill/>
            <a:ln w="254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5" name="Google Shape;1475;p77"/>
            <p:cNvSpPr/>
            <p:nvPr/>
          </p:nvSpPr>
          <p:spPr>
            <a:xfrm>
              <a:off x="3889874" y="1247090"/>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2</a:t>
              </a:r>
              <a:endParaRPr sz="2400" baseline="-25000">
                <a:solidFill>
                  <a:schemeClr val="dk1"/>
                </a:solidFill>
                <a:latin typeface="Arial"/>
                <a:ea typeface="Arial"/>
                <a:cs typeface="Arial"/>
                <a:sym typeface="Arial"/>
              </a:endParaRPr>
            </a:p>
          </p:txBody>
        </p:sp>
        <p:cxnSp>
          <p:nvCxnSpPr>
            <p:cNvPr id="1476" name="Google Shape;1476;p77"/>
            <p:cNvCxnSpPr>
              <a:stCxn id="1475" idx="2"/>
            </p:cNvCxnSpPr>
            <p:nvPr/>
          </p:nvCxnSpPr>
          <p:spPr>
            <a:xfrm>
              <a:off x="4623881" y="1682690"/>
              <a:ext cx="0" cy="401100"/>
            </a:xfrm>
            <a:prstGeom prst="straightConnector1">
              <a:avLst/>
            </a:prstGeom>
            <a:noFill/>
            <a:ln w="25400" cap="flat" cmpd="sng">
              <a:solidFill>
                <a:schemeClr val="dk1"/>
              </a:solidFill>
              <a:prstDash val="solid"/>
              <a:round/>
              <a:headEnd type="none" w="sm" len="sm"/>
              <a:tailEnd type="stealth" w="med" len="med"/>
            </a:ln>
          </p:spPr>
        </p:cxnSp>
        <p:sp>
          <p:nvSpPr>
            <p:cNvPr id="1477" name="Google Shape;1477;p77"/>
            <p:cNvSpPr/>
            <p:nvPr/>
          </p:nvSpPr>
          <p:spPr>
            <a:xfrm>
              <a:off x="7481485" y="1228819"/>
              <a:ext cx="1468014" cy="435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Counter </a:t>
              </a:r>
              <a:r>
                <a:rPr lang="en-IN" sz="2400" i="1">
                  <a:solidFill>
                    <a:schemeClr val="dk1"/>
                  </a:solidFill>
                  <a:latin typeface="Arial"/>
                  <a:ea typeface="Arial"/>
                  <a:cs typeface="Arial"/>
                  <a:sym typeface="Arial"/>
                </a:rPr>
                <a:t>N</a:t>
              </a:r>
              <a:endParaRPr sz="2400" i="1" baseline="-25000">
                <a:solidFill>
                  <a:schemeClr val="dk1"/>
                </a:solidFill>
                <a:latin typeface="Arial"/>
                <a:ea typeface="Arial"/>
                <a:cs typeface="Arial"/>
                <a:sym typeface="Arial"/>
              </a:endParaRPr>
            </a:p>
          </p:txBody>
        </p:sp>
        <p:cxnSp>
          <p:nvCxnSpPr>
            <p:cNvPr id="1478" name="Google Shape;1478;p77"/>
            <p:cNvCxnSpPr>
              <a:stCxn id="1477" idx="2"/>
            </p:cNvCxnSpPr>
            <p:nvPr/>
          </p:nvCxnSpPr>
          <p:spPr>
            <a:xfrm>
              <a:off x="8215492" y="1664419"/>
              <a:ext cx="0" cy="401100"/>
            </a:xfrm>
            <a:prstGeom prst="straightConnector1">
              <a:avLst/>
            </a:prstGeom>
            <a:noFill/>
            <a:ln w="25400" cap="flat" cmpd="sng">
              <a:solidFill>
                <a:schemeClr val="dk1"/>
              </a:solidFill>
              <a:prstDash val="solid"/>
              <a:round/>
              <a:headEnd type="none" w="sm" len="sm"/>
              <a:tailEnd type="stealth" w="med" len="med"/>
            </a:ln>
          </p:spPr>
        </p:cxnSp>
      </p:grpSp>
      <p:pic>
        <p:nvPicPr>
          <p:cNvPr id="1479" name="Google Shape;1479;p77"/>
          <p:cNvPicPr preferRelativeResize="0"/>
          <p:nvPr/>
        </p:nvPicPr>
        <p:blipFill rotWithShape="1">
          <a:blip r:embed="rId3">
            <a:alphaModFix/>
          </a:blip>
          <a:srcRect/>
          <a:stretch/>
        </p:blipFill>
        <p:spPr>
          <a:xfrm>
            <a:off x="0" y="5683226"/>
            <a:ext cx="9136051" cy="875311"/>
          </a:xfrm>
          <a:prstGeom prst="rect">
            <a:avLst/>
          </a:prstGeom>
          <a:noFill/>
          <a:ln>
            <a:noFill/>
          </a:ln>
        </p:spPr>
      </p:pic>
      <p:pic>
        <p:nvPicPr>
          <p:cNvPr id="1480" name="Google Shape;1480;p77"/>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80"/>
                                        </p:tgtEl>
                                        <p:attrNameLst>
                                          <p:attrName>style.visibility</p:attrName>
                                        </p:attrNameLst>
                                      </p:cBhvr>
                                      <p:to>
                                        <p:strVal val="visible"/>
                                      </p:to>
                                    </p:set>
                                    <p:animEffect transition="in" filter="fade">
                                      <p:cBhvr>
                                        <p:cTn id="7" dur="1"/>
                                        <p:tgtEl>
                                          <p:spTgt spid="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2400" dirty="0"/>
              <a:t>A data stream cipher is a type of encryption algorithm that encrypts data one bit or byte at a time, rather than in fixed-size blocks. It uses a pseudorandom keystream which is combined with the plaintext to produce </a:t>
            </a:r>
            <a:r>
              <a:rPr lang="en-US" sz="2400" dirty="0" err="1"/>
              <a:t>ciphertext</a:t>
            </a:r>
            <a:r>
              <a:rPr lang="en-US" sz="2400" dirty="0"/>
              <a:t>.</a:t>
            </a:r>
          </a:p>
          <a:p>
            <a:r>
              <a:rPr lang="en-US" sz="2400" b="1" dirty="0"/>
              <a:t>Key Characteristics</a:t>
            </a:r>
            <a:r>
              <a:rPr lang="en-US" sz="2400" dirty="0"/>
              <a:t>:</a:t>
            </a:r>
          </a:p>
          <a:p>
            <a:pPr lvl="1"/>
            <a:r>
              <a:rPr lang="en-US" sz="2400" b="1" dirty="0"/>
              <a:t>Symmetric Encryption</a:t>
            </a:r>
            <a:r>
              <a:rPr lang="en-US" sz="2400" dirty="0"/>
              <a:t>: The same key is used for both encryption and decryption.</a:t>
            </a:r>
          </a:p>
          <a:p>
            <a:pPr lvl="1"/>
            <a:r>
              <a:rPr lang="en-US" sz="2400" b="1" dirty="0"/>
              <a:t>Continuous Data Flow</a:t>
            </a:r>
            <a:r>
              <a:rPr lang="en-US" sz="2400" dirty="0"/>
              <a:t>: Suitable for encrypting data streams (e.g., audio, video).</a:t>
            </a:r>
          </a:p>
          <a:p>
            <a:pPr lvl="1"/>
            <a:r>
              <a:rPr lang="en-US" sz="2400" b="1" dirty="0"/>
              <a:t>Keystream Generation</a:t>
            </a:r>
            <a:r>
              <a:rPr lang="en-US" sz="2400" dirty="0"/>
              <a:t>: The keystream is generated based on an initial seed value or key, ensuring the encryption process is secure as long as the key is kept secret.</a:t>
            </a:r>
          </a:p>
          <a:p>
            <a:endParaRPr lang="en-IN" sz="2400" dirty="0"/>
          </a:p>
        </p:txBody>
      </p:sp>
      <p:sp>
        <p:nvSpPr>
          <p:cNvPr id="4" name="Google Shape;158;p5"/>
          <p:cNvSpPr>
            <a:spLocks noGrp="1"/>
          </p:cNvSpPr>
          <p:nvPr>
            <p:ph type="title"/>
          </p:nvPr>
        </p:nvSpPr>
        <p:spPr>
          <a:xfrm>
            <a:off x="0" y="1064711"/>
            <a:ext cx="9043792" cy="626303"/>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dirty="0" smtClean="0">
                <a:solidFill>
                  <a:schemeClr val="lt1"/>
                </a:solidFill>
                <a:latin typeface="Calibri"/>
                <a:ea typeface="Calibri"/>
                <a:cs typeface="Calibri"/>
                <a:sym typeface="Calibri"/>
              </a:rPr>
              <a:t>Data  Stream  Cipher</a:t>
            </a:r>
            <a:endParaRPr sz="3200" b="1"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4261328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6" name="Google Shape;1486;p7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87" name="Google Shape;1487;p7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Advantages of the CTR Mode</a:t>
            </a:r>
            <a:endParaRPr sz="2800" b="1">
              <a:solidFill>
                <a:schemeClr val="lt1"/>
              </a:solidFill>
              <a:latin typeface="Calibri"/>
              <a:ea typeface="Calibri"/>
              <a:cs typeface="Calibri"/>
              <a:sym typeface="Calibri"/>
            </a:endParaRPr>
          </a:p>
        </p:txBody>
      </p:sp>
      <p:sp>
        <p:nvSpPr>
          <p:cNvPr id="1488" name="Google Shape;1488;p7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89" name="Google Shape;1489;p78"/>
          <p:cNvSpPr txBox="1">
            <a:spLocks noGrp="1"/>
          </p:cNvSpPr>
          <p:nvPr>
            <p:ph type="body" idx="1"/>
          </p:nvPr>
        </p:nvSpPr>
        <p:spPr>
          <a:xfrm>
            <a:off x="206790" y="2345263"/>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Strengths: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Needs only the encryption algorithm</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Random access to encrypted data blocks</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blocks can be processed (encrypted or decrypted) in parallel</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Simple; fast encryption/decryption</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Counter must be </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Must be unknown and unpredictable</a:t>
            </a:r>
            <a:endParaRPr/>
          </a:p>
          <a:p>
            <a:pPr marL="342900" lvl="1" indent="-342900" algn="l" rtl="0">
              <a:spcBef>
                <a:spcPts val="400"/>
              </a:spcBef>
              <a:spcAft>
                <a:spcPts val="0"/>
              </a:spcAft>
              <a:buClr>
                <a:schemeClr val="dk1"/>
              </a:buClr>
              <a:buSzPts val="2000"/>
              <a:buFont typeface="Arial"/>
              <a:buChar char="•"/>
            </a:pPr>
            <a:r>
              <a:rPr lang="en-IN" sz="2000">
                <a:latin typeface="Times New Roman"/>
                <a:ea typeface="Times New Roman"/>
                <a:cs typeface="Times New Roman"/>
                <a:sym typeface="Times New Roman"/>
              </a:rPr>
              <a:t>pseudo-randomness in the key stream is a goal</a:t>
            </a:r>
            <a:endParaRPr/>
          </a:p>
          <a:p>
            <a:pPr marL="342900" lvl="0" indent="-139700" algn="l" rtl="0">
              <a:spcBef>
                <a:spcPts val="640"/>
              </a:spcBef>
              <a:spcAft>
                <a:spcPts val="0"/>
              </a:spcAft>
              <a:buClr>
                <a:schemeClr val="dk1"/>
              </a:buClr>
              <a:buSzPts val="3200"/>
              <a:buNone/>
            </a:pPr>
            <a:endParaRPr/>
          </a:p>
        </p:txBody>
      </p:sp>
      <p:pic>
        <p:nvPicPr>
          <p:cNvPr id="1490" name="Google Shape;1490;p7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0"/>
                                        </p:tgtEl>
                                        <p:attrNameLst>
                                          <p:attrName>style.visibility</p:attrName>
                                        </p:attrNameLst>
                                      </p:cBhvr>
                                      <p:to>
                                        <p:strVal val="visible"/>
                                      </p:to>
                                    </p:set>
                                    <p:animEffect transition="in" filter="fade">
                                      <p:cBhvr>
                                        <p:cTn id="7" dur="1"/>
                                        <p:tgtEl>
                                          <p:spTgt spid="14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8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8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8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8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8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48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89">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89">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89">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8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6" name="Google Shape;1496;p7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497" name="Google Shape;1497;p7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Summary of all modes</a:t>
            </a:r>
            <a:endParaRPr sz="2800" b="1">
              <a:solidFill>
                <a:schemeClr val="lt1"/>
              </a:solidFill>
              <a:latin typeface="Calibri"/>
              <a:ea typeface="Calibri"/>
              <a:cs typeface="Calibri"/>
              <a:sym typeface="Calibri"/>
            </a:endParaRPr>
          </a:p>
        </p:txBody>
      </p:sp>
      <p:sp>
        <p:nvSpPr>
          <p:cNvPr id="1498" name="Google Shape;1498;p7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aphicFrame>
        <p:nvGraphicFramePr>
          <p:cNvPr id="1499" name="Google Shape;1499;p79"/>
          <p:cNvGraphicFramePr/>
          <p:nvPr/>
        </p:nvGraphicFramePr>
        <p:xfrm>
          <a:off x="5834" y="2286000"/>
          <a:ext cx="8762975" cy="822970"/>
        </p:xfrm>
        <a:graphic>
          <a:graphicData uri="http://schemas.openxmlformats.org/drawingml/2006/table">
            <a:tbl>
              <a:tblPr firstRow="1" bandRow="1">
                <a:noFill/>
                <a:tableStyleId>{215F5590-9B80-4B5E-AC98-1613B9E9B367}</a:tableStyleId>
              </a:tblPr>
              <a:tblGrid>
                <a:gridCol w="1537175"/>
                <a:gridCol w="5256575"/>
                <a:gridCol w="1969225"/>
              </a:tblGrid>
              <a:tr h="472050">
                <a:tc>
                  <a:txBody>
                    <a:bodyPr/>
                    <a:lstStyle/>
                    <a:p>
                      <a:pPr marL="0" marR="0" lvl="0" indent="0" algn="ctr" rtl="0">
                        <a:spcBef>
                          <a:spcPts val="0"/>
                        </a:spcBef>
                        <a:spcAft>
                          <a:spcPts val="0"/>
                        </a:spcAft>
                        <a:buNone/>
                      </a:pPr>
                      <a:r>
                        <a:rPr lang="en-IN" sz="2400" u="none" strike="noStrike" cap="none"/>
                        <a:t>Operation</a:t>
                      </a:r>
                      <a:endParaRPr/>
                    </a:p>
                    <a:p>
                      <a:pPr marL="0" marR="0" lvl="0" indent="0" algn="ctr" rtl="0">
                        <a:spcBef>
                          <a:spcPts val="0"/>
                        </a:spcBef>
                        <a:spcAft>
                          <a:spcPts val="0"/>
                        </a:spcAft>
                        <a:buNone/>
                      </a:pPr>
                      <a:r>
                        <a:rPr lang="en-IN" sz="2400" u="none" strike="noStrike" cap="none"/>
                        <a:t>Mode</a:t>
                      </a:r>
                      <a:endParaRPr/>
                    </a:p>
                  </a:txBody>
                  <a:tcPr marL="91450" marR="91450" marT="45725" marB="45725"/>
                </a:tc>
                <a:tc>
                  <a:txBody>
                    <a:bodyPr/>
                    <a:lstStyle/>
                    <a:p>
                      <a:pPr marL="0" marR="0" lvl="0" indent="0" algn="ctr" rtl="0">
                        <a:spcBef>
                          <a:spcPts val="0"/>
                        </a:spcBef>
                        <a:spcAft>
                          <a:spcPts val="0"/>
                        </a:spcAft>
                        <a:buNone/>
                      </a:pPr>
                      <a:r>
                        <a:rPr lang="en-IN" sz="2400" u="none" strike="noStrike" cap="none"/>
                        <a:t>Description</a:t>
                      </a:r>
                      <a:endParaRPr/>
                    </a:p>
                  </a:txBody>
                  <a:tcPr marL="91450" marR="91450" marT="45725" marB="45725"/>
                </a:tc>
                <a:tc>
                  <a:txBody>
                    <a:bodyPr/>
                    <a:lstStyle/>
                    <a:p>
                      <a:pPr marL="0" marR="0" lvl="0" indent="0" algn="ctr" rtl="0">
                        <a:spcBef>
                          <a:spcPts val="0"/>
                        </a:spcBef>
                        <a:spcAft>
                          <a:spcPts val="0"/>
                        </a:spcAft>
                        <a:buNone/>
                      </a:pPr>
                      <a:r>
                        <a:rPr lang="en-IN" sz="2400" u="none" strike="noStrike" cap="none"/>
                        <a:t>Type of Result</a:t>
                      </a:r>
                      <a:endParaRPr sz="2400" u="none" strike="noStrike" cap="none"/>
                    </a:p>
                  </a:txBody>
                  <a:tcPr marL="91450" marR="91450" marT="45725" marB="45725"/>
                </a:tc>
              </a:tr>
            </a:tbl>
          </a:graphicData>
        </a:graphic>
      </p:graphicFrame>
      <p:graphicFrame>
        <p:nvGraphicFramePr>
          <p:cNvPr id="1500" name="Google Shape;1500;p79"/>
          <p:cNvGraphicFramePr/>
          <p:nvPr/>
        </p:nvGraphicFramePr>
        <p:xfrm>
          <a:off x="5834" y="3137579"/>
          <a:ext cx="8762975" cy="701050"/>
        </p:xfrm>
        <a:graphic>
          <a:graphicData uri="http://schemas.openxmlformats.org/drawingml/2006/table">
            <a:tbl>
              <a:tblPr firstRow="1" bandRow="1">
                <a:noFill/>
                <a:tableStyleId>{215F5590-9B80-4B5E-AC98-1613B9E9B367}</a:tableStyleId>
              </a:tblPr>
              <a:tblGrid>
                <a:gridCol w="1537175"/>
                <a:gridCol w="5256575"/>
                <a:gridCol w="1969225"/>
              </a:tblGrid>
              <a:tr h="535600">
                <a:tc>
                  <a:txBody>
                    <a:bodyPr/>
                    <a:lstStyle/>
                    <a:p>
                      <a:pPr marL="0" marR="0" lvl="0" indent="0" algn="l" rtl="0">
                        <a:spcBef>
                          <a:spcPts val="0"/>
                        </a:spcBef>
                        <a:spcAft>
                          <a:spcPts val="0"/>
                        </a:spcAft>
                        <a:buNone/>
                      </a:pPr>
                      <a:r>
                        <a:rPr lang="en-IN" sz="2000" b="0" u="none" strike="noStrike" cap="none"/>
                        <a:t>ECB</a:t>
                      </a:r>
                      <a:endParaRPr/>
                    </a:p>
                  </a:txBody>
                  <a:tcPr marL="91450" marR="91450" marT="45725" marB="45725"/>
                </a:tc>
                <a:tc>
                  <a:txBody>
                    <a:bodyPr/>
                    <a:lstStyle/>
                    <a:p>
                      <a:pPr marL="0" marR="0" lvl="0" indent="0" algn="l" rtl="0">
                        <a:spcBef>
                          <a:spcPts val="0"/>
                        </a:spcBef>
                        <a:spcAft>
                          <a:spcPts val="0"/>
                        </a:spcAft>
                        <a:buNone/>
                      </a:pPr>
                      <a:r>
                        <a:rPr lang="en-IN" sz="2000" b="0"/>
                        <a:t>Each n-bit block is encrypted independently with same key</a:t>
                      </a:r>
                      <a:endParaRPr/>
                    </a:p>
                  </a:txBody>
                  <a:tcPr marL="91450" marR="91450" marT="45725" marB="45725"/>
                </a:tc>
                <a:tc>
                  <a:txBody>
                    <a:bodyPr/>
                    <a:lstStyle/>
                    <a:p>
                      <a:pPr marL="0" marR="0" lvl="0" indent="0" algn="l" rtl="0">
                        <a:spcBef>
                          <a:spcPts val="0"/>
                        </a:spcBef>
                        <a:spcAft>
                          <a:spcPts val="0"/>
                        </a:spcAft>
                        <a:buNone/>
                      </a:pPr>
                      <a:r>
                        <a:rPr lang="en-IN" sz="2000" b="0"/>
                        <a:t>Block Cipher</a:t>
                      </a:r>
                      <a:endParaRPr/>
                    </a:p>
                  </a:txBody>
                  <a:tcPr marL="91450" marR="91450" marT="45725" marB="45725"/>
                </a:tc>
              </a:tr>
            </a:tbl>
          </a:graphicData>
        </a:graphic>
      </p:graphicFrame>
      <p:graphicFrame>
        <p:nvGraphicFramePr>
          <p:cNvPr id="1501" name="Google Shape;1501;p79"/>
          <p:cNvGraphicFramePr/>
          <p:nvPr/>
        </p:nvGraphicFramePr>
        <p:xfrm>
          <a:off x="6782" y="3858007"/>
          <a:ext cx="8762025" cy="701050"/>
        </p:xfrm>
        <a:graphic>
          <a:graphicData uri="http://schemas.openxmlformats.org/drawingml/2006/table">
            <a:tbl>
              <a:tblPr firstRow="1" bandRow="1">
                <a:noFill/>
                <a:tableStyleId>{215F5590-9B80-4B5E-AC98-1613B9E9B367}</a:tableStyleId>
              </a:tblPr>
              <a:tblGrid>
                <a:gridCol w="1540875"/>
                <a:gridCol w="5256575"/>
                <a:gridCol w="1964575"/>
              </a:tblGrid>
              <a:tr h="472050">
                <a:tc>
                  <a:txBody>
                    <a:bodyPr/>
                    <a:lstStyle/>
                    <a:p>
                      <a:pPr marL="0" marR="0" lvl="0" indent="0" algn="l" rtl="0">
                        <a:spcBef>
                          <a:spcPts val="0"/>
                        </a:spcBef>
                        <a:spcAft>
                          <a:spcPts val="0"/>
                        </a:spcAft>
                        <a:buNone/>
                      </a:pPr>
                      <a:r>
                        <a:rPr lang="en-IN" sz="2000" b="0"/>
                        <a:t>CBC</a:t>
                      </a:r>
                      <a:endParaRPr/>
                    </a:p>
                  </a:txBody>
                  <a:tcPr marL="91450" marR="91450" marT="45725" marB="45725"/>
                </a:tc>
                <a:tc>
                  <a:txBody>
                    <a:bodyPr/>
                    <a:lstStyle/>
                    <a:p>
                      <a:pPr marL="0" marR="0" lvl="0" indent="0" algn="l" rtl="0">
                        <a:spcBef>
                          <a:spcPts val="0"/>
                        </a:spcBef>
                        <a:spcAft>
                          <a:spcPts val="0"/>
                        </a:spcAft>
                        <a:buNone/>
                      </a:pPr>
                      <a:r>
                        <a:rPr lang="en-IN" sz="2000" b="0"/>
                        <a:t>Same as ECB, but each block is XORed with previous cipher text</a:t>
                      </a:r>
                      <a:endParaRPr sz="2000" b="0"/>
                    </a:p>
                  </a:txBody>
                  <a:tcPr marL="91450" marR="91450" marT="45725" marB="45725"/>
                </a:tc>
                <a:tc>
                  <a:txBody>
                    <a:bodyPr/>
                    <a:lstStyle/>
                    <a:p>
                      <a:pPr marL="0" marR="0" lvl="0" indent="0" algn="l" rtl="0">
                        <a:spcBef>
                          <a:spcPts val="0"/>
                        </a:spcBef>
                        <a:spcAft>
                          <a:spcPts val="0"/>
                        </a:spcAft>
                        <a:buNone/>
                      </a:pPr>
                      <a:r>
                        <a:rPr lang="en-IN" sz="2000" b="0"/>
                        <a:t>Block Cipher</a:t>
                      </a:r>
                      <a:endParaRPr sz="2000" b="0"/>
                    </a:p>
                  </a:txBody>
                  <a:tcPr marL="91450" marR="91450" marT="45725" marB="45725"/>
                </a:tc>
              </a:tr>
            </a:tbl>
          </a:graphicData>
        </a:graphic>
      </p:graphicFrame>
      <p:graphicFrame>
        <p:nvGraphicFramePr>
          <p:cNvPr id="1502" name="Google Shape;1502;p79"/>
          <p:cNvGraphicFramePr/>
          <p:nvPr/>
        </p:nvGraphicFramePr>
        <p:xfrm>
          <a:off x="0" y="4581128"/>
          <a:ext cx="8762975" cy="822970"/>
        </p:xfrm>
        <a:graphic>
          <a:graphicData uri="http://schemas.openxmlformats.org/drawingml/2006/table">
            <a:tbl>
              <a:tblPr firstRow="1" bandRow="1">
                <a:noFill/>
                <a:tableStyleId>{215F5590-9B80-4B5E-AC98-1613B9E9B367}</a:tableStyleId>
              </a:tblPr>
              <a:tblGrid>
                <a:gridCol w="1537175"/>
                <a:gridCol w="5256575"/>
                <a:gridCol w="1969225"/>
              </a:tblGrid>
              <a:tr h="472050">
                <a:tc>
                  <a:txBody>
                    <a:bodyPr/>
                    <a:lstStyle/>
                    <a:p>
                      <a:pPr marL="0" marR="0" lvl="0" indent="0" algn="l" rtl="0">
                        <a:spcBef>
                          <a:spcPts val="0"/>
                        </a:spcBef>
                        <a:spcAft>
                          <a:spcPts val="0"/>
                        </a:spcAft>
                        <a:buNone/>
                      </a:pPr>
                      <a:r>
                        <a:rPr lang="en-IN" sz="2400" b="0"/>
                        <a:t>CFB</a:t>
                      </a:r>
                      <a:endParaRPr/>
                    </a:p>
                  </a:txBody>
                  <a:tcPr marL="91450" marR="91450" marT="45725" marB="45725"/>
                </a:tc>
                <a:tc>
                  <a:txBody>
                    <a:bodyPr/>
                    <a:lstStyle/>
                    <a:p>
                      <a:pPr marL="0" marR="0" lvl="0" indent="0" algn="l" rtl="0">
                        <a:spcBef>
                          <a:spcPts val="0"/>
                        </a:spcBef>
                        <a:spcAft>
                          <a:spcPts val="0"/>
                        </a:spcAft>
                        <a:buNone/>
                      </a:pPr>
                      <a:r>
                        <a:rPr lang="en-IN" sz="2400" b="0"/>
                        <a:t>Each s-bit block is XORed with s-bit key which is part of previous cipher text</a:t>
                      </a:r>
                      <a:endParaRPr sz="2400" b="0"/>
                    </a:p>
                  </a:txBody>
                  <a:tcPr marL="91450" marR="91450" marT="45725" marB="45725"/>
                </a:tc>
                <a:tc>
                  <a:txBody>
                    <a:bodyPr/>
                    <a:lstStyle/>
                    <a:p>
                      <a:pPr marL="0" marR="0" lvl="0" indent="0" algn="l" rtl="0">
                        <a:spcBef>
                          <a:spcPts val="0"/>
                        </a:spcBef>
                        <a:spcAft>
                          <a:spcPts val="0"/>
                        </a:spcAft>
                        <a:buNone/>
                      </a:pPr>
                      <a:r>
                        <a:rPr lang="en-IN" sz="2400" b="0"/>
                        <a:t>Stream Cipher</a:t>
                      </a:r>
                      <a:endParaRPr/>
                    </a:p>
                  </a:txBody>
                  <a:tcPr marL="91450" marR="91450" marT="45725" marB="45725"/>
                </a:tc>
              </a:tr>
            </a:tbl>
          </a:graphicData>
        </a:graphic>
      </p:graphicFrame>
      <p:graphicFrame>
        <p:nvGraphicFramePr>
          <p:cNvPr id="1503" name="Google Shape;1503;p79"/>
          <p:cNvGraphicFramePr/>
          <p:nvPr/>
        </p:nvGraphicFramePr>
        <p:xfrm>
          <a:off x="5834" y="5373216"/>
          <a:ext cx="8762975" cy="822970"/>
        </p:xfrm>
        <a:graphic>
          <a:graphicData uri="http://schemas.openxmlformats.org/drawingml/2006/table">
            <a:tbl>
              <a:tblPr firstRow="1" bandRow="1">
                <a:noFill/>
                <a:tableStyleId>{215F5590-9B80-4B5E-AC98-1613B9E9B367}</a:tableStyleId>
              </a:tblPr>
              <a:tblGrid>
                <a:gridCol w="1537175"/>
                <a:gridCol w="5256575"/>
                <a:gridCol w="1969225"/>
              </a:tblGrid>
              <a:tr h="472050">
                <a:tc>
                  <a:txBody>
                    <a:bodyPr/>
                    <a:lstStyle/>
                    <a:p>
                      <a:pPr marL="0" marR="0" lvl="0" indent="0" algn="l" rtl="0">
                        <a:spcBef>
                          <a:spcPts val="0"/>
                        </a:spcBef>
                        <a:spcAft>
                          <a:spcPts val="0"/>
                        </a:spcAft>
                        <a:buNone/>
                      </a:pPr>
                      <a:r>
                        <a:rPr lang="en-IN" sz="2400" b="0"/>
                        <a:t>OFB</a:t>
                      </a:r>
                      <a:endParaRPr/>
                    </a:p>
                  </a:txBody>
                  <a:tcPr marL="91450" marR="91450" marT="45725" marB="45725"/>
                </a:tc>
                <a:tc>
                  <a:txBody>
                    <a:bodyPr/>
                    <a:lstStyle/>
                    <a:p>
                      <a:pPr marL="0" marR="0" lvl="0" indent="0" algn="l" rtl="0">
                        <a:spcBef>
                          <a:spcPts val="0"/>
                        </a:spcBef>
                        <a:spcAft>
                          <a:spcPts val="0"/>
                        </a:spcAft>
                        <a:buNone/>
                      </a:pPr>
                      <a:r>
                        <a:rPr lang="en-IN" sz="2400" b="0"/>
                        <a:t>Same as CFB, but the shift register is updated by the previous s-bit key</a:t>
                      </a:r>
                      <a:endParaRPr sz="2400" b="0"/>
                    </a:p>
                  </a:txBody>
                  <a:tcPr marL="91450" marR="91450" marT="45725" marB="45725"/>
                </a:tc>
                <a:tc>
                  <a:txBody>
                    <a:bodyPr/>
                    <a:lstStyle/>
                    <a:p>
                      <a:pPr marL="0" marR="0" lvl="0" indent="0" algn="l" rtl="0">
                        <a:spcBef>
                          <a:spcPts val="0"/>
                        </a:spcBef>
                        <a:spcAft>
                          <a:spcPts val="0"/>
                        </a:spcAft>
                        <a:buNone/>
                      </a:pPr>
                      <a:r>
                        <a:rPr lang="en-IN" sz="2400" b="0"/>
                        <a:t>Stream Cipher</a:t>
                      </a:r>
                      <a:endParaRPr/>
                    </a:p>
                  </a:txBody>
                  <a:tcPr marL="91450" marR="91450" marT="45725" marB="45725"/>
                </a:tc>
              </a:tr>
            </a:tbl>
          </a:graphicData>
        </a:graphic>
      </p:graphicFrame>
      <p:graphicFrame>
        <p:nvGraphicFramePr>
          <p:cNvPr id="1504" name="Google Shape;1504;p79"/>
          <p:cNvGraphicFramePr/>
          <p:nvPr/>
        </p:nvGraphicFramePr>
        <p:xfrm>
          <a:off x="5834" y="6165304"/>
          <a:ext cx="8762975" cy="701050"/>
        </p:xfrm>
        <a:graphic>
          <a:graphicData uri="http://schemas.openxmlformats.org/drawingml/2006/table">
            <a:tbl>
              <a:tblPr firstRow="1" bandRow="1">
                <a:noFill/>
                <a:tableStyleId>{215F5590-9B80-4B5E-AC98-1613B9E9B367}</a:tableStyleId>
              </a:tblPr>
              <a:tblGrid>
                <a:gridCol w="1537175"/>
                <a:gridCol w="5256575"/>
                <a:gridCol w="1969225"/>
              </a:tblGrid>
              <a:tr h="472050">
                <a:tc>
                  <a:txBody>
                    <a:bodyPr/>
                    <a:lstStyle/>
                    <a:p>
                      <a:pPr marL="0" marR="0" lvl="0" indent="0" algn="l" rtl="0">
                        <a:spcBef>
                          <a:spcPts val="0"/>
                        </a:spcBef>
                        <a:spcAft>
                          <a:spcPts val="0"/>
                        </a:spcAft>
                        <a:buNone/>
                      </a:pPr>
                      <a:r>
                        <a:rPr lang="en-IN" sz="2000" b="0"/>
                        <a:t>CTR</a:t>
                      </a:r>
                      <a:endParaRPr/>
                    </a:p>
                  </a:txBody>
                  <a:tcPr marL="91450" marR="91450" marT="45725" marB="45725"/>
                </a:tc>
                <a:tc>
                  <a:txBody>
                    <a:bodyPr/>
                    <a:lstStyle/>
                    <a:p>
                      <a:pPr marL="0" marR="0" lvl="0" indent="0" algn="l" rtl="0">
                        <a:spcBef>
                          <a:spcPts val="0"/>
                        </a:spcBef>
                        <a:spcAft>
                          <a:spcPts val="0"/>
                        </a:spcAft>
                        <a:buNone/>
                      </a:pPr>
                      <a:r>
                        <a:rPr lang="en-IN" sz="2000" b="0"/>
                        <a:t>Same as OFB, but a counter is used instead of nonce</a:t>
                      </a:r>
                      <a:endParaRPr sz="2000" b="0"/>
                    </a:p>
                  </a:txBody>
                  <a:tcPr marL="91450" marR="91450" marT="45725" marB="45725"/>
                </a:tc>
                <a:tc>
                  <a:txBody>
                    <a:bodyPr/>
                    <a:lstStyle/>
                    <a:p>
                      <a:pPr marL="0" marR="0" lvl="0" indent="0" algn="l" rtl="0">
                        <a:spcBef>
                          <a:spcPts val="0"/>
                        </a:spcBef>
                        <a:spcAft>
                          <a:spcPts val="0"/>
                        </a:spcAft>
                        <a:buNone/>
                      </a:pPr>
                      <a:r>
                        <a:rPr lang="en-IN" sz="2000" b="0"/>
                        <a:t>Stream Cipher</a:t>
                      </a:r>
                      <a:endParaRPr/>
                    </a:p>
                  </a:txBody>
                  <a:tcPr marL="91450" marR="91450" marT="45725" marB="45725"/>
                </a:tc>
              </a:tr>
            </a:tbl>
          </a:graphicData>
        </a:graphic>
      </p:graphicFrame>
      <p:pic>
        <p:nvPicPr>
          <p:cNvPr id="1505" name="Google Shape;1505;p7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5"/>
                                        </p:tgtEl>
                                        <p:attrNameLst>
                                          <p:attrName>style.visibility</p:attrName>
                                        </p:attrNameLst>
                                      </p:cBhvr>
                                      <p:to>
                                        <p:strVal val="visible"/>
                                      </p:to>
                                    </p:set>
                                    <p:animEffect transition="in" filter="fade">
                                      <p:cBhvr>
                                        <p:cTn id="7" dur="1"/>
                                        <p:tgtEl>
                                          <p:spTgt spid="15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9"/>
                                        </p:tgtEl>
                                        <p:attrNameLst>
                                          <p:attrName>style.visibility</p:attrName>
                                        </p:attrNameLst>
                                      </p:cBhvr>
                                      <p:to>
                                        <p:strVal val="visible"/>
                                      </p:to>
                                    </p:set>
                                    <p:animEffect transition="in" filter="fade">
                                      <p:cBhvr>
                                        <p:cTn id="12" dur="500"/>
                                        <p:tgtEl>
                                          <p:spTgt spid="1499"/>
                                        </p:tgtEl>
                                      </p:cBhvr>
                                    </p:animEffect>
                                  </p:childTnLst>
                                </p:cTn>
                              </p:par>
                              <p:par>
                                <p:cTn id="13" presetID="10" presetClass="entr" presetSubtype="0" fill="hold" nodeType="withEffect">
                                  <p:stCondLst>
                                    <p:cond delay="0"/>
                                  </p:stCondLst>
                                  <p:childTnLst>
                                    <p:set>
                                      <p:cBhvr>
                                        <p:cTn id="14" dur="1" fill="hold">
                                          <p:stCondLst>
                                            <p:cond delay="0"/>
                                          </p:stCondLst>
                                        </p:cTn>
                                        <p:tgtEl>
                                          <p:spTgt spid="1500"/>
                                        </p:tgtEl>
                                        <p:attrNameLst>
                                          <p:attrName>style.visibility</p:attrName>
                                        </p:attrNameLst>
                                      </p:cBhvr>
                                      <p:to>
                                        <p:strVal val="visible"/>
                                      </p:to>
                                    </p:set>
                                    <p:animEffect transition="in" filter="fade">
                                      <p:cBhvr>
                                        <p:cTn id="15" dur="500"/>
                                        <p:tgtEl>
                                          <p:spTgt spid="150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01"/>
                                        </p:tgtEl>
                                        <p:attrNameLst>
                                          <p:attrName>style.visibility</p:attrName>
                                        </p:attrNameLst>
                                      </p:cBhvr>
                                      <p:to>
                                        <p:strVal val="visible"/>
                                      </p:to>
                                    </p:set>
                                    <p:animEffect transition="in" filter="fade">
                                      <p:cBhvr>
                                        <p:cTn id="20" dur="500"/>
                                        <p:tgtEl>
                                          <p:spTgt spid="150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02"/>
                                        </p:tgtEl>
                                        <p:attrNameLst>
                                          <p:attrName>style.visibility</p:attrName>
                                        </p:attrNameLst>
                                      </p:cBhvr>
                                      <p:to>
                                        <p:strVal val="visible"/>
                                      </p:to>
                                    </p:set>
                                    <p:animEffect transition="in" filter="fade">
                                      <p:cBhvr>
                                        <p:cTn id="25" dur="500"/>
                                        <p:tgtEl>
                                          <p:spTgt spid="15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03"/>
                                        </p:tgtEl>
                                        <p:attrNameLst>
                                          <p:attrName>style.visibility</p:attrName>
                                        </p:attrNameLst>
                                      </p:cBhvr>
                                      <p:to>
                                        <p:strVal val="visible"/>
                                      </p:to>
                                    </p:set>
                                    <p:animEffect transition="in" filter="fade">
                                      <p:cBhvr>
                                        <p:cTn id="30" dur="500"/>
                                        <p:tgtEl>
                                          <p:spTgt spid="150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04"/>
                                        </p:tgtEl>
                                        <p:attrNameLst>
                                          <p:attrName>style.visibility</p:attrName>
                                        </p:attrNameLst>
                                      </p:cBhvr>
                                      <p:to>
                                        <p:strVal val="visible"/>
                                      </p:to>
                                    </p:set>
                                    <p:animEffect transition="in" filter="fade">
                                      <p:cBhvr>
                                        <p:cTn id="35" dur="500"/>
                                        <p:tgtEl>
                                          <p:spTgt spid="1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1" name="Google Shape;1511;p8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12" name="Google Shape;1512;p8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Multiple Encryption</a:t>
            </a:r>
            <a:endParaRPr sz="2800" b="1">
              <a:solidFill>
                <a:schemeClr val="lt1"/>
              </a:solidFill>
              <a:latin typeface="Calibri"/>
              <a:ea typeface="Calibri"/>
              <a:cs typeface="Calibri"/>
              <a:sym typeface="Calibri"/>
            </a:endParaRPr>
          </a:p>
        </p:txBody>
      </p:sp>
      <p:sp>
        <p:nvSpPr>
          <p:cNvPr id="1513" name="Google Shape;1513;p8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14" name="Google Shape;1514;p80"/>
          <p:cNvSpPr txBox="1">
            <a:spLocks noGrp="1"/>
          </p:cNvSpPr>
          <p:nvPr>
            <p:ph type="body" idx="1"/>
          </p:nvPr>
        </p:nvSpPr>
        <p:spPr>
          <a:xfrm>
            <a:off x="0" y="2287934"/>
            <a:ext cx="87630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Given the potential vulnerability of DES to a brute-force attack, there has been considerable interest in finding an alternative. </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One approach is to design a completely new algorithm, of which AES is a prime example.</a:t>
            </a:r>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Another alternative, which would preserve the existing investment in software and equipment, is to use multiple encryption with DES and multiple keys. </a:t>
            </a:r>
            <a:endParaRPr/>
          </a:p>
          <a:p>
            <a:pPr marL="342900" lvl="0" indent="-139700" algn="l" rtl="0">
              <a:spcBef>
                <a:spcPts val="640"/>
              </a:spcBef>
              <a:spcAft>
                <a:spcPts val="0"/>
              </a:spcAft>
              <a:buClr>
                <a:schemeClr val="dk1"/>
              </a:buClr>
              <a:buSzPts val="3200"/>
              <a:buNone/>
            </a:pPr>
            <a:endParaRPr/>
          </a:p>
        </p:txBody>
      </p:sp>
      <p:pic>
        <p:nvPicPr>
          <p:cNvPr id="1515" name="Google Shape;1515;p8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15"/>
                                        </p:tgtEl>
                                        <p:attrNameLst>
                                          <p:attrName>style.visibility</p:attrName>
                                        </p:attrNameLst>
                                      </p:cBhvr>
                                      <p:to>
                                        <p:strVal val="visible"/>
                                      </p:to>
                                    </p:set>
                                    <p:animEffect transition="in" filter="fade">
                                      <p:cBhvr>
                                        <p:cTn id="7" dur="1"/>
                                        <p:tgtEl>
                                          <p:spTgt spid="15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1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1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1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8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22" name="Google Shape;1522;p8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Double DES</a:t>
            </a:r>
            <a:endParaRPr sz="2800" b="1">
              <a:solidFill>
                <a:schemeClr val="lt1"/>
              </a:solidFill>
              <a:latin typeface="Calibri"/>
              <a:ea typeface="Calibri"/>
              <a:cs typeface="Calibri"/>
              <a:sym typeface="Calibri"/>
            </a:endParaRPr>
          </a:p>
        </p:txBody>
      </p:sp>
      <p:sp>
        <p:nvSpPr>
          <p:cNvPr id="1523" name="Google Shape;1523;p8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524" name="Google Shape;1524;p81"/>
          <p:cNvGrpSpPr/>
          <p:nvPr/>
        </p:nvGrpSpPr>
        <p:grpSpPr>
          <a:xfrm>
            <a:off x="188152" y="2569468"/>
            <a:ext cx="8676965" cy="4047927"/>
            <a:chOff x="107503" y="1052735"/>
            <a:chExt cx="8676965" cy="4534930"/>
          </a:xfrm>
        </p:grpSpPr>
        <p:pic>
          <p:nvPicPr>
            <p:cNvPr id="1525" name="Google Shape;1525;p81"/>
            <p:cNvPicPr preferRelativeResize="0"/>
            <p:nvPr/>
          </p:nvPicPr>
          <p:blipFill rotWithShape="1">
            <a:blip r:embed="rId3">
              <a:alphaModFix/>
            </a:blip>
            <a:srcRect l="1961"/>
            <a:stretch/>
          </p:blipFill>
          <p:spPr>
            <a:xfrm>
              <a:off x="107503" y="1052735"/>
              <a:ext cx="5400000" cy="1849427"/>
            </a:xfrm>
            <a:prstGeom prst="rect">
              <a:avLst/>
            </a:prstGeom>
            <a:noFill/>
            <a:ln>
              <a:noFill/>
            </a:ln>
          </p:spPr>
        </p:pic>
        <p:pic>
          <p:nvPicPr>
            <p:cNvPr id="1526" name="Google Shape;1526;p81"/>
            <p:cNvPicPr preferRelativeResize="0"/>
            <p:nvPr/>
          </p:nvPicPr>
          <p:blipFill rotWithShape="1">
            <a:blip r:embed="rId4">
              <a:alphaModFix/>
            </a:blip>
            <a:srcRect l="1113"/>
            <a:stretch/>
          </p:blipFill>
          <p:spPr>
            <a:xfrm>
              <a:off x="107503" y="3729867"/>
              <a:ext cx="5400000" cy="1857798"/>
            </a:xfrm>
            <a:prstGeom prst="rect">
              <a:avLst/>
            </a:prstGeom>
            <a:noFill/>
            <a:ln>
              <a:noFill/>
            </a:ln>
          </p:spPr>
        </p:pic>
        <p:sp>
          <p:nvSpPr>
            <p:cNvPr id="1527" name="Google Shape;1527;p81"/>
            <p:cNvSpPr/>
            <p:nvPr/>
          </p:nvSpPr>
          <p:spPr>
            <a:xfrm>
              <a:off x="6012160" y="1810542"/>
              <a:ext cx="2772308"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a:t>
              </a:r>
              <a:endParaRPr/>
            </a:p>
          </p:txBody>
        </p:sp>
        <p:sp>
          <p:nvSpPr>
            <p:cNvPr id="1528" name="Google Shape;1528;p81"/>
            <p:cNvSpPr/>
            <p:nvPr/>
          </p:nvSpPr>
          <p:spPr>
            <a:xfrm>
              <a:off x="5868144" y="4545124"/>
              <a:ext cx="2916324"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a:t>
              </a:r>
              <a:endParaRPr/>
            </a:p>
          </p:txBody>
        </p:sp>
        <p:sp>
          <p:nvSpPr>
            <p:cNvPr id="1529" name="Google Shape;1529;p81"/>
            <p:cNvSpPr/>
            <p:nvPr/>
          </p:nvSpPr>
          <p:spPr>
            <a:xfrm>
              <a:off x="4932040" y="3083564"/>
              <a:ext cx="3852428" cy="77767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X </a:t>
              </a:r>
              <a:r>
                <a:rPr lang="en-IN" sz="3200" b="0" i="0" u="none" strike="noStrike" cap="none">
                  <a:solidFill>
                    <a:schemeClr val="lt1"/>
                  </a:solidFill>
                  <a:latin typeface="Calibri"/>
                  <a:ea typeface="Calibri"/>
                  <a:cs typeface="Calibri"/>
                  <a:sym typeface="Calibri"/>
                </a:rPr>
                <a:t>= 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 = 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a:t>
              </a: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a:t>
              </a:r>
              <a:endParaRPr/>
            </a:p>
          </p:txBody>
        </p:sp>
        <p:cxnSp>
          <p:nvCxnSpPr>
            <p:cNvPr id="1530" name="Google Shape;1530;p81"/>
            <p:cNvCxnSpPr>
              <a:stCxn id="1529" idx="1"/>
            </p:cNvCxnSpPr>
            <p:nvPr/>
          </p:nvCxnSpPr>
          <p:spPr>
            <a:xfrm rot="10800000">
              <a:off x="2843740" y="2286503"/>
              <a:ext cx="2088300" cy="1185900"/>
            </a:xfrm>
            <a:prstGeom prst="straightConnector1">
              <a:avLst/>
            </a:prstGeom>
            <a:noFill/>
            <a:ln w="28575" cap="flat" cmpd="sng">
              <a:solidFill>
                <a:schemeClr val="accent1"/>
              </a:solidFill>
              <a:prstDash val="solid"/>
              <a:round/>
              <a:headEnd type="none" w="sm" len="sm"/>
              <a:tailEnd type="triangle" w="med" len="med"/>
            </a:ln>
          </p:spPr>
        </p:cxnSp>
        <p:cxnSp>
          <p:nvCxnSpPr>
            <p:cNvPr id="1531" name="Google Shape;1531;p81"/>
            <p:cNvCxnSpPr>
              <a:stCxn id="1529" idx="1"/>
            </p:cNvCxnSpPr>
            <p:nvPr/>
          </p:nvCxnSpPr>
          <p:spPr>
            <a:xfrm flipH="1">
              <a:off x="2843740" y="3472403"/>
              <a:ext cx="2088300" cy="1144800"/>
            </a:xfrm>
            <a:prstGeom prst="straightConnector1">
              <a:avLst/>
            </a:prstGeom>
            <a:noFill/>
            <a:ln w="28575" cap="flat" cmpd="sng">
              <a:solidFill>
                <a:schemeClr val="accent1"/>
              </a:solidFill>
              <a:prstDash val="solid"/>
              <a:round/>
              <a:headEnd type="none" w="sm" len="sm"/>
              <a:tailEnd type="triangle" w="med" len="med"/>
            </a:ln>
          </p:spPr>
        </p:cxnSp>
      </p:grpSp>
      <p:pic>
        <p:nvPicPr>
          <p:cNvPr id="1532" name="Google Shape;1532;p81"/>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2"/>
                                        </p:tgtEl>
                                        <p:attrNameLst>
                                          <p:attrName>style.visibility</p:attrName>
                                        </p:attrNameLst>
                                      </p:cBhvr>
                                      <p:to>
                                        <p:strVal val="visible"/>
                                      </p:to>
                                    </p:set>
                                    <p:animEffect transition="in" filter="fade">
                                      <p:cBhvr>
                                        <p:cTn id="7" dur="1"/>
                                        <p:tgtEl>
                                          <p:spTgt spid="1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8" name="Google Shape;1538;p8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39" name="Google Shape;1539;p8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Meet in the Middle Attack</a:t>
            </a:r>
            <a:endParaRPr sz="2800" b="1">
              <a:solidFill>
                <a:schemeClr val="lt1"/>
              </a:solidFill>
              <a:latin typeface="Calibri"/>
              <a:ea typeface="Calibri"/>
              <a:cs typeface="Calibri"/>
              <a:sym typeface="Calibri"/>
            </a:endParaRPr>
          </a:p>
        </p:txBody>
      </p:sp>
      <p:sp>
        <p:nvSpPr>
          <p:cNvPr id="1540" name="Google Shape;1540;p8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41" name="Google Shape;1541;p82"/>
          <p:cNvSpPr txBox="1">
            <a:spLocks noGrp="1"/>
          </p:cNvSpPr>
          <p:nvPr>
            <p:ph type="body" idx="1"/>
          </p:nvPr>
        </p:nvSpPr>
        <p:spPr>
          <a:xfrm>
            <a:off x="190500" y="2287934"/>
            <a:ext cx="87630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IN" sz="2000">
                <a:latin typeface="Times New Roman"/>
                <a:ea typeface="Times New Roman"/>
                <a:cs typeface="Times New Roman"/>
                <a:sym typeface="Times New Roman"/>
              </a:rPr>
              <a:t>This attack involves encryption from one end, decryption from the other and matching the results in the middle.</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Suppose cryptanalyst knows P and corresponding C.</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IN" sz="2000">
                <a:latin typeface="Times New Roman"/>
                <a:ea typeface="Times New Roman"/>
                <a:cs typeface="Times New Roman"/>
                <a:sym typeface="Times New Roman"/>
              </a:rPr>
              <a:t>Now, the aim is to obtain the values of K1 and K2.</a:t>
            </a:r>
            <a:endParaRPr/>
          </a:p>
          <a:p>
            <a:pPr marL="342900" lvl="0" indent="-21590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pic>
        <p:nvPicPr>
          <p:cNvPr id="1542" name="Google Shape;1542;p8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2"/>
                                        </p:tgtEl>
                                        <p:attrNameLst>
                                          <p:attrName>style.visibility</p:attrName>
                                        </p:attrNameLst>
                                      </p:cBhvr>
                                      <p:to>
                                        <p:strVal val="visible"/>
                                      </p:to>
                                    </p:set>
                                    <p:animEffect transition="in" filter="fade">
                                      <p:cBhvr>
                                        <p:cTn id="7" dur="1"/>
                                        <p:tgtEl>
                                          <p:spTgt spid="15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4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4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4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4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41">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41">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41">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8" name="Google Shape;1548;p8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49" name="Google Shape;1549;p8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Meet in the Middle Attack Step-1</a:t>
            </a:r>
            <a:endParaRPr sz="2800" b="1">
              <a:solidFill>
                <a:schemeClr val="lt1"/>
              </a:solidFill>
              <a:latin typeface="Calibri"/>
              <a:ea typeface="Calibri"/>
              <a:cs typeface="Calibri"/>
              <a:sym typeface="Calibri"/>
            </a:endParaRPr>
          </a:p>
        </p:txBody>
      </p:sp>
      <p:sp>
        <p:nvSpPr>
          <p:cNvPr id="1550" name="Google Shape;1550;p8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51" name="Google Shape;1551;p83"/>
          <p:cNvSpPr txBox="1"/>
          <p:nvPr/>
        </p:nvSpPr>
        <p:spPr>
          <a:xfrm>
            <a:off x="226145" y="2330450"/>
            <a:ext cx="8763000" cy="1502637"/>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For all possible values (256) of key K1, the cryptanalyst would encrypt the P by performing E(K1,P).</a:t>
            </a:r>
            <a:endParaRPr/>
          </a:p>
          <a:p>
            <a:pPr marL="342900" marR="0" lvl="0" indent="-342900" algn="l" rtl="0">
              <a:lnSpc>
                <a:spcPct val="114000"/>
              </a:lnSpc>
              <a:spcBef>
                <a:spcPts val="40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The cryptanalyst would store output in a table.</a:t>
            </a:r>
            <a:endParaRPr/>
          </a:p>
          <a:p>
            <a:pPr marL="342900" marR="0" lvl="0" indent="-190500" algn="just" rtl="0">
              <a:lnSpc>
                <a:spcPct val="114000"/>
              </a:lnSpc>
              <a:spcBef>
                <a:spcPts val="480"/>
              </a:spcBef>
              <a:spcAft>
                <a:spcPts val="0"/>
              </a:spcAft>
              <a:buClr>
                <a:srgbClr val="0C0C0C"/>
              </a:buClr>
              <a:buSzPts val="2400"/>
              <a:buFont typeface="Noto Sans Symbols"/>
              <a:buNone/>
            </a:pPr>
            <a:endParaRPr sz="2400">
              <a:solidFill>
                <a:schemeClr val="dk1"/>
              </a:solidFill>
              <a:latin typeface="Calibri"/>
              <a:ea typeface="Calibri"/>
              <a:cs typeface="Calibri"/>
              <a:sym typeface="Calibri"/>
            </a:endParaRPr>
          </a:p>
          <a:p>
            <a:pPr marL="342900" marR="0" lvl="0" indent="-190500" algn="just" rtl="0">
              <a:lnSpc>
                <a:spcPct val="114000"/>
              </a:lnSpc>
              <a:spcBef>
                <a:spcPts val="480"/>
              </a:spcBef>
              <a:spcAft>
                <a:spcPts val="0"/>
              </a:spcAft>
              <a:buClr>
                <a:srgbClr val="0C0C0C"/>
              </a:buClr>
              <a:buSzPts val="2400"/>
              <a:buFont typeface="Noto Sans Symbols"/>
              <a:buNone/>
            </a:pPr>
            <a:endParaRPr sz="2400">
              <a:solidFill>
                <a:schemeClr val="dk1"/>
              </a:solidFill>
              <a:latin typeface="Calibri"/>
              <a:ea typeface="Calibri"/>
              <a:cs typeface="Calibri"/>
              <a:sym typeface="Calibri"/>
            </a:endParaRPr>
          </a:p>
        </p:txBody>
      </p:sp>
      <p:graphicFrame>
        <p:nvGraphicFramePr>
          <p:cNvPr id="1552" name="Google Shape;1552;p83"/>
          <p:cNvGraphicFramePr/>
          <p:nvPr/>
        </p:nvGraphicFramePr>
        <p:xfrm>
          <a:off x="5933673" y="4558572"/>
          <a:ext cx="1394275" cy="1513600"/>
        </p:xfrm>
        <a:graphic>
          <a:graphicData uri="http://schemas.openxmlformats.org/drawingml/2006/table">
            <a:tbl>
              <a:tblPr firstRow="1" bandRow="1">
                <a:noFill/>
                <a:tableStyleId>{215F5590-9B80-4B5E-AC98-1613B9E9B367}</a:tableStyleId>
              </a:tblPr>
              <a:tblGrid>
                <a:gridCol w="1394275"/>
              </a:tblGrid>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bl>
          </a:graphicData>
        </a:graphic>
      </p:graphicFrame>
      <p:grpSp>
        <p:nvGrpSpPr>
          <p:cNvPr id="1553" name="Google Shape;1553;p83"/>
          <p:cNvGrpSpPr/>
          <p:nvPr/>
        </p:nvGrpSpPr>
        <p:grpSpPr>
          <a:xfrm>
            <a:off x="2845282" y="3782478"/>
            <a:ext cx="3088225" cy="2289710"/>
            <a:chOff x="3126825" y="3129896"/>
            <a:chExt cx="3088225" cy="2289710"/>
          </a:xfrm>
        </p:grpSpPr>
        <p:sp>
          <p:nvSpPr>
            <p:cNvPr id="1554" name="Google Shape;1554;p83"/>
            <p:cNvSpPr/>
            <p:nvPr/>
          </p:nvSpPr>
          <p:spPr>
            <a:xfrm>
              <a:off x="4015937" y="3923266"/>
              <a:ext cx="1296144" cy="1496340"/>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Encrypt</a:t>
              </a:r>
              <a:endParaRPr/>
            </a:p>
          </p:txBody>
        </p:sp>
        <p:cxnSp>
          <p:nvCxnSpPr>
            <p:cNvPr id="1555" name="Google Shape;1555;p83"/>
            <p:cNvCxnSpPr/>
            <p:nvPr/>
          </p:nvCxnSpPr>
          <p:spPr>
            <a:xfrm>
              <a:off x="3126825" y="4102004"/>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6" name="Google Shape;1556;p83"/>
            <p:cNvCxnSpPr/>
            <p:nvPr/>
          </p:nvCxnSpPr>
          <p:spPr>
            <a:xfrm>
              <a:off x="3126825" y="4438616"/>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7" name="Google Shape;1557;p83"/>
            <p:cNvCxnSpPr/>
            <p:nvPr/>
          </p:nvCxnSpPr>
          <p:spPr>
            <a:xfrm>
              <a:off x="3141967" y="4815992"/>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8" name="Google Shape;1558;p83"/>
            <p:cNvCxnSpPr/>
            <p:nvPr/>
          </p:nvCxnSpPr>
          <p:spPr>
            <a:xfrm>
              <a:off x="3137961" y="5182124"/>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59" name="Google Shape;1559;p83"/>
            <p:cNvCxnSpPr/>
            <p:nvPr/>
          </p:nvCxnSpPr>
          <p:spPr>
            <a:xfrm>
              <a:off x="5310796" y="410271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60" name="Google Shape;1560;p83"/>
            <p:cNvCxnSpPr/>
            <p:nvPr/>
          </p:nvCxnSpPr>
          <p:spPr>
            <a:xfrm>
              <a:off x="5310796" y="443932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61" name="Google Shape;1561;p83"/>
            <p:cNvCxnSpPr/>
            <p:nvPr/>
          </p:nvCxnSpPr>
          <p:spPr>
            <a:xfrm>
              <a:off x="5325938" y="481669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62" name="Google Shape;1562;p83"/>
            <p:cNvCxnSpPr/>
            <p:nvPr/>
          </p:nvCxnSpPr>
          <p:spPr>
            <a:xfrm>
              <a:off x="5321932" y="5182831"/>
              <a:ext cx="889112" cy="0"/>
            </a:xfrm>
            <a:prstGeom prst="straightConnector1">
              <a:avLst/>
            </a:prstGeom>
            <a:noFill/>
            <a:ln w="19050" cap="flat" cmpd="sng">
              <a:solidFill>
                <a:schemeClr val="dk1"/>
              </a:solidFill>
              <a:prstDash val="solid"/>
              <a:round/>
              <a:headEnd type="none" w="sm" len="sm"/>
              <a:tailEnd type="triangle" w="med" len="med"/>
            </a:ln>
          </p:spPr>
        </p:cxnSp>
        <p:sp>
          <p:nvSpPr>
            <p:cNvPr id="1563" name="Google Shape;1563;p83"/>
            <p:cNvSpPr/>
            <p:nvPr/>
          </p:nvSpPr>
          <p:spPr>
            <a:xfrm>
              <a:off x="4375977" y="3129896"/>
              <a:ext cx="576064" cy="396044"/>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P</a:t>
              </a:r>
              <a:endParaRPr sz="1800">
                <a:solidFill>
                  <a:schemeClr val="dk1"/>
                </a:solidFill>
                <a:latin typeface="Arial"/>
                <a:ea typeface="Arial"/>
                <a:cs typeface="Arial"/>
                <a:sym typeface="Arial"/>
              </a:endParaRPr>
            </a:p>
          </p:txBody>
        </p:sp>
        <p:cxnSp>
          <p:nvCxnSpPr>
            <p:cNvPr id="1564" name="Google Shape;1564;p83"/>
            <p:cNvCxnSpPr>
              <a:stCxn id="1563" idx="2"/>
              <a:endCxn id="1554" idx="0"/>
            </p:cNvCxnSpPr>
            <p:nvPr/>
          </p:nvCxnSpPr>
          <p:spPr>
            <a:xfrm>
              <a:off x="4664009" y="3525940"/>
              <a:ext cx="0" cy="397200"/>
            </a:xfrm>
            <a:prstGeom prst="straightConnector1">
              <a:avLst/>
            </a:prstGeom>
            <a:noFill/>
            <a:ln w="19050" cap="flat" cmpd="sng">
              <a:solidFill>
                <a:schemeClr val="dk1"/>
              </a:solidFill>
              <a:prstDash val="solid"/>
              <a:round/>
              <a:headEnd type="none" w="sm" len="sm"/>
              <a:tailEnd type="triangle" w="med" len="med"/>
            </a:ln>
          </p:spPr>
        </p:cxnSp>
      </p:grpSp>
      <p:sp>
        <p:nvSpPr>
          <p:cNvPr id="1565" name="Google Shape;1565;p83"/>
          <p:cNvSpPr/>
          <p:nvPr/>
        </p:nvSpPr>
        <p:spPr>
          <a:xfrm>
            <a:off x="901066" y="3782478"/>
            <a:ext cx="1944216" cy="23042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Possible Keys</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(Key = K1)</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01</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11</a:t>
            </a:r>
            <a:endParaRPr/>
          </a:p>
        </p:txBody>
      </p:sp>
      <p:sp>
        <p:nvSpPr>
          <p:cNvPr id="1566" name="Google Shape;1566;p83"/>
          <p:cNvSpPr txBox="1"/>
          <p:nvPr/>
        </p:nvSpPr>
        <p:spPr>
          <a:xfrm>
            <a:off x="5784720" y="3744851"/>
            <a:ext cx="169218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Table of Cipher Text</a:t>
            </a:r>
            <a:endParaRPr/>
          </a:p>
        </p:txBody>
      </p:sp>
      <p:sp>
        <p:nvSpPr>
          <p:cNvPr id="1567" name="Google Shape;1567;p83"/>
          <p:cNvSpPr txBox="1"/>
          <p:nvPr/>
        </p:nvSpPr>
        <p:spPr>
          <a:xfrm>
            <a:off x="2113644" y="6229127"/>
            <a:ext cx="4618595" cy="4155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Cryptanalyst encryption operation</a:t>
            </a:r>
            <a:endParaRPr/>
          </a:p>
        </p:txBody>
      </p:sp>
      <p:pic>
        <p:nvPicPr>
          <p:cNvPr id="1568" name="Google Shape;1568;p8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68"/>
                                        </p:tgtEl>
                                        <p:attrNameLst>
                                          <p:attrName>style.visibility</p:attrName>
                                        </p:attrNameLst>
                                      </p:cBhvr>
                                      <p:to>
                                        <p:strVal val="visible"/>
                                      </p:to>
                                    </p:set>
                                    <p:animEffect transition="in" filter="fade">
                                      <p:cBhvr>
                                        <p:cTn id="7" dur="1"/>
                                        <p:tgtEl>
                                          <p:spTgt spid="15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5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5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5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5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67"/>
                                        </p:tgtEl>
                                        <p:attrNameLst>
                                          <p:attrName>style.visibility</p:attrName>
                                        </p:attrNameLst>
                                      </p:cBhvr>
                                      <p:to>
                                        <p:strVal val="visible"/>
                                      </p:to>
                                    </p:set>
                                    <p:animEffect transition="in" filter="fade">
                                      <p:cBhvr>
                                        <p:cTn id="28" dur="500"/>
                                        <p:tgtEl>
                                          <p:spTgt spid="156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65"/>
                                        </p:tgtEl>
                                        <p:attrNameLst>
                                          <p:attrName>style.visibility</p:attrName>
                                        </p:attrNameLst>
                                      </p:cBhvr>
                                      <p:to>
                                        <p:strVal val="visible"/>
                                      </p:to>
                                    </p:set>
                                    <p:animEffect transition="in" filter="fade">
                                      <p:cBhvr>
                                        <p:cTn id="33" dur="500"/>
                                        <p:tgtEl>
                                          <p:spTgt spid="156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53"/>
                                        </p:tgtEl>
                                        <p:attrNameLst>
                                          <p:attrName>style.visibility</p:attrName>
                                        </p:attrNameLst>
                                      </p:cBhvr>
                                      <p:to>
                                        <p:strVal val="visible"/>
                                      </p:to>
                                    </p:set>
                                    <p:animEffect transition="in" filter="fade">
                                      <p:cBhvr>
                                        <p:cTn id="38" dur="500"/>
                                        <p:tgtEl>
                                          <p:spTgt spid="155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52"/>
                                        </p:tgtEl>
                                        <p:attrNameLst>
                                          <p:attrName>style.visibility</p:attrName>
                                        </p:attrNameLst>
                                      </p:cBhvr>
                                      <p:to>
                                        <p:strVal val="visible"/>
                                      </p:to>
                                    </p:set>
                                  </p:childTnLst>
                                </p:cTn>
                              </p:par>
                              <p:par>
                                <p:cTn id="43" presetID="10" presetClass="entr" presetSubtype="0" fill="hold" nodeType="withEffect">
                                  <p:stCondLst>
                                    <p:cond delay="0"/>
                                  </p:stCondLst>
                                  <p:childTnLst>
                                    <p:set>
                                      <p:cBhvr>
                                        <p:cTn id="44" dur="1" fill="hold">
                                          <p:stCondLst>
                                            <p:cond delay="0"/>
                                          </p:stCondLst>
                                        </p:cTn>
                                        <p:tgtEl>
                                          <p:spTgt spid="1566"/>
                                        </p:tgtEl>
                                        <p:attrNameLst>
                                          <p:attrName>style.visibility</p:attrName>
                                        </p:attrNameLst>
                                      </p:cBhvr>
                                      <p:to>
                                        <p:strVal val="visible"/>
                                      </p:to>
                                    </p:set>
                                    <p:animEffect transition="in" filter="fade">
                                      <p:cBhvr>
                                        <p:cTn id="45" dur="500"/>
                                        <p:tgtEl>
                                          <p:spTgt spid="1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4" name="Google Shape;1574;p8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75" name="Google Shape;1575;p8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Meet in the Middle Attack Step-2</a:t>
            </a:r>
            <a:endParaRPr sz="2800" b="1">
              <a:solidFill>
                <a:schemeClr val="lt1"/>
              </a:solidFill>
              <a:latin typeface="Calibri"/>
              <a:ea typeface="Calibri"/>
              <a:cs typeface="Calibri"/>
              <a:sym typeface="Calibri"/>
            </a:endParaRPr>
          </a:p>
        </p:txBody>
      </p:sp>
      <p:sp>
        <p:nvSpPr>
          <p:cNvPr id="1576" name="Google Shape;1576;p84"/>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577" name="Google Shape;1577;p84"/>
          <p:cNvSpPr txBox="1"/>
          <p:nvPr/>
        </p:nvSpPr>
        <p:spPr>
          <a:xfrm>
            <a:off x="0" y="2478866"/>
            <a:ext cx="8763000" cy="146501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Cryptanalyst decrypt the known C with all possible values of K2.</a:t>
            </a:r>
            <a:endParaRPr/>
          </a:p>
          <a:p>
            <a:pPr marL="342900" marR="0" lvl="0" indent="-342900" algn="l" rtl="0">
              <a:lnSpc>
                <a:spcPct val="114000"/>
              </a:lnSpc>
              <a:spcBef>
                <a:spcPts val="40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In each case cryptanalyst will compare the resulting value with the all values in the table of ciphertext.</a:t>
            </a:r>
            <a:endParaRPr/>
          </a:p>
          <a:p>
            <a:pPr marL="342900" marR="0" lvl="0" indent="-215900" algn="l" rtl="0">
              <a:lnSpc>
                <a:spcPct val="114000"/>
              </a:lnSpc>
              <a:spcBef>
                <a:spcPts val="400"/>
              </a:spcBef>
              <a:spcAft>
                <a:spcPts val="0"/>
              </a:spcAft>
              <a:buClr>
                <a:srgbClr val="0C0C0C"/>
              </a:buClr>
              <a:buSzPts val="2000"/>
              <a:buFont typeface="Arial"/>
              <a:buNone/>
            </a:pPr>
            <a:endParaRPr sz="2000">
              <a:solidFill>
                <a:schemeClr val="dk1"/>
              </a:solidFill>
              <a:latin typeface="Times New Roman"/>
              <a:ea typeface="Times New Roman"/>
              <a:cs typeface="Times New Roman"/>
              <a:sym typeface="Times New Roman"/>
            </a:endParaRPr>
          </a:p>
          <a:p>
            <a:pPr marL="342900" marR="0" lvl="0" indent="-190500" algn="just" rtl="0">
              <a:lnSpc>
                <a:spcPct val="114000"/>
              </a:lnSpc>
              <a:spcBef>
                <a:spcPts val="480"/>
              </a:spcBef>
              <a:spcAft>
                <a:spcPts val="0"/>
              </a:spcAft>
              <a:buClr>
                <a:srgbClr val="0C0C0C"/>
              </a:buClr>
              <a:buSzPts val="2400"/>
              <a:buFont typeface="Noto Sans Symbols"/>
              <a:buNone/>
            </a:pPr>
            <a:endParaRPr sz="2400">
              <a:solidFill>
                <a:schemeClr val="dk1"/>
              </a:solidFill>
              <a:latin typeface="Calibri"/>
              <a:ea typeface="Calibri"/>
              <a:cs typeface="Calibri"/>
              <a:sym typeface="Calibri"/>
            </a:endParaRPr>
          </a:p>
        </p:txBody>
      </p:sp>
      <p:graphicFrame>
        <p:nvGraphicFramePr>
          <p:cNvPr id="1578" name="Google Shape;1578;p84"/>
          <p:cNvGraphicFramePr/>
          <p:nvPr/>
        </p:nvGraphicFramePr>
        <p:xfrm>
          <a:off x="7416316" y="4629591"/>
          <a:ext cx="1394275" cy="1513600"/>
        </p:xfrm>
        <a:graphic>
          <a:graphicData uri="http://schemas.openxmlformats.org/drawingml/2006/table">
            <a:tbl>
              <a:tblPr firstRow="1" bandRow="1">
                <a:noFill/>
                <a:tableStyleId>{215F5590-9B80-4B5E-AC98-1613B9E9B367}</a:tableStyleId>
              </a:tblPr>
              <a:tblGrid>
                <a:gridCol w="1394275"/>
              </a:tblGrid>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r h="378400">
                <a:tc>
                  <a:txBody>
                    <a:bodyPr/>
                    <a:lstStyle/>
                    <a:p>
                      <a:pPr marL="0" marR="0" lvl="0" indent="0" algn="l" rtl="0">
                        <a:spcBef>
                          <a:spcPts val="0"/>
                        </a:spcBef>
                        <a:spcAft>
                          <a:spcPts val="0"/>
                        </a:spcAft>
                        <a:buNone/>
                      </a:pPr>
                      <a:endParaRPr sz="1800"/>
                    </a:p>
                  </a:txBody>
                  <a:tcPr marL="91450" marR="91450" marT="45725" marB="45725">
                    <a:solidFill>
                      <a:srgbClr val="D8D8D8"/>
                    </a:solidFill>
                  </a:tcPr>
                </a:tc>
              </a:tr>
            </a:tbl>
          </a:graphicData>
        </a:graphic>
      </p:graphicFrame>
      <p:sp>
        <p:nvSpPr>
          <p:cNvPr id="1579" name="Google Shape;1579;p84"/>
          <p:cNvSpPr/>
          <p:nvPr/>
        </p:nvSpPr>
        <p:spPr>
          <a:xfrm>
            <a:off x="3110403" y="4658448"/>
            <a:ext cx="1296144" cy="1496340"/>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Decrypt</a:t>
            </a:r>
            <a:endParaRPr/>
          </a:p>
        </p:txBody>
      </p:sp>
      <p:grpSp>
        <p:nvGrpSpPr>
          <p:cNvPr id="1580" name="Google Shape;1580;p84"/>
          <p:cNvGrpSpPr/>
          <p:nvPr/>
        </p:nvGrpSpPr>
        <p:grpSpPr>
          <a:xfrm>
            <a:off x="2221291" y="4837186"/>
            <a:ext cx="904254" cy="1080120"/>
            <a:chOff x="3275856" y="3862671"/>
            <a:chExt cx="904254" cy="1080120"/>
          </a:xfrm>
        </p:grpSpPr>
        <p:cxnSp>
          <p:nvCxnSpPr>
            <p:cNvPr id="1581" name="Google Shape;1581;p84"/>
            <p:cNvCxnSpPr/>
            <p:nvPr/>
          </p:nvCxnSpPr>
          <p:spPr>
            <a:xfrm>
              <a:off x="3275856" y="386267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82" name="Google Shape;1582;p84"/>
            <p:cNvCxnSpPr/>
            <p:nvPr/>
          </p:nvCxnSpPr>
          <p:spPr>
            <a:xfrm>
              <a:off x="3275856" y="419928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83" name="Google Shape;1583;p84"/>
            <p:cNvCxnSpPr/>
            <p:nvPr/>
          </p:nvCxnSpPr>
          <p:spPr>
            <a:xfrm>
              <a:off x="3290998" y="457665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84" name="Google Shape;1584;p84"/>
            <p:cNvCxnSpPr/>
            <p:nvPr/>
          </p:nvCxnSpPr>
          <p:spPr>
            <a:xfrm>
              <a:off x="3286992" y="4942791"/>
              <a:ext cx="889112" cy="0"/>
            </a:xfrm>
            <a:prstGeom prst="straightConnector1">
              <a:avLst/>
            </a:prstGeom>
            <a:noFill/>
            <a:ln w="19050" cap="flat" cmpd="sng">
              <a:solidFill>
                <a:schemeClr val="dk1"/>
              </a:solidFill>
              <a:prstDash val="solid"/>
              <a:round/>
              <a:headEnd type="none" w="sm" len="sm"/>
              <a:tailEnd type="triangle" w="med" len="med"/>
            </a:ln>
          </p:spPr>
        </p:cxnSp>
      </p:grpSp>
      <p:sp>
        <p:nvSpPr>
          <p:cNvPr id="1585" name="Google Shape;1585;p84"/>
          <p:cNvSpPr/>
          <p:nvPr/>
        </p:nvSpPr>
        <p:spPr>
          <a:xfrm>
            <a:off x="3470443" y="3865078"/>
            <a:ext cx="576064" cy="396044"/>
          </a:xfrm>
          <a:prstGeom prst="rect">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C</a:t>
            </a:r>
            <a:endParaRPr sz="1800">
              <a:solidFill>
                <a:schemeClr val="dk1"/>
              </a:solidFill>
              <a:latin typeface="Arial"/>
              <a:ea typeface="Arial"/>
              <a:cs typeface="Arial"/>
              <a:sym typeface="Arial"/>
            </a:endParaRPr>
          </a:p>
        </p:txBody>
      </p:sp>
      <p:cxnSp>
        <p:nvCxnSpPr>
          <p:cNvPr id="1586" name="Google Shape;1586;p84"/>
          <p:cNvCxnSpPr>
            <a:stCxn id="1585" idx="2"/>
            <a:endCxn id="1579" idx="0"/>
          </p:cNvCxnSpPr>
          <p:nvPr/>
        </p:nvCxnSpPr>
        <p:spPr>
          <a:xfrm>
            <a:off x="3758475" y="4261122"/>
            <a:ext cx="0" cy="397200"/>
          </a:xfrm>
          <a:prstGeom prst="straightConnector1">
            <a:avLst/>
          </a:prstGeom>
          <a:noFill/>
          <a:ln w="19050" cap="flat" cmpd="sng">
            <a:solidFill>
              <a:schemeClr val="dk1"/>
            </a:solidFill>
            <a:prstDash val="solid"/>
            <a:round/>
            <a:headEnd type="none" w="sm" len="sm"/>
            <a:tailEnd type="triangle" w="med" len="med"/>
          </a:ln>
        </p:spPr>
      </p:cxnSp>
      <p:sp>
        <p:nvSpPr>
          <p:cNvPr id="1587" name="Google Shape;1587;p84"/>
          <p:cNvSpPr/>
          <p:nvPr/>
        </p:nvSpPr>
        <p:spPr>
          <a:xfrm>
            <a:off x="268414" y="3853497"/>
            <a:ext cx="1944216" cy="230425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Possible Keys</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(Key = K2)</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01</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10</a:t>
            </a:r>
            <a:endParaRPr/>
          </a:p>
          <a:p>
            <a:pPr marL="0" marR="0" lvl="0" indent="0" algn="ctr" rtl="0">
              <a:spcBef>
                <a:spcPts val="0"/>
              </a:spcBef>
              <a:spcAft>
                <a:spcPts val="0"/>
              </a:spcAft>
              <a:buNone/>
            </a:pPr>
            <a:r>
              <a:rPr lang="en-IN" sz="2400">
                <a:solidFill>
                  <a:schemeClr val="dk1"/>
                </a:solidFill>
                <a:latin typeface="Arial"/>
                <a:ea typeface="Arial"/>
                <a:cs typeface="Arial"/>
                <a:sym typeface="Arial"/>
              </a:rPr>
              <a:t>11</a:t>
            </a:r>
            <a:endParaRPr/>
          </a:p>
        </p:txBody>
      </p:sp>
      <p:sp>
        <p:nvSpPr>
          <p:cNvPr id="1588" name="Google Shape;1588;p84"/>
          <p:cNvSpPr txBox="1"/>
          <p:nvPr/>
        </p:nvSpPr>
        <p:spPr>
          <a:xfrm>
            <a:off x="7249275" y="3717032"/>
            <a:ext cx="1692188"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Table of Cipher Text</a:t>
            </a:r>
            <a:endParaRPr/>
          </a:p>
        </p:txBody>
      </p:sp>
      <p:sp>
        <p:nvSpPr>
          <p:cNvPr id="1589" name="Google Shape;1589;p84"/>
          <p:cNvSpPr txBox="1"/>
          <p:nvPr/>
        </p:nvSpPr>
        <p:spPr>
          <a:xfrm>
            <a:off x="2544219" y="6300146"/>
            <a:ext cx="4705056" cy="41556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14000"/>
              </a:lnSpc>
              <a:spcBef>
                <a:spcPts val="0"/>
              </a:spcBef>
              <a:spcAft>
                <a:spcPts val="0"/>
              </a:spcAft>
              <a:buClr>
                <a:srgbClr val="0C0C0C"/>
              </a:buClr>
              <a:buSzPts val="2000"/>
              <a:buFont typeface="Arial"/>
              <a:buChar char="•"/>
            </a:pPr>
            <a:r>
              <a:rPr lang="en-IN" sz="2000">
                <a:solidFill>
                  <a:schemeClr val="dk1"/>
                </a:solidFill>
                <a:latin typeface="Times New Roman"/>
                <a:ea typeface="Times New Roman"/>
                <a:cs typeface="Times New Roman"/>
                <a:sym typeface="Times New Roman"/>
              </a:rPr>
              <a:t>Cryptanalyst decryption operation</a:t>
            </a:r>
            <a:endParaRPr/>
          </a:p>
        </p:txBody>
      </p:sp>
      <p:sp>
        <p:nvSpPr>
          <p:cNvPr id="1590" name="Google Shape;1590;p84"/>
          <p:cNvSpPr txBox="1"/>
          <p:nvPr/>
        </p:nvSpPr>
        <p:spPr>
          <a:xfrm>
            <a:off x="4971905" y="4827983"/>
            <a:ext cx="1864905" cy="1200329"/>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a:solidFill>
                  <a:schemeClr val="dk1"/>
                </a:solidFill>
                <a:latin typeface="Arial"/>
                <a:ea typeface="Arial"/>
                <a:cs typeface="Arial"/>
                <a:sym typeface="Arial"/>
              </a:rPr>
              <a:t>For each result do a table look up</a:t>
            </a:r>
            <a:endParaRPr/>
          </a:p>
        </p:txBody>
      </p:sp>
      <p:grpSp>
        <p:nvGrpSpPr>
          <p:cNvPr id="1591" name="Google Shape;1591;p84"/>
          <p:cNvGrpSpPr/>
          <p:nvPr/>
        </p:nvGrpSpPr>
        <p:grpSpPr>
          <a:xfrm>
            <a:off x="4424131" y="4866558"/>
            <a:ext cx="543912" cy="1080120"/>
            <a:chOff x="3275856" y="3862671"/>
            <a:chExt cx="904254" cy="1080120"/>
          </a:xfrm>
        </p:grpSpPr>
        <p:cxnSp>
          <p:nvCxnSpPr>
            <p:cNvPr id="1592" name="Google Shape;1592;p84"/>
            <p:cNvCxnSpPr/>
            <p:nvPr/>
          </p:nvCxnSpPr>
          <p:spPr>
            <a:xfrm>
              <a:off x="3275856" y="386267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3" name="Google Shape;1593;p84"/>
            <p:cNvCxnSpPr/>
            <p:nvPr/>
          </p:nvCxnSpPr>
          <p:spPr>
            <a:xfrm>
              <a:off x="3275856" y="419928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4" name="Google Shape;1594;p84"/>
            <p:cNvCxnSpPr/>
            <p:nvPr/>
          </p:nvCxnSpPr>
          <p:spPr>
            <a:xfrm>
              <a:off x="3290998" y="457665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5" name="Google Shape;1595;p84"/>
            <p:cNvCxnSpPr/>
            <p:nvPr/>
          </p:nvCxnSpPr>
          <p:spPr>
            <a:xfrm>
              <a:off x="3286992" y="4942791"/>
              <a:ext cx="889112" cy="0"/>
            </a:xfrm>
            <a:prstGeom prst="straightConnector1">
              <a:avLst/>
            </a:prstGeom>
            <a:noFill/>
            <a:ln w="19050" cap="flat" cmpd="sng">
              <a:solidFill>
                <a:schemeClr val="dk1"/>
              </a:solidFill>
              <a:prstDash val="solid"/>
              <a:round/>
              <a:headEnd type="none" w="sm" len="sm"/>
              <a:tailEnd type="triangle" w="med" len="med"/>
            </a:ln>
          </p:spPr>
        </p:cxnSp>
      </p:grpSp>
      <p:grpSp>
        <p:nvGrpSpPr>
          <p:cNvPr id="1596" name="Google Shape;1596;p84"/>
          <p:cNvGrpSpPr/>
          <p:nvPr/>
        </p:nvGrpSpPr>
        <p:grpSpPr>
          <a:xfrm>
            <a:off x="6872404" y="4850872"/>
            <a:ext cx="543912" cy="1080120"/>
            <a:chOff x="3275856" y="3862671"/>
            <a:chExt cx="904254" cy="1080120"/>
          </a:xfrm>
        </p:grpSpPr>
        <p:cxnSp>
          <p:nvCxnSpPr>
            <p:cNvPr id="1597" name="Google Shape;1597;p84"/>
            <p:cNvCxnSpPr/>
            <p:nvPr/>
          </p:nvCxnSpPr>
          <p:spPr>
            <a:xfrm>
              <a:off x="3275856" y="3862671"/>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8" name="Google Shape;1598;p84"/>
            <p:cNvCxnSpPr/>
            <p:nvPr/>
          </p:nvCxnSpPr>
          <p:spPr>
            <a:xfrm>
              <a:off x="3275856" y="4199283"/>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599" name="Google Shape;1599;p84"/>
            <p:cNvCxnSpPr/>
            <p:nvPr/>
          </p:nvCxnSpPr>
          <p:spPr>
            <a:xfrm>
              <a:off x="3290998" y="4576659"/>
              <a:ext cx="889112" cy="0"/>
            </a:xfrm>
            <a:prstGeom prst="straightConnector1">
              <a:avLst/>
            </a:prstGeom>
            <a:noFill/>
            <a:ln w="19050" cap="flat" cmpd="sng">
              <a:solidFill>
                <a:schemeClr val="dk1"/>
              </a:solidFill>
              <a:prstDash val="solid"/>
              <a:round/>
              <a:headEnd type="none" w="sm" len="sm"/>
              <a:tailEnd type="triangle" w="med" len="med"/>
            </a:ln>
          </p:spPr>
        </p:cxnSp>
        <p:cxnSp>
          <p:nvCxnSpPr>
            <p:cNvPr id="1600" name="Google Shape;1600;p84"/>
            <p:cNvCxnSpPr/>
            <p:nvPr/>
          </p:nvCxnSpPr>
          <p:spPr>
            <a:xfrm>
              <a:off x="3286992" y="4942791"/>
              <a:ext cx="889112" cy="0"/>
            </a:xfrm>
            <a:prstGeom prst="straightConnector1">
              <a:avLst/>
            </a:prstGeom>
            <a:noFill/>
            <a:ln w="19050" cap="flat" cmpd="sng">
              <a:solidFill>
                <a:schemeClr val="dk1"/>
              </a:solidFill>
              <a:prstDash val="solid"/>
              <a:round/>
              <a:headEnd type="none" w="sm" len="sm"/>
              <a:tailEnd type="triangle" w="med" len="med"/>
            </a:ln>
          </p:spPr>
        </p:cxnSp>
      </p:grpSp>
      <p:pic>
        <p:nvPicPr>
          <p:cNvPr id="1601" name="Google Shape;1601;p84"/>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01"/>
                                        </p:tgtEl>
                                        <p:attrNameLst>
                                          <p:attrName>style.visibility</p:attrName>
                                        </p:attrNameLst>
                                      </p:cBhvr>
                                      <p:to>
                                        <p:strVal val="visible"/>
                                      </p:to>
                                    </p:set>
                                    <p:animEffect transition="in" filter="fade">
                                      <p:cBhvr>
                                        <p:cTn id="7" dur="1"/>
                                        <p:tgtEl>
                                          <p:spTgt spid="16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7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7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7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7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89"/>
                                        </p:tgtEl>
                                        <p:attrNameLst>
                                          <p:attrName>style.visibility</p:attrName>
                                        </p:attrNameLst>
                                      </p:cBhvr>
                                      <p:to>
                                        <p:strVal val="visible"/>
                                      </p:to>
                                    </p:set>
                                    <p:animEffect transition="in" filter="fade">
                                      <p:cBhvr>
                                        <p:cTn id="28" dur="500"/>
                                        <p:tgtEl>
                                          <p:spTgt spid="158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87"/>
                                        </p:tgtEl>
                                        <p:attrNameLst>
                                          <p:attrName>style.visibility</p:attrName>
                                        </p:attrNameLst>
                                      </p:cBhvr>
                                      <p:to>
                                        <p:strVal val="visible"/>
                                      </p:to>
                                    </p:set>
                                    <p:animEffect transition="in" filter="fade">
                                      <p:cBhvr>
                                        <p:cTn id="33" dur="500"/>
                                        <p:tgtEl>
                                          <p:spTgt spid="158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86"/>
                                        </p:tgtEl>
                                        <p:attrNameLst>
                                          <p:attrName>style.visibility</p:attrName>
                                        </p:attrNameLst>
                                      </p:cBhvr>
                                      <p:to>
                                        <p:strVal val="visible"/>
                                      </p:to>
                                    </p:set>
                                    <p:animEffect transition="in" filter="fade">
                                      <p:cBhvr>
                                        <p:cTn id="38" dur="500"/>
                                        <p:tgtEl>
                                          <p:spTgt spid="1586"/>
                                        </p:tgtEl>
                                      </p:cBhvr>
                                    </p:animEffect>
                                  </p:childTnLst>
                                </p:cTn>
                              </p:par>
                              <p:par>
                                <p:cTn id="39" presetID="10" presetClass="entr" presetSubtype="0" fill="hold" nodeType="withEffect">
                                  <p:stCondLst>
                                    <p:cond delay="0"/>
                                  </p:stCondLst>
                                  <p:childTnLst>
                                    <p:set>
                                      <p:cBhvr>
                                        <p:cTn id="40" dur="1" fill="hold">
                                          <p:stCondLst>
                                            <p:cond delay="0"/>
                                          </p:stCondLst>
                                        </p:cTn>
                                        <p:tgtEl>
                                          <p:spTgt spid="1585"/>
                                        </p:tgtEl>
                                        <p:attrNameLst>
                                          <p:attrName>style.visibility</p:attrName>
                                        </p:attrNameLst>
                                      </p:cBhvr>
                                      <p:to>
                                        <p:strVal val="visible"/>
                                      </p:to>
                                    </p:set>
                                    <p:animEffect transition="in" filter="fade">
                                      <p:cBhvr>
                                        <p:cTn id="41" dur="500"/>
                                        <p:tgtEl>
                                          <p:spTgt spid="1585"/>
                                        </p:tgtEl>
                                      </p:cBhvr>
                                    </p:animEffect>
                                  </p:childTnLst>
                                </p:cTn>
                              </p:par>
                              <p:par>
                                <p:cTn id="42" presetID="10" presetClass="entr" presetSubtype="0" fill="hold" nodeType="withEffect">
                                  <p:stCondLst>
                                    <p:cond delay="0"/>
                                  </p:stCondLst>
                                  <p:childTnLst>
                                    <p:set>
                                      <p:cBhvr>
                                        <p:cTn id="43" dur="1" fill="hold">
                                          <p:stCondLst>
                                            <p:cond delay="0"/>
                                          </p:stCondLst>
                                        </p:cTn>
                                        <p:tgtEl>
                                          <p:spTgt spid="1579"/>
                                        </p:tgtEl>
                                        <p:attrNameLst>
                                          <p:attrName>style.visibility</p:attrName>
                                        </p:attrNameLst>
                                      </p:cBhvr>
                                      <p:to>
                                        <p:strVal val="visible"/>
                                      </p:to>
                                    </p:set>
                                    <p:animEffect transition="in" filter="fade">
                                      <p:cBhvr>
                                        <p:cTn id="44" dur="500"/>
                                        <p:tgtEl>
                                          <p:spTgt spid="1579"/>
                                        </p:tgtEl>
                                      </p:cBhvr>
                                    </p:animEffect>
                                  </p:childTnLst>
                                </p:cTn>
                              </p:par>
                              <p:par>
                                <p:cTn id="45" presetID="10" presetClass="entr" presetSubtype="0" fill="hold" nodeType="withEffect">
                                  <p:stCondLst>
                                    <p:cond delay="0"/>
                                  </p:stCondLst>
                                  <p:childTnLst>
                                    <p:set>
                                      <p:cBhvr>
                                        <p:cTn id="46" dur="1" fill="hold">
                                          <p:stCondLst>
                                            <p:cond delay="0"/>
                                          </p:stCondLst>
                                        </p:cTn>
                                        <p:tgtEl>
                                          <p:spTgt spid="1580"/>
                                        </p:tgtEl>
                                        <p:attrNameLst>
                                          <p:attrName>style.visibility</p:attrName>
                                        </p:attrNameLst>
                                      </p:cBhvr>
                                      <p:to>
                                        <p:strVal val="visible"/>
                                      </p:to>
                                    </p:set>
                                    <p:animEffect transition="in" filter="fade">
                                      <p:cBhvr>
                                        <p:cTn id="47" dur="500"/>
                                        <p:tgtEl>
                                          <p:spTgt spid="1580"/>
                                        </p:tgtEl>
                                      </p:cBhvr>
                                    </p:animEffect>
                                  </p:childTnLst>
                                </p:cTn>
                              </p:par>
                              <p:par>
                                <p:cTn id="48" presetID="10" presetClass="entr" presetSubtype="0" fill="hold" nodeType="withEffect">
                                  <p:stCondLst>
                                    <p:cond delay="0"/>
                                  </p:stCondLst>
                                  <p:childTnLst>
                                    <p:set>
                                      <p:cBhvr>
                                        <p:cTn id="49" dur="1" fill="hold">
                                          <p:stCondLst>
                                            <p:cond delay="0"/>
                                          </p:stCondLst>
                                        </p:cTn>
                                        <p:tgtEl>
                                          <p:spTgt spid="1591"/>
                                        </p:tgtEl>
                                        <p:attrNameLst>
                                          <p:attrName>style.visibility</p:attrName>
                                        </p:attrNameLst>
                                      </p:cBhvr>
                                      <p:to>
                                        <p:strVal val="visible"/>
                                      </p:to>
                                    </p:set>
                                    <p:animEffect transition="in" filter="fade">
                                      <p:cBhvr>
                                        <p:cTn id="50" dur="500"/>
                                        <p:tgtEl>
                                          <p:spTgt spid="159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90"/>
                                        </p:tgtEl>
                                        <p:attrNameLst>
                                          <p:attrName>style.visibility</p:attrName>
                                        </p:attrNameLst>
                                      </p:cBhvr>
                                      <p:to>
                                        <p:strVal val="visible"/>
                                      </p:to>
                                    </p:set>
                                    <p:animEffect transition="in" filter="fade">
                                      <p:cBhvr>
                                        <p:cTn id="55" dur="500"/>
                                        <p:tgtEl>
                                          <p:spTgt spid="1590"/>
                                        </p:tgtEl>
                                      </p:cBhvr>
                                    </p:animEffect>
                                  </p:childTnLst>
                                </p:cTn>
                              </p:par>
                              <p:par>
                                <p:cTn id="56" presetID="10" presetClass="entr" presetSubtype="0" fill="hold" nodeType="withEffect">
                                  <p:stCondLst>
                                    <p:cond delay="0"/>
                                  </p:stCondLst>
                                  <p:childTnLst>
                                    <p:set>
                                      <p:cBhvr>
                                        <p:cTn id="57" dur="1" fill="hold">
                                          <p:stCondLst>
                                            <p:cond delay="0"/>
                                          </p:stCondLst>
                                        </p:cTn>
                                        <p:tgtEl>
                                          <p:spTgt spid="1596"/>
                                        </p:tgtEl>
                                        <p:attrNameLst>
                                          <p:attrName>style.visibility</p:attrName>
                                        </p:attrNameLst>
                                      </p:cBhvr>
                                      <p:to>
                                        <p:strVal val="visible"/>
                                      </p:to>
                                    </p:set>
                                    <p:animEffect transition="in" filter="fade">
                                      <p:cBhvr>
                                        <p:cTn id="58" dur="500"/>
                                        <p:tgtEl>
                                          <p:spTgt spid="159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88"/>
                                        </p:tgtEl>
                                        <p:attrNameLst>
                                          <p:attrName>style.visibility</p:attrName>
                                        </p:attrNameLst>
                                      </p:cBhvr>
                                      <p:to>
                                        <p:strVal val="visible"/>
                                      </p:to>
                                    </p:set>
                                    <p:animEffect transition="in" filter="fade">
                                      <p:cBhvr>
                                        <p:cTn id="63" dur="500"/>
                                        <p:tgtEl>
                                          <p:spTgt spid="1588"/>
                                        </p:tgtEl>
                                      </p:cBhvr>
                                    </p:animEffect>
                                  </p:childTnLst>
                                </p:cTn>
                              </p:par>
                              <p:par>
                                <p:cTn id="64" presetID="10" presetClass="entr" presetSubtype="0" fill="hold" nodeType="withEffect">
                                  <p:stCondLst>
                                    <p:cond delay="0"/>
                                  </p:stCondLst>
                                  <p:childTnLst>
                                    <p:set>
                                      <p:cBhvr>
                                        <p:cTn id="65" dur="1" fill="hold">
                                          <p:stCondLst>
                                            <p:cond delay="0"/>
                                          </p:stCondLst>
                                        </p:cTn>
                                        <p:tgtEl>
                                          <p:spTgt spid="1578"/>
                                        </p:tgtEl>
                                        <p:attrNameLst>
                                          <p:attrName>style.visibility</p:attrName>
                                        </p:attrNameLst>
                                      </p:cBhvr>
                                      <p:to>
                                        <p:strVal val="visible"/>
                                      </p:to>
                                    </p:set>
                                    <p:animEffect transition="in" filter="fade">
                                      <p:cBhvr>
                                        <p:cTn id="66" dur="500"/>
                                        <p:tgtEl>
                                          <p:spTgt spid="1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7" name="Google Shape;1607;p8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08" name="Google Shape;1608;p8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Triple DES</a:t>
            </a:r>
            <a:endParaRPr sz="2800" b="1">
              <a:solidFill>
                <a:schemeClr val="lt1"/>
              </a:solidFill>
              <a:latin typeface="Calibri"/>
              <a:ea typeface="Calibri"/>
              <a:cs typeface="Calibri"/>
              <a:sym typeface="Calibri"/>
            </a:endParaRPr>
          </a:p>
        </p:txBody>
      </p:sp>
      <p:sp>
        <p:nvSpPr>
          <p:cNvPr id="1609" name="Google Shape;1609;p85"/>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grpSp>
        <p:nvGrpSpPr>
          <p:cNvPr id="1610" name="Google Shape;1610;p85"/>
          <p:cNvGrpSpPr/>
          <p:nvPr/>
        </p:nvGrpSpPr>
        <p:grpSpPr>
          <a:xfrm>
            <a:off x="585414" y="2330450"/>
            <a:ext cx="7888288" cy="3942866"/>
            <a:chOff x="585414" y="940340"/>
            <a:chExt cx="7888288" cy="5332976"/>
          </a:xfrm>
        </p:grpSpPr>
        <p:pic>
          <p:nvPicPr>
            <p:cNvPr id="1611" name="Google Shape;1611;p85"/>
            <p:cNvPicPr preferRelativeResize="0"/>
            <p:nvPr/>
          </p:nvPicPr>
          <p:blipFill rotWithShape="1">
            <a:blip r:embed="rId3">
              <a:alphaModFix/>
            </a:blip>
            <a:srcRect t="6154"/>
            <a:stretch/>
          </p:blipFill>
          <p:spPr>
            <a:xfrm>
              <a:off x="670297" y="940340"/>
              <a:ext cx="7803405" cy="1902626"/>
            </a:xfrm>
            <a:prstGeom prst="rect">
              <a:avLst/>
            </a:prstGeom>
            <a:noFill/>
            <a:ln>
              <a:noFill/>
            </a:ln>
          </p:spPr>
        </p:pic>
        <p:pic>
          <p:nvPicPr>
            <p:cNvPr id="1612" name="Google Shape;1612;p85"/>
            <p:cNvPicPr preferRelativeResize="0"/>
            <p:nvPr/>
          </p:nvPicPr>
          <p:blipFill rotWithShape="1">
            <a:blip r:embed="rId4">
              <a:alphaModFix/>
            </a:blip>
            <a:srcRect/>
            <a:stretch/>
          </p:blipFill>
          <p:spPr>
            <a:xfrm>
              <a:off x="585414" y="3681028"/>
              <a:ext cx="7757147" cy="1904400"/>
            </a:xfrm>
            <a:prstGeom prst="rect">
              <a:avLst/>
            </a:prstGeom>
            <a:noFill/>
            <a:ln>
              <a:noFill/>
            </a:ln>
          </p:spPr>
        </p:pic>
        <p:sp>
          <p:nvSpPr>
            <p:cNvPr id="1613" name="Google Shape;1613;p85"/>
            <p:cNvSpPr/>
            <p:nvPr/>
          </p:nvSpPr>
          <p:spPr>
            <a:xfrm>
              <a:off x="2051720" y="2811374"/>
              <a:ext cx="4824536"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C</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E(</a:t>
              </a:r>
              <a:r>
                <a:rPr lang="en-IN" sz="3200" b="0" i="1" u="none" strike="noStrike" cap="none">
                  <a:solidFill>
                    <a:schemeClr val="lt1"/>
                  </a:solidFill>
                  <a:latin typeface="Arial"/>
                  <a:ea typeface="Arial"/>
                  <a:cs typeface="Arial"/>
                  <a:sym typeface="Arial"/>
                </a:rPr>
                <a:t>K</a:t>
              </a:r>
              <a:r>
                <a:rPr lang="en-IN" sz="3200" b="0" i="0" u="none" strike="noStrike" cap="none" baseline="-25000">
                  <a:solidFill>
                    <a:schemeClr val="lt1"/>
                  </a:solidFill>
                  <a:latin typeface="Arial"/>
                  <a:ea typeface="Arial"/>
                  <a:cs typeface="Arial"/>
                  <a:sym typeface="Arial"/>
                </a:rPr>
                <a:t>1</a:t>
              </a:r>
              <a:r>
                <a:rPr lang="en-IN" sz="3200" b="0" i="0" u="none" strike="noStrike" cap="none">
                  <a:solidFill>
                    <a:schemeClr val="lt1"/>
                  </a:solidFill>
                  <a:latin typeface="Arial"/>
                  <a:ea typeface="Arial"/>
                  <a:cs typeface="Arial"/>
                  <a:sym typeface="Arial"/>
                </a:rPr>
                <a:t>,</a:t>
              </a:r>
              <a:r>
                <a:rPr lang="en-IN" sz="3200" b="0" i="1" u="none" strike="noStrike" cap="none">
                  <a:solidFill>
                    <a:schemeClr val="lt1"/>
                  </a:solidFill>
                  <a:latin typeface="Arial"/>
                  <a:ea typeface="Arial"/>
                  <a:cs typeface="Arial"/>
                  <a:sym typeface="Arial"/>
                </a:rPr>
                <a:t>P</a:t>
              </a:r>
              <a:r>
                <a:rPr lang="en-IN" sz="3200" b="0" i="0" u="none" strike="noStrike" cap="none">
                  <a:solidFill>
                    <a:schemeClr val="lt1"/>
                  </a:solidFill>
                  <a:latin typeface="Calibri"/>
                  <a:ea typeface="Calibri"/>
                  <a:cs typeface="Calibri"/>
                  <a:sym typeface="Calibri"/>
                </a:rPr>
                <a:t>)))</a:t>
              </a:r>
              <a:endParaRPr/>
            </a:p>
          </p:txBody>
        </p:sp>
        <p:sp>
          <p:nvSpPr>
            <p:cNvPr id="1614" name="Google Shape;1614;p85"/>
            <p:cNvSpPr/>
            <p:nvPr/>
          </p:nvSpPr>
          <p:spPr>
            <a:xfrm>
              <a:off x="2051719" y="5661248"/>
              <a:ext cx="4824536" cy="612068"/>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IN" sz="3200" b="0" i="1" u="none" strike="noStrike" cap="none">
                  <a:solidFill>
                    <a:schemeClr val="lt1"/>
                  </a:solidFill>
                  <a:latin typeface="Calibri"/>
                  <a:ea typeface="Calibri"/>
                  <a:cs typeface="Calibri"/>
                  <a:sym typeface="Calibri"/>
                </a:rPr>
                <a:t>P</a:t>
              </a:r>
              <a:r>
                <a:rPr lang="en-IN" sz="3200" b="0" i="0" u="none" strike="noStrike" cap="none">
                  <a:solidFill>
                    <a:schemeClr val="lt1"/>
                  </a:solidFill>
                  <a:latin typeface="Calibri"/>
                  <a:ea typeface="Calibri"/>
                  <a:cs typeface="Calibri"/>
                  <a:sym typeface="Calibri"/>
                </a:rPr>
                <a:t>=D(</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1</a:t>
              </a:r>
              <a:r>
                <a:rPr lang="en-IN" sz="3200" b="0" i="0" u="none" strike="noStrike" cap="none">
                  <a:solidFill>
                    <a:schemeClr val="lt1"/>
                  </a:solidFill>
                  <a:latin typeface="Calibri"/>
                  <a:ea typeface="Calibri"/>
                  <a:cs typeface="Calibri"/>
                  <a:sym typeface="Calibri"/>
                </a:rPr>
                <a:t>,E(</a:t>
              </a:r>
              <a:r>
                <a:rPr lang="en-IN" sz="3200" b="0" i="1" u="none" strike="noStrike" cap="none">
                  <a:solidFill>
                    <a:schemeClr val="lt1"/>
                  </a:solidFill>
                  <a:latin typeface="Calibri"/>
                  <a:ea typeface="Calibri"/>
                  <a:cs typeface="Calibri"/>
                  <a:sym typeface="Calibri"/>
                </a:rPr>
                <a:t>K</a:t>
              </a:r>
              <a:r>
                <a:rPr lang="en-IN" sz="3200" b="0" i="0" u="none" strike="noStrike" cap="none" baseline="-25000">
                  <a:solidFill>
                    <a:schemeClr val="lt1"/>
                  </a:solidFill>
                  <a:latin typeface="Calibri"/>
                  <a:ea typeface="Calibri"/>
                  <a:cs typeface="Calibri"/>
                  <a:sym typeface="Calibri"/>
                </a:rPr>
                <a:t>2</a:t>
              </a:r>
              <a:r>
                <a:rPr lang="en-IN" sz="3200" b="0" i="0" u="none" strike="noStrike" cap="none">
                  <a:solidFill>
                    <a:schemeClr val="lt1"/>
                  </a:solidFill>
                  <a:latin typeface="Calibri"/>
                  <a:ea typeface="Calibri"/>
                  <a:cs typeface="Calibri"/>
                  <a:sym typeface="Calibri"/>
                </a:rPr>
                <a:t>, D(</a:t>
              </a:r>
              <a:r>
                <a:rPr lang="en-IN" sz="3200" b="0" i="1" u="none" strike="noStrike" cap="none">
                  <a:solidFill>
                    <a:schemeClr val="lt1"/>
                  </a:solidFill>
                  <a:latin typeface="Arial"/>
                  <a:ea typeface="Arial"/>
                  <a:cs typeface="Arial"/>
                  <a:sym typeface="Arial"/>
                </a:rPr>
                <a:t>K</a:t>
              </a:r>
              <a:r>
                <a:rPr lang="en-IN" sz="3200" b="0" i="0" u="none" strike="noStrike" cap="none" baseline="-25000">
                  <a:solidFill>
                    <a:schemeClr val="lt1"/>
                  </a:solidFill>
                  <a:latin typeface="Arial"/>
                  <a:ea typeface="Arial"/>
                  <a:cs typeface="Arial"/>
                  <a:sym typeface="Arial"/>
                </a:rPr>
                <a:t>1</a:t>
              </a:r>
              <a:r>
                <a:rPr lang="en-IN" sz="3200" b="0" i="0" u="none" strike="noStrike" cap="none">
                  <a:solidFill>
                    <a:schemeClr val="lt1"/>
                  </a:solidFill>
                  <a:latin typeface="Arial"/>
                  <a:ea typeface="Arial"/>
                  <a:cs typeface="Arial"/>
                  <a:sym typeface="Arial"/>
                </a:rPr>
                <a:t>,</a:t>
              </a:r>
              <a:r>
                <a:rPr lang="en-IN" sz="3200" b="0" i="1" u="none" strike="noStrike" cap="none">
                  <a:solidFill>
                    <a:schemeClr val="lt1"/>
                  </a:solidFill>
                  <a:latin typeface="Arial"/>
                  <a:ea typeface="Arial"/>
                  <a:cs typeface="Arial"/>
                  <a:sym typeface="Arial"/>
                </a:rPr>
                <a:t>C</a:t>
              </a:r>
              <a:r>
                <a:rPr lang="en-IN" sz="3200" b="0" i="0" u="none" strike="noStrike" cap="none">
                  <a:solidFill>
                    <a:schemeClr val="lt1"/>
                  </a:solidFill>
                  <a:latin typeface="Calibri"/>
                  <a:ea typeface="Calibri"/>
                  <a:cs typeface="Calibri"/>
                  <a:sym typeface="Calibri"/>
                </a:rPr>
                <a:t>)))</a:t>
              </a:r>
              <a:endParaRPr/>
            </a:p>
          </p:txBody>
        </p:sp>
      </p:grpSp>
      <p:pic>
        <p:nvPicPr>
          <p:cNvPr id="1615" name="Google Shape;1615;p8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5"/>
                                        </p:tgtEl>
                                        <p:attrNameLst>
                                          <p:attrName>style.visibility</p:attrName>
                                        </p:attrNameLst>
                                      </p:cBhvr>
                                      <p:to>
                                        <p:strVal val="visible"/>
                                      </p:to>
                                    </p:set>
                                    <p:animEffect transition="in" filter="fade">
                                      <p:cBhvr>
                                        <p:cTn id="7" dur="1"/>
                                        <p:tgtEl>
                                          <p:spTgt spid="1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1" name="Google Shape;1621;p8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22" name="Google Shape;1622;p8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What is RC4 Encryption?</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p:txBody>
      </p:sp>
      <p:sp>
        <p:nvSpPr>
          <p:cNvPr id="1623" name="Google Shape;1623;p86"/>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24" name="Google Shape;1624;p86"/>
          <p:cNvSpPr/>
          <p:nvPr/>
        </p:nvSpPr>
        <p:spPr>
          <a:xfrm>
            <a:off x="323528" y="2435664"/>
            <a:ext cx="8629972"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RC4 means Rivest Cipher 4 invented by Ron Rivest in 1987 for RSA Security. It is a Stream Ciphers. Stream Ciphers operate on a stream of data byte by byte. RC4 stream cipher is one of the most widely used stream ciphers because of its simplicity and speed of operation. It is a variable key-size stream cipher with byte-oriented operations. It uses either 64 bit or 128-bit key sizes. It is generally used in applications such as Secure Socket Layer (SSL), Transport Layer Security (TSL), and also used in IEEE 802.11 wireless LAN std. </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1625" name="Google Shape;1625;p86"/>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25"/>
                                        </p:tgtEl>
                                        <p:attrNameLst>
                                          <p:attrName>style.visibility</p:attrName>
                                        </p:attrNameLst>
                                      </p:cBhvr>
                                      <p:to>
                                        <p:strVal val="visible"/>
                                      </p:to>
                                    </p:set>
                                    <p:animEffect transition="in" filter="fade">
                                      <p:cBhvr>
                                        <p:cTn id="7" dur="1"/>
                                        <p:tgtEl>
                                          <p:spTgt spid="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1" name="Google Shape;1631;p87"/>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32" name="Google Shape;1632;p8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800" b="1">
                <a:solidFill>
                  <a:schemeClr val="lt1"/>
                </a:solidFill>
                <a:latin typeface="Calibri"/>
                <a:ea typeface="Calibri"/>
                <a:cs typeface="Calibri"/>
                <a:sym typeface="Calibri"/>
              </a:rPr>
              <a:t>Why Encryption Is Important?</a:t>
            </a:r>
            <a:endParaRPr/>
          </a:p>
        </p:txBody>
      </p:sp>
      <p:sp>
        <p:nvSpPr>
          <p:cNvPr id="1633" name="Google Shape;1633;p87"/>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34" name="Google Shape;1634;p87"/>
          <p:cNvSpPr/>
          <p:nvPr/>
        </p:nvSpPr>
        <p:spPr>
          <a:xfrm>
            <a:off x="323528" y="2435664"/>
            <a:ext cx="8629972"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Unauthorized data access can be prevented by encryption. If we perform encryption then third parties can not have access to data which we share or receive. The encryption is done by using a secret key, or we can say that by using a public key and private key. Both sender and receiver are having their public key and private key through which encryption of plain text and decryption of ciphertext is performed.</a:t>
            </a:r>
            <a:endParaRPr/>
          </a:p>
        </p:txBody>
      </p:sp>
      <p:pic>
        <p:nvPicPr>
          <p:cNvPr id="1635" name="Google Shape;1635;p87"/>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5"/>
                                        </p:tgtEl>
                                        <p:attrNameLst>
                                          <p:attrName>style.visibility</p:attrName>
                                        </p:attrNameLst>
                                      </p:cBhvr>
                                      <p:to>
                                        <p:strVal val="visible"/>
                                      </p:to>
                                    </p:set>
                                    <p:animEffect transition="in" filter="fade">
                                      <p:cBhvr>
                                        <p:cTn id="7" dur="1"/>
                                        <p:tgtEl>
                                          <p:spTgt spid="1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p:txBody>
      </p:sp>
      <p:sp>
        <p:nvSpPr>
          <p:cNvPr id="4" name="Google Shape;175;p7"/>
          <p:cNvSpPr>
            <a:spLocks noGrp="1"/>
          </p:cNvSpPr>
          <p:nvPr>
            <p:ph type="title"/>
          </p:nvPr>
        </p:nvSpPr>
        <p:spPr>
          <a:xfrm>
            <a:off x="0" y="1039660"/>
            <a:ext cx="9043792" cy="6660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00"/>
              <a:buFont typeface="Arial"/>
              <a:buNone/>
            </a:pPr>
            <a:r>
              <a:rPr lang="en-IN" sz="3200" b="1" dirty="0" smtClean="0">
                <a:solidFill>
                  <a:schemeClr val="lt1"/>
                </a:solidFill>
              </a:rPr>
              <a:t>Data Stream</a:t>
            </a:r>
            <a:r>
              <a:rPr lang="en-IN" sz="1800" dirty="0" smtClean="0">
                <a:solidFill>
                  <a:schemeClr val="dk1"/>
                </a:solidFill>
                <a:latin typeface="Calibri"/>
                <a:ea typeface="Calibri"/>
                <a:cs typeface="Calibri"/>
                <a:sym typeface="Calibri"/>
              </a:rPr>
              <a:t> </a:t>
            </a:r>
            <a:r>
              <a:rPr lang="en-IN" sz="3200" b="1" dirty="0">
                <a:solidFill>
                  <a:schemeClr val="lt1"/>
                </a:solidFill>
                <a:latin typeface="Calibri"/>
                <a:ea typeface="Calibri"/>
                <a:cs typeface="Calibri"/>
                <a:sym typeface="Calibri"/>
              </a:rPr>
              <a:t>Cipher-</a:t>
            </a:r>
            <a:r>
              <a:rPr lang="en-IN" sz="1800" dirty="0">
                <a:solidFill>
                  <a:schemeClr val="dk1"/>
                </a:solidFill>
                <a:latin typeface="Calibri"/>
                <a:ea typeface="Calibri"/>
                <a:cs typeface="Calibri"/>
                <a:sym typeface="Calibri"/>
              </a:rPr>
              <a:t> </a:t>
            </a:r>
            <a:r>
              <a:rPr lang="en-IN" sz="3200" b="1" dirty="0">
                <a:solidFill>
                  <a:schemeClr val="lt1"/>
                </a:solidFill>
                <a:latin typeface="Calibri"/>
                <a:ea typeface="Calibri"/>
                <a:cs typeface="Calibri"/>
                <a:sym typeface="Calibri"/>
              </a:rPr>
              <a:t>Example</a:t>
            </a:r>
            <a:endParaRPr sz="3200" b="1" dirty="0">
              <a:solidFill>
                <a:schemeClr val="lt1"/>
              </a:solidFill>
              <a:latin typeface="Calibri"/>
              <a:ea typeface="Calibri"/>
              <a:cs typeface="Calibri"/>
              <a:sym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63" y="1728593"/>
            <a:ext cx="8192021" cy="4434212"/>
          </a:xfrm>
          <a:prstGeom prst="rect">
            <a:avLst/>
          </a:prstGeom>
        </p:spPr>
      </p:pic>
    </p:spTree>
    <p:extLst>
      <p:ext uri="{BB962C8B-B14F-4D97-AF65-F5344CB8AC3E}">
        <p14:creationId xmlns:p14="http://schemas.microsoft.com/office/powerpoint/2010/main" val="42120182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1641" name="Google Shape;1641;p88"/>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42" name="Google Shape;1642;p88"/>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Types of RC4</a:t>
            </a:r>
            <a:endParaRPr/>
          </a:p>
          <a:p>
            <a:pPr marL="0" marR="0" lvl="0" indent="0" algn="l" rtl="0">
              <a:spcBef>
                <a:spcPts val="0"/>
              </a:spcBef>
              <a:spcAft>
                <a:spcPts val="0"/>
              </a:spcAft>
              <a:buNone/>
            </a:pPr>
            <a:r>
              <a:rPr lang="en-IN" sz="2800">
                <a:solidFill>
                  <a:schemeClr val="dk1"/>
                </a:solidFill>
                <a:latin typeface="Arial"/>
                <a:ea typeface="Arial"/>
                <a:cs typeface="Arial"/>
                <a:sym typeface="Arial"/>
              </a:rPr>
              <a:t/>
            </a:r>
            <a:br>
              <a:rPr lang="en-IN" sz="2800">
                <a:solidFill>
                  <a:schemeClr val="dk1"/>
                </a:solidFill>
                <a:latin typeface="Arial"/>
                <a:ea typeface="Arial"/>
                <a:cs typeface="Arial"/>
                <a:sym typeface="Arial"/>
              </a:rPr>
            </a:br>
            <a:endParaRPr sz="2800" b="1">
              <a:solidFill>
                <a:schemeClr val="lt1"/>
              </a:solidFill>
              <a:latin typeface="Calibri"/>
              <a:ea typeface="Calibri"/>
              <a:cs typeface="Calibri"/>
              <a:sym typeface="Calibri"/>
            </a:endParaRPr>
          </a:p>
        </p:txBody>
      </p:sp>
      <p:sp>
        <p:nvSpPr>
          <p:cNvPr id="1643" name="Google Shape;1643;p88"/>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44" name="Google Shape;1644;p88"/>
          <p:cNvSpPr/>
          <p:nvPr/>
        </p:nvSpPr>
        <p:spPr>
          <a:xfrm>
            <a:off x="323528" y="2435664"/>
            <a:ext cx="8629972" cy="44012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There are various types of RC4 such as Spritz, RC4A, VMPC, and RC4A.</a:t>
            </a:r>
            <a:br>
              <a:rPr lang="en-I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SPRITZ: Spritz can be used to build a cryptographic hash function, a deterministic random bit generator (DRBG), n an encryption algorithm that supports authenticated encryption with associated data (AEAD).</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RC4A: Souraduyti Paul and Bart Preneel have proposed an RC4 variant, which they call RC4A, which is stronger than RC4.</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VMPC: VMPC is another variant of RC4 which stands for Variably Modified Permutation Composition.</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RC4A+: RC4A+ is a modified version of RC4 with a more complex three-phase key schedule which takes about three times as long as RC4 and a more complex output function which performs four additional lookups in the S array for each byte output, taking approximately 1.7 times as long as basic RC4.</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pic>
        <p:nvPicPr>
          <p:cNvPr id="1645" name="Google Shape;1645;p88"/>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5"/>
                                        </p:tgtEl>
                                        <p:attrNameLst>
                                          <p:attrName>style.visibility</p:attrName>
                                        </p:attrNameLst>
                                      </p:cBhvr>
                                      <p:to>
                                        <p:strVal val="visible"/>
                                      </p:to>
                                    </p:set>
                                    <p:animEffect transition="in" filter="fade">
                                      <p:cBhvr>
                                        <p:cTn id="7" dur="1"/>
                                        <p:tgtEl>
                                          <p:spTgt spid="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1" name="Google Shape;1651;p89"/>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52" name="Google Shape;1652;p89"/>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Algorithm</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p:txBody>
      </p:sp>
      <p:sp>
        <p:nvSpPr>
          <p:cNvPr id="1653" name="Google Shape;1653;p89"/>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54" name="Google Shape;1654;p89"/>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5" name="Google Shape;1655;p89"/>
          <p:cNvSpPr/>
          <p:nvPr/>
        </p:nvSpPr>
        <p:spPr>
          <a:xfrm>
            <a:off x="467544" y="2449950"/>
            <a:ext cx="8352928" cy="427809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Arial"/>
                <a:ea typeface="Arial"/>
                <a:cs typeface="Arial"/>
                <a:sym typeface="Arial"/>
              </a:rPr>
              <a:t>The algorithm operates on a user-selected variable-length key(K) of 1 to 256 bytes (8 to 2048 bits), typically between 5 and 16 bytes. To generate a 256-byte state vector S, the master key is used. </a:t>
            </a:r>
            <a:br>
              <a:rPr lang="en-IN" sz="1800">
                <a:solidFill>
                  <a:schemeClr val="dk1"/>
                </a:solidFill>
                <a:latin typeface="Arial"/>
                <a:ea typeface="Arial"/>
                <a:cs typeface="Arial"/>
                <a:sym typeface="Arial"/>
              </a:rPr>
            </a:br>
            <a:r>
              <a:rPr lang="en-IN" sz="1800">
                <a:solidFill>
                  <a:schemeClr val="dk1"/>
                </a:solidFill>
                <a:latin typeface="Arial"/>
                <a:ea typeface="Arial"/>
                <a:cs typeface="Arial"/>
                <a:sym typeface="Arial"/>
              </a:rPr>
              <a:t>The first step is the array initialization. It is a character array of size 256 i.e. S[256]. After that, for every element of the array, we initialize S[i] to i.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Code for array initialization: Char S[256]; int i; for(i=0;i&lt;256;i++) S[i] = i The array will look like - S[] = {0, 1, 2, 3, ------, 254, 255} </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After this, we will run the KSA algorithm- </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KSA is going to use the secret key to scramble this array. KSA is a simple loop, in which we are having two variable i and j. We are using these variables to rearrange the array. Rearranging the array is done by using a secret key. </a:t>
            </a:r>
            <a:endParaRPr/>
          </a:p>
          <a:p>
            <a:pPr marL="0" marR="0" lvl="0" indent="0" algn="just" rtl="0">
              <a:spcBef>
                <a:spcPts val="0"/>
              </a:spcBef>
              <a:spcAft>
                <a:spcPts val="0"/>
              </a:spcAft>
              <a:buNone/>
            </a:pPr>
            <a:r>
              <a:rPr lang="en-IN" sz="2800">
                <a:solidFill>
                  <a:schemeClr val="dk1"/>
                </a:solidFill>
                <a:latin typeface="Arial"/>
                <a:ea typeface="Arial"/>
                <a:cs typeface="Arial"/>
                <a:sym typeface="Arial"/>
              </a:rPr>
              <a:t/>
            </a:r>
            <a:br>
              <a:rPr lang="en-IN" sz="2800">
                <a:solidFill>
                  <a:schemeClr val="dk1"/>
                </a:solidFill>
                <a:latin typeface="Arial"/>
                <a:ea typeface="Arial"/>
                <a:cs typeface="Arial"/>
                <a:sym typeface="Arial"/>
              </a:rPr>
            </a:br>
            <a:endParaRPr sz="2800">
              <a:solidFill>
                <a:schemeClr val="dk1"/>
              </a:solidFill>
              <a:latin typeface="Arial"/>
              <a:ea typeface="Arial"/>
              <a:cs typeface="Arial"/>
              <a:sym typeface="Arial"/>
            </a:endParaRPr>
          </a:p>
        </p:txBody>
      </p:sp>
      <p:pic>
        <p:nvPicPr>
          <p:cNvPr id="1656" name="Google Shape;1656;p89"/>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56"/>
                                        </p:tgtEl>
                                        <p:attrNameLst>
                                          <p:attrName>style.visibility</p:attrName>
                                        </p:attrNameLst>
                                      </p:cBhvr>
                                      <p:to>
                                        <p:strVal val="visible"/>
                                      </p:to>
                                    </p:set>
                                    <p:animEffect transition="in" filter="fade">
                                      <p:cBhvr>
                                        <p:cTn id="7" dur="1"/>
                                        <p:tgtEl>
                                          <p:spTgt spid="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2" name="Google Shape;1662;p90"/>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63" name="Google Shape;1663;p90"/>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Algorithm</a:t>
            </a:r>
            <a:endParaRPr/>
          </a:p>
          <a:p>
            <a:pPr marL="0" marR="0" lvl="0" indent="0" algn="l" rtl="0">
              <a:spcBef>
                <a:spcPts val="0"/>
              </a:spcBef>
              <a:spcAft>
                <a:spcPts val="0"/>
              </a:spcAft>
              <a:buNone/>
            </a:pPr>
            <a:endParaRPr sz="2800" b="1">
              <a:solidFill>
                <a:schemeClr val="lt1"/>
              </a:solidFill>
              <a:latin typeface="Calibri"/>
              <a:ea typeface="Calibri"/>
              <a:cs typeface="Calibri"/>
              <a:sym typeface="Calibri"/>
            </a:endParaRPr>
          </a:p>
        </p:txBody>
      </p:sp>
      <p:sp>
        <p:nvSpPr>
          <p:cNvPr id="1664" name="Google Shape;1664;p90"/>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65" name="Google Shape;1665;p90"/>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6" name="Google Shape;1666;p90"/>
          <p:cNvSpPr/>
          <p:nvPr/>
        </p:nvSpPr>
        <p:spPr>
          <a:xfrm>
            <a:off x="293688" y="2431950"/>
            <a:ext cx="831076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Code for KSA (Key Scheduling Algorithm ) : int i, j=0; for(i=0;i&lt;256;i++) { j=( j + S[i] + T[i]) mod 256; Swap(S[i], S[j]); }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Arial"/>
                <a:ea typeface="Arial"/>
                <a:cs typeface="Arial"/>
                <a:sym typeface="Arial"/>
              </a:rPr>
              <a:t>KSA has been scrambled, S[256] array is used to generate the PRGA(Pseudo Random Generation Algorithm). This is the actual Keystream.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IN" sz="1800">
                <a:solidFill>
                  <a:schemeClr val="dk1"/>
                </a:solidFill>
                <a:latin typeface="Arial"/>
                <a:ea typeface="Arial"/>
                <a:cs typeface="Arial"/>
                <a:sym typeface="Arial"/>
              </a:rPr>
              <a:t>Code for PRGA ( Pseudo Random Generation Algorithm ): i=j=0; while(true) { i = ( i + 1 ) mod 256; j = ( j + S[i] ) mod 256; Swap( S[i], S[j] ); t = ( S[i] + S[j] ) mod 256 ; k = S[t]; } </a:t>
            </a:r>
            <a:endParaRPr/>
          </a:p>
          <a:p>
            <a:pPr marL="0" marR="0" lvl="0" indent="0" algn="l" rtl="0">
              <a:spcBef>
                <a:spcPts val="0"/>
              </a:spcBef>
              <a:spcAft>
                <a:spcPts val="0"/>
              </a:spcAft>
              <a:buNone/>
            </a:pPr>
            <a:r>
              <a:rPr lang="en-IN" sz="1800">
                <a:solidFill>
                  <a:schemeClr val="dk1"/>
                </a:solidFill>
                <a:latin typeface="Arial"/>
                <a:ea typeface="Arial"/>
                <a:cs typeface="Arial"/>
                <a:sym typeface="Arial"/>
              </a:rPr>
              <a:t>This is the next step of scrambling. </a:t>
            </a:r>
            <a:endParaRPr/>
          </a:p>
        </p:txBody>
      </p:sp>
      <p:pic>
        <p:nvPicPr>
          <p:cNvPr id="1667" name="Google Shape;1667;p90"/>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67"/>
                                        </p:tgtEl>
                                        <p:attrNameLst>
                                          <p:attrName>style.visibility</p:attrName>
                                        </p:attrNameLst>
                                      </p:cBhvr>
                                      <p:to>
                                        <p:strVal val="visible"/>
                                      </p:to>
                                    </p:set>
                                    <p:animEffect transition="in" filter="fade">
                                      <p:cBhvr>
                                        <p:cTn id="7" dur="1"/>
                                        <p:tgtEl>
                                          <p:spTgt spid="1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3" name="Google Shape;1673;p91"/>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74" name="Google Shape;1674;p91"/>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RC4 Block Diagram</a:t>
            </a:r>
            <a:endParaRPr/>
          </a:p>
          <a:p>
            <a:pPr marL="0" marR="0" lvl="0" indent="0" algn="l" rtl="0">
              <a:spcBef>
                <a:spcPts val="0"/>
              </a:spcBef>
              <a:spcAft>
                <a:spcPts val="0"/>
              </a:spcAft>
              <a:buNone/>
            </a:pPr>
            <a:r>
              <a:rPr lang="en-IN" sz="2800">
                <a:solidFill>
                  <a:schemeClr val="dk1"/>
                </a:solidFill>
                <a:latin typeface="Arial"/>
                <a:ea typeface="Arial"/>
                <a:cs typeface="Arial"/>
                <a:sym typeface="Arial"/>
              </a:rPr>
              <a:t/>
            </a:r>
            <a:br>
              <a:rPr lang="en-IN" sz="2800">
                <a:solidFill>
                  <a:schemeClr val="dk1"/>
                </a:solidFill>
                <a:latin typeface="Arial"/>
                <a:ea typeface="Arial"/>
                <a:cs typeface="Arial"/>
                <a:sym typeface="Arial"/>
              </a:rPr>
            </a:br>
            <a:endParaRPr sz="2800" b="1">
              <a:solidFill>
                <a:schemeClr val="lt1"/>
              </a:solidFill>
              <a:latin typeface="Calibri"/>
              <a:ea typeface="Calibri"/>
              <a:cs typeface="Calibri"/>
              <a:sym typeface="Calibri"/>
            </a:endParaRPr>
          </a:p>
        </p:txBody>
      </p:sp>
      <p:sp>
        <p:nvSpPr>
          <p:cNvPr id="1675" name="Google Shape;1675;p91"/>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76" name="Google Shape;1676;p91"/>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7" name="Google Shape;1677;p91"/>
          <p:cNvSpPr/>
          <p:nvPr/>
        </p:nvSpPr>
        <p:spPr>
          <a:xfrm>
            <a:off x="293688" y="2431950"/>
            <a:ext cx="831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78" name="Google Shape;1678;p91" descr="RC4 Block Diagram"/>
          <p:cNvPicPr preferRelativeResize="0"/>
          <p:nvPr/>
        </p:nvPicPr>
        <p:blipFill rotWithShape="1">
          <a:blip r:embed="rId3">
            <a:alphaModFix/>
          </a:blip>
          <a:srcRect/>
          <a:stretch/>
        </p:blipFill>
        <p:spPr>
          <a:xfrm>
            <a:off x="899592" y="2464129"/>
            <a:ext cx="5886450" cy="4048125"/>
          </a:xfrm>
          <a:prstGeom prst="rect">
            <a:avLst/>
          </a:prstGeom>
          <a:noFill/>
          <a:ln>
            <a:noFill/>
          </a:ln>
        </p:spPr>
      </p:pic>
      <p:pic>
        <p:nvPicPr>
          <p:cNvPr id="1679" name="Google Shape;1679;p9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79"/>
                                        </p:tgtEl>
                                        <p:attrNameLst>
                                          <p:attrName>style.visibility</p:attrName>
                                        </p:attrNameLst>
                                      </p:cBhvr>
                                      <p:to>
                                        <p:strVal val="visible"/>
                                      </p:to>
                                    </p:set>
                                    <p:animEffect transition="in" filter="fade">
                                      <p:cBhvr>
                                        <p:cTn id="7" dur="1"/>
                                        <p:tgtEl>
                                          <p:spTgt spid="1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5" name="Google Shape;1685;p92"/>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86" name="Google Shape;1686;p9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Working of RC4</a:t>
            </a:r>
            <a:endParaRPr/>
          </a:p>
          <a:p>
            <a:pPr marL="0" marR="0" lvl="0" indent="0" algn="just" rtl="0">
              <a:spcBef>
                <a:spcPts val="0"/>
              </a:spcBef>
              <a:spcAft>
                <a:spcPts val="0"/>
              </a:spcAft>
              <a:buNone/>
            </a:pPr>
            <a:r>
              <a:rPr lang="en-IN" sz="2800" b="1">
                <a:solidFill>
                  <a:schemeClr val="dk1"/>
                </a:solidFill>
                <a:latin typeface="Arial"/>
                <a:ea typeface="Arial"/>
                <a:cs typeface="Arial"/>
                <a:sym typeface="Arial"/>
              </a:rPr>
              <a:t/>
            </a:r>
            <a:br>
              <a:rPr lang="en-IN" sz="2800" b="1">
                <a:solidFill>
                  <a:schemeClr val="dk1"/>
                </a:solidFill>
                <a:latin typeface="Arial"/>
                <a:ea typeface="Arial"/>
                <a:cs typeface="Arial"/>
                <a:sym typeface="Arial"/>
              </a:rPr>
            </a:br>
            <a:r>
              <a:rPr lang="en-IN" sz="2000" b="1">
                <a:solidFill>
                  <a:schemeClr val="dk1"/>
                </a:solidFill>
                <a:latin typeface="Times New Roman"/>
                <a:ea typeface="Times New Roman"/>
                <a:cs typeface="Times New Roman"/>
                <a:sym typeface="Times New Roman"/>
              </a:rPr>
              <a:t>Encryption Procedure:</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 user inputs a plain text file and a secret key.</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 encryption engine then generates the keystream by using KSA and PRGA Algorithm.</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This keystream is now XOR with the plain text, this XORing is done byte by byte to produce the encrypted text.</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 encrypted text is then sent to the intended receiver, the intended receiver will then decrypted the text and after decryption, the receiver will get the original plain text.</a:t>
            </a:r>
            <a:endParaRPr/>
          </a:p>
          <a:p>
            <a:pPr marL="0" marR="0" lvl="0" indent="0" algn="just" rtl="0">
              <a:spcBef>
                <a:spcPts val="0"/>
              </a:spcBef>
              <a:spcAft>
                <a:spcPts val="0"/>
              </a:spcAft>
              <a:buNone/>
            </a:pPr>
            <a:r>
              <a:rPr lang="en-IN" sz="2000" b="1">
                <a:solidFill>
                  <a:schemeClr val="dk1"/>
                </a:solidFill>
                <a:latin typeface="Times New Roman"/>
                <a:ea typeface="Times New Roman"/>
                <a:cs typeface="Times New Roman"/>
                <a:sym typeface="Times New Roman"/>
              </a:rPr>
              <a:t>Decryption Procedure:</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Decryption is achieved by doing the same byte-wise X-OR operation on the Ciphertext. </a:t>
            </a:r>
            <a:endParaRPr/>
          </a:p>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Example: Let A be the plain text and B be the keystream (A xor B) xor B = A </a:t>
            </a:r>
            <a:endParaRPr/>
          </a:p>
          <a:p>
            <a:pPr marL="0" marR="0" lvl="0" indent="0" algn="just" rtl="0">
              <a:spcBef>
                <a:spcPts val="0"/>
              </a:spcBef>
              <a:spcAft>
                <a:spcPts val="0"/>
              </a:spcAft>
              <a:buNone/>
            </a:pPr>
            <a:endParaRPr sz="2800" b="1">
              <a:solidFill>
                <a:schemeClr val="lt1"/>
              </a:solidFill>
              <a:latin typeface="Calibri"/>
              <a:ea typeface="Calibri"/>
              <a:cs typeface="Calibri"/>
              <a:sym typeface="Calibri"/>
            </a:endParaRPr>
          </a:p>
        </p:txBody>
      </p:sp>
      <p:sp>
        <p:nvSpPr>
          <p:cNvPr id="1687" name="Google Shape;1687;p9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88" name="Google Shape;1688;p92"/>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9" name="Google Shape;1689;p92"/>
          <p:cNvSpPr/>
          <p:nvPr/>
        </p:nvSpPr>
        <p:spPr>
          <a:xfrm>
            <a:off x="293688" y="2431950"/>
            <a:ext cx="831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90" name="Google Shape;1690;p92"/>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90"/>
                                        </p:tgtEl>
                                        <p:attrNameLst>
                                          <p:attrName>style.visibility</p:attrName>
                                        </p:attrNameLst>
                                      </p:cBhvr>
                                      <p:to>
                                        <p:strVal val="visible"/>
                                      </p:to>
                                    </p:set>
                                    <p:animEffect transition="in" filter="fade">
                                      <p:cBhvr>
                                        <p:cTn id="7" dur="1"/>
                                        <p:tgtEl>
                                          <p:spTgt spid="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6" name="Google Shape;1696;p93"/>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97" name="Google Shape;1697;p93"/>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chemeClr val="lt1"/>
                </a:solidFill>
                <a:latin typeface="Calibri"/>
                <a:ea typeface="Calibri"/>
                <a:cs typeface="Calibri"/>
                <a:sym typeface="Calibri"/>
              </a:rPr>
              <a:t>Advantages and Disadvantages</a:t>
            </a:r>
            <a:endParaRPr sz="2800" b="1">
              <a:solidFill>
                <a:schemeClr val="lt1"/>
              </a:solidFill>
              <a:latin typeface="Calibri"/>
              <a:ea typeface="Calibri"/>
              <a:cs typeface="Calibri"/>
              <a:sym typeface="Calibri"/>
            </a:endParaRPr>
          </a:p>
        </p:txBody>
      </p:sp>
      <p:sp>
        <p:nvSpPr>
          <p:cNvPr id="1698" name="Google Shape;1698;p93"/>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699" name="Google Shape;1699;p93"/>
          <p:cNvSpPr/>
          <p:nvPr/>
        </p:nvSpPr>
        <p:spPr>
          <a:xfrm>
            <a:off x="0" y="90100"/>
            <a:ext cx="65" cy="276999"/>
          </a:xfrm>
          <a:prstGeom prst="rect">
            <a:avLst/>
          </a:prstGeom>
          <a:solidFill>
            <a:srgbClr val="E0E0E0"/>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0" name="Google Shape;1700;p93"/>
          <p:cNvSpPr/>
          <p:nvPr/>
        </p:nvSpPr>
        <p:spPr>
          <a:xfrm>
            <a:off x="293688" y="2431950"/>
            <a:ext cx="8310760" cy="39703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1">
                <a:solidFill>
                  <a:schemeClr val="dk1"/>
                </a:solidFill>
                <a:latin typeface="Arial"/>
                <a:ea typeface="Arial"/>
                <a:cs typeface="Arial"/>
                <a:sym typeface="Arial"/>
              </a:rPr>
              <a:t>Advantages</a:t>
            </a:r>
            <a:r>
              <a:rPr lang="en-IN" sz="1800">
                <a:solidFill>
                  <a:schemeClr val="dk1"/>
                </a:solidFill>
                <a:latin typeface="Arial"/>
                <a:ea typeface="Arial"/>
                <a:cs typeface="Arial"/>
                <a:sym typeface="Arial"/>
              </a:rPr>
              <a:t>:</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are simple to use.</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The speed of operation in RC4 is fast as compared to other ciphers.</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are strong in coding and easy to implement.</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do not require more memory.</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are implemented on large streams of data.</a:t>
            </a:r>
            <a:endParaRPr/>
          </a:p>
          <a:p>
            <a:pPr marL="0" marR="0" lvl="0" indent="0" algn="just" rtl="0">
              <a:spcBef>
                <a:spcPts val="0"/>
              </a:spcBef>
              <a:spcAft>
                <a:spcPts val="0"/>
              </a:spcAft>
              <a:buNone/>
            </a:pPr>
            <a:r>
              <a:rPr lang="en-IN" sz="1800" b="1">
                <a:solidFill>
                  <a:schemeClr val="dk1"/>
                </a:solidFill>
                <a:latin typeface="Arial"/>
                <a:ea typeface="Arial"/>
                <a:cs typeface="Arial"/>
                <a:sym typeface="Arial"/>
              </a:rPr>
              <a:t>Disadvantages</a:t>
            </a:r>
            <a:r>
              <a:rPr lang="en-IN" sz="1800">
                <a:solidFill>
                  <a:schemeClr val="dk1"/>
                </a:solidFill>
                <a:latin typeface="Arial"/>
                <a:ea typeface="Arial"/>
                <a:cs typeface="Arial"/>
                <a:sym typeface="Arial"/>
              </a:rPr>
              <a:t>:</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If RC4 is not used with strong MAC then encryption is vulnerable to a bit-flipping attack.</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do not provide authentication.</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algorithm requires additional analysis before including new systems.</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stream ciphers cannot be implemented on small streams of data.</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RC4 fails to discard the beginning of output keystream or fails to use non-random or related keys for the algorithm.</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1701" name="Google Shape;1701;p93"/>
          <p:cNvPicPr preferRelativeResize="0"/>
          <p:nvPr/>
        </p:nvPicPr>
        <p:blipFill rotWithShape="1">
          <a:blip r:embed="rId3">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01"/>
                                        </p:tgtEl>
                                        <p:attrNameLst>
                                          <p:attrName>style.visibility</p:attrName>
                                        </p:attrNameLst>
                                      </p:cBhvr>
                                      <p:to>
                                        <p:strVal val="visible"/>
                                      </p:to>
                                    </p:set>
                                    <p:animEffect transition="in" filter="fade">
                                      <p:cBhvr>
                                        <p:cTn id="7" dur="1"/>
                                        <p:tgtEl>
                                          <p:spTgt spid="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94"/>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707" name="Google Shape;1707;p94"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1708" name="Google Shape;1708;p94" descr="C:\Users\parul\Desktop\2.png"/>
          <p:cNvPicPr preferRelativeResize="0"/>
          <p:nvPr/>
        </p:nvPicPr>
        <p:blipFill rotWithShape="1">
          <a:blip r:embed="rId4">
            <a:alphaModFix/>
          </a:blip>
          <a:srcRect/>
          <a:stretch/>
        </p:blipFill>
        <p:spPr>
          <a:xfrm>
            <a:off x="2433638" y="4000500"/>
            <a:ext cx="4276725" cy="571500"/>
          </a:xfrm>
          <a:prstGeom prst="rect">
            <a:avLst/>
          </a:prstGeom>
          <a:noFill/>
          <a:ln>
            <a:noFill/>
          </a:ln>
        </p:spPr>
      </p:pic>
      <p:pic>
        <p:nvPicPr>
          <p:cNvPr id="1709" name="Google Shape;1709;p94"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1710" name="Google Shape;1710;p94"/>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711" name="Google Shape;1711;p94"/>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2"/>
              </a:buClr>
              <a:buSzPts val="1800"/>
              <a:buFont typeface="Arial"/>
              <a:buNone/>
            </a:pPr>
            <a:r>
              <a:rPr lang="en-IN" sz="1800">
                <a:solidFill>
                  <a:schemeClr val="dk2"/>
                </a:solidFill>
                <a:latin typeface="Calibri"/>
                <a:ea typeface="Calibri"/>
                <a:cs typeface="Calibri"/>
                <a:sym typeface="Calibri"/>
              </a:rPr>
              <a:t>www.paruluniversity.ac.in</a:t>
            </a:r>
            <a:endParaRPr/>
          </a:p>
        </p:txBody>
      </p:sp>
      <p:pic>
        <p:nvPicPr>
          <p:cNvPr id="1712" name="Google Shape;1712;p94"/>
          <p:cNvPicPr preferRelativeResize="0"/>
          <p:nvPr/>
        </p:nvPicPr>
        <p:blipFill rotWithShape="1">
          <a:blip r:embed="rId6">
            <a:alphaModFix/>
          </a:blip>
          <a:srcRect/>
          <a:stretch/>
        </p:blipFill>
        <p:spPr>
          <a:xfrm>
            <a:off x="8318500" y="6032500"/>
            <a:ext cx="60960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12"/>
                                        </p:tgtEl>
                                        <p:attrNameLst>
                                          <p:attrName>style.visibility</p:attrName>
                                        </p:attrNameLst>
                                      </p:cBhvr>
                                      <p:to>
                                        <p:strVal val="visible"/>
                                      </p:to>
                                    </p:set>
                                    <p:animEffect transition="in" filter="fade">
                                      <p:cBhvr>
                                        <p:cTn id="7" dur="1"/>
                                        <p:tgtEl>
                                          <p:spTgt spid="1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4658</Words>
  <Application>Microsoft Office PowerPoint</Application>
  <PresentationFormat>On-screen Show (4:3)</PresentationFormat>
  <Paragraphs>683</Paragraphs>
  <Slides>96</Slides>
  <Notes>93</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PowerPoint Presentation</vt:lpstr>
      <vt:lpstr>PowerPoint Presentation</vt:lpstr>
      <vt:lpstr>PowerPoint Presentation</vt:lpstr>
      <vt:lpstr>Stream  Cipher</vt:lpstr>
      <vt:lpstr>PowerPoint Presentation</vt:lpstr>
      <vt:lpstr>PowerPoint Presentation</vt:lpstr>
      <vt:lpstr>PowerPoint Presentation</vt:lpstr>
      <vt:lpstr>Data  Stream  Cipher</vt:lpstr>
      <vt:lpstr>Data Stream Cipher-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HP</cp:lastModifiedBy>
  <cp:revision>7</cp:revision>
  <dcterms:created xsi:type="dcterms:W3CDTF">2020-05-18T10:32:41Z</dcterms:created>
  <dcterms:modified xsi:type="dcterms:W3CDTF">2024-05-29T09:09:12Z</dcterms:modified>
</cp:coreProperties>
</file>