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5"/>
  </p:notesMasterIdLst>
  <p:sldIdLst>
    <p:sldId id="256" r:id="rId2"/>
    <p:sldId id="257" r:id="rId3"/>
    <p:sldId id="258" r:id="rId4"/>
    <p:sldId id="319" r:id="rId5"/>
    <p:sldId id="320" r:id="rId6"/>
    <p:sldId id="321" r:id="rId7"/>
    <p:sldId id="332" r:id="rId8"/>
    <p:sldId id="334" r:id="rId9"/>
    <p:sldId id="329" r:id="rId10"/>
    <p:sldId id="330" r:id="rId11"/>
    <p:sldId id="331" r:id="rId12"/>
    <p:sldId id="335" r:id="rId13"/>
    <p:sldId id="349" r:id="rId14"/>
    <p:sldId id="350" r:id="rId15"/>
    <p:sldId id="351" r:id="rId16"/>
    <p:sldId id="340" r:id="rId17"/>
    <p:sldId id="336" r:id="rId18"/>
    <p:sldId id="342" r:id="rId19"/>
    <p:sldId id="343" r:id="rId20"/>
    <p:sldId id="337" r:id="rId21"/>
    <p:sldId id="344" r:id="rId22"/>
    <p:sldId id="345" r:id="rId23"/>
    <p:sldId id="346" r:id="rId24"/>
    <p:sldId id="347" r:id="rId25"/>
    <p:sldId id="348" r:id="rId26"/>
    <p:sldId id="355" r:id="rId27"/>
    <p:sldId id="356" r:id="rId28"/>
    <p:sldId id="357" r:id="rId29"/>
    <p:sldId id="358" r:id="rId30"/>
    <p:sldId id="359" r:id="rId31"/>
    <p:sldId id="360" r:id="rId32"/>
    <p:sldId id="361" r:id="rId33"/>
    <p:sldId id="362" r:id="rId34"/>
    <p:sldId id="363" r:id="rId35"/>
    <p:sldId id="416" r:id="rId36"/>
    <p:sldId id="417" r:id="rId37"/>
    <p:sldId id="338" r:id="rId38"/>
    <p:sldId id="418" r:id="rId39"/>
    <p:sldId id="420" r:id="rId40"/>
    <p:sldId id="421" r:id="rId41"/>
    <p:sldId id="422"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9" r:id="rId9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gkzpw2vAaONcdrJdHm5106KOyG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4220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84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23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27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453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89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370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740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06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128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122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16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619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263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82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45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381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81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64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767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61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93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02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463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21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29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697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591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05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69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918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970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471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68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328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40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764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25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534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0707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927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901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074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68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96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66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8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8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17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99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625"/>
          </a:xfrm>
          <a:prstGeom prst="rect">
            <a:avLst/>
          </a:prstGeom>
          <a:noFill/>
          <a:ln>
            <a:noFill/>
          </a:ln>
        </p:spPr>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javatpoint.com/bayes-theorem-in-artifical-intelligenc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iq.opengenus.org/id3-algorithm/" TargetMode="External"/><Relationship Id="rId4" Type="http://schemas.openxmlformats.org/officeDocument/2006/relationships/hyperlink" Target="https://studygyaan.com/data-science-ml/creating-a-decision-tree-using-the-id3-algorithm"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itchFamily="34" charset="0"/>
                <a:cs typeface="Calibri" pitchFamily="34" charset="0"/>
              </a:rPr>
              <a:t>Machine Learning </a:t>
            </a:r>
            <a:endParaRPr lang="en-US" sz="3600" dirty="0">
              <a:latin typeface="Calibri" pitchFamily="34" charset="0"/>
              <a:cs typeface="Calibri" pitchFamily="34" charset="0"/>
            </a:endParaRPr>
          </a:p>
          <a:p>
            <a:pPr algn="ctr"/>
            <a:r>
              <a:rPr lang="en-US" sz="3600" b="1" i="0" u="none" strike="noStrike" cap="none" dirty="0">
                <a:solidFill>
                  <a:srgbClr val="000000"/>
                </a:solidFill>
                <a:latin typeface="Calibri" pitchFamily="34" charset="0"/>
                <a:ea typeface="Calibri"/>
                <a:cs typeface="Calibri" pitchFamily="34" charset="0"/>
                <a:sym typeface="Calibri"/>
              </a:rPr>
              <a:t>SUBJECT CODE: </a:t>
            </a:r>
            <a:r>
              <a:rPr lang="en-US" sz="3600" b="1" dirty="0">
                <a:latin typeface="Calibri" pitchFamily="34" charset="0"/>
                <a:ea typeface="Calibri"/>
                <a:cs typeface="Calibri" pitchFamily="34" charset="0"/>
                <a:sym typeface="Calibri"/>
              </a:rPr>
              <a:t>203105515 </a:t>
            </a:r>
            <a:r>
              <a:rPr lang="en-US" sz="3600" b="1" dirty="0">
                <a:latin typeface="Calibri" pitchFamily="34" charset="0"/>
                <a:cs typeface="Calibri" pitchFamily="34" charset="0"/>
              </a:rPr>
              <a:t> </a:t>
            </a:r>
            <a:endParaRPr lang="en-US" sz="3600" dirty="0">
              <a:latin typeface="Calibri" pitchFamily="34" charset="0"/>
              <a:cs typeface="Calibri" pitchFamily="34" charset="0"/>
            </a:endParaRPr>
          </a:p>
        </p:txBody>
      </p:sp>
      <p:sp>
        <p:nvSpPr>
          <p:cNvPr id="90" name="Google Shape;90;p1"/>
          <p:cNvSpPr/>
          <p:nvPr/>
        </p:nvSpPr>
        <p:spPr>
          <a:xfrm>
            <a:off x="2036234" y="2854325"/>
            <a:ext cx="8119533"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chemeClr val="dk1"/>
                </a:solidFill>
                <a:latin typeface="Calibri"/>
                <a:ea typeface="Calibri"/>
                <a:cs typeface="Calibri"/>
                <a:sym typeface="Calibri"/>
              </a:rPr>
              <a:t>Dr. Amit Vajpayee</a:t>
            </a:r>
            <a:r>
              <a:rPr lang="en-US" sz="2200" b="1" i="0" u="none" strike="noStrike" cap="none" dirty="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Associate Professor (PIET)</a:t>
            </a:r>
            <a:endParaRPr sz="22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200" b="0" i="0" u="none" strike="noStrike" cap="none" dirty="0">
                <a:solidFill>
                  <a:srgbClr val="000000"/>
                </a:solidFill>
                <a:latin typeface="Calibri"/>
                <a:ea typeface="Calibri"/>
                <a:cs typeface="Calibri"/>
                <a:sym typeface="Calibri"/>
              </a:rPr>
              <a:t>Computer Science &amp; Engineering</a:t>
            </a:r>
            <a:endParaRPr sz="2200" b="0" i="0" u="none" strike="noStrike" cap="none" dirty="0">
              <a:solidFill>
                <a:srgbClr val="000000"/>
              </a:solidFill>
              <a:latin typeface="Calibri"/>
              <a:ea typeface="Calibri"/>
              <a:cs typeface="Calibri"/>
              <a:sym typeface="Calibri"/>
            </a:endParaRPr>
          </a:p>
        </p:txBody>
      </p:sp>
      <p:pic>
        <p:nvPicPr>
          <p:cNvPr id="91" name="Google Shape;91;p1" descr="C:\Users\parul\Desktop\Registered Logosd.png"/>
          <p:cNvPicPr preferRelativeResize="0"/>
          <p:nvPr/>
        </p:nvPicPr>
        <p:blipFill rotWithShape="1">
          <a:blip r:embed="rId4">
            <a:alphaModFix/>
          </a:blip>
          <a:src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253637" y="2426125"/>
            <a:ext cx="11756393" cy="4351338"/>
          </a:xfrm>
        </p:spPr>
        <p:txBody>
          <a:bodyPr>
            <a:noAutofit/>
          </a:bodyPr>
          <a:lstStyle/>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Training:</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a:latin typeface="Times New Roman" panose="02020603050405020304" pitchFamily="18" charset="0"/>
                <a:cs typeface="Times New Roman" panose="02020603050405020304" pitchFamily="18" charset="0"/>
              </a:rPr>
              <a:t>Train the model on the training data by feeding it the input-output pairs and allowing it to learn the mapping from inputs to outputs.</a:t>
            </a:r>
          </a:p>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Evaluation:</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a:latin typeface="Times New Roman" panose="02020603050405020304" pitchFamily="18" charset="0"/>
                <a:cs typeface="Times New Roman" panose="02020603050405020304" pitchFamily="18" charset="0"/>
              </a:rPr>
              <a:t>Evaluate the model's performance on the test set using relevant metrics, such as accuracy, precision, recall, F1 score (for classification), or mean squared error, R-squared (for regression).</a:t>
            </a:r>
          </a:p>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Hyper parameter Tuning:</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a:latin typeface="Times New Roman" panose="02020603050405020304" pitchFamily="18" charset="0"/>
                <a:cs typeface="Times New Roman" panose="02020603050405020304" pitchFamily="18" charset="0"/>
              </a:rPr>
              <a:t>Fine-tune the model's hyper parameters to improve its performance. This can be done using  techniques like grid search or random search with cross-validation.</a:t>
            </a:r>
          </a:p>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Prediction:</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a:latin typeface="Times New Roman" panose="02020603050405020304" pitchFamily="18" charset="0"/>
                <a:cs typeface="Times New Roman" panose="02020603050405020304" pitchFamily="18" charset="0"/>
              </a:rPr>
              <a:t>	Use the trained model to make predictions on new, unseen data.</a:t>
            </a:r>
          </a:p>
        </p:txBody>
      </p:sp>
      <p:sp>
        <p:nvSpPr>
          <p:cNvPr id="7" name="Rectangle 6"/>
          <p:cNvSpPr/>
          <p:nvPr/>
        </p:nvSpPr>
        <p:spPr>
          <a:xfrm>
            <a:off x="253637" y="1842526"/>
            <a:ext cx="4804520" cy="523220"/>
          </a:xfrm>
          <a:prstGeom prst="rect">
            <a:avLst/>
          </a:prstGeom>
        </p:spPr>
        <p:txBody>
          <a:bodyPr wrap="none">
            <a:spAutoFit/>
          </a:bodyPr>
          <a:lstStyle/>
          <a:p>
            <a:r>
              <a:rPr lang="en-US" sz="2800" b="1" dirty="0">
                <a:solidFill>
                  <a:schemeClr val="bg1"/>
                </a:solidFill>
                <a:latin typeface="Times New Roman" panose="02020603050405020304" pitchFamily="18" charset="0"/>
                <a:cs typeface="Times New Roman" panose="02020603050405020304" pitchFamily="18" charset="0"/>
              </a:rPr>
              <a:t>Steps in Supervised Learning</a:t>
            </a:r>
          </a:p>
        </p:txBody>
      </p:sp>
    </p:spTree>
    <p:extLst>
      <p:ext uri="{BB962C8B-B14F-4D97-AF65-F5344CB8AC3E}">
        <p14:creationId xmlns:p14="http://schemas.microsoft.com/office/powerpoint/2010/main" val="7651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534483" y="2869519"/>
            <a:ext cx="11439802" cy="3124881"/>
          </a:xfrm>
        </p:spPr>
        <p:txBody>
          <a:bodyPr>
            <a:normAutofit lnSpcReduction="10000"/>
          </a:bodyPr>
          <a:lstStyle/>
          <a:p>
            <a:pPr marL="114300" indent="0" algn="just">
              <a:buNone/>
            </a:pPr>
            <a:r>
              <a:rPr lang="en-US" sz="2400" dirty="0">
                <a:latin typeface="Times New Roman" panose="02020603050405020304" pitchFamily="18" charset="0"/>
                <a:cs typeface="Times New Roman" panose="02020603050405020304" pitchFamily="18" charset="0"/>
              </a:rPr>
              <a:t>Consider a supervised learning task of predicting house prices based on features such as square footage, number of bedrooms, and location. The dataset consists of these features along with the corresponding house prices (labels).</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Collect data on various houses, including their features and prices.</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Normalize the feature values and handle any missing data.</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Train-Test Split:</a:t>
            </a:r>
            <a:r>
              <a:rPr lang="en-US" sz="2400" dirty="0">
                <a:latin typeface="Times New Roman" panose="02020603050405020304" pitchFamily="18" charset="0"/>
                <a:cs typeface="Times New Roman" panose="02020603050405020304" pitchFamily="18" charset="0"/>
              </a:rPr>
              <a:t> Split the data into a training set (e.g., 80%) and a test set (e.g., 20%).</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Model Selection:</a:t>
            </a:r>
            <a:r>
              <a:rPr lang="en-US" sz="2400" dirty="0">
                <a:latin typeface="Times New Roman" panose="02020603050405020304" pitchFamily="18" charset="0"/>
                <a:cs typeface="Times New Roman" panose="02020603050405020304" pitchFamily="18" charset="0"/>
              </a:rPr>
              <a:t> Choose a regression algorithm, such as linear regression.</a:t>
            </a:r>
          </a:p>
        </p:txBody>
      </p:sp>
      <p:sp>
        <p:nvSpPr>
          <p:cNvPr id="7" name="Rectangle 6"/>
          <p:cNvSpPr/>
          <p:nvPr/>
        </p:nvSpPr>
        <p:spPr>
          <a:xfrm>
            <a:off x="374816" y="1842526"/>
            <a:ext cx="1734770" cy="584775"/>
          </a:xfrm>
          <a:prstGeom prst="rect">
            <a:avLst/>
          </a:prstGeom>
        </p:spPr>
        <p:txBody>
          <a:bodyPr wrap="none">
            <a:spAutoFit/>
          </a:bodyPr>
          <a:lstStyle/>
          <a:p>
            <a:r>
              <a:rPr lang="en-US" sz="3200" b="1" dirty="0">
                <a:solidFill>
                  <a:schemeClr val="bg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25256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20658"/>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422702" y="2877844"/>
            <a:ext cx="10515600" cy="3363299"/>
          </a:xfrm>
        </p:spPr>
        <p:txBody>
          <a:bodyPr>
            <a:normAutofit/>
          </a:bodyPr>
          <a:lstStyle/>
          <a:p>
            <a:pPr marL="628650" indent="-514350" algn="just">
              <a:buFont typeface="+mj-lt"/>
              <a:buAutoNum type="arabicPeriod" startAt="5"/>
            </a:pPr>
            <a:r>
              <a:rPr lang="en-US" sz="2400" b="1" dirty="0">
                <a:latin typeface="Times New Roman" panose="02020603050405020304" pitchFamily="18" charset="0"/>
                <a:cs typeface="Times New Roman" panose="02020603050405020304" pitchFamily="18" charset="0"/>
              </a:rPr>
              <a:t>Training:</a:t>
            </a:r>
            <a:r>
              <a:rPr lang="en-US" sz="2400" dirty="0">
                <a:latin typeface="Times New Roman" panose="02020603050405020304" pitchFamily="18" charset="0"/>
                <a:cs typeface="Times New Roman" panose="02020603050405020304" pitchFamily="18" charset="0"/>
              </a:rPr>
              <a:t> Train the linear regression model on the training data.</a:t>
            </a:r>
          </a:p>
          <a:p>
            <a:pPr marL="628650" indent="-514350" algn="just">
              <a:buFont typeface="+mj-lt"/>
              <a:buAutoNum type="arabicPeriod" startAt="5"/>
            </a:pPr>
            <a:r>
              <a:rPr lang="en-US" sz="2400" b="1" dirty="0">
                <a:latin typeface="Times New Roman" panose="02020603050405020304" pitchFamily="18" charset="0"/>
                <a:cs typeface="Times New Roman" panose="02020603050405020304" pitchFamily="18" charset="0"/>
              </a:rPr>
              <a:t>Evaluation:</a:t>
            </a:r>
            <a:r>
              <a:rPr lang="en-US" sz="2400" dirty="0">
                <a:latin typeface="Times New Roman" panose="02020603050405020304" pitchFamily="18" charset="0"/>
                <a:cs typeface="Times New Roman" panose="02020603050405020304" pitchFamily="18" charset="0"/>
              </a:rPr>
              <a:t> Evaluate the model's performance on the test set using metrics like mean squared error.</a:t>
            </a:r>
          </a:p>
          <a:p>
            <a:pPr marL="628650" indent="-514350" algn="just">
              <a:buFont typeface="+mj-lt"/>
              <a:buAutoNum type="arabicPeriod" startAt="5"/>
            </a:pPr>
            <a:r>
              <a:rPr lang="en-US" sz="2400" b="1" dirty="0">
                <a:latin typeface="Times New Roman" panose="02020603050405020304" pitchFamily="18" charset="0"/>
                <a:cs typeface="Times New Roman" panose="02020603050405020304" pitchFamily="18" charset="0"/>
              </a:rPr>
              <a:t>Hyper parameter Tuning:</a:t>
            </a:r>
            <a:r>
              <a:rPr lang="en-US" sz="2400" dirty="0">
                <a:latin typeface="Times New Roman" panose="02020603050405020304" pitchFamily="18" charset="0"/>
                <a:cs typeface="Times New Roman" panose="02020603050405020304" pitchFamily="18" charset="0"/>
              </a:rPr>
              <a:t> Adjust the model's </a:t>
            </a:r>
            <a:r>
              <a:rPr lang="en-US" sz="2400" dirty="0" err="1">
                <a:latin typeface="Times New Roman" panose="02020603050405020304" pitchFamily="18" charset="0"/>
                <a:cs typeface="Times New Roman" panose="02020603050405020304" pitchFamily="18" charset="0"/>
              </a:rPr>
              <a:t>hyperparameters</a:t>
            </a:r>
            <a:r>
              <a:rPr lang="en-US" sz="2400" dirty="0">
                <a:latin typeface="Times New Roman" panose="02020603050405020304" pitchFamily="18" charset="0"/>
                <a:cs typeface="Times New Roman" panose="02020603050405020304" pitchFamily="18" charset="0"/>
              </a:rPr>
              <a:t> if needed to improve performance.</a:t>
            </a:r>
          </a:p>
          <a:p>
            <a:pPr marL="628650" indent="-514350" algn="just">
              <a:buFont typeface="+mj-lt"/>
              <a:buAutoNum type="arabicPeriod" startAt="5"/>
            </a:pPr>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Use the trained model to predict house prices for new data.</a:t>
            </a:r>
          </a:p>
          <a:p>
            <a:pPr marL="114300" indent="0" algn="just">
              <a:buNone/>
            </a:pPr>
            <a:r>
              <a:rPr lang="en-US" sz="2400" dirty="0">
                <a:latin typeface="Times New Roman" panose="02020603050405020304" pitchFamily="18" charset="0"/>
                <a:cs typeface="Times New Roman" panose="02020603050405020304" pitchFamily="18" charset="0"/>
              </a:rPr>
              <a:t>Supervised learning is a fundamental and widely used approach in machine learning, applicable to a broad range of problems in various domains.</a:t>
            </a:r>
          </a:p>
        </p:txBody>
      </p:sp>
      <p:sp>
        <p:nvSpPr>
          <p:cNvPr id="7" name="Rectangle 6"/>
          <p:cNvSpPr/>
          <p:nvPr/>
        </p:nvSpPr>
        <p:spPr>
          <a:xfrm>
            <a:off x="374816" y="1842526"/>
            <a:ext cx="1734770" cy="584775"/>
          </a:xfrm>
          <a:prstGeom prst="rect">
            <a:avLst/>
          </a:prstGeom>
        </p:spPr>
        <p:txBody>
          <a:bodyPr wrap="none">
            <a:spAutoFit/>
          </a:bodyPr>
          <a:lstStyle/>
          <a:p>
            <a:r>
              <a:rPr lang="en-US" sz="3200" b="1" dirty="0">
                <a:solidFill>
                  <a:schemeClr val="bg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47248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646290"/>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dirty="0">
                <a:latin typeface="Times New Roman" pitchFamily="18" charset="0"/>
                <a:cs typeface="Times New Roman" pitchFamily="18" charset="0"/>
              </a:rPr>
              <a:t>Supervised learning can be further classified into two main categories:</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Times New Roman" panose="02020603050405020304" pitchFamily="18" charset="0"/>
                <a:ea typeface="Calibri"/>
                <a:cs typeface="Times New Roman" panose="02020603050405020304" pitchFamily="18" charset="0"/>
                <a:sym typeface="Calibri"/>
              </a:rPr>
              <a:t>Types of supervised Machine learning Algorithms: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50" name="Picture 2" descr="C:\Users\ADMIN\Downloads\supervised-machine-learn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792" y="3236945"/>
            <a:ext cx="6049321" cy="302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7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507999" y="2438915"/>
            <a:ext cx="11205029" cy="4351338"/>
          </a:xfrm>
        </p:spPr>
        <p:txBody>
          <a:bodyPr>
            <a:normAutofit/>
          </a:bodyPr>
          <a:lstStyle/>
          <a:p>
            <a:pPr>
              <a:lnSpc>
                <a:spcPts val="3000"/>
              </a:lnSpc>
            </a:pPr>
            <a:r>
              <a:rPr lang="en-US" sz="2400" dirty="0">
                <a:latin typeface="Times New Roman" panose="02020603050405020304" pitchFamily="18" charset="0"/>
                <a:cs typeface="Times New Roman" panose="02020603050405020304" pitchFamily="18" charset="0"/>
              </a:rPr>
              <a:t>Regression is used when the output variable is continuous. The goal is to predict a numerical value. Examples include predicting house prices, stock prices, or temperatures.</a:t>
            </a:r>
          </a:p>
          <a:p>
            <a:pPr>
              <a:lnSpc>
                <a:spcPts val="3000"/>
              </a:lnSpc>
            </a:pPr>
            <a:r>
              <a:rPr lang="en-US" sz="2400" b="1" dirty="0">
                <a:latin typeface="Times New Roman" panose="02020603050405020304" pitchFamily="18" charset="0"/>
                <a:cs typeface="Times New Roman" panose="02020603050405020304" pitchFamily="18" charset="0"/>
              </a:rPr>
              <a:t>Common Algorithms:</a:t>
            </a:r>
            <a:endParaRPr lang="en-US" sz="2400" dirty="0">
              <a:latin typeface="Times New Roman" panose="02020603050405020304" pitchFamily="18" charset="0"/>
              <a:cs typeface="Times New Roman" panose="02020603050405020304" pitchFamily="18" charset="0"/>
            </a:endParaRPr>
          </a:p>
          <a:p>
            <a:pPr lvl="1">
              <a:lnSpc>
                <a:spcPts val="3000"/>
              </a:lnSpc>
            </a:pPr>
            <a:r>
              <a:rPr lang="en-US" dirty="0">
                <a:latin typeface="Times New Roman" panose="02020603050405020304" pitchFamily="18" charset="0"/>
                <a:cs typeface="Times New Roman" panose="02020603050405020304" pitchFamily="18" charset="0"/>
              </a:rPr>
              <a:t>Linear Regression</a:t>
            </a:r>
          </a:p>
          <a:p>
            <a:pPr lvl="1">
              <a:lnSpc>
                <a:spcPts val="3000"/>
              </a:lnSpc>
            </a:pPr>
            <a:r>
              <a:rPr lang="en-US" dirty="0">
                <a:latin typeface="Times New Roman" panose="02020603050405020304" pitchFamily="18" charset="0"/>
                <a:cs typeface="Times New Roman" panose="02020603050405020304" pitchFamily="18" charset="0"/>
              </a:rPr>
              <a:t>Polynomial Regression</a:t>
            </a:r>
          </a:p>
          <a:p>
            <a:pPr lvl="1">
              <a:lnSpc>
                <a:spcPts val="3000"/>
              </a:lnSpc>
            </a:pPr>
            <a:r>
              <a:rPr lang="en-US" dirty="0">
                <a:latin typeface="Times New Roman" panose="02020603050405020304" pitchFamily="18" charset="0"/>
                <a:cs typeface="Times New Roman" panose="02020603050405020304" pitchFamily="18" charset="0"/>
              </a:rPr>
              <a:t>Support Vector Regression (SVR)</a:t>
            </a:r>
          </a:p>
          <a:p>
            <a:pPr lvl="1">
              <a:lnSpc>
                <a:spcPts val="3000"/>
              </a:lnSpc>
            </a:pPr>
            <a:r>
              <a:rPr lang="en-US" dirty="0">
                <a:latin typeface="Times New Roman" panose="02020603050405020304" pitchFamily="18" charset="0"/>
                <a:cs typeface="Times New Roman" panose="02020603050405020304" pitchFamily="18" charset="0"/>
              </a:rPr>
              <a:t>Decision Trees</a:t>
            </a:r>
          </a:p>
          <a:p>
            <a:pPr lvl="1">
              <a:lnSpc>
                <a:spcPts val="3000"/>
              </a:lnSpc>
            </a:pPr>
            <a:r>
              <a:rPr lang="en-US" dirty="0">
                <a:latin typeface="Times New Roman" panose="02020603050405020304" pitchFamily="18" charset="0"/>
                <a:cs typeface="Times New Roman" panose="02020603050405020304" pitchFamily="18" charset="0"/>
              </a:rPr>
              <a:t>Random Forests</a:t>
            </a:r>
          </a:p>
        </p:txBody>
      </p:sp>
      <p:sp>
        <p:nvSpPr>
          <p:cNvPr id="7" name="Rectangle 6"/>
          <p:cNvSpPr/>
          <p:nvPr/>
        </p:nvSpPr>
        <p:spPr>
          <a:xfrm>
            <a:off x="300549" y="1796903"/>
            <a:ext cx="2278878" cy="523220"/>
          </a:xfrm>
          <a:prstGeom prst="rect">
            <a:avLst/>
          </a:prstGeom>
        </p:spPr>
        <p:txBody>
          <a:bodyPr wrap="square">
            <a:spAutoFit/>
          </a:bodyPr>
          <a:lstStyle/>
          <a:p>
            <a:r>
              <a:rPr lang="en-US" sz="2800" b="1" dirty="0">
                <a:solidFill>
                  <a:schemeClr val="bg1"/>
                </a:solidFill>
                <a:latin typeface="ui-sans-serif"/>
              </a:rPr>
              <a:t>Regression</a:t>
            </a:r>
            <a:endParaRPr lang="en-US" sz="2800" dirty="0">
              <a:solidFill>
                <a:schemeClr val="bg1"/>
              </a:solidFill>
            </a:endParaRPr>
          </a:p>
        </p:txBody>
      </p:sp>
    </p:spTree>
    <p:extLst>
      <p:ext uri="{BB962C8B-B14F-4D97-AF65-F5344CB8AC3E}">
        <p14:creationId xmlns:p14="http://schemas.microsoft.com/office/powerpoint/2010/main" val="291538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123115"/>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348343" y="2385179"/>
            <a:ext cx="11566153" cy="4351338"/>
          </a:xfrm>
        </p:spPr>
        <p:txBody>
          <a:bodyPr>
            <a:normAutofit/>
          </a:bodyPr>
          <a:lstStyle/>
          <a:p>
            <a:pPr marL="114300" indent="0" algn="just">
              <a:buNone/>
            </a:pPr>
            <a:r>
              <a:rPr lang="en-US" sz="2400" dirty="0">
                <a:latin typeface="Times New Roman" panose="02020603050405020304" pitchFamily="18" charset="0"/>
                <a:cs typeface="Times New Roman" panose="02020603050405020304" pitchFamily="18" charset="0"/>
              </a:rPr>
              <a:t>Classification is used when the output variable is categorical. The goal is to predict a class label. Examples include spam detection, image recognition, and medical diagnosis.</a:t>
            </a:r>
          </a:p>
          <a:p>
            <a:pPr marL="114300" indent="0">
              <a:buNone/>
            </a:pPr>
            <a:r>
              <a:rPr lang="en-US" sz="2400" b="1" dirty="0">
                <a:latin typeface="Times New Roman" panose="02020603050405020304" pitchFamily="18" charset="0"/>
                <a:cs typeface="Times New Roman" panose="02020603050405020304" pitchFamily="18" charset="0"/>
              </a:rPr>
              <a:t>Common Algorithms:</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Logistic Regression</a:t>
            </a:r>
          </a:p>
          <a:p>
            <a:pPr lvl="1"/>
            <a:r>
              <a:rPr lang="en-US" dirty="0">
                <a:latin typeface="Times New Roman" panose="02020603050405020304" pitchFamily="18" charset="0"/>
                <a:cs typeface="Times New Roman" panose="02020603050405020304" pitchFamily="18" charset="0"/>
              </a:rPr>
              <a:t>k-Nearest Neighbors (k-NN)</a:t>
            </a:r>
          </a:p>
          <a:p>
            <a:pPr lvl="1"/>
            <a:r>
              <a:rPr lang="en-US" dirty="0">
                <a:latin typeface="Times New Roman" panose="02020603050405020304" pitchFamily="18" charset="0"/>
                <a:cs typeface="Times New Roman" panose="02020603050405020304" pitchFamily="18" charset="0"/>
              </a:rPr>
              <a:t>Support Vector Machines (SVM)</a:t>
            </a:r>
          </a:p>
          <a:p>
            <a:pPr lvl="1"/>
            <a:r>
              <a:rPr lang="en-US" dirty="0">
                <a:latin typeface="Times New Roman" panose="02020603050405020304" pitchFamily="18" charset="0"/>
                <a:cs typeface="Times New Roman" panose="02020603050405020304" pitchFamily="18" charset="0"/>
              </a:rPr>
              <a:t>Decision Trees</a:t>
            </a:r>
          </a:p>
          <a:p>
            <a:pPr lvl="1"/>
            <a:r>
              <a:rPr lang="en-US" dirty="0">
                <a:latin typeface="Times New Roman" panose="02020603050405020304" pitchFamily="18" charset="0"/>
                <a:cs typeface="Times New Roman" panose="02020603050405020304" pitchFamily="18" charset="0"/>
              </a:rPr>
              <a:t>Random Forests</a:t>
            </a:r>
          </a:p>
          <a:p>
            <a:pPr lvl="1"/>
            <a:r>
              <a:rPr lang="en-US" dirty="0">
                <a:latin typeface="Times New Roman" panose="02020603050405020304" pitchFamily="18" charset="0"/>
                <a:cs typeface="Times New Roman" panose="02020603050405020304" pitchFamily="18" charset="0"/>
              </a:rPr>
              <a:t>Neural Networks</a:t>
            </a:r>
          </a:p>
        </p:txBody>
      </p:sp>
      <p:sp>
        <p:nvSpPr>
          <p:cNvPr id="7" name="Rectangle 6"/>
          <p:cNvSpPr/>
          <p:nvPr/>
        </p:nvSpPr>
        <p:spPr>
          <a:xfrm>
            <a:off x="203307" y="1671566"/>
            <a:ext cx="3450827" cy="584775"/>
          </a:xfrm>
          <a:prstGeom prst="rect">
            <a:avLst/>
          </a:prstGeom>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8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29" y="0"/>
            <a:ext cx="12192000" cy="6930769"/>
            <a:chOff x="0" y="-227764"/>
            <a:chExt cx="12193057" cy="6901270"/>
          </a:xfrm>
        </p:grpSpPr>
        <p:pic>
          <p:nvPicPr>
            <p:cNvPr id="8" name="Picture 7"/>
            <p:cNvPicPr>
              <a:picLocks noChangeAspect="1"/>
            </p:cNvPicPr>
            <p:nvPr/>
          </p:nvPicPr>
          <p:blipFill>
            <a:blip r:embed="rId2"/>
            <a:stretch>
              <a:fillRect/>
            </a:stretch>
          </p:blipFill>
          <p:spPr>
            <a:xfrm>
              <a:off x="0" y="-227764"/>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43165" y="1751630"/>
            <a:ext cx="10515600" cy="689035"/>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What is Classification in Machine Learning?</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57627" y="2440666"/>
            <a:ext cx="11571515" cy="2363564"/>
          </a:xfrm>
        </p:spPr>
        <p:txBody>
          <a:bodyPr>
            <a:normAutofit/>
          </a:bodyPr>
          <a:lstStyle/>
          <a:p>
            <a:pPr algn="just"/>
            <a:r>
              <a:rPr lang="en-US" sz="2400" dirty="0">
                <a:latin typeface="Times New Roman" panose="02020603050405020304" pitchFamily="18" charset="0"/>
                <a:cs typeface="Times New Roman" panose="02020603050405020304" pitchFamily="18" charset="0"/>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p>
          <a:p>
            <a:pPr algn="just"/>
            <a:r>
              <a:rPr lang="en-US" sz="2400" dirty="0">
                <a:latin typeface="Times New Roman" panose="02020603050405020304" pitchFamily="18" charset="0"/>
                <a:cs typeface="Times New Roman" panose="02020603050405020304" pitchFamily="18" charset="0"/>
              </a:rPr>
              <a:t>For instance, an algorithm can learn to predict whether a given email is spam or ham (no spam), as illustrated below. </a:t>
            </a:r>
          </a:p>
        </p:txBody>
      </p:sp>
      <p:pic>
        <p:nvPicPr>
          <p:cNvPr id="10" name="Picture 9"/>
          <p:cNvPicPr>
            <a:picLocks noChangeAspect="1"/>
          </p:cNvPicPr>
          <p:nvPr/>
        </p:nvPicPr>
        <p:blipFill>
          <a:blip r:embed="rId3"/>
          <a:stretch>
            <a:fillRect/>
          </a:stretch>
        </p:blipFill>
        <p:spPr>
          <a:xfrm>
            <a:off x="2863557" y="4784030"/>
            <a:ext cx="4843529" cy="1878027"/>
          </a:xfrm>
          <a:prstGeom prst="rect">
            <a:avLst/>
          </a:prstGeom>
        </p:spPr>
      </p:pic>
    </p:spTree>
    <p:extLst>
      <p:ext uri="{BB962C8B-B14F-4D97-AF65-F5344CB8AC3E}">
        <p14:creationId xmlns:p14="http://schemas.microsoft.com/office/powerpoint/2010/main" val="304618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239495" y="2462378"/>
            <a:ext cx="11713009" cy="4228708"/>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Supervised Learning</a:t>
            </a:r>
            <a:r>
              <a:rPr lang="en-US" dirty="0">
                <a:latin typeface="Times New Roman" panose="02020603050405020304" pitchFamily="18" charset="0"/>
                <a:cs typeface="Times New Roman" panose="02020603050405020304" pitchFamily="18" charset="0"/>
              </a:rPr>
              <a:t>: Classification falls under supervised learning, meaning the model is trained on a labeled dataset, which includes input-output pairs. The model learns the mapping from input features to the output class labels.</a:t>
            </a:r>
          </a:p>
          <a:p>
            <a:pPr algn="just"/>
            <a:r>
              <a:rPr lang="en-US" b="1" dirty="0">
                <a:latin typeface="Times New Roman" panose="02020603050405020304" pitchFamily="18" charset="0"/>
                <a:cs typeface="Times New Roman" panose="02020603050405020304" pitchFamily="18" charset="0"/>
              </a:rPr>
              <a:t>Class Labels</a:t>
            </a:r>
            <a:r>
              <a:rPr lang="en-US" dirty="0">
                <a:latin typeface="Times New Roman" panose="02020603050405020304" pitchFamily="18" charset="0"/>
                <a:cs typeface="Times New Roman" panose="02020603050405020304" pitchFamily="18" charset="0"/>
              </a:rPr>
              <a:t>: These are discrete values or categories that the model aims to predict. For example, in a spam detection system, emails can be classified into 'spam' or 'not spam'.</a:t>
            </a:r>
          </a:p>
          <a:p>
            <a:pPr algn="just"/>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These are the input variables used to make predictions. Features can be numerical, categorical, or a mix of both. In the spam detection example, features might include the presence of certain keywords, email length, etc.</a:t>
            </a:r>
          </a:p>
          <a:p>
            <a:pPr algn="just"/>
            <a:r>
              <a:rPr lang="en-US" b="1" dirty="0">
                <a:latin typeface="Times New Roman" panose="02020603050405020304" pitchFamily="18" charset="0"/>
                <a:cs typeface="Times New Roman" panose="02020603050405020304" pitchFamily="18" charset="0"/>
              </a:rPr>
              <a:t>Training Phase</a:t>
            </a:r>
            <a:r>
              <a:rPr lang="en-US" dirty="0">
                <a:latin typeface="Times New Roman" panose="02020603050405020304" pitchFamily="18" charset="0"/>
                <a:cs typeface="Times New Roman" panose="02020603050405020304" pitchFamily="18" charset="0"/>
              </a:rPr>
              <a:t>: During training, the model is provided with a dataset where the outcomes (class labels) are known. The model uses this data to learn patterns and relationships between the features and the class labels.</a:t>
            </a:r>
          </a:p>
          <a:p>
            <a:pPr algn="just"/>
            <a:r>
              <a:rPr lang="en-US" b="1" dirty="0">
                <a:latin typeface="Times New Roman" panose="02020603050405020304" pitchFamily="18" charset="0"/>
                <a:cs typeface="Times New Roman" panose="02020603050405020304" pitchFamily="18" charset="0"/>
              </a:rPr>
              <a:t>Prediction Phase</a:t>
            </a:r>
            <a:r>
              <a:rPr lang="en-US" dirty="0">
                <a:latin typeface="Times New Roman" panose="02020603050405020304" pitchFamily="18" charset="0"/>
                <a:cs typeface="Times New Roman" panose="02020603050405020304" pitchFamily="18" charset="0"/>
              </a:rPr>
              <a:t>: Once trained, the model can predict the class labels of new, unseen data instances.</a:t>
            </a:r>
          </a:p>
        </p:txBody>
      </p:sp>
      <p:sp>
        <p:nvSpPr>
          <p:cNvPr id="7" name="Rectangle 6"/>
          <p:cNvSpPr/>
          <p:nvPr/>
        </p:nvSpPr>
        <p:spPr>
          <a:xfrm>
            <a:off x="275791" y="1816693"/>
            <a:ext cx="2986024" cy="523220"/>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Key Concepts</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86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402771" y="1208511"/>
            <a:ext cx="10515600" cy="1325563"/>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Example Use Cases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8886" y="2508439"/>
            <a:ext cx="10515600" cy="3148171"/>
          </a:xfrm>
        </p:spPr>
        <p:txBody>
          <a:bodyPr>
            <a:normAutofit/>
          </a:bodyPr>
          <a:lstStyle/>
          <a:p>
            <a:pPr algn="just"/>
            <a:r>
              <a:rPr lang="en-US" sz="2400" b="1" dirty="0">
                <a:latin typeface="Times New Roman" panose="02020603050405020304" pitchFamily="18" charset="0"/>
                <a:cs typeface="Times New Roman" panose="02020603050405020304" pitchFamily="18" charset="0"/>
              </a:rPr>
              <a:t>Spam Detection</a:t>
            </a:r>
            <a:r>
              <a:rPr lang="en-US" sz="2400" dirty="0">
                <a:latin typeface="Times New Roman" panose="02020603050405020304" pitchFamily="18" charset="0"/>
                <a:cs typeface="Times New Roman" panose="02020603050405020304" pitchFamily="18" charset="0"/>
              </a:rPr>
              <a:t>: Classify emails as 'spam' or 'not spam'.</a:t>
            </a:r>
          </a:p>
          <a:p>
            <a:pPr algn="just"/>
            <a:r>
              <a:rPr lang="en-US" sz="2400" b="1" dirty="0">
                <a:latin typeface="Times New Roman" panose="02020603050405020304" pitchFamily="18" charset="0"/>
                <a:cs typeface="Times New Roman" panose="02020603050405020304" pitchFamily="18" charset="0"/>
              </a:rPr>
              <a:t>Medical Diagnosis</a:t>
            </a:r>
            <a:r>
              <a:rPr lang="en-US" sz="2400" dirty="0">
                <a:latin typeface="Times New Roman" panose="02020603050405020304" pitchFamily="18" charset="0"/>
                <a:cs typeface="Times New Roman" panose="02020603050405020304" pitchFamily="18" charset="0"/>
              </a:rPr>
              <a:t>: Predict whether a patient has a particular disease based on their medical records.</a:t>
            </a:r>
          </a:p>
          <a:p>
            <a:pPr algn="just"/>
            <a:r>
              <a:rPr lang="en-US" sz="2400" b="1" dirty="0">
                <a:latin typeface="Times New Roman" panose="02020603050405020304" pitchFamily="18" charset="0"/>
                <a:cs typeface="Times New Roman" panose="02020603050405020304" pitchFamily="18" charset="0"/>
              </a:rPr>
              <a:t>Image Recognition</a:t>
            </a:r>
            <a:r>
              <a:rPr lang="en-US" sz="2400" dirty="0">
                <a:latin typeface="Times New Roman" panose="02020603050405020304" pitchFamily="18" charset="0"/>
                <a:cs typeface="Times New Roman" panose="02020603050405020304" pitchFamily="18" charset="0"/>
              </a:rPr>
              <a:t>: Classify images into categories, such as identifying whether a picture contains a cat or a dog.</a:t>
            </a:r>
          </a:p>
          <a:p>
            <a:pPr algn="just"/>
            <a:r>
              <a:rPr lang="en-US" sz="2400" b="1" dirty="0">
                <a:latin typeface="Times New Roman" panose="02020603050405020304" pitchFamily="18" charset="0"/>
                <a:cs typeface="Times New Roman" panose="02020603050405020304" pitchFamily="18" charset="0"/>
              </a:rPr>
              <a:t>Sentiment Analysis</a:t>
            </a:r>
            <a:r>
              <a:rPr lang="en-US" sz="2400" dirty="0">
                <a:latin typeface="Times New Roman" panose="02020603050405020304" pitchFamily="18" charset="0"/>
                <a:cs typeface="Times New Roman" panose="02020603050405020304" pitchFamily="18" charset="0"/>
              </a:rPr>
              <a:t>: Determine the sentiment of a piece of text, such as classifying a movie review as positive or negative.</a:t>
            </a:r>
          </a:p>
        </p:txBody>
      </p:sp>
    </p:spTree>
    <p:extLst>
      <p:ext uri="{BB962C8B-B14F-4D97-AF65-F5344CB8AC3E}">
        <p14:creationId xmlns:p14="http://schemas.microsoft.com/office/powerpoint/2010/main" val="22387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48953"/>
            <a:ext cx="12192000" cy="6930769"/>
            <a:chOff x="-529" y="-21635"/>
            <a:chExt cx="12193057" cy="6901270"/>
          </a:xfrm>
        </p:grpSpPr>
        <p:pic>
          <p:nvPicPr>
            <p:cNvPr id="8" name="Picture 7"/>
            <p:cNvPicPr>
              <a:picLocks noChangeAspect="1"/>
            </p:cNvPicPr>
            <p:nvPr/>
          </p:nvPicPr>
          <p:blipFill>
            <a:blip r:embed="rId2"/>
            <a:stretch>
              <a:fillRect/>
            </a:stretch>
          </p:blipFill>
          <p:spPr>
            <a:xfrm>
              <a:off x="-529" y="-21635"/>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283029" y="1697404"/>
            <a:ext cx="10515600" cy="578304"/>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Challenges in 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83029" y="2622777"/>
            <a:ext cx="11625942" cy="2892652"/>
          </a:xfrm>
        </p:spPr>
        <p:txBody>
          <a:bodyPr>
            <a:normAutofit/>
          </a:bodyPr>
          <a:lstStyle/>
          <a:p>
            <a:pPr algn="just"/>
            <a:r>
              <a:rPr lang="en-US" sz="2400" b="1" dirty="0">
                <a:latin typeface="Times New Roman" panose="02020603050405020304" pitchFamily="18" charset="0"/>
                <a:cs typeface="Times New Roman" panose="02020603050405020304" pitchFamily="18" charset="0"/>
              </a:rPr>
              <a:t>Class Imbalance</a:t>
            </a:r>
            <a:r>
              <a:rPr lang="en-US" sz="2400" dirty="0">
                <a:latin typeface="Times New Roman" panose="02020603050405020304" pitchFamily="18" charset="0"/>
                <a:cs typeface="Times New Roman" panose="02020603050405020304" pitchFamily="18" charset="0"/>
              </a:rPr>
              <a:t>: When the number of instances in different classes is significantly imbalanced, it can bias the model towards the majority class.</a:t>
            </a:r>
          </a:p>
          <a:p>
            <a:pPr algn="just"/>
            <a:r>
              <a:rPr lang="en-US" sz="2400" b="1" dirty="0" err="1">
                <a:latin typeface="Times New Roman" panose="02020603050405020304" pitchFamily="18" charset="0"/>
                <a:cs typeface="Times New Roman" panose="02020603050405020304" pitchFamily="18" charset="0"/>
              </a:rPr>
              <a:t>Overfitting</a:t>
            </a:r>
            <a:r>
              <a:rPr lang="en-US" sz="2400" dirty="0">
                <a:latin typeface="Times New Roman" panose="02020603050405020304" pitchFamily="18" charset="0"/>
                <a:cs typeface="Times New Roman" panose="02020603050405020304" pitchFamily="18" charset="0"/>
              </a:rPr>
              <a:t>: A model that performs well on training data but poorly on unseen data due to its complexity and memorization of the training data instead of learning general patterns.</a:t>
            </a:r>
          </a:p>
          <a:p>
            <a:pPr algn="just"/>
            <a:r>
              <a:rPr lang="en-US" sz="2400" b="1" dirty="0">
                <a:latin typeface="Times New Roman" panose="02020603050405020304" pitchFamily="18" charset="0"/>
                <a:cs typeface="Times New Roman" panose="02020603050405020304" pitchFamily="18" charset="0"/>
              </a:rPr>
              <a:t>Feature Engineering</a:t>
            </a:r>
            <a:r>
              <a:rPr lang="en-US" sz="2400" dirty="0">
                <a:latin typeface="Times New Roman" panose="02020603050405020304" pitchFamily="18" charset="0"/>
                <a:cs typeface="Times New Roman" panose="02020603050405020304" pitchFamily="18" charset="0"/>
              </a:rPr>
              <a:t>: The process of selecting, modifying, and creating new features can be crucial and challenging for model performance.</a:t>
            </a:r>
          </a:p>
        </p:txBody>
      </p:sp>
    </p:spTree>
    <p:extLst>
      <p:ext uri="{BB962C8B-B14F-4D97-AF65-F5344CB8AC3E}">
        <p14:creationId xmlns:p14="http://schemas.microsoft.com/office/powerpoint/2010/main" val="11608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alphaModFix/>
          </a:blip>
          <a:src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US" sz="3500" b="1" dirty="0">
                <a:solidFill>
                  <a:schemeClr val="lt1"/>
                </a:solidFill>
                <a:latin typeface="Calibri"/>
                <a:ea typeface="Calibri"/>
                <a:cs typeface="Calibri"/>
                <a:sym typeface="Calibri"/>
              </a:rPr>
              <a:t>Supervised Learning</a:t>
            </a:r>
            <a:endParaRPr sz="3500" b="1" i="0" u="none" strike="noStrike" cap="none" dirty="0">
              <a:solidFill>
                <a:schemeClr val="lt1"/>
              </a:solidFill>
              <a:latin typeface="Calibri"/>
              <a:ea typeface="Calibri"/>
              <a:cs typeface="Calibri"/>
              <a:sym typeface="Calibri"/>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a:ea typeface="Calibri"/>
                <a:cs typeface="Calibri"/>
                <a:sym typeface="Calibri"/>
              </a:rPr>
              <a:t>CHAPTER-2</a:t>
            </a:r>
            <a:endParaRPr sz="35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 name="Title 6"/>
          <p:cNvSpPr>
            <a:spLocks noGrp="1"/>
          </p:cNvSpPr>
          <p:nvPr>
            <p:ph type="title"/>
          </p:nvPr>
        </p:nvSpPr>
        <p:spPr>
          <a:xfrm>
            <a:off x="25402" y="1598839"/>
            <a:ext cx="10515600" cy="534761"/>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Types of classification</a:t>
            </a:r>
          </a:p>
        </p:txBody>
      </p:sp>
      <p:sp>
        <p:nvSpPr>
          <p:cNvPr id="8" name="Text Placeholder 7"/>
          <p:cNvSpPr>
            <a:spLocks noGrp="1"/>
          </p:cNvSpPr>
          <p:nvPr>
            <p:ph type="body" idx="1"/>
          </p:nvPr>
        </p:nvSpPr>
        <p:spPr>
          <a:xfrm>
            <a:off x="25402" y="2181277"/>
            <a:ext cx="11698514" cy="4607717"/>
          </a:xfrm>
        </p:spPr>
        <p:txBody>
          <a:bodyPr>
            <a:normAutofit fontScale="77500" lnSpcReduction="20000"/>
          </a:bodyPr>
          <a:lstStyle/>
          <a:p>
            <a:pPr marL="114300" indent="0" algn="just">
              <a:lnSpc>
                <a:spcPct val="120000"/>
              </a:lnSpc>
              <a:buNone/>
            </a:pPr>
            <a:r>
              <a:rPr lang="en-US" dirty="0">
                <a:latin typeface="Times New Roman" panose="02020603050405020304" pitchFamily="18" charset="0"/>
                <a:cs typeface="Times New Roman" panose="02020603050405020304" pitchFamily="18" charset="0"/>
              </a:rPr>
              <a:t>Classification in machine learning can be broadly categorized into several types based on the nature of the target variable and the complexity of the task. Here are the main types of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Binary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Multi-Class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Multi-Label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Imbalanced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Ordinal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Hierarchical Classification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Single-Class Classification (One-Class Classification or Anomaly Detection)</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Streaming Classification</a:t>
            </a:r>
          </a:p>
        </p:txBody>
      </p:sp>
    </p:spTree>
    <p:extLst>
      <p:ext uri="{BB962C8B-B14F-4D97-AF65-F5344CB8AC3E}">
        <p14:creationId xmlns:p14="http://schemas.microsoft.com/office/powerpoint/2010/main" val="56954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48009" y="1604017"/>
            <a:ext cx="10515600" cy="603866"/>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Binary 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47915" y="2249702"/>
            <a:ext cx="11484428" cy="4252698"/>
          </a:xfrm>
        </p:spPr>
        <p:txBody>
          <a:bodyPr>
            <a:noAutofit/>
          </a:bodyPr>
          <a:lstStyle/>
          <a:p>
            <a:pPr marL="114300" indent="0">
              <a:buNone/>
            </a:pPr>
            <a:r>
              <a:rPr lang="en-US" sz="2200" b="1" dirty="0">
                <a:latin typeface="Times New Roman" panose="02020603050405020304" pitchFamily="18" charset="0"/>
                <a:cs typeface="Times New Roman" panose="02020603050405020304" pitchFamily="18" charset="0"/>
              </a:rPr>
              <a:t>Definition</a:t>
            </a:r>
            <a:r>
              <a:rPr lang="en-US" sz="2200" dirty="0">
                <a:latin typeface="Times New Roman" panose="02020603050405020304" pitchFamily="18" charset="0"/>
                <a:cs typeface="Times New Roman" panose="02020603050405020304" pitchFamily="18" charset="0"/>
              </a:rPr>
              <a:t>: In binary classification, the target variable has only two possible classes or categories.</a:t>
            </a:r>
          </a:p>
          <a:p>
            <a:pPr marL="114300" indent="0">
              <a:buNone/>
            </a:pPr>
            <a:r>
              <a:rPr lang="en-US" sz="2200" b="1" dirty="0">
                <a:latin typeface="Times New Roman" panose="02020603050405020304" pitchFamily="18" charset="0"/>
                <a:cs typeface="Times New Roman" panose="02020603050405020304" pitchFamily="18" charset="0"/>
              </a:rPr>
              <a:t>Examples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Spam detection (spam vs. not spam)</a:t>
            </a:r>
          </a:p>
          <a:p>
            <a:pPr marL="571500" lvl="1" indent="0">
              <a:buNone/>
            </a:pPr>
            <a:r>
              <a:rPr lang="en-US" sz="2200" dirty="0">
                <a:latin typeface="Times New Roman" panose="02020603050405020304" pitchFamily="18" charset="0"/>
                <a:cs typeface="Times New Roman" panose="02020603050405020304" pitchFamily="18" charset="0"/>
              </a:rPr>
              <a:t>Medical diagnosis (disease vs. no disease)</a:t>
            </a:r>
          </a:p>
          <a:p>
            <a:pPr marL="571500" lvl="1" indent="0">
              <a:buNone/>
            </a:pPr>
            <a:r>
              <a:rPr lang="en-US" sz="2200" dirty="0">
                <a:latin typeface="Times New Roman" panose="02020603050405020304" pitchFamily="18" charset="0"/>
                <a:cs typeface="Times New Roman" panose="02020603050405020304" pitchFamily="18" charset="0"/>
              </a:rPr>
              <a:t>Sentiment analysis (positive vs. negative)</a:t>
            </a:r>
          </a:p>
          <a:p>
            <a:pPr marL="114300" indent="0">
              <a:buNone/>
            </a:pPr>
            <a:r>
              <a:rPr lang="en-US" sz="2200" b="1" dirty="0">
                <a:latin typeface="Times New Roman" panose="02020603050405020304" pitchFamily="18" charset="0"/>
                <a:cs typeface="Times New Roman" panose="02020603050405020304" pitchFamily="18" charset="0"/>
              </a:rPr>
              <a:t>Common Algorithms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Logistic Regression</a:t>
            </a:r>
          </a:p>
          <a:p>
            <a:pPr marL="571500" lvl="1" indent="0">
              <a:buNone/>
            </a:pPr>
            <a:r>
              <a:rPr lang="en-US" sz="2200" dirty="0">
                <a:latin typeface="Times New Roman" panose="02020603050405020304" pitchFamily="18" charset="0"/>
                <a:cs typeface="Times New Roman" panose="02020603050405020304" pitchFamily="18" charset="0"/>
              </a:rPr>
              <a:t>Support Vector Machines (SVM)</a:t>
            </a:r>
          </a:p>
          <a:p>
            <a:pPr marL="571500" lvl="1" indent="0">
              <a:buNone/>
            </a:pPr>
            <a:r>
              <a:rPr lang="en-US" sz="2200" dirty="0">
                <a:latin typeface="Times New Roman" panose="02020603050405020304" pitchFamily="18" charset="0"/>
                <a:cs typeface="Times New Roman" panose="02020603050405020304" pitchFamily="18" charset="0"/>
              </a:rPr>
              <a:t>Decision Trees</a:t>
            </a:r>
          </a:p>
          <a:p>
            <a:pPr marL="571500" lvl="1" indent="0">
              <a:buNone/>
            </a:pPr>
            <a:r>
              <a:rPr lang="en-US" sz="2200" dirty="0">
                <a:latin typeface="Times New Roman" panose="02020603050405020304" pitchFamily="18" charset="0"/>
                <a:cs typeface="Times New Roman" panose="02020603050405020304" pitchFamily="18" charset="0"/>
              </a:rPr>
              <a:t>Naive Bayes</a:t>
            </a:r>
          </a:p>
          <a:p>
            <a:pPr marL="571500" lvl="1" indent="0">
              <a:buNone/>
            </a:pPr>
            <a:r>
              <a:rPr lang="en-US" sz="2200" dirty="0">
                <a:latin typeface="Times New Roman" panose="02020603050405020304" pitchFamily="18" charset="0"/>
                <a:cs typeface="Times New Roman" panose="02020603050405020304" pitchFamily="18" charset="0"/>
              </a:rPr>
              <a:t>Neural Networks</a:t>
            </a:r>
          </a:p>
        </p:txBody>
      </p:sp>
    </p:spTree>
    <p:extLst>
      <p:ext uri="{BB962C8B-B14F-4D97-AF65-F5344CB8AC3E}">
        <p14:creationId xmlns:p14="http://schemas.microsoft.com/office/powerpoint/2010/main" val="375701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0"/>
            <a:ext cx="12192000" cy="6930769"/>
            <a:chOff x="-529" y="-21635"/>
            <a:chExt cx="12193057" cy="6901270"/>
          </a:xfrm>
        </p:grpSpPr>
        <p:pic>
          <p:nvPicPr>
            <p:cNvPr id="8" name="Picture 7"/>
            <p:cNvPicPr>
              <a:picLocks noChangeAspect="1"/>
            </p:cNvPicPr>
            <p:nvPr/>
          </p:nvPicPr>
          <p:blipFill>
            <a:blip r:embed="rId2"/>
            <a:stretch>
              <a:fillRect/>
            </a:stretch>
          </p:blipFill>
          <p:spPr>
            <a:xfrm>
              <a:off x="-529" y="-21635"/>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34704"/>
            <a:ext cx="10515600" cy="666306"/>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Multi-Class 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9314" y="2207883"/>
            <a:ext cx="11872686" cy="4526746"/>
          </a:xfrm>
        </p:spPr>
        <p:txBody>
          <a:bodyPr>
            <a:noAutofit/>
          </a:bodyPr>
          <a:lstStyle/>
          <a:p>
            <a:pPr marL="114300" indent="0">
              <a:buNone/>
            </a:pPr>
            <a:r>
              <a:rPr lang="en-US" sz="2200" b="1" dirty="0">
                <a:latin typeface="Times New Roman" panose="02020603050405020304" pitchFamily="18" charset="0"/>
                <a:cs typeface="Times New Roman" panose="02020603050405020304" pitchFamily="18" charset="0"/>
              </a:rPr>
              <a:t>Definition</a:t>
            </a:r>
            <a:r>
              <a:rPr lang="en-US" sz="2200" dirty="0">
                <a:latin typeface="Times New Roman" panose="02020603050405020304" pitchFamily="18" charset="0"/>
                <a:cs typeface="Times New Roman" panose="02020603050405020304" pitchFamily="18" charset="0"/>
              </a:rPr>
              <a:t>: In multi-class classification, the target variable has more than two possible classes, and each instance belongs to exactly one class.</a:t>
            </a:r>
          </a:p>
          <a:p>
            <a:pPr marL="114300" indent="0">
              <a:buNone/>
            </a:pPr>
            <a:r>
              <a:rPr lang="en-US" sz="2200" b="1" dirty="0">
                <a:latin typeface="Times New Roman" panose="02020603050405020304" pitchFamily="18" charset="0"/>
                <a:cs typeface="Times New Roman" panose="02020603050405020304" pitchFamily="18" charset="0"/>
              </a:rPr>
              <a:t>Examples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Handwritten digit recognition (digits 0-9)</a:t>
            </a:r>
          </a:p>
          <a:p>
            <a:pPr marL="571500" lvl="1" indent="0">
              <a:buNone/>
            </a:pPr>
            <a:r>
              <a:rPr lang="en-US" sz="2200" dirty="0">
                <a:latin typeface="Times New Roman" panose="02020603050405020304" pitchFamily="18" charset="0"/>
                <a:cs typeface="Times New Roman" panose="02020603050405020304" pitchFamily="18" charset="0"/>
              </a:rPr>
              <a:t>Animal classification (cat, dog, horse, etc.)</a:t>
            </a:r>
          </a:p>
          <a:p>
            <a:pPr marL="571500" lvl="1" indent="0">
              <a:buNone/>
            </a:pPr>
            <a:r>
              <a:rPr lang="en-US" sz="2200" dirty="0">
                <a:latin typeface="Times New Roman" panose="02020603050405020304" pitchFamily="18" charset="0"/>
                <a:cs typeface="Times New Roman" panose="02020603050405020304" pitchFamily="18" charset="0"/>
              </a:rPr>
              <a:t>Document topic classification (sports, politics, technology, etc.)</a:t>
            </a:r>
          </a:p>
          <a:p>
            <a:pPr marL="114300" indent="0">
              <a:buNone/>
            </a:pPr>
            <a:r>
              <a:rPr lang="en-US" sz="2200" b="1" dirty="0">
                <a:latin typeface="Times New Roman" panose="02020603050405020304" pitchFamily="18" charset="0"/>
                <a:cs typeface="Times New Roman" panose="02020603050405020304" pitchFamily="18" charset="0"/>
              </a:rPr>
              <a:t>Common Algorithms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Logistic Regression (extended for multi-class)</a:t>
            </a:r>
          </a:p>
          <a:p>
            <a:pPr marL="571500" lvl="1" indent="0">
              <a:buNone/>
            </a:pPr>
            <a:r>
              <a:rPr lang="en-US" sz="2200" dirty="0">
                <a:latin typeface="Times New Roman" panose="02020603050405020304" pitchFamily="18" charset="0"/>
                <a:cs typeface="Times New Roman" panose="02020603050405020304" pitchFamily="18" charset="0"/>
              </a:rPr>
              <a:t>Decision Trees</a:t>
            </a:r>
          </a:p>
          <a:p>
            <a:pPr marL="571500" lvl="1" indent="0">
              <a:buNone/>
            </a:pPr>
            <a:r>
              <a:rPr lang="en-US" sz="2200" dirty="0">
                <a:latin typeface="Times New Roman" panose="02020603050405020304" pitchFamily="18" charset="0"/>
                <a:cs typeface="Times New Roman" panose="02020603050405020304" pitchFamily="18" charset="0"/>
              </a:rPr>
              <a:t>Random Forests</a:t>
            </a:r>
          </a:p>
          <a:p>
            <a:pPr marL="571500" lvl="1" indent="0">
              <a:buNone/>
            </a:pPr>
            <a:r>
              <a:rPr lang="en-US" sz="2200" dirty="0">
                <a:latin typeface="Times New Roman" panose="02020603050405020304" pitchFamily="18" charset="0"/>
                <a:cs typeface="Times New Roman" panose="02020603050405020304" pitchFamily="18" charset="0"/>
              </a:rPr>
              <a:t>Neural Networks</a:t>
            </a:r>
          </a:p>
          <a:p>
            <a:pPr marL="114300" indent="0">
              <a:buNone/>
            </a:pPr>
            <a:r>
              <a:rPr lang="en-US" sz="2200" dirty="0">
                <a:latin typeface="Times New Roman" panose="02020603050405020304" pitchFamily="18" charset="0"/>
                <a:cs typeface="Times New Roman" panose="02020603050405020304" pitchFamily="18" charset="0"/>
              </a:rPr>
              <a:t>One-</a:t>
            </a:r>
            <a:r>
              <a:rPr lang="en-US" sz="2200" dirty="0" err="1">
                <a:latin typeface="Times New Roman" panose="02020603050405020304" pitchFamily="18" charset="0"/>
                <a:cs typeface="Times New Roman" panose="02020603050405020304" pitchFamily="18" charset="0"/>
              </a:rPr>
              <a:t>vs</a:t>
            </a:r>
            <a:r>
              <a:rPr lang="en-US" sz="2200" dirty="0">
                <a:latin typeface="Times New Roman" panose="02020603050405020304" pitchFamily="18" charset="0"/>
                <a:cs typeface="Times New Roman" panose="02020603050405020304" pitchFamily="18" charset="0"/>
              </a:rPr>
              <a:t>-Rest (</a:t>
            </a:r>
            <a:r>
              <a:rPr lang="en-US" sz="2200" dirty="0" err="1">
                <a:latin typeface="Times New Roman" panose="02020603050405020304" pitchFamily="18" charset="0"/>
                <a:cs typeface="Times New Roman" panose="02020603050405020304" pitchFamily="18" charset="0"/>
              </a:rPr>
              <a:t>OvR</a:t>
            </a:r>
            <a:r>
              <a:rPr lang="en-US" sz="2200" dirty="0">
                <a:latin typeface="Times New Roman" panose="02020603050405020304" pitchFamily="18" charset="0"/>
                <a:cs typeface="Times New Roman" panose="02020603050405020304" pitchFamily="18" charset="0"/>
              </a:rPr>
              <a:t>) and One-</a:t>
            </a:r>
            <a:r>
              <a:rPr lang="en-US" sz="2200" dirty="0" err="1">
                <a:latin typeface="Times New Roman" panose="02020603050405020304" pitchFamily="18" charset="0"/>
                <a:cs typeface="Times New Roman" panose="02020603050405020304" pitchFamily="18" charset="0"/>
              </a:rPr>
              <a:t>vs</a:t>
            </a:r>
            <a:r>
              <a:rPr lang="en-US" sz="2200" dirty="0">
                <a:latin typeface="Times New Roman" panose="02020603050405020304" pitchFamily="18" charset="0"/>
                <a:cs typeface="Times New Roman" panose="02020603050405020304" pitchFamily="18" charset="0"/>
              </a:rPr>
              <a:t>-One (</a:t>
            </a:r>
            <a:r>
              <a:rPr lang="en-US" sz="2200" dirty="0" err="1">
                <a:latin typeface="Times New Roman" panose="02020603050405020304" pitchFamily="18" charset="0"/>
                <a:cs typeface="Times New Roman" panose="02020603050405020304" pitchFamily="18" charset="0"/>
              </a:rPr>
              <a:t>OvO</a:t>
            </a:r>
            <a:r>
              <a:rPr lang="en-US" sz="2200" dirty="0">
                <a:latin typeface="Times New Roman" panose="02020603050405020304" pitchFamily="18" charset="0"/>
                <a:cs typeface="Times New Roman" panose="02020603050405020304" pitchFamily="18" charset="0"/>
              </a:rPr>
              <a:t>) methods</a:t>
            </a:r>
          </a:p>
        </p:txBody>
      </p:sp>
    </p:spTree>
    <p:extLst>
      <p:ext uri="{BB962C8B-B14F-4D97-AF65-F5344CB8AC3E}">
        <p14:creationId xmlns:p14="http://schemas.microsoft.com/office/powerpoint/2010/main" val="98340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45143" y="1605766"/>
            <a:ext cx="10515600" cy="602117"/>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Multi-Label 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02770" y="2207883"/>
            <a:ext cx="11788701" cy="4351338"/>
          </a:xfrm>
        </p:spPr>
        <p:txBody>
          <a:bodyPr>
            <a:noAutofit/>
          </a:bodyPr>
          <a:lstStyle/>
          <a:p>
            <a:pPr marL="114300" indent="0">
              <a:buNone/>
            </a:pPr>
            <a:r>
              <a:rPr lang="en-US" sz="2200" b="1" dirty="0">
                <a:latin typeface="Times New Roman" panose="02020603050405020304" pitchFamily="18" charset="0"/>
                <a:cs typeface="Times New Roman" panose="02020603050405020304" pitchFamily="18" charset="0"/>
              </a:rPr>
              <a:t>Definition</a:t>
            </a:r>
            <a:r>
              <a:rPr lang="en-US" sz="2200" dirty="0">
                <a:latin typeface="Times New Roman" panose="02020603050405020304" pitchFamily="18" charset="0"/>
                <a:cs typeface="Times New Roman" panose="02020603050405020304" pitchFamily="18" charset="0"/>
              </a:rPr>
              <a:t>: In multi-label classification, each instance can belong to multiple classes simultaneously.</a:t>
            </a:r>
          </a:p>
          <a:p>
            <a:pPr marL="114300" indent="0">
              <a:buNone/>
            </a:pPr>
            <a:r>
              <a:rPr lang="en-US" sz="2200" b="1" dirty="0">
                <a:latin typeface="Times New Roman" panose="02020603050405020304" pitchFamily="18" charset="0"/>
                <a:cs typeface="Times New Roman" panose="02020603050405020304" pitchFamily="18" charset="0"/>
              </a:rPr>
              <a:t>Examples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Text classification (a document tagged with multiple topics)</a:t>
            </a:r>
          </a:p>
          <a:p>
            <a:pPr marL="571500" lvl="1" indent="0">
              <a:buNone/>
            </a:pPr>
            <a:r>
              <a:rPr lang="en-US" sz="2200" dirty="0">
                <a:latin typeface="Times New Roman" panose="02020603050405020304" pitchFamily="18" charset="0"/>
                <a:cs typeface="Times New Roman" panose="02020603050405020304" pitchFamily="18" charset="0"/>
              </a:rPr>
              <a:t>Image classification (an image containing multiple objects like a person, dog, and tree)</a:t>
            </a:r>
          </a:p>
          <a:p>
            <a:pPr marL="571500" lvl="1" indent="0">
              <a:buNone/>
            </a:pPr>
            <a:r>
              <a:rPr lang="en-US" sz="2200" dirty="0">
                <a:latin typeface="Times New Roman" panose="02020603050405020304" pitchFamily="18" charset="0"/>
                <a:cs typeface="Times New Roman" panose="02020603050405020304" pitchFamily="18" charset="0"/>
              </a:rPr>
              <a:t>Music genre classification (a song tagged with genres like rock, blues, and pop)</a:t>
            </a:r>
          </a:p>
          <a:p>
            <a:pPr marL="114300" indent="0">
              <a:buNone/>
            </a:pPr>
            <a:r>
              <a:rPr lang="en-US" sz="2200" b="1" dirty="0">
                <a:latin typeface="Times New Roman" panose="02020603050405020304" pitchFamily="18" charset="0"/>
                <a:cs typeface="Times New Roman" panose="02020603050405020304" pitchFamily="18" charset="0"/>
              </a:rPr>
              <a:t>Common Algorithms</a:t>
            </a:r>
            <a:r>
              <a:rPr lang="en-US" sz="2200" dirty="0">
                <a:latin typeface="Times New Roman" panose="02020603050405020304" pitchFamily="18" charset="0"/>
                <a:cs typeface="Times New Roman" panose="02020603050405020304" pitchFamily="18" charset="0"/>
              </a:rPr>
              <a:t>:</a:t>
            </a:r>
          </a:p>
          <a:p>
            <a:pPr marL="571500" lvl="1" indent="0">
              <a:buNone/>
            </a:pPr>
            <a:r>
              <a:rPr lang="en-US" sz="2200" dirty="0">
                <a:latin typeface="Times New Roman" panose="02020603050405020304" pitchFamily="18" charset="0"/>
                <a:cs typeface="Times New Roman" panose="02020603050405020304" pitchFamily="18" charset="0"/>
              </a:rPr>
              <a:t>Binary Relevance</a:t>
            </a:r>
          </a:p>
          <a:p>
            <a:pPr marL="571500" lvl="1" indent="0">
              <a:buNone/>
            </a:pPr>
            <a:r>
              <a:rPr lang="en-US" sz="2200" dirty="0">
                <a:latin typeface="Times New Roman" panose="02020603050405020304" pitchFamily="18" charset="0"/>
                <a:cs typeface="Times New Roman" panose="02020603050405020304" pitchFamily="18" charset="0"/>
              </a:rPr>
              <a:t>Classifier Chains</a:t>
            </a:r>
          </a:p>
          <a:p>
            <a:pPr marL="571500" lvl="1" indent="0">
              <a:buNone/>
            </a:pPr>
            <a:r>
              <a:rPr lang="en-US" sz="2200" dirty="0">
                <a:latin typeface="Times New Roman" panose="02020603050405020304" pitchFamily="18" charset="0"/>
                <a:cs typeface="Times New Roman" panose="02020603050405020304" pitchFamily="18" charset="0"/>
              </a:rPr>
              <a:t>Adapted Decision Trees</a:t>
            </a:r>
          </a:p>
          <a:p>
            <a:pPr marL="571500" lvl="1" indent="0">
              <a:buNone/>
            </a:pPr>
            <a:r>
              <a:rPr lang="en-US" sz="2200" dirty="0">
                <a:latin typeface="Times New Roman" panose="02020603050405020304" pitchFamily="18" charset="0"/>
                <a:cs typeface="Times New Roman" panose="02020603050405020304" pitchFamily="18" charset="0"/>
              </a:rPr>
              <a:t>Adapted k-Nearest Neighbors</a:t>
            </a:r>
          </a:p>
          <a:p>
            <a:pPr marL="571500" lvl="1" indent="0">
              <a:buNone/>
            </a:pPr>
            <a:r>
              <a:rPr lang="en-US" sz="2200" dirty="0">
                <a:latin typeface="Times New Roman" panose="02020603050405020304" pitchFamily="18" charset="0"/>
                <a:cs typeface="Times New Roman" panose="02020603050405020304" pitchFamily="18" charset="0"/>
              </a:rPr>
              <a:t>Neural Networks with multi-label output</a:t>
            </a:r>
          </a:p>
        </p:txBody>
      </p:sp>
    </p:spTree>
    <p:extLst>
      <p:ext uri="{BB962C8B-B14F-4D97-AF65-F5344CB8AC3E}">
        <p14:creationId xmlns:p14="http://schemas.microsoft.com/office/powerpoint/2010/main" val="245232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28517" y="1640968"/>
            <a:ext cx="10515600" cy="488144"/>
          </a:xfrm>
        </p:spPr>
        <p:txBody>
          <a:bodyPr>
            <a:normAutofit fontScale="90000"/>
          </a:bodyPr>
          <a:lstStyle/>
          <a:p>
            <a:r>
              <a:rPr lang="en-US" sz="3600" b="1" dirty="0">
                <a:solidFill>
                  <a:schemeClr val="bg1"/>
                </a:solidFill>
              </a:rPr>
              <a:t>Imbalanced</a:t>
            </a:r>
            <a:r>
              <a:rPr lang="en-US" b="1" dirty="0">
                <a:solidFill>
                  <a:schemeClr val="bg1"/>
                </a:solidFill>
              </a:rPr>
              <a:t> Classification</a:t>
            </a:r>
            <a:endParaRPr lang="en-US" dirty="0">
              <a:solidFill>
                <a:schemeClr val="bg1"/>
              </a:solidFill>
            </a:endParaRPr>
          </a:p>
        </p:txBody>
      </p:sp>
      <p:sp>
        <p:nvSpPr>
          <p:cNvPr id="3" name="Text Placeholder 2"/>
          <p:cNvSpPr>
            <a:spLocks noGrp="1"/>
          </p:cNvSpPr>
          <p:nvPr>
            <p:ph type="body" idx="1"/>
          </p:nvPr>
        </p:nvSpPr>
        <p:spPr>
          <a:xfrm>
            <a:off x="415120" y="2207882"/>
            <a:ext cx="11581262" cy="4547759"/>
          </a:xfrm>
        </p:spPr>
        <p:txBody>
          <a:bodyPr>
            <a:normAutofit/>
          </a:bodyPr>
          <a:lstStyle/>
          <a:p>
            <a:pPr marL="114300" indent="0" algn="just">
              <a:buNone/>
            </a:pPr>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Classification where the number of instances in different classes is highly imbalanced, often leading to challenges in model training and evaluation.</a:t>
            </a:r>
          </a:p>
          <a:p>
            <a:pPr marL="114300" indent="0" algn="just">
              <a:buNone/>
            </a:pPr>
            <a:r>
              <a:rPr lang="en-US" sz="2400" b="1" dirty="0">
                <a:latin typeface="Times New Roman" panose="02020603050405020304" pitchFamily="18" charset="0"/>
                <a:cs typeface="Times New Roman" panose="02020603050405020304" pitchFamily="18" charset="0"/>
              </a:rPr>
              <a:t>Examples</a:t>
            </a:r>
            <a:r>
              <a:rPr lang="en-US" sz="2400" dirty="0">
                <a:latin typeface="Times New Roman" panose="02020603050405020304" pitchFamily="18" charset="0"/>
                <a:cs typeface="Times New Roman" panose="02020603050405020304" pitchFamily="18" charset="0"/>
              </a:rPr>
              <a:t>:</a:t>
            </a:r>
          </a:p>
          <a:p>
            <a:pPr marL="571500" lvl="1" indent="0" algn="just">
              <a:buNone/>
            </a:pPr>
            <a:r>
              <a:rPr lang="en-US" dirty="0">
                <a:latin typeface="Times New Roman" panose="02020603050405020304" pitchFamily="18" charset="0"/>
                <a:cs typeface="Times New Roman" panose="02020603050405020304" pitchFamily="18" charset="0"/>
              </a:rPr>
              <a:t>Fraud detection (fraudulent transactions vs. legitimate transactions)</a:t>
            </a:r>
          </a:p>
          <a:p>
            <a:pPr marL="571500" lvl="1" indent="0" algn="just">
              <a:buNone/>
            </a:pPr>
            <a:r>
              <a:rPr lang="en-US" dirty="0">
                <a:latin typeface="Times New Roman" panose="02020603050405020304" pitchFamily="18" charset="0"/>
                <a:cs typeface="Times New Roman" panose="02020603050405020304" pitchFamily="18" charset="0"/>
              </a:rPr>
              <a:t>Rare disease detection (disease vs. healthy)</a:t>
            </a:r>
          </a:p>
          <a:p>
            <a:pPr marL="114300" indent="0" algn="just">
              <a:buNone/>
            </a:pPr>
            <a:r>
              <a:rPr lang="en-US" sz="2400" b="1" dirty="0">
                <a:latin typeface="Times New Roman" panose="02020603050405020304" pitchFamily="18" charset="0"/>
                <a:cs typeface="Times New Roman" panose="02020603050405020304" pitchFamily="18" charset="0"/>
              </a:rPr>
              <a:t>Common Techniques</a:t>
            </a:r>
            <a:r>
              <a:rPr lang="en-US" sz="2400" dirty="0">
                <a:latin typeface="Times New Roman" panose="02020603050405020304" pitchFamily="18" charset="0"/>
                <a:cs typeface="Times New Roman" panose="02020603050405020304" pitchFamily="18" charset="0"/>
              </a:rPr>
              <a:t>:</a:t>
            </a:r>
          </a:p>
          <a:p>
            <a:pPr marL="571500" lvl="1" indent="0" algn="just">
              <a:buNone/>
            </a:pPr>
            <a:r>
              <a:rPr lang="en-US" dirty="0">
                <a:latin typeface="Times New Roman" panose="02020603050405020304" pitchFamily="18" charset="0"/>
                <a:cs typeface="Times New Roman" panose="02020603050405020304" pitchFamily="18" charset="0"/>
              </a:rPr>
              <a:t>Resampling techniques (oversampling the minority class,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the majority class)</a:t>
            </a:r>
          </a:p>
          <a:p>
            <a:pPr marL="571500" lvl="1" indent="0" algn="just">
              <a:buNone/>
            </a:pPr>
            <a:r>
              <a:rPr lang="en-US" dirty="0">
                <a:latin typeface="Times New Roman" panose="02020603050405020304" pitchFamily="18" charset="0"/>
                <a:cs typeface="Times New Roman" panose="02020603050405020304" pitchFamily="18" charset="0"/>
              </a:rPr>
              <a:t>Synthetic data generation (SMOTE)</a:t>
            </a:r>
          </a:p>
          <a:p>
            <a:pPr marL="571500" lvl="1" indent="0" algn="just">
              <a:buNone/>
            </a:pPr>
            <a:r>
              <a:rPr lang="en-US" dirty="0">
                <a:latin typeface="Times New Roman" panose="02020603050405020304" pitchFamily="18" charset="0"/>
                <a:cs typeface="Times New Roman" panose="02020603050405020304" pitchFamily="18" charset="0"/>
              </a:rPr>
              <a:t>Cost-sensitive learning</a:t>
            </a:r>
          </a:p>
          <a:p>
            <a:pPr marL="571500" lvl="1" indent="0" algn="just">
              <a:buNone/>
            </a:pPr>
            <a:r>
              <a:rPr lang="en-US" dirty="0">
                <a:latin typeface="Times New Roman" panose="02020603050405020304" pitchFamily="18" charset="0"/>
                <a:cs typeface="Times New Roman" panose="02020603050405020304" pitchFamily="18" charset="0"/>
              </a:rPr>
              <a:t>Ensemble methods designed for imbalance</a:t>
            </a:r>
          </a:p>
        </p:txBody>
      </p:sp>
    </p:spTree>
    <p:extLst>
      <p:ext uri="{BB962C8B-B14F-4D97-AF65-F5344CB8AC3E}">
        <p14:creationId xmlns:p14="http://schemas.microsoft.com/office/powerpoint/2010/main" val="381981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606078"/>
            <a:ext cx="10515600" cy="557924"/>
          </a:xfrm>
        </p:spPr>
        <p:txBody>
          <a:bodyPr>
            <a:normAutofit fontScale="90000"/>
          </a:bodyPr>
          <a:lstStyle/>
          <a:p>
            <a:r>
              <a:rPr lang="en-US" sz="3600" b="1" dirty="0">
                <a:solidFill>
                  <a:schemeClr val="bg1"/>
                </a:solidFill>
              </a:rPr>
              <a:t>Ordinal</a:t>
            </a:r>
            <a:r>
              <a:rPr lang="en-US" b="1" dirty="0">
                <a:solidFill>
                  <a:schemeClr val="bg1"/>
                </a:solidFill>
              </a:rPr>
              <a:t> Classification</a:t>
            </a:r>
            <a:endParaRPr lang="en-US" dirty="0">
              <a:solidFill>
                <a:schemeClr val="bg1"/>
              </a:solidFill>
            </a:endParaRPr>
          </a:p>
        </p:txBody>
      </p:sp>
      <p:sp>
        <p:nvSpPr>
          <p:cNvPr id="3" name="Text Placeholder 2"/>
          <p:cNvSpPr>
            <a:spLocks noGrp="1"/>
          </p:cNvSpPr>
          <p:nvPr>
            <p:ph type="body" idx="1"/>
          </p:nvPr>
        </p:nvSpPr>
        <p:spPr>
          <a:xfrm>
            <a:off x="305936" y="2207882"/>
            <a:ext cx="11690445" cy="4534111"/>
          </a:xfrm>
        </p:spPr>
        <p:txBody>
          <a:bodyPr>
            <a:normAutofit/>
          </a:bodyPr>
          <a:lstStyle/>
          <a:p>
            <a:pPr marL="114300" indent="0" algn="just">
              <a:lnSpc>
                <a:spcPts val="3100"/>
              </a:lnSpc>
              <a:buNone/>
            </a:pPr>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Classification where the classes have a natural order, but the intervals between the classes are not necessarily equal or known.</a:t>
            </a:r>
          </a:p>
          <a:p>
            <a:pPr marL="114300" indent="0" algn="just">
              <a:lnSpc>
                <a:spcPts val="3100"/>
              </a:lnSpc>
              <a:buNone/>
            </a:pPr>
            <a:r>
              <a:rPr lang="en-US" sz="2400" b="1" dirty="0">
                <a:latin typeface="Times New Roman" panose="02020603050405020304" pitchFamily="18" charset="0"/>
                <a:cs typeface="Times New Roman" panose="02020603050405020304" pitchFamily="18" charset="0"/>
              </a:rPr>
              <a:t>Examples</a:t>
            </a:r>
            <a:r>
              <a:rPr lang="en-US" sz="2400" dirty="0">
                <a:latin typeface="Times New Roman" panose="02020603050405020304" pitchFamily="18" charset="0"/>
                <a:cs typeface="Times New Roman" panose="02020603050405020304" pitchFamily="18" charset="0"/>
              </a:rPr>
              <a:t>:</a:t>
            </a:r>
          </a:p>
          <a:p>
            <a:pPr marL="571500" lvl="1" indent="0" algn="just">
              <a:lnSpc>
                <a:spcPts val="3100"/>
              </a:lnSpc>
              <a:buNone/>
            </a:pPr>
            <a:r>
              <a:rPr lang="en-US" dirty="0">
                <a:latin typeface="Times New Roman" panose="02020603050405020304" pitchFamily="18" charset="0"/>
                <a:cs typeface="Times New Roman" panose="02020603050405020304" pitchFamily="18" charset="0"/>
              </a:rPr>
              <a:t>Customer satisfaction (very unsatisfied, unsatisfied, neutral, satisfied, very satisfied)</a:t>
            </a:r>
          </a:p>
          <a:p>
            <a:pPr marL="571500" lvl="1" indent="0" algn="just">
              <a:lnSpc>
                <a:spcPts val="3100"/>
              </a:lnSpc>
              <a:buNone/>
            </a:pPr>
            <a:r>
              <a:rPr lang="en-US" dirty="0">
                <a:latin typeface="Times New Roman" panose="02020603050405020304" pitchFamily="18" charset="0"/>
                <a:cs typeface="Times New Roman" panose="02020603050405020304" pitchFamily="18" charset="0"/>
              </a:rPr>
              <a:t>Credit ratings (A, B, C, D)</a:t>
            </a:r>
          </a:p>
          <a:p>
            <a:pPr marL="114300" indent="0" algn="just">
              <a:lnSpc>
                <a:spcPts val="3100"/>
              </a:lnSpc>
              <a:buNone/>
            </a:pPr>
            <a:r>
              <a:rPr lang="en-US" sz="2400" b="1" dirty="0">
                <a:latin typeface="Times New Roman" panose="02020603050405020304" pitchFamily="18" charset="0"/>
                <a:cs typeface="Times New Roman" panose="02020603050405020304" pitchFamily="18" charset="0"/>
              </a:rPr>
              <a:t>Common Algorithms</a:t>
            </a:r>
            <a:r>
              <a:rPr lang="en-US" sz="2400" dirty="0">
                <a:latin typeface="Times New Roman" panose="02020603050405020304" pitchFamily="18" charset="0"/>
                <a:cs typeface="Times New Roman" panose="02020603050405020304" pitchFamily="18" charset="0"/>
              </a:rPr>
              <a:t>:</a:t>
            </a:r>
          </a:p>
          <a:p>
            <a:pPr marL="571500" lvl="1" indent="0" algn="just">
              <a:lnSpc>
                <a:spcPts val="3100"/>
              </a:lnSpc>
              <a:buNone/>
            </a:pPr>
            <a:r>
              <a:rPr lang="en-US" dirty="0">
                <a:latin typeface="Times New Roman" panose="02020603050405020304" pitchFamily="18" charset="0"/>
                <a:cs typeface="Times New Roman" panose="02020603050405020304" pitchFamily="18" charset="0"/>
              </a:rPr>
              <a:t>Ordinal Logistic Regression</a:t>
            </a:r>
          </a:p>
          <a:p>
            <a:pPr marL="571500" lvl="1" indent="0" algn="just">
              <a:lnSpc>
                <a:spcPts val="3100"/>
              </a:lnSpc>
              <a:buNone/>
            </a:pPr>
            <a:r>
              <a:rPr lang="en-US" dirty="0">
                <a:latin typeface="Times New Roman" panose="02020603050405020304" pitchFamily="18" charset="0"/>
                <a:cs typeface="Times New Roman" panose="02020603050405020304" pitchFamily="18" charset="0"/>
              </a:rPr>
              <a:t>Decision Trees with ordinal splitting</a:t>
            </a:r>
          </a:p>
          <a:p>
            <a:pPr marL="571500" lvl="1" indent="0" algn="just">
              <a:lnSpc>
                <a:spcPts val="3100"/>
              </a:lnSpc>
              <a:buNone/>
            </a:pPr>
            <a:r>
              <a:rPr lang="en-US" dirty="0">
                <a:latin typeface="Times New Roman" panose="02020603050405020304" pitchFamily="18" charset="0"/>
                <a:cs typeface="Times New Roman" panose="02020603050405020304" pitchFamily="18" charset="0"/>
              </a:rPr>
              <a:t>Neural Networks adapted for ordinal output</a:t>
            </a:r>
          </a:p>
        </p:txBody>
      </p:sp>
    </p:spTree>
    <p:extLst>
      <p:ext uri="{BB962C8B-B14F-4D97-AF65-F5344CB8AC3E}">
        <p14:creationId xmlns:p14="http://schemas.microsoft.com/office/powerpoint/2010/main" val="242462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95368"/>
            <a:ext cx="10515600" cy="612515"/>
          </a:xfrm>
        </p:spPr>
        <p:txBody>
          <a:bodyPr>
            <a:normAutofit/>
          </a:bodyPr>
          <a:lstStyle/>
          <a:p>
            <a:r>
              <a:rPr lang="en-US" sz="3200" b="1" dirty="0">
                <a:solidFill>
                  <a:schemeClr val="bg1"/>
                </a:solidFill>
              </a:rPr>
              <a:t>Hierarchical Classification</a:t>
            </a:r>
            <a:endParaRPr lang="en-US" sz="3200" dirty="0">
              <a:solidFill>
                <a:schemeClr val="bg1"/>
              </a:solidFill>
            </a:endParaRPr>
          </a:p>
        </p:txBody>
      </p:sp>
      <p:sp>
        <p:nvSpPr>
          <p:cNvPr id="3" name="Text Placeholder 2"/>
          <p:cNvSpPr>
            <a:spLocks noGrp="1"/>
          </p:cNvSpPr>
          <p:nvPr>
            <p:ph type="body" idx="1"/>
          </p:nvPr>
        </p:nvSpPr>
        <p:spPr>
          <a:xfrm>
            <a:off x="442415" y="2207883"/>
            <a:ext cx="11608558" cy="4351338"/>
          </a:xfrm>
        </p:spPr>
        <p:txBody>
          <a:bodyPr>
            <a:noAutofit/>
          </a:bodyPr>
          <a:lstStyle/>
          <a:p>
            <a:pPr marL="114300" indent="0" algn="just">
              <a:buNone/>
            </a:pPr>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Classification where classes are organized in a hierarchical structure, and predictions are made at multiple levels of the hierarchy.</a:t>
            </a:r>
          </a:p>
          <a:p>
            <a:pPr marL="114300" indent="0" algn="just">
              <a:buNone/>
            </a:pPr>
            <a:r>
              <a:rPr lang="en-US" sz="2400" b="1" dirty="0">
                <a:latin typeface="Times New Roman" panose="02020603050405020304" pitchFamily="18" charset="0"/>
                <a:cs typeface="Times New Roman" panose="02020603050405020304" pitchFamily="18" charset="0"/>
              </a:rPr>
              <a:t>Examples</a:t>
            </a:r>
            <a:r>
              <a:rPr lang="en-US" sz="2400" dirty="0">
                <a:latin typeface="Times New Roman" panose="02020603050405020304" pitchFamily="18" charset="0"/>
                <a:cs typeface="Times New Roman" panose="02020603050405020304" pitchFamily="18" charset="0"/>
              </a:rPr>
              <a:t>:</a:t>
            </a:r>
          </a:p>
          <a:p>
            <a:pPr marL="571500" lvl="1" indent="0" algn="just">
              <a:buNone/>
            </a:pPr>
            <a:r>
              <a:rPr lang="en-US" dirty="0">
                <a:latin typeface="Times New Roman" panose="02020603050405020304" pitchFamily="18" charset="0"/>
                <a:cs typeface="Times New Roman" panose="02020603050405020304" pitchFamily="18" charset="0"/>
              </a:rPr>
              <a:t>Document classification within a hierarchical taxonomy (e.g., science -&gt; biology -&gt; genetics)</a:t>
            </a:r>
          </a:p>
          <a:p>
            <a:pPr marL="571500" lvl="1" indent="0" algn="just">
              <a:buNone/>
            </a:pPr>
            <a:r>
              <a:rPr lang="en-US" dirty="0">
                <a:latin typeface="Times New Roman" panose="02020603050405020304" pitchFamily="18" charset="0"/>
                <a:cs typeface="Times New Roman" panose="02020603050405020304" pitchFamily="18" charset="0"/>
              </a:rPr>
              <a:t>Animal classification with taxonomic hierarchy (e.g., animal -&gt; mammal -&gt; carnivore -&gt; dog)</a:t>
            </a:r>
          </a:p>
          <a:p>
            <a:pPr marL="114300" indent="0" algn="just">
              <a:buNone/>
            </a:pPr>
            <a:r>
              <a:rPr lang="en-US" sz="2400" b="1" dirty="0">
                <a:latin typeface="Times New Roman" panose="02020603050405020304" pitchFamily="18" charset="0"/>
                <a:cs typeface="Times New Roman" panose="02020603050405020304" pitchFamily="18" charset="0"/>
              </a:rPr>
              <a:t>Common Algorithms</a:t>
            </a:r>
            <a:r>
              <a:rPr lang="en-US" sz="2400" dirty="0">
                <a:latin typeface="Times New Roman" panose="02020603050405020304" pitchFamily="18" charset="0"/>
                <a:cs typeface="Times New Roman" panose="02020603050405020304" pitchFamily="18" charset="0"/>
              </a:rPr>
              <a:t>:</a:t>
            </a:r>
          </a:p>
          <a:p>
            <a:pPr marL="571500" lvl="1" indent="0" algn="just">
              <a:buNone/>
            </a:pPr>
            <a:r>
              <a:rPr lang="en-US" dirty="0">
                <a:latin typeface="Times New Roman" panose="02020603050405020304" pitchFamily="18" charset="0"/>
                <a:cs typeface="Times New Roman" panose="02020603050405020304" pitchFamily="18" charset="0"/>
              </a:rPr>
              <a:t>Hierarchical clustering combined with classification</a:t>
            </a:r>
          </a:p>
          <a:p>
            <a:pPr marL="571500" lvl="1" indent="0" algn="just">
              <a:buNone/>
            </a:pPr>
            <a:r>
              <a:rPr lang="en-US" dirty="0">
                <a:latin typeface="Times New Roman" panose="02020603050405020304" pitchFamily="18" charset="0"/>
                <a:cs typeface="Times New Roman" panose="02020603050405020304" pitchFamily="18" charset="0"/>
              </a:rPr>
              <a:t>Tree-based methods</a:t>
            </a:r>
          </a:p>
          <a:p>
            <a:pPr marL="571500" lvl="1" indent="0" algn="just">
              <a:buNone/>
            </a:pPr>
            <a:r>
              <a:rPr lang="en-US" dirty="0">
                <a:latin typeface="Times New Roman" panose="02020603050405020304" pitchFamily="18" charset="0"/>
                <a:cs typeface="Times New Roman" panose="02020603050405020304" pitchFamily="18" charset="0"/>
              </a:rPr>
              <a:t>Custom hierarchical models (neural networks designed for hierarchical classification)</a:t>
            </a:r>
          </a:p>
        </p:txBody>
      </p:sp>
    </p:spTree>
    <p:extLst>
      <p:ext uri="{BB962C8B-B14F-4D97-AF65-F5344CB8AC3E}">
        <p14:creationId xmlns:p14="http://schemas.microsoft.com/office/powerpoint/2010/main" val="1201095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66439"/>
            <a:ext cx="10515600" cy="638269"/>
          </a:xfrm>
        </p:spPr>
        <p:txBody>
          <a:bodyPr>
            <a:normAutofit/>
          </a:bodyPr>
          <a:lstStyle/>
          <a:p>
            <a:r>
              <a:rPr lang="en-US" sz="3200" b="1" dirty="0">
                <a:solidFill>
                  <a:schemeClr val="bg1"/>
                </a:solidFill>
              </a:rPr>
              <a:t>Single-Class Classification</a:t>
            </a:r>
            <a:endParaRPr lang="en-US" sz="3200" dirty="0">
              <a:solidFill>
                <a:schemeClr val="bg1"/>
              </a:solidFill>
            </a:endParaRPr>
          </a:p>
        </p:txBody>
      </p:sp>
      <p:sp>
        <p:nvSpPr>
          <p:cNvPr id="3" name="Text Placeholder 2"/>
          <p:cNvSpPr>
            <a:spLocks noGrp="1"/>
          </p:cNvSpPr>
          <p:nvPr>
            <p:ph type="body" idx="1"/>
          </p:nvPr>
        </p:nvSpPr>
        <p:spPr>
          <a:xfrm>
            <a:off x="218365" y="2204708"/>
            <a:ext cx="11859904" cy="4351338"/>
          </a:xfrm>
        </p:spPr>
        <p:txBody>
          <a:bodyPr>
            <a:normAutofit/>
          </a:bodyPr>
          <a:lstStyle/>
          <a:p>
            <a:pPr marL="114300" indent="0">
              <a:buNone/>
            </a:pPr>
            <a:r>
              <a:rPr lang="en-US" sz="2400" b="1" dirty="0"/>
              <a:t>Definition</a:t>
            </a:r>
            <a:r>
              <a:rPr lang="en-US" sz="2400" dirty="0"/>
              <a:t>: Also known as one-class classification or anomaly detection, it involves identifying whether a new instance belongs to the normal class or is an anomaly.</a:t>
            </a:r>
          </a:p>
          <a:p>
            <a:pPr marL="114300" indent="0">
              <a:buNone/>
            </a:pPr>
            <a:r>
              <a:rPr lang="en-US" sz="2400" b="1" dirty="0"/>
              <a:t>Examples</a:t>
            </a:r>
            <a:r>
              <a:rPr lang="en-US" sz="2400" dirty="0"/>
              <a:t>:</a:t>
            </a:r>
          </a:p>
          <a:p>
            <a:pPr marL="571500" lvl="1" indent="0">
              <a:buNone/>
            </a:pPr>
            <a:r>
              <a:rPr lang="en-US" dirty="0"/>
              <a:t>Network intrusion detection</a:t>
            </a:r>
          </a:p>
          <a:p>
            <a:pPr marL="571500" lvl="1" indent="0">
              <a:buNone/>
            </a:pPr>
            <a:r>
              <a:rPr lang="en-US" dirty="0"/>
              <a:t>Industrial equipment failure detection</a:t>
            </a:r>
          </a:p>
          <a:p>
            <a:pPr marL="114300" indent="0">
              <a:buNone/>
            </a:pPr>
            <a:r>
              <a:rPr lang="en-US" sz="2400" b="1" dirty="0"/>
              <a:t>Common Algorithms</a:t>
            </a:r>
            <a:r>
              <a:rPr lang="en-US" sz="2400" dirty="0"/>
              <a:t>:</a:t>
            </a:r>
          </a:p>
          <a:p>
            <a:pPr marL="571500" lvl="1" indent="0">
              <a:buNone/>
            </a:pPr>
            <a:r>
              <a:rPr lang="en-US" dirty="0"/>
              <a:t>One-Class SVM</a:t>
            </a:r>
          </a:p>
          <a:p>
            <a:pPr marL="571500" lvl="1" indent="0">
              <a:buNone/>
            </a:pPr>
            <a:r>
              <a:rPr lang="en-US" dirty="0"/>
              <a:t>Isolation Forest</a:t>
            </a:r>
          </a:p>
          <a:p>
            <a:pPr marL="571500" lvl="1" indent="0">
              <a:buNone/>
            </a:pPr>
            <a:r>
              <a:rPr lang="en-US" dirty="0" err="1"/>
              <a:t>Autoencoders</a:t>
            </a:r>
            <a:r>
              <a:rPr lang="en-US" dirty="0"/>
              <a:t> (neural networks for anomaly detection)</a:t>
            </a:r>
          </a:p>
        </p:txBody>
      </p:sp>
    </p:spTree>
    <p:extLst>
      <p:ext uri="{BB962C8B-B14F-4D97-AF65-F5344CB8AC3E}">
        <p14:creationId xmlns:p14="http://schemas.microsoft.com/office/powerpoint/2010/main" val="24112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678675"/>
            <a:ext cx="10515600" cy="529208"/>
          </a:xfrm>
        </p:spPr>
        <p:txBody>
          <a:bodyPr>
            <a:noAutofit/>
          </a:bodyPr>
          <a:lstStyle/>
          <a:p>
            <a:r>
              <a:rPr lang="en-US" sz="3200" b="1" dirty="0">
                <a:solidFill>
                  <a:schemeClr val="bg1"/>
                </a:solidFill>
              </a:rPr>
              <a:t>Streaming Classification</a:t>
            </a:r>
            <a:endParaRPr lang="en-US" sz="3200" dirty="0">
              <a:solidFill>
                <a:schemeClr val="bg1"/>
              </a:solidFill>
            </a:endParaRPr>
          </a:p>
        </p:txBody>
      </p:sp>
      <p:sp>
        <p:nvSpPr>
          <p:cNvPr id="3" name="Text Placeholder 2"/>
          <p:cNvSpPr>
            <a:spLocks noGrp="1"/>
          </p:cNvSpPr>
          <p:nvPr>
            <p:ph type="body" idx="1"/>
          </p:nvPr>
        </p:nvSpPr>
        <p:spPr>
          <a:xfrm>
            <a:off x="278641" y="2207883"/>
            <a:ext cx="11540320" cy="4206565"/>
          </a:xfrm>
        </p:spPr>
        <p:txBody>
          <a:bodyPr>
            <a:normAutofit/>
          </a:bodyPr>
          <a:lstStyle/>
          <a:p>
            <a:pPr marL="114300" indent="0" algn="just">
              <a:buNone/>
            </a:pPr>
            <a:r>
              <a:rPr lang="en-US" sz="2400" b="1" dirty="0"/>
              <a:t>Definition</a:t>
            </a:r>
            <a:r>
              <a:rPr lang="en-US" sz="2400" dirty="0"/>
              <a:t>: Classification where the data is continuously arriving over time, and the model needs to adapt incrementally.</a:t>
            </a:r>
          </a:p>
          <a:p>
            <a:pPr marL="114300" indent="0" algn="just">
              <a:buNone/>
            </a:pPr>
            <a:r>
              <a:rPr lang="en-US" sz="2400" b="1" dirty="0"/>
              <a:t>Examples</a:t>
            </a:r>
            <a:r>
              <a:rPr lang="en-US" sz="2400" dirty="0"/>
              <a:t>:</a:t>
            </a:r>
          </a:p>
          <a:p>
            <a:pPr marL="571500" lvl="1" indent="0" algn="just">
              <a:buNone/>
            </a:pPr>
            <a:r>
              <a:rPr lang="en-US" dirty="0"/>
              <a:t>Real-time spam filtering</a:t>
            </a:r>
          </a:p>
          <a:p>
            <a:pPr marL="571500" lvl="1" indent="0" algn="just">
              <a:buNone/>
            </a:pPr>
            <a:r>
              <a:rPr lang="en-US" dirty="0"/>
              <a:t>Stock market prediction</a:t>
            </a:r>
          </a:p>
          <a:p>
            <a:pPr marL="571500" lvl="1" indent="0" algn="just">
              <a:buNone/>
            </a:pPr>
            <a:r>
              <a:rPr lang="en-US" dirty="0"/>
              <a:t>Online recommendation systems</a:t>
            </a:r>
          </a:p>
          <a:p>
            <a:pPr marL="114300" indent="0" algn="just">
              <a:buNone/>
            </a:pPr>
            <a:r>
              <a:rPr lang="en-US" sz="2400" b="1" dirty="0"/>
              <a:t>Common Algorithms</a:t>
            </a:r>
            <a:r>
              <a:rPr lang="en-US" sz="2400" dirty="0"/>
              <a:t>:</a:t>
            </a:r>
          </a:p>
          <a:p>
            <a:pPr marL="571500" lvl="1" indent="0" algn="just">
              <a:buNone/>
            </a:pPr>
            <a:r>
              <a:rPr lang="en-US" dirty="0"/>
              <a:t>Incremental versions of traditional algorithms (e.g., incremental decision trees)</a:t>
            </a:r>
          </a:p>
          <a:p>
            <a:pPr marL="571500" lvl="1" indent="0" algn="just">
              <a:buNone/>
            </a:pPr>
            <a:r>
              <a:rPr lang="en-US" dirty="0"/>
              <a:t>Online learning algorithms (e.g., </a:t>
            </a:r>
            <a:r>
              <a:rPr lang="en-US" dirty="0" err="1"/>
              <a:t>Hoeffding</a:t>
            </a:r>
            <a:r>
              <a:rPr lang="en-US" dirty="0"/>
              <a:t> Tree)</a:t>
            </a:r>
          </a:p>
          <a:p>
            <a:pPr marL="571500" lvl="1" indent="0" algn="just">
              <a:buNone/>
            </a:pPr>
            <a:r>
              <a:rPr lang="en-US" dirty="0"/>
              <a:t>Adaptive algorithms designed for concept drift</a:t>
            </a:r>
          </a:p>
        </p:txBody>
      </p:sp>
    </p:spTree>
    <p:extLst>
      <p:ext uri="{BB962C8B-B14F-4D97-AF65-F5344CB8AC3E}">
        <p14:creationId xmlns:p14="http://schemas.microsoft.com/office/powerpoint/2010/main" val="72001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32980" y="1527132"/>
            <a:ext cx="10515600" cy="817231"/>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Multi-Class Classification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2207883"/>
            <a:ext cx="12191472"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Multi-class classification is a type of supervised learning where the goal is to categorize instances into one of three or more classes. Unlike binary classification, which involves only two classes (e.g., spam vs. not spam), multi-class classification deals with multiple classes, requiring the model to identify which class an instance belongs to out of several possible options.</a:t>
            </a:r>
          </a:p>
        </p:txBody>
      </p:sp>
    </p:spTree>
    <p:extLst>
      <p:ext uri="{BB962C8B-B14F-4D97-AF65-F5344CB8AC3E}">
        <p14:creationId xmlns:p14="http://schemas.microsoft.com/office/powerpoint/2010/main" val="111566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descr="C:\Users\parul\Desktop\Digital Learning Content.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110" name="Google Shape;110;p3"/>
          <p:cNvSpPr txBox="1"/>
          <p:nvPr/>
        </p:nvSpPr>
        <p:spPr>
          <a:xfrm>
            <a:off x="364001" y="2149059"/>
            <a:ext cx="11218333" cy="4195980"/>
          </a:xfrm>
          <a:prstGeom prst="rect">
            <a:avLst/>
          </a:prstGeom>
          <a:noFill/>
          <a:ln>
            <a:noFill/>
          </a:ln>
        </p:spPr>
        <p:txBody>
          <a:bodyPr spcFirstLastPara="1" wrap="square" lIns="91425" tIns="45700" rIns="91425" bIns="45700" anchor="t" anchorCtr="0">
            <a:spAutoFit/>
          </a:bodyPr>
          <a:lstStyle/>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Supervised Learning</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Linear and Non-Linear Examples</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Multi-Class &amp; Multi-Label Classification</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Linear Regression</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 Multi-linear Regression</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Naïve Bayes Classifier</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Decision Trees</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ID3</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CART</a:t>
            </a:r>
          </a:p>
          <a:p>
            <a:pPr marL="215900" lvl="0" indent="-342900">
              <a:lnSpc>
                <a:spcPts val="3200"/>
              </a:lnSpc>
              <a:buClr>
                <a:schemeClr val="dk1"/>
              </a:buClr>
              <a:buSzPts val="2000"/>
              <a:buFont typeface="Wingdings" pitchFamily="2" charset="2"/>
              <a:buChar char="q"/>
            </a:pPr>
            <a:r>
              <a:rPr lang="en-US" sz="2000" dirty="0">
                <a:latin typeface="Times New Roman" panose="02020603050405020304" pitchFamily="18" charset="0"/>
                <a:cs typeface="Times New Roman" panose="02020603050405020304" pitchFamily="18" charset="0"/>
              </a:rPr>
              <a:t>Error Bounds</a:t>
            </a:r>
            <a:endParaRPr lang="en-US" sz="2000" dirty="0">
              <a:solidFill>
                <a:schemeClr val="dk1"/>
              </a:solidFill>
              <a:latin typeface="Times New Roman" pitchFamily="18" charset="0"/>
              <a:cs typeface="Times New Roman" pitchFamily="18" charset="0"/>
              <a:sym typeface="Calibri"/>
            </a:endParaRPr>
          </a:p>
        </p:txBody>
      </p:sp>
      <p:sp>
        <p:nvSpPr>
          <p:cNvPr id="111"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2" name="Google Shape;112;p3"/>
          <p:cNvSpPr/>
          <p:nvPr/>
        </p:nvSpPr>
        <p:spPr>
          <a:xfrm>
            <a:off x="131168" y="1523737"/>
            <a:ext cx="11684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Contents</a:t>
            </a:r>
            <a:endParaRPr sz="3200" b="1"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3" name="Google Shape;113;p3"/>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14" name="Google Shape;114;p3"/>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3"/>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42079" y="1487572"/>
            <a:ext cx="10515600" cy="794935"/>
          </a:xfrm>
        </p:spPr>
        <p:txBody>
          <a:bodyPr>
            <a:normAutofit/>
          </a:bodyPr>
          <a:lstStyle/>
          <a:p>
            <a:r>
              <a:rPr lang="en-US" sz="3200" b="1" dirty="0">
                <a:solidFill>
                  <a:schemeClr val="bg1"/>
                </a:solidFill>
              </a:rPr>
              <a:t>Key Concepts</a:t>
            </a:r>
            <a:endParaRPr lang="en-US" sz="3200" dirty="0">
              <a:solidFill>
                <a:schemeClr val="bg1"/>
              </a:solidFill>
            </a:endParaRPr>
          </a:p>
        </p:txBody>
      </p:sp>
      <p:sp>
        <p:nvSpPr>
          <p:cNvPr id="3" name="Text Placeholder 2"/>
          <p:cNvSpPr>
            <a:spLocks noGrp="1"/>
          </p:cNvSpPr>
          <p:nvPr>
            <p:ph type="body" idx="1"/>
          </p:nvPr>
        </p:nvSpPr>
        <p:spPr>
          <a:xfrm>
            <a:off x="264993" y="2207883"/>
            <a:ext cx="11704093"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Classes</a:t>
            </a:r>
            <a:r>
              <a:rPr lang="en-US" sz="2400" dirty="0">
                <a:latin typeface="Times New Roman" panose="02020603050405020304" pitchFamily="18" charset="0"/>
                <a:cs typeface="Times New Roman" panose="02020603050405020304" pitchFamily="18" charset="0"/>
              </a:rPr>
              <a:t>: The distinct categories into which instances are classified. For example, in a multi-class classification problem to identify the type of fruit, classes could include "apple," "banana," "cherry," etc.</a:t>
            </a:r>
          </a:p>
          <a:p>
            <a:pPr algn="just"/>
            <a:r>
              <a:rPr lang="en-US" sz="2400" b="1" dirty="0">
                <a:latin typeface="Times New Roman" panose="02020603050405020304" pitchFamily="18" charset="0"/>
                <a:cs typeface="Times New Roman" panose="02020603050405020304" pitchFamily="18" charset="0"/>
              </a:rPr>
              <a:t>Features</a:t>
            </a:r>
            <a:r>
              <a:rPr lang="en-US" sz="2400" dirty="0">
                <a:latin typeface="Times New Roman" panose="02020603050405020304" pitchFamily="18" charset="0"/>
                <a:cs typeface="Times New Roman" panose="02020603050405020304" pitchFamily="18" charset="0"/>
              </a:rPr>
              <a:t>: The attributes or characteristics of the instances that the model uses to make predictions. In the fruit example, features might include color, size, weight, etc.</a:t>
            </a:r>
          </a:p>
          <a:p>
            <a:pPr algn="just"/>
            <a:r>
              <a:rPr lang="en-US" sz="2400" b="1" dirty="0">
                <a:latin typeface="Times New Roman" panose="02020603050405020304" pitchFamily="18" charset="0"/>
                <a:cs typeface="Times New Roman" panose="02020603050405020304" pitchFamily="18" charset="0"/>
              </a:rPr>
              <a:t>Training Data</a:t>
            </a:r>
            <a:r>
              <a:rPr lang="en-US" sz="2400" dirty="0">
                <a:latin typeface="Times New Roman" panose="02020603050405020304" pitchFamily="18" charset="0"/>
                <a:cs typeface="Times New Roman" panose="02020603050405020304" pitchFamily="18" charset="0"/>
              </a:rPr>
              <a:t>: A dataset consisting of instances that have been labeled with their corresponding classes. This data is used to train the model.</a:t>
            </a:r>
          </a:p>
          <a:p>
            <a:pPr algn="just"/>
            <a:r>
              <a:rPr lang="en-US" sz="2400" b="1" dirty="0">
                <a:latin typeface="Times New Roman" panose="02020603050405020304" pitchFamily="18" charset="0"/>
                <a:cs typeface="Times New Roman" panose="02020603050405020304" pitchFamily="18" charset="0"/>
              </a:rPr>
              <a:t>Model</a:t>
            </a:r>
            <a:r>
              <a:rPr lang="en-US" sz="2400" dirty="0">
                <a:latin typeface="Times New Roman" panose="02020603050405020304" pitchFamily="18" charset="0"/>
                <a:cs typeface="Times New Roman" panose="02020603050405020304" pitchFamily="18" charset="0"/>
              </a:rPr>
              <a:t>: An algorithm that learns from the training data to make predictions. Common algorithms for multi-class classification include decision trees, random forests, support vector machines, neural networks, and logistic regression.</a:t>
            </a:r>
          </a:p>
          <a:p>
            <a:pPr algn="just"/>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The process of using the trained model to classify new, unseen instances into one of the predefined classes.</a:t>
            </a:r>
          </a:p>
        </p:txBody>
      </p:sp>
    </p:spTree>
    <p:extLst>
      <p:ext uri="{BB962C8B-B14F-4D97-AF65-F5344CB8AC3E}">
        <p14:creationId xmlns:p14="http://schemas.microsoft.com/office/powerpoint/2010/main" val="85539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3747"/>
            <a:ext cx="12192000" cy="6930769"/>
            <a:chOff x="-529" y="-21635"/>
            <a:chExt cx="12193057" cy="6901270"/>
          </a:xfrm>
        </p:grpSpPr>
        <p:pic>
          <p:nvPicPr>
            <p:cNvPr id="8" name="Picture 7"/>
            <p:cNvPicPr>
              <a:picLocks noChangeAspect="1"/>
            </p:cNvPicPr>
            <p:nvPr/>
          </p:nvPicPr>
          <p:blipFill>
            <a:blip r:embed="rId2"/>
            <a:stretch>
              <a:fillRect/>
            </a:stretch>
          </p:blipFill>
          <p:spPr>
            <a:xfrm>
              <a:off x="-529" y="-21635"/>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97090"/>
            <a:ext cx="10515600" cy="535627"/>
          </a:xfrm>
        </p:spPr>
        <p:txBody>
          <a:bodyPr>
            <a:noAutofit/>
          </a:bodyPr>
          <a:lstStyle/>
          <a:p>
            <a:r>
              <a:rPr lang="en-US" sz="3200" b="1" dirty="0">
                <a:solidFill>
                  <a:schemeClr val="bg1"/>
                </a:solidFill>
              </a:rPr>
              <a:t>Strategies for Multi-Class Classification</a:t>
            </a:r>
            <a:endParaRPr lang="en-US" sz="3200" dirty="0">
              <a:solidFill>
                <a:schemeClr val="bg1"/>
              </a:solidFill>
            </a:endParaRPr>
          </a:p>
        </p:txBody>
      </p:sp>
      <p:sp>
        <p:nvSpPr>
          <p:cNvPr id="3" name="Text Placeholder 2"/>
          <p:cNvSpPr>
            <a:spLocks noGrp="1"/>
          </p:cNvSpPr>
          <p:nvPr>
            <p:ph type="body" idx="1"/>
          </p:nvPr>
        </p:nvSpPr>
        <p:spPr>
          <a:xfrm>
            <a:off x="251346" y="2207883"/>
            <a:ext cx="10515600" cy="4351338"/>
          </a:xfrm>
        </p:spPr>
        <p:txBody>
          <a:bodyPr/>
          <a:lstStyle/>
          <a:p>
            <a:pPr marL="114300" indent="0">
              <a:lnSpc>
                <a:spcPct val="150000"/>
              </a:lnSpc>
              <a:buNone/>
            </a:pPr>
            <a:r>
              <a:rPr lang="en-US" dirty="0"/>
              <a:t>There are main  two strategies to handle multi-class classification:</a:t>
            </a:r>
          </a:p>
          <a:p>
            <a:pPr lvl="1">
              <a:lnSpc>
                <a:spcPct val="150000"/>
              </a:lnSpc>
            </a:pPr>
            <a:r>
              <a:rPr lang="en-US" b="1" dirty="0"/>
              <a:t>One-</a:t>
            </a:r>
            <a:r>
              <a:rPr lang="en-US" b="1" dirty="0" err="1"/>
              <a:t>vs</a:t>
            </a:r>
            <a:r>
              <a:rPr lang="en-US" b="1" dirty="0"/>
              <a:t>-Rest (</a:t>
            </a:r>
            <a:r>
              <a:rPr lang="en-US" b="1" dirty="0" err="1"/>
              <a:t>OvR</a:t>
            </a:r>
            <a:r>
              <a:rPr lang="en-US" b="1" dirty="0"/>
              <a:t>)</a:t>
            </a:r>
          </a:p>
          <a:p>
            <a:pPr lvl="1">
              <a:lnSpc>
                <a:spcPct val="150000"/>
              </a:lnSpc>
            </a:pPr>
            <a:r>
              <a:rPr lang="en-US" b="1" dirty="0"/>
              <a:t>One-</a:t>
            </a:r>
            <a:r>
              <a:rPr lang="en-US" b="1" dirty="0" err="1"/>
              <a:t>vs</a:t>
            </a:r>
            <a:r>
              <a:rPr lang="en-US" b="1" dirty="0"/>
              <a:t>-One (</a:t>
            </a:r>
            <a:r>
              <a:rPr lang="en-US" b="1" dirty="0" err="1"/>
              <a:t>OvO</a:t>
            </a:r>
            <a:r>
              <a:rPr lang="en-US" b="1" dirty="0"/>
              <a:t>)</a:t>
            </a:r>
          </a:p>
        </p:txBody>
      </p:sp>
    </p:spTree>
    <p:extLst>
      <p:ext uri="{BB962C8B-B14F-4D97-AF65-F5344CB8AC3E}">
        <p14:creationId xmlns:p14="http://schemas.microsoft.com/office/powerpoint/2010/main" val="1541239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3747"/>
            <a:ext cx="12192000" cy="6930769"/>
            <a:chOff x="-529" y="-21635"/>
            <a:chExt cx="12193057" cy="6901270"/>
          </a:xfrm>
        </p:grpSpPr>
        <p:pic>
          <p:nvPicPr>
            <p:cNvPr id="8" name="Picture 7"/>
            <p:cNvPicPr>
              <a:picLocks noChangeAspect="1"/>
            </p:cNvPicPr>
            <p:nvPr/>
          </p:nvPicPr>
          <p:blipFill>
            <a:blip r:embed="rId2"/>
            <a:stretch>
              <a:fillRect/>
            </a:stretch>
          </p:blipFill>
          <p:spPr>
            <a:xfrm>
              <a:off x="-529" y="-21635"/>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01220"/>
            <a:ext cx="10515600" cy="767639"/>
          </a:xfrm>
        </p:spPr>
        <p:txBody>
          <a:bodyPr>
            <a:normAutofit/>
          </a:bodyPr>
          <a:lstStyle/>
          <a:p>
            <a:r>
              <a:rPr lang="en-US" sz="3200" b="1" dirty="0">
                <a:solidFill>
                  <a:schemeClr val="bg1"/>
                </a:solidFill>
              </a:rPr>
              <a:t>One-</a:t>
            </a:r>
            <a:r>
              <a:rPr lang="en-US" sz="3200" b="1" dirty="0" err="1">
                <a:solidFill>
                  <a:schemeClr val="bg1"/>
                </a:solidFill>
              </a:rPr>
              <a:t>vs</a:t>
            </a:r>
            <a:r>
              <a:rPr lang="en-US" sz="3200" b="1" dirty="0">
                <a:solidFill>
                  <a:schemeClr val="bg1"/>
                </a:solidFill>
              </a:rPr>
              <a:t>-Rest (</a:t>
            </a:r>
            <a:r>
              <a:rPr lang="en-US" sz="3200" b="1" dirty="0" err="1">
                <a:solidFill>
                  <a:schemeClr val="bg1"/>
                </a:solidFill>
              </a:rPr>
              <a:t>OvR</a:t>
            </a:r>
            <a:r>
              <a:rPr lang="en-US" sz="3200" b="1" dirty="0">
                <a:solidFill>
                  <a:schemeClr val="bg1"/>
                </a:solidFill>
              </a:rPr>
              <a:t>)</a:t>
            </a:r>
            <a:endParaRPr lang="en-US" sz="3200" dirty="0">
              <a:solidFill>
                <a:schemeClr val="bg1"/>
              </a:solidFill>
            </a:endParaRPr>
          </a:p>
        </p:txBody>
      </p:sp>
      <p:sp>
        <p:nvSpPr>
          <p:cNvPr id="3" name="Text Placeholder 2"/>
          <p:cNvSpPr>
            <a:spLocks noGrp="1"/>
          </p:cNvSpPr>
          <p:nvPr>
            <p:ph type="body" idx="1"/>
          </p:nvPr>
        </p:nvSpPr>
        <p:spPr>
          <a:xfrm>
            <a:off x="333232" y="2400530"/>
            <a:ext cx="11553967"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One-</a:t>
            </a:r>
            <a:r>
              <a:rPr lang="en-US" sz="2400" b="1" dirty="0" err="1">
                <a:latin typeface="Times New Roman" panose="02020603050405020304" pitchFamily="18" charset="0"/>
                <a:cs typeface="Times New Roman" panose="02020603050405020304" pitchFamily="18" charset="0"/>
              </a:rPr>
              <a:t>vs</a:t>
            </a:r>
            <a:r>
              <a:rPr lang="en-US" sz="2400" b="1" dirty="0">
                <a:latin typeface="Times New Roman" panose="02020603050405020304" pitchFamily="18" charset="0"/>
                <a:cs typeface="Times New Roman" panose="02020603050405020304" pitchFamily="18" charset="0"/>
              </a:rPr>
              <a:t>-Rest (</a:t>
            </a:r>
            <a:r>
              <a:rPr lang="en-US" sz="2400" b="1" dirty="0" err="1">
                <a:latin typeface="Times New Roman" panose="02020603050405020304" pitchFamily="18" charset="0"/>
                <a:cs typeface="Times New Roman" panose="02020603050405020304" pitchFamily="18" charset="0"/>
              </a:rPr>
              <a:t>OvR</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Also known as One-</a:t>
            </a:r>
            <a:r>
              <a:rPr lang="en-US" sz="2400" dirty="0" err="1">
                <a:latin typeface="Times New Roman" panose="02020603050405020304" pitchFamily="18" charset="0"/>
                <a:cs typeface="Times New Roman" panose="02020603050405020304" pitchFamily="18" charset="0"/>
              </a:rPr>
              <a:t>vs</a:t>
            </a:r>
            <a:r>
              <a:rPr lang="en-US" sz="2400" dirty="0">
                <a:latin typeface="Times New Roman" panose="02020603050405020304" pitchFamily="18" charset="0"/>
                <a:cs typeface="Times New Roman" panose="02020603050405020304" pitchFamily="18" charset="0"/>
              </a:rPr>
              <a:t>-All, this strategy involves training a separate binary classifier for each class. Each classifier distinguishes between one class and all other classes. During prediction, the classifier with the highest confidence score is chosen.</a:t>
            </a:r>
          </a:p>
          <a:p>
            <a:pPr lvl="1"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there are three classes (A, B, C), three classifiers are trained:</a:t>
            </a:r>
          </a:p>
          <a:p>
            <a:pPr lvl="2" algn="just"/>
            <a:r>
              <a:rPr lang="en-US" sz="2400" dirty="0">
                <a:latin typeface="Times New Roman" panose="02020603050405020304" pitchFamily="18" charset="0"/>
                <a:cs typeface="Times New Roman" panose="02020603050405020304" pitchFamily="18" charset="0"/>
              </a:rPr>
              <a:t>Classifier 1: A vs. (B and C)</a:t>
            </a:r>
          </a:p>
          <a:p>
            <a:pPr lvl="2" algn="just"/>
            <a:r>
              <a:rPr lang="en-US" sz="2400" dirty="0">
                <a:latin typeface="Times New Roman" panose="02020603050405020304" pitchFamily="18" charset="0"/>
                <a:cs typeface="Times New Roman" panose="02020603050405020304" pitchFamily="18" charset="0"/>
              </a:rPr>
              <a:t>Classifier 2: B vs. (A and C)</a:t>
            </a:r>
          </a:p>
          <a:p>
            <a:pPr lvl="2" algn="just"/>
            <a:r>
              <a:rPr lang="en-US" sz="2400" dirty="0">
                <a:latin typeface="Times New Roman" panose="02020603050405020304" pitchFamily="18" charset="0"/>
                <a:cs typeface="Times New Roman" panose="02020603050405020304" pitchFamily="18" charset="0"/>
              </a:rPr>
              <a:t>Classifier 3: C vs. (A and B)</a:t>
            </a:r>
          </a:p>
        </p:txBody>
      </p:sp>
    </p:spTree>
    <p:extLst>
      <p:ext uri="{BB962C8B-B14F-4D97-AF65-F5344CB8AC3E}">
        <p14:creationId xmlns:p14="http://schemas.microsoft.com/office/powerpoint/2010/main" val="391008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666003"/>
            <a:ext cx="10515600" cy="489685"/>
          </a:xfrm>
        </p:spPr>
        <p:txBody>
          <a:bodyPr>
            <a:noAutofit/>
          </a:bodyPr>
          <a:lstStyle/>
          <a:p>
            <a:r>
              <a:rPr lang="en-US" sz="3200" b="1" dirty="0">
                <a:solidFill>
                  <a:schemeClr val="bg1"/>
                </a:solidFill>
              </a:rPr>
              <a:t>One-</a:t>
            </a:r>
            <a:r>
              <a:rPr lang="en-US" sz="3200" b="1" dirty="0" err="1">
                <a:solidFill>
                  <a:schemeClr val="bg1"/>
                </a:solidFill>
              </a:rPr>
              <a:t>vs</a:t>
            </a:r>
            <a:r>
              <a:rPr lang="en-US" sz="3200" b="1" dirty="0">
                <a:solidFill>
                  <a:schemeClr val="bg1"/>
                </a:solidFill>
              </a:rPr>
              <a:t>-One (</a:t>
            </a:r>
            <a:r>
              <a:rPr lang="en-US" sz="3200" b="1" dirty="0" err="1">
                <a:solidFill>
                  <a:schemeClr val="bg1"/>
                </a:solidFill>
              </a:rPr>
              <a:t>OvO</a:t>
            </a:r>
            <a:r>
              <a:rPr lang="en-US" sz="3200" b="1" dirty="0">
                <a:solidFill>
                  <a:schemeClr val="bg1"/>
                </a:solidFill>
              </a:rPr>
              <a:t>)</a:t>
            </a:r>
            <a:endParaRPr lang="en-US" sz="3200" dirty="0">
              <a:solidFill>
                <a:schemeClr val="bg1"/>
              </a:solidFill>
            </a:endParaRPr>
          </a:p>
        </p:txBody>
      </p:sp>
      <p:sp>
        <p:nvSpPr>
          <p:cNvPr id="3" name="Text Placeholder 2"/>
          <p:cNvSpPr>
            <a:spLocks noGrp="1"/>
          </p:cNvSpPr>
          <p:nvPr>
            <p:ph type="body" idx="1"/>
          </p:nvPr>
        </p:nvSpPr>
        <p:spPr>
          <a:xfrm>
            <a:off x="0" y="2207883"/>
            <a:ext cx="12191472" cy="4351338"/>
          </a:xfrm>
        </p:spPr>
        <p:txBody>
          <a:bodyPr>
            <a:normAutofit/>
          </a:bodyPr>
          <a:lstStyle/>
          <a:p>
            <a:pPr marL="114300" indent="0" algn="just">
              <a:buNone/>
            </a:pPr>
            <a:r>
              <a:rPr lang="en-US" sz="2400" b="1" dirty="0">
                <a:latin typeface="Times New Roman" panose="02020603050405020304" pitchFamily="18" charset="0"/>
                <a:cs typeface="Times New Roman" panose="02020603050405020304" pitchFamily="18" charset="0"/>
              </a:rPr>
              <a:t>One-</a:t>
            </a:r>
            <a:r>
              <a:rPr lang="en-US" sz="2400" b="1" dirty="0" err="1">
                <a:latin typeface="Times New Roman" panose="02020603050405020304" pitchFamily="18" charset="0"/>
                <a:cs typeface="Times New Roman" panose="02020603050405020304" pitchFamily="18" charset="0"/>
              </a:rPr>
              <a:t>vs</a:t>
            </a:r>
            <a:r>
              <a:rPr lang="en-US" sz="2400" b="1" dirty="0">
                <a:latin typeface="Times New Roman" panose="02020603050405020304" pitchFamily="18" charset="0"/>
                <a:cs typeface="Times New Roman" panose="02020603050405020304" pitchFamily="18" charset="0"/>
              </a:rPr>
              <a:t>-One (</a:t>
            </a:r>
            <a:r>
              <a:rPr lang="en-US" sz="2400" b="1" dirty="0" err="1">
                <a:latin typeface="Times New Roman" panose="02020603050405020304" pitchFamily="18" charset="0"/>
                <a:cs typeface="Times New Roman" panose="02020603050405020304" pitchFamily="18" charset="0"/>
              </a:rPr>
              <a:t>OvO</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This strategy involves training a binary classifier for every possible pair of classes. For 𝑛</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classes, 𝑛(𝑛</a:t>
            </a:r>
            <a:r>
              <a:rPr lang="en-US" sz="2400">
                <a:latin typeface="Times New Roman" panose="02020603050405020304" pitchFamily="18" charset="0"/>
                <a:cs typeface="Times New Roman" panose="02020603050405020304" pitchFamily="18" charset="0"/>
              </a:rPr>
              <a:t>−1)/2​ </a:t>
            </a:r>
            <a:r>
              <a:rPr lang="en-US" sz="2400" dirty="0">
                <a:latin typeface="Times New Roman" panose="02020603050405020304" pitchFamily="18" charset="0"/>
                <a:cs typeface="Times New Roman" panose="02020603050405020304" pitchFamily="18" charset="0"/>
              </a:rPr>
              <a:t>classifiers are needed. Each classifier distinguishes between two classes. During prediction, a voting scheme is used where each classifier casts a vote for one of the two classes it was trained on, and the class with the most votes wins.</a:t>
            </a:r>
          </a:p>
          <a:p>
            <a:pPr marL="571500" lvl="1" indent="0" algn="just">
              <a:buNone/>
            </a:pPr>
            <a:endParaRPr lang="en-US" b="1" dirty="0">
              <a:latin typeface="Times New Roman" panose="02020603050405020304" pitchFamily="18" charset="0"/>
              <a:cs typeface="Times New Roman" panose="02020603050405020304" pitchFamily="18" charset="0"/>
            </a:endParaRPr>
          </a:p>
          <a:p>
            <a:pPr marL="571500" lvl="1" indent="0" algn="just">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For three classes (A, B, C), three classifiers are trained:</a:t>
            </a:r>
          </a:p>
          <a:p>
            <a:pPr lvl="2" algn="just"/>
            <a:r>
              <a:rPr lang="en-US" sz="2400" dirty="0">
                <a:latin typeface="Times New Roman" panose="02020603050405020304" pitchFamily="18" charset="0"/>
                <a:cs typeface="Times New Roman" panose="02020603050405020304" pitchFamily="18" charset="0"/>
              </a:rPr>
              <a:t>Classifier 1: A vs. B</a:t>
            </a:r>
          </a:p>
          <a:p>
            <a:pPr lvl="2" algn="just"/>
            <a:r>
              <a:rPr lang="en-US" sz="2400" dirty="0">
                <a:latin typeface="Times New Roman" panose="02020603050405020304" pitchFamily="18" charset="0"/>
                <a:cs typeface="Times New Roman" panose="02020603050405020304" pitchFamily="18" charset="0"/>
              </a:rPr>
              <a:t>Classifier 2: A vs. C</a:t>
            </a:r>
          </a:p>
          <a:p>
            <a:pPr lvl="2" algn="just"/>
            <a:r>
              <a:rPr lang="en-US" sz="2400" dirty="0">
                <a:latin typeface="Times New Roman" panose="02020603050405020304" pitchFamily="18" charset="0"/>
                <a:cs typeface="Times New Roman" panose="02020603050405020304" pitchFamily="18" charset="0"/>
              </a:rPr>
              <a:t>Classifier 3: B vs. C</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442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13747"/>
            <a:ext cx="12192000" cy="6930769"/>
            <a:chOff x="-529" y="-21635"/>
            <a:chExt cx="12193057" cy="6901270"/>
          </a:xfrm>
        </p:grpSpPr>
        <p:pic>
          <p:nvPicPr>
            <p:cNvPr id="10" name="Picture 9"/>
            <p:cNvPicPr>
              <a:picLocks noChangeAspect="1"/>
            </p:cNvPicPr>
            <p:nvPr/>
          </p:nvPicPr>
          <p:blipFill>
            <a:blip r:embed="rId2"/>
            <a:stretch>
              <a:fillRect/>
            </a:stretch>
          </p:blipFill>
          <p:spPr>
            <a:xfrm>
              <a:off x="-529" y="-21635"/>
              <a:ext cx="12193057" cy="6901270"/>
            </a:xfrm>
            <a:prstGeom prst="rect">
              <a:avLst/>
            </a:prstGeom>
          </p:spPr>
        </p:pic>
        <p:sp>
          <p:nvSpPr>
            <p:cNvPr id="11"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633573"/>
            <a:ext cx="10515600" cy="464028"/>
          </a:xfrm>
        </p:spPr>
        <p:txBody>
          <a:bodyPr>
            <a:noAutofit/>
          </a:bodyPr>
          <a:lstStyle/>
          <a:p>
            <a:r>
              <a:rPr lang="en-US" sz="3200" b="1" dirty="0">
                <a:solidFill>
                  <a:schemeClr val="bg1"/>
                </a:solidFill>
              </a:rPr>
              <a:t>Evaluation Metrics</a:t>
            </a:r>
            <a:endParaRPr lang="en-US" sz="3200" dirty="0">
              <a:solidFill>
                <a:schemeClr val="bg1"/>
              </a:solidFill>
            </a:endParaRPr>
          </a:p>
        </p:txBody>
      </p:sp>
      <p:sp>
        <p:nvSpPr>
          <p:cNvPr id="3" name="Text Placeholder 2"/>
          <p:cNvSpPr>
            <a:spLocks noGrp="1"/>
          </p:cNvSpPr>
          <p:nvPr>
            <p:ph type="body" idx="1"/>
          </p:nvPr>
        </p:nvSpPr>
        <p:spPr>
          <a:xfrm>
            <a:off x="565243" y="4285397"/>
            <a:ext cx="10515600" cy="2415655"/>
          </a:xfrm>
        </p:spPr>
        <p:txBody>
          <a:bodyPr numCol="2">
            <a:noAutofit/>
          </a:bodyPr>
          <a:lstStyle/>
          <a:p>
            <a:pPr>
              <a:lnSpc>
                <a:spcPts val="3200"/>
              </a:lnSpc>
            </a:pPr>
            <a:r>
              <a:rPr lang="en-US" sz="2400" dirty="0">
                <a:latin typeface="Times New Roman" panose="02020603050405020304" pitchFamily="18" charset="0"/>
                <a:cs typeface="Times New Roman" panose="02020603050405020304" pitchFamily="18" charset="0"/>
              </a:rPr>
              <a:t>Accuracy</a:t>
            </a:r>
          </a:p>
          <a:p>
            <a:pPr>
              <a:lnSpc>
                <a:spcPts val="3200"/>
              </a:lnSpc>
            </a:pPr>
            <a:r>
              <a:rPr lang="en-US" sz="2400" dirty="0">
                <a:latin typeface="Times New Roman" panose="02020603050405020304" pitchFamily="18" charset="0"/>
                <a:cs typeface="Times New Roman" panose="02020603050405020304" pitchFamily="18" charset="0"/>
              </a:rPr>
              <a:t>Confusion Matrix</a:t>
            </a:r>
          </a:p>
          <a:p>
            <a:pPr>
              <a:lnSpc>
                <a:spcPts val="3200"/>
              </a:lnSpc>
            </a:pPr>
            <a:r>
              <a:rPr lang="en-US" sz="2400" dirty="0">
                <a:latin typeface="Times New Roman" panose="02020603050405020304" pitchFamily="18" charset="0"/>
                <a:cs typeface="Times New Roman" panose="02020603050405020304" pitchFamily="18" charset="0"/>
              </a:rPr>
              <a:t>Precision (for each class)</a:t>
            </a:r>
          </a:p>
          <a:p>
            <a:pPr>
              <a:lnSpc>
                <a:spcPts val="3200"/>
              </a:lnSpc>
            </a:pPr>
            <a:r>
              <a:rPr lang="en-US" sz="2400" dirty="0">
                <a:latin typeface="Times New Roman" panose="02020603050405020304" pitchFamily="18" charset="0"/>
                <a:cs typeface="Times New Roman" panose="02020603050405020304" pitchFamily="18" charset="0"/>
              </a:rPr>
              <a:t>Recall (for each class)</a:t>
            </a:r>
          </a:p>
          <a:p>
            <a:pPr>
              <a:lnSpc>
                <a:spcPts val="3200"/>
              </a:lnSpc>
            </a:pPr>
            <a:r>
              <a:rPr lang="en-US" sz="2400" dirty="0">
                <a:latin typeface="Times New Roman" panose="02020603050405020304" pitchFamily="18" charset="0"/>
                <a:cs typeface="Times New Roman" panose="02020603050405020304" pitchFamily="18" charset="0"/>
              </a:rPr>
              <a:t>F1-Score (for each class)</a:t>
            </a:r>
          </a:p>
          <a:p>
            <a:pPr>
              <a:lnSpc>
                <a:spcPts val="3200"/>
              </a:lnSpc>
            </a:pPr>
            <a:r>
              <a:rPr lang="en-US" sz="2400" dirty="0">
                <a:latin typeface="Times New Roman" panose="02020603050405020304" pitchFamily="18" charset="0"/>
                <a:cs typeface="Times New Roman" panose="02020603050405020304" pitchFamily="18" charset="0"/>
              </a:rPr>
              <a:t>Weighted Average</a:t>
            </a:r>
          </a:p>
          <a:p>
            <a:pPr>
              <a:lnSpc>
                <a:spcPts val="3200"/>
              </a:lnSpc>
            </a:pPr>
            <a:r>
              <a:rPr lang="en-US" sz="2400" dirty="0">
                <a:latin typeface="Times New Roman" panose="02020603050405020304" pitchFamily="18" charset="0"/>
                <a:cs typeface="Times New Roman" panose="02020603050405020304" pitchFamily="18" charset="0"/>
              </a:rPr>
              <a:t>ROC-AUC for Multi-Class</a:t>
            </a:r>
          </a:p>
          <a:p>
            <a:pPr>
              <a:lnSpc>
                <a:spcPts val="3200"/>
              </a:lnSpc>
            </a:pPr>
            <a:r>
              <a:rPr lang="en-US" sz="2400" dirty="0">
                <a:latin typeface="Times New Roman" panose="02020603050405020304" pitchFamily="18" charset="0"/>
                <a:cs typeface="Times New Roman" panose="02020603050405020304" pitchFamily="18" charset="0"/>
              </a:rPr>
              <a:t>Logarithmic Loss (Log Loss)</a:t>
            </a:r>
          </a:p>
        </p:txBody>
      </p:sp>
      <p:sp>
        <p:nvSpPr>
          <p:cNvPr id="7" name="Rectangle 6"/>
          <p:cNvSpPr/>
          <p:nvPr/>
        </p:nvSpPr>
        <p:spPr>
          <a:xfrm>
            <a:off x="222912" y="2402658"/>
            <a:ext cx="11746176" cy="1687963"/>
          </a:xfrm>
          <a:prstGeom prst="rect">
            <a:avLst/>
          </a:prstGeom>
        </p:spPr>
        <p:txBody>
          <a:bodyPr wrap="square">
            <a:sp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Evaluating the performance of a multi-class classification model involves various metrics that provide insights into different aspects of the model's predictive capabilities. To evaluate the performance of a multi-class classification model, the following metrics can be used:</a:t>
            </a:r>
          </a:p>
        </p:txBody>
      </p:sp>
    </p:spTree>
    <p:extLst>
      <p:ext uri="{BB962C8B-B14F-4D97-AF65-F5344CB8AC3E}">
        <p14:creationId xmlns:p14="http://schemas.microsoft.com/office/powerpoint/2010/main" val="3092095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36477" y="1562198"/>
            <a:ext cx="10515600" cy="603866"/>
          </a:xfrm>
        </p:spPr>
        <p:txBody>
          <a:bodyPr>
            <a:normAutofit fontScale="90000"/>
          </a:bodyPr>
          <a:lstStyle/>
          <a:p>
            <a:r>
              <a:rPr lang="en-US" b="1" dirty="0">
                <a:solidFill>
                  <a:schemeClr val="bg1"/>
                </a:solidFill>
              </a:rPr>
              <a:t>Linear Regression</a:t>
            </a:r>
            <a:endParaRPr lang="en-US" dirty="0">
              <a:solidFill>
                <a:schemeClr val="bg1"/>
              </a:solidFill>
            </a:endParaRPr>
          </a:p>
        </p:txBody>
      </p:sp>
      <p:sp>
        <p:nvSpPr>
          <p:cNvPr id="3" name="Text Placeholder 2"/>
          <p:cNvSpPr>
            <a:spLocks noGrp="1"/>
          </p:cNvSpPr>
          <p:nvPr>
            <p:ph type="body" idx="1"/>
          </p:nvPr>
        </p:nvSpPr>
        <p:spPr>
          <a:xfrm>
            <a:off x="497006" y="2235058"/>
            <a:ext cx="10515600" cy="4351338"/>
          </a:xfrm>
        </p:spPr>
        <p:txBody>
          <a:bodyPr>
            <a:normAutofit/>
          </a:bodyPr>
          <a:lstStyle/>
          <a:p>
            <a:pPr algn="just">
              <a:lnSpc>
                <a:spcPct val="150000"/>
              </a:lnSpc>
            </a:pPr>
            <a:r>
              <a:rPr lang="en-US" sz="2400" b="1" dirty="0"/>
              <a:t>Linear Regression</a:t>
            </a:r>
            <a:r>
              <a:rPr lang="en-US" sz="2400" dirty="0"/>
              <a:t> is a basic and widely used type of predictive analysis in statistics and machine learning. It models the relationship between a dependent variable and one independent variable by fitting a linear equation to the observed data.</a:t>
            </a:r>
          </a:p>
        </p:txBody>
      </p:sp>
    </p:spTree>
    <p:extLst>
      <p:ext uri="{BB962C8B-B14F-4D97-AF65-F5344CB8AC3E}">
        <p14:creationId xmlns:p14="http://schemas.microsoft.com/office/powerpoint/2010/main" val="138998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77421" y="1630244"/>
            <a:ext cx="10515600" cy="435094"/>
          </a:xfrm>
        </p:spPr>
        <p:txBody>
          <a:bodyPr>
            <a:noAutofit/>
          </a:bodyPr>
          <a:lstStyle/>
          <a:p>
            <a:r>
              <a:rPr lang="en-US" sz="3200" b="1" dirty="0">
                <a:solidFill>
                  <a:schemeClr val="bg1"/>
                </a:solidFill>
              </a:rPr>
              <a:t>Linear Regression</a:t>
            </a:r>
            <a:endParaRPr lang="en-US" sz="3200" dirty="0">
              <a:solidFill>
                <a:schemeClr val="bg1"/>
              </a:solidFill>
            </a:endParaRPr>
          </a:p>
        </p:txBody>
      </p:sp>
      <p:sp>
        <p:nvSpPr>
          <p:cNvPr id="3" name="Text Placeholder 2"/>
          <p:cNvSpPr>
            <a:spLocks noGrp="1"/>
          </p:cNvSpPr>
          <p:nvPr>
            <p:ph type="body" idx="1"/>
          </p:nvPr>
        </p:nvSpPr>
        <p:spPr>
          <a:xfrm>
            <a:off x="0" y="2357887"/>
            <a:ext cx="12000931" cy="4351338"/>
          </a:xfrm>
        </p:spPr>
        <p:txBody>
          <a:bodyPr>
            <a:normAutofit fontScale="77500" lnSpcReduction="20000"/>
          </a:bodyPr>
          <a:lstStyle/>
          <a:p>
            <a:pPr algn="just"/>
            <a:r>
              <a:rPr lang="en-US" dirty="0"/>
              <a:t>Linear Regression is one of the most simple Machine learning algorithm that comes under Supervised Learning technique and used for solving regression problems.</a:t>
            </a:r>
          </a:p>
          <a:p>
            <a:pPr algn="just"/>
            <a:r>
              <a:rPr lang="en-US" dirty="0"/>
              <a:t>It is used for predicting the continuous dependent variable with the help of independent variables.</a:t>
            </a:r>
          </a:p>
          <a:p>
            <a:pPr algn="just"/>
            <a:r>
              <a:rPr lang="en-US" dirty="0"/>
              <a:t>The goal of the Linear regression is to find the best fit line that can accurately predict the output for the continuous dependent variable.</a:t>
            </a:r>
          </a:p>
          <a:p>
            <a:pPr algn="just"/>
            <a:r>
              <a:rPr lang="en-US" dirty="0"/>
              <a:t>If single independent variable is used for prediction then it is called Simple Linear Regression and if there are more than two independent variables then such regression is called as Multiple Linear Regression.</a:t>
            </a:r>
          </a:p>
          <a:p>
            <a:pPr algn="just"/>
            <a:r>
              <a:rPr lang="en-US" dirty="0"/>
              <a:t>By finding the best fit line, algorithm establish the relationship between dependent variable and independent variable. And the relationship should be of linear nature.</a:t>
            </a:r>
          </a:p>
          <a:p>
            <a:pPr algn="just"/>
            <a:r>
              <a:rPr lang="en-US" dirty="0"/>
              <a:t>The output for Linear regression should only be the continuous values such as price, age, salary, etc. The relationship between the dependent variable and independent variable can be shown in below image:</a:t>
            </a:r>
          </a:p>
          <a:p>
            <a:pPr algn="just"/>
            <a:endParaRPr lang="en-US" dirty="0"/>
          </a:p>
        </p:txBody>
      </p:sp>
    </p:spTree>
    <p:extLst>
      <p:ext uri="{BB962C8B-B14F-4D97-AF65-F5344CB8AC3E}">
        <p14:creationId xmlns:p14="http://schemas.microsoft.com/office/powerpoint/2010/main" val="236703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8" name="Picture 7"/>
          <p:cNvPicPr>
            <a:picLocks noChangeAspect="1"/>
          </p:cNvPicPr>
          <p:nvPr/>
        </p:nvPicPr>
        <p:blipFill>
          <a:blip r:embed="rId3"/>
          <a:stretch>
            <a:fillRect/>
          </a:stretch>
        </p:blipFill>
        <p:spPr>
          <a:xfrm>
            <a:off x="2295312" y="2207883"/>
            <a:ext cx="6220892" cy="3243544"/>
          </a:xfrm>
          <a:prstGeom prst="rect">
            <a:avLst/>
          </a:prstGeom>
        </p:spPr>
      </p:pic>
      <p:sp>
        <p:nvSpPr>
          <p:cNvPr id="9" name="Rectangle 1"/>
          <p:cNvSpPr>
            <a:spLocks noChangeArrowheads="1"/>
          </p:cNvSpPr>
          <p:nvPr/>
        </p:nvSpPr>
        <p:spPr bwMode="auto">
          <a:xfrm>
            <a:off x="395524" y="5605315"/>
            <a:ext cx="11579424" cy="10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above image the dependent variable is on Y-axis (salary) and independent variable is on x-axis(experience).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regression line can be written as:</a:t>
            </a:r>
            <a:r>
              <a:rPr lang="en-US" sz="2000" dirty="0">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 a</a:t>
            </a:r>
            <a:r>
              <a:rPr kumimoji="0" lang="en-US" sz="20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0</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a:t>
            </a:r>
            <a:r>
              <a:rPr kumimoji="0" lang="en-US" sz="20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 ε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Where, a</a:t>
            </a:r>
            <a:r>
              <a:rPr kumimoji="0" lang="en-US" sz="20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0</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a</a:t>
            </a:r>
            <a:r>
              <a:rPr kumimoji="0" lang="en-US" sz="20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1</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are the coefficients and ε is the error term.</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77421" y="1630244"/>
            <a:ext cx="10515600" cy="435094"/>
          </a:xfrm>
        </p:spPr>
        <p:txBody>
          <a:bodyPr>
            <a:noAutofit/>
          </a:bodyPr>
          <a:lstStyle/>
          <a:p>
            <a:r>
              <a:rPr lang="en-US" sz="3200" b="1" dirty="0">
                <a:solidFill>
                  <a:schemeClr val="bg1"/>
                </a:solidFill>
              </a:rPr>
              <a:t>Linear Regression</a:t>
            </a:r>
            <a:endParaRPr lang="en-US" sz="3200" dirty="0">
              <a:solidFill>
                <a:schemeClr val="bg1"/>
              </a:solidFill>
            </a:endParaRPr>
          </a:p>
        </p:txBody>
      </p:sp>
    </p:spTree>
    <p:extLst>
      <p:ext uri="{BB962C8B-B14F-4D97-AF65-F5344CB8AC3E}">
        <p14:creationId xmlns:p14="http://schemas.microsoft.com/office/powerpoint/2010/main" val="2027419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01221" y="1568073"/>
            <a:ext cx="10515600" cy="639810"/>
          </a:xfrm>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Multilinear</a:t>
            </a:r>
            <a:r>
              <a:rPr lang="en-US" sz="3200" b="1" dirty="0">
                <a:solidFill>
                  <a:schemeClr val="bg1"/>
                </a:solidFill>
                <a:latin typeface="Times New Roman" panose="02020603050405020304" pitchFamily="18" charset="0"/>
                <a:cs typeface="Times New Roman" panose="02020603050405020304" pitchFamily="18" charset="0"/>
              </a:rPr>
              <a:t> Regression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2914" y="2472813"/>
            <a:ext cx="11350388" cy="3816429"/>
          </a:xfrm>
          <a:prstGeom prst="rect">
            <a:avLst/>
          </a:prstGeom>
        </p:spPr>
        <p:txBody>
          <a:bodyPr wrap="square">
            <a:spAutoFit/>
          </a:bodyPr>
          <a:lstStyle/>
          <a:p>
            <a:r>
              <a:rPr lang="en-US" sz="2200" b="1" dirty="0" err="1">
                <a:solidFill>
                  <a:srgbClr val="0D0D0D"/>
                </a:solidFill>
                <a:latin typeface="Times New Roman" panose="02020603050405020304" pitchFamily="18" charset="0"/>
                <a:cs typeface="Times New Roman" panose="02020603050405020304" pitchFamily="18" charset="0"/>
              </a:rPr>
              <a:t>Multilinear</a:t>
            </a:r>
            <a:r>
              <a:rPr lang="en-US" sz="2200" b="1" dirty="0">
                <a:solidFill>
                  <a:srgbClr val="0D0D0D"/>
                </a:solidFill>
                <a:latin typeface="Times New Roman" panose="02020603050405020304" pitchFamily="18" charset="0"/>
                <a:cs typeface="Times New Roman" panose="02020603050405020304" pitchFamily="18" charset="0"/>
              </a:rPr>
              <a:t> Regression</a:t>
            </a:r>
            <a:r>
              <a:rPr lang="en-US" sz="2200" dirty="0">
                <a:solidFill>
                  <a:srgbClr val="0D0D0D"/>
                </a:solidFill>
                <a:latin typeface="Times New Roman" panose="02020603050405020304" pitchFamily="18" charset="0"/>
                <a:cs typeface="Times New Roman" panose="02020603050405020304" pitchFamily="18" charset="0"/>
              </a:rPr>
              <a:t> (also known as Multiple Linear Regression) extends linear regression by modeling the relationship between a dependent variable and multiple independent variables.</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Multiple Independent Variables</a:t>
            </a:r>
            <a:r>
              <a:rPr lang="en-US" sz="2200" dirty="0">
                <a:latin typeface="Times New Roman" panose="02020603050405020304" pitchFamily="18" charset="0"/>
                <a:cs typeface="Times New Roman" panose="02020603050405020304" pitchFamily="18" charset="0"/>
              </a:rPr>
              <a:t>: The equation involves more than one independent variable:</a:t>
            </a:r>
          </a:p>
          <a:p>
            <a:pPr algn="ctr"/>
            <a:r>
              <a:rPr lang="en-US" sz="2200" dirty="0">
                <a:latin typeface="Times New Roman" panose="02020603050405020304" pitchFamily="18" charset="0"/>
                <a:cs typeface="Times New Roman" panose="02020603050405020304" pitchFamily="18" charset="0"/>
              </a:rPr>
              <a:t>𝑌=𝛽0+𝛽1𝑋1+𝛽2𝑋2+⋯+𝛽𝑛𝑋𝑛+𝜖</a:t>
            </a:r>
          </a:p>
          <a:p>
            <a:r>
              <a:rPr lang="en-US" sz="2200" dirty="0">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𝑌 is the dependent variable.</a:t>
            </a:r>
          </a:p>
          <a:p>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2​,…,</a:t>
            </a:r>
            <a:r>
              <a:rPr lang="en-US" sz="2200" i="1" dirty="0" err="1">
                <a:latin typeface="Times New Roman" panose="02020603050405020304" pitchFamily="18" charset="0"/>
                <a:cs typeface="Times New Roman" panose="02020603050405020304" pitchFamily="18" charset="0"/>
              </a:rPr>
              <a:t>Xn</a:t>
            </a:r>
            <a:r>
              <a:rPr lang="en-US" sz="2200" dirty="0">
                <a:latin typeface="Times New Roman" panose="02020603050405020304" pitchFamily="18" charset="0"/>
                <a:cs typeface="Times New Roman" panose="02020603050405020304" pitchFamily="18" charset="0"/>
              </a:rPr>
              <a:t>​ are the independent variables.</a:t>
            </a:r>
          </a:p>
          <a:p>
            <a:r>
              <a:rPr lang="el-GR" sz="2200" i="1" dirty="0">
                <a:latin typeface="Times New Roman" panose="02020603050405020304" pitchFamily="18" charset="0"/>
                <a:cs typeface="Times New Roman" panose="02020603050405020304" pitchFamily="18" charset="0"/>
              </a:rPr>
              <a:t>β</a:t>
            </a:r>
            <a:r>
              <a:rPr lang="el-GR" sz="2200" dirty="0">
                <a:latin typeface="Times New Roman" panose="02020603050405020304" pitchFamily="18" charset="0"/>
                <a:cs typeface="Times New Roman" panose="02020603050405020304" pitchFamily="18" charset="0"/>
              </a:rPr>
              <a:t>0​ </a:t>
            </a:r>
            <a:r>
              <a:rPr lang="en-US" sz="2200" dirty="0">
                <a:latin typeface="Times New Roman" panose="02020603050405020304" pitchFamily="18" charset="0"/>
                <a:cs typeface="Times New Roman" panose="02020603050405020304" pitchFamily="18" charset="0"/>
              </a:rPr>
              <a:t>is the y-intercept.</a:t>
            </a:r>
          </a:p>
          <a:p>
            <a:r>
              <a:rPr lang="el-GR" sz="2200" i="1" dirty="0">
                <a:latin typeface="Times New Roman" panose="02020603050405020304" pitchFamily="18" charset="0"/>
                <a:cs typeface="Times New Roman" panose="02020603050405020304" pitchFamily="18" charset="0"/>
              </a:rPr>
              <a:t>β</a:t>
            </a:r>
            <a:r>
              <a:rPr lang="el-GR" sz="2200" dirty="0">
                <a:latin typeface="Times New Roman" panose="02020603050405020304" pitchFamily="18" charset="0"/>
                <a:cs typeface="Times New Roman" panose="02020603050405020304" pitchFamily="18" charset="0"/>
              </a:rPr>
              <a:t>1​,</a:t>
            </a:r>
            <a:r>
              <a:rPr lang="el-GR" sz="2200" i="1" dirty="0">
                <a:latin typeface="Times New Roman" panose="02020603050405020304" pitchFamily="18" charset="0"/>
                <a:cs typeface="Times New Roman" panose="02020603050405020304" pitchFamily="18" charset="0"/>
              </a:rPr>
              <a:t>β</a:t>
            </a:r>
            <a:r>
              <a:rPr lang="el-GR" sz="2200" dirty="0">
                <a:latin typeface="Times New Roman" panose="02020603050405020304" pitchFamily="18" charset="0"/>
                <a:cs typeface="Times New Roman" panose="02020603050405020304" pitchFamily="18" charset="0"/>
              </a:rPr>
              <a:t>2​,…,</a:t>
            </a:r>
            <a:r>
              <a:rPr lang="el-GR" sz="2200" i="1" dirty="0">
                <a:latin typeface="Times New Roman" panose="02020603050405020304" pitchFamily="18" charset="0"/>
                <a:cs typeface="Times New Roman" panose="02020603050405020304" pitchFamily="18" charset="0"/>
              </a:rPr>
              <a:t>β</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are the coefficients (slopes) for each independent variable.</a:t>
            </a:r>
          </a:p>
          <a:p>
            <a:r>
              <a:rPr lang="el-GR" sz="2200" i="1" dirty="0">
                <a:latin typeface="Times New Roman" panose="02020603050405020304" pitchFamily="18" charset="0"/>
                <a:cs typeface="Times New Roman" panose="02020603050405020304" pitchFamily="18" charset="0"/>
              </a:rPr>
              <a:t>ϵ</a:t>
            </a: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the error term.</a:t>
            </a:r>
            <a:endParaRPr lang="en-US" sz="2200" dirty="0"/>
          </a:p>
        </p:txBody>
      </p:sp>
    </p:spTree>
    <p:extLst>
      <p:ext uri="{BB962C8B-B14F-4D97-AF65-F5344CB8AC3E}">
        <p14:creationId xmlns:p14="http://schemas.microsoft.com/office/powerpoint/2010/main" val="3311081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747"/>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 name="Text Placeholder 3"/>
          <p:cNvSpPr>
            <a:spLocks noGrp="1"/>
          </p:cNvSpPr>
          <p:nvPr>
            <p:ph type="body" idx="1"/>
          </p:nvPr>
        </p:nvSpPr>
        <p:spPr>
          <a:xfrm>
            <a:off x="319584" y="2262353"/>
            <a:ext cx="11594911" cy="4351338"/>
          </a:xfrm>
        </p:spPr>
        <p:txBody>
          <a:bodyPr>
            <a:noAutofit/>
          </a:bodyPr>
          <a:lstStyle/>
          <a:p>
            <a:pPr marL="114300" indent="0">
              <a:buNone/>
            </a:pPr>
            <a:r>
              <a:rPr lang="en-US" sz="2400" b="1" dirty="0">
                <a:latin typeface="Times New Roman" panose="02020603050405020304" pitchFamily="18" charset="0"/>
                <a:cs typeface="Times New Roman" panose="02020603050405020304" pitchFamily="18" charset="0"/>
              </a:rPr>
              <a:t>Goal</a:t>
            </a:r>
            <a:r>
              <a:rPr lang="en-US" sz="2400" dirty="0">
                <a:latin typeface="Times New Roman" panose="02020603050405020304" pitchFamily="18" charset="0"/>
                <a:cs typeface="Times New Roman" panose="02020603050405020304" pitchFamily="18" charset="0"/>
              </a:rPr>
              <a:t>: Similar to simple linear regression, the goal is to find the coefficients (𝛽s) that minimize the sum of the squared differences between the observed and predicted values.</a:t>
            </a:r>
          </a:p>
          <a:p>
            <a:pPr marL="114300" indent="0">
              <a:buNone/>
            </a:pPr>
            <a:r>
              <a:rPr lang="en-US" sz="2400" b="1" dirty="0">
                <a:latin typeface="Times New Roman" panose="02020603050405020304" pitchFamily="18" charset="0"/>
                <a:cs typeface="Times New Roman" panose="02020603050405020304" pitchFamily="18" charset="0"/>
              </a:rPr>
              <a:t>Assumptions</a:t>
            </a:r>
            <a:r>
              <a:rPr lang="en-US" sz="2400" dirty="0">
                <a:latin typeface="Times New Roman" panose="02020603050405020304" pitchFamily="18" charset="0"/>
                <a:cs typeface="Times New Roman" panose="02020603050405020304" pitchFamily="18" charset="0"/>
              </a:rPr>
              <a:t>: The same as for simple linear regression, but applied to a multidimensional space:</a:t>
            </a:r>
          </a:p>
          <a:p>
            <a:pPr lvl="1"/>
            <a:r>
              <a:rPr lang="en-US" dirty="0">
                <a:latin typeface="Times New Roman" panose="02020603050405020304" pitchFamily="18" charset="0"/>
                <a:cs typeface="Times New Roman" panose="02020603050405020304" pitchFamily="18" charset="0"/>
              </a:rPr>
              <a:t>Linearity: The relationship between the dependent variable and each independent variable is linear.</a:t>
            </a:r>
          </a:p>
          <a:p>
            <a:pPr lvl="1"/>
            <a:r>
              <a:rPr lang="en-US" dirty="0">
                <a:latin typeface="Times New Roman" panose="02020603050405020304" pitchFamily="18" charset="0"/>
                <a:cs typeface="Times New Roman" panose="02020603050405020304" pitchFamily="18" charset="0"/>
              </a:rPr>
              <a:t>Independence: The residuals are independent.</a:t>
            </a:r>
          </a:p>
          <a:p>
            <a:pPr lvl="1"/>
            <a:r>
              <a:rPr lang="en-US" dirty="0">
                <a:latin typeface="Times New Roman" panose="02020603050405020304" pitchFamily="18" charset="0"/>
                <a:cs typeface="Times New Roman" panose="02020603050405020304" pitchFamily="18" charset="0"/>
              </a:rPr>
              <a:t>Homoscedasticity: Constant variance of residuals.</a:t>
            </a:r>
          </a:p>
          <a:p>
            <a:pPr lvl="1"/>
            <a:r>
              <a:rPr lang="en-US" dirty="0">
                <a:latin typeface="Times New Roman" panose="02020603050405020304" pitchFamily="18" charset="0"/>
                <a:cs typeface="Times New Roman" panose="02020603050405020304" pitchFamily="18" charset="0"/>
              </a:rPr>
              <a:t>Normality: The residuals are normally distributed.</a:t>
            </a:r>
          </a:p>
          <a:p>
            <a:pPr lvl="1"/>
            <a:r>
              <a:rPr lang="en-US" dirty="0">
                <a:latin typeface="Times New Roman" panose="02020603050405020304" pitchFamily="18" charset="0"/>
                <a:cs typeface="Times New Roman" panose="02020603050405020304" pitchFamily="18" charset="0"/>
              </a:rPr>
              <a:t>No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Independent variables should not be highly correlated with each other.</a:t>
            </a:r>
          </a:p>
        </p:txBody>
      </p:sp>
      <p:sp>
        <p:nvSpPr>
          <p:cNvPr id="8" name="Title 1"/>
          <p:cNvSpPr>
            <a:spLocks noGrp="1"/>
          </p:cNvSpPr>
          <p:nvPr>
            <p:ph type="title"/>
          </p:nvPr>
        </p:nvSpPr>
        <p:spPr>
          <a:xfrm>
            <a:off x="101221" y="1568073"/>
            <a:ext cx="10515600" cy="639810"/>
          </a:xfrm>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Multilinear</a:t>
            </a:r>
            <a:r>
              <a:rPr lang="en-US" sz="3200" b="1" dirty="0">
                <a:solidFill>
                  <a:schemeClr val="bg1"/>
                </a:solidFill>
                <a:latin typeface="Times New Roman" panose="02020603050405020304" pitchFamily="18" charset="0"/>
                <a:cs typeface="Times New Roman" panose="02020603050405020304" pitchFamily="18" charset="0"/>
              </a:rPr>
              <a:t> Regression</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63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8" name="Group 7"/>
          <p:cNvGrpSpPr/>
          <p:nvPr/>
        </p:nvGrpSpPr>
        <p:grpSpPr>
          <a:xfrm>
            <a:off x="-529" y="-21635"/>
            <a:ext cx="12193057" cy="6901270"/>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198880" y="2345729"/>
            <a:ext cx="11684528" cy="3634157"/>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Supervised learning is a form of machine learning in which the model is taught using a dataset that has been labeled. This implies that every training instance in the dataset contains both the input characteristics and the corresponding accurate output (label).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Supervised learning is the types of machine learning in which machines are trained using well "labeled" training data, and on basis of that data, machines predict the output.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labeled data means some input data is already tagged with the correct output.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goal of supervised learning is to understand how inputs are related to outputs in order to make accurate predictions for new, unseen inputs.</a:t>
            </a:r>
          </a:p>
        </p:txBody>
      </p:sp>
      <p:sp>
        <p:nvSpPr>
          <p:cNvPr id="9" name="Google Shape;123;p4"/>
          <p:cNvSpPr/>
          <p:nvPr/>
        </p:nvSpPr>
        <p:spPr>
          <a:xfrm>
            <a:off x="199408" y="1564681"/>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Times New Roman" panose="02020603050405020304" pitchFamily="18" charset="0"/>
                <a:ea typeface="Calibri"/>
                <a:cs typeface="Times New Roman" panose="02020603050405020304" pitchFamily="18" charset="0"/>
                <a:sym typeface="Calibri"/>
              </a:rPr>
              <a:t> Supervised Learning</a:t>
            </a:r>
          </a:p>
        </p:txBody>
      </p:sp>
    </p:spTree>
    <p:extLst>
      <p:ext uri="{BB962C8B-B14F-4D97-AF65-F5344CB8AC3E}">
        <p14:creationId xmlns:p14="http://schemas.microsoft.com/office/powerpoint/2010/main" val="3676399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84065"/>
            <a:ext cx="10515600" cy="544276"/>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Differences Between Linear and </a:t>
            </a:r>
            <a:r>
              <a:rPr lang="en-US" sz="3200" b="1" dirty="0" err="1">
                <a:solidFill>
                  <a:schemeClr val="bg1"/>
                </a:solidFill>
                <a:latin typeface="Times New Roman" panose="02020603050405020304" pitchFamily="18" charset="0"/>
                <a:cs typeface="Times New Roman" panose="02020603050405020304" pitchFamily="18" charset="0"/>
              </a:rPr>
              <a:t>Multilinear</a:t>
            </a:r>
            <a:r>
              <a:rPr lang="en-US" sz="3200" b="1" dirty="0">
                <a:solidFill>
                  <a:schemeClr val="bg1"/>
                </a:solidFill>
                <a:latin typeface="Times New Roman" panose="02020603050405020304" pitchFamily="18" charset="0"/>
                <a:cs typeface="Times New Roman" panose="02020603050405020304" pitchFamily="18" charset="0"/>
              </a:rPr>
              <a:t> Regression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1110" y="2271978"/>
            <a:ext cx="11709779" cy="4306243"/>
          </a:xfrm>
        </p:spPr>
        <p:txBody>
          <a:bodyPr>
            <a:noAutofit/>
          </a:bodyPr>
          <a:lstStyle/>
          <a:p>
            <a:r>
              <a:rPr lang="en-US" sz="2200" b="1" dirty="0">
                <a:latin typeface="Times New Roman" panose="02020603050405020304" pitchFamily="18" charset="0"/>
                <a:cs typeface="Times New Roman" panose="02020603050405020304" pitchFamily="18" charset="0"/>
              </a:rPr>
              <a:t>Number of Independent Variables</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Involves one independent variable.</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Involves multiple independent variables.</a:t>
            </a:r>
          </a:p>
          <a:p>
            <a:r>
              <a:rPr lang="en-US" sz="2200" b="1" dirty="0">
                <a:latin typeface="Times New Roman" panose="02020603050405020304" pitchFamily="18" charset="0"/>
                <a:cs typeface="Times New Roman" panose="02020603050405020304" pitchFamily="18" charset="0"/>
              </a:rPr>
              <a:t>Complexity</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Simpler, easier to visualize and interpret.</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More complex, requires more data to estimate multiple parameters.</a:t>
            </a:r>
          </a:p>
          <a:p>
            <a:r>
              <a:rPr lang="en-US" sz="2200" b="1" dirty="0">
                <a:latin typeface="Times New Roman" panose="02020603050405020304" pitchFamily="18" charset="0"/>
                <a:cs typeface="Times New Roman" panose="02020603050405020304" pitchFamily="18" charset="0"/>
              </a:rPr>
              <a:t>Use Cases</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Suitable for simple scenarios where the outcome is influenced by a single factor.</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Suitable for more complex scenarios where the outcome is influenced by multiple factors.</a:t>
            </a:r>
          </a:p>
        </p:txBody>
      </p:sp>
    </p:spTree>
    <p:extLst>
      <p:ext uri="{BB962C8B-B14F-4D97-AF65-F5344CB8AC3E}">
        <p14:creationId xmlns:p14="http://schemas.microsoft.com/office/powerpoint/2010/main" val="1643829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55812" y="1659126"/>
            <a:ext cx="10515600" cy="571572"/>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Applications</a:t>
            </a:r>
            <a:endParaRPr lang="en-US" sz="3200" dirty="0">
              <a:solidFill>
                <a:schemeClr val="bg1"/>
              </a:solidFill>
            </a:endParaRPr>
          </a:p>
        </p:txBody>
      </p:sp>
      <p:sp>
        <p:nvSpPr>
          <p:cNvPr id="3" name="Text Placeholder 2"/>
          <p:cNvSpPr>
            <a:spLocks noGrp="1"/>
          </p:cNvSpPr>
          <p:nvPr>
            <p:ph type="body" idx="1"/>
          </p:nvPr>
        </p:nvSpPr>
        <p:spPr>
          <a:xfrm>
            <a:off x="415120" y="2797790"/>
            <a:ext cx="10515600" cy="3420115"/>
          </a:xfrm>
        </p:spPr>
        <p:txBody>
          <a:bodyPr>
            <a:normAutofit/>
          </a:bodyPr>
          <a:lstStyle/>
          <a:p>
            <a:pPr algn="just"/>
            <a:r>
              <a:rPr lang="en-US" sz="2400" b="1" dirty="0">
                <a:latin typeface="Times New Roman" panose="02020603050405020304" pitchFamily="18" charset="0"/>
                <a:cs typeface="Times New Roman" panose="02020603050405020304" pitchFamily="18" charset="0"/>
              </a:rPr>
              <a:t>Linear Regression</a:t>
            </a:r>
            <a:r>
              <a:rPr lang="en-US" sz="2400" dirty="0">
                <a:latin typeface="Times New Roman" panose="02020603050405020304" pitchFamily="18" charset="0"/>
                <a:cs typeface="Times New Roman" panose="02020603050405020304" pitchFamily="18" charset="0"/>
              </a:rPr>
              <a:t>: Predicting housing prices based on a single feature like square footage.</a:t>
            </a:r>
          </a:p>
          <a:p>
            <a:pPr algn="just"/>
            <a:r>
              <a:rPr lang="en-US" sz="2400" b="1" dirty="0" err="1">
                <a:latin typeface="Times New Roman" panose="02020603050405020304" pitchFamily="18" charset="0"/>
                <a:cs typeface="Times New Roman" panose="02020603050405020304" pitchFamily="18" charset="0"/>
              </a:rPr>
              <a:t>Multilinear</a:t>
            </a:r>
            <a:r>
              <a:rPr lang="en-US" sz="2400" b="1" dirty="0">
                <a:latin typeface="Times New Roman" panose="02020603050405020304" pitchFamily="18" charset="0"/>
                <a:cs typeface="Times New Roman" panose="02020603050405020304" pitchFamily="18" charset="0"/>
              </a:rPr>
              <a:t> Regression</a:t>
            </a:r>
            <a:r>
              <a:rPr lang="en-US" sz="2400" dirty="0">
                <a:latin typeface="Times New Roman" panose="02020603050405020304" pitchFamily="18" charset="0"/>
                <a:cs typeface="Times New Roman" panose="02020603050405020304" pitchFamily="18" charset="0"/>
              </a:rPr>
              <a:t>: Predicting housing prices based on multiple features like square footage, number of bedrooms, location, age of the house, etc.</a:t>
            </a:r>
          </a:p>
        </p:txBody>
      </p:sp>
    </p:spTree>
    <p:extLst>
      <p:ext uri="{BB962C8B-B14F-4D97-AF65-F5344CB8AC3E}">
        <p14:creationId xmlns:p14="http://schemas.microsoft.com/office/powerpoint/2010/main" val="2630688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 Naïve Bayes Classifier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3730317"/>
          </a:xfrm>
          <a:prstGeom prst="rect">
            <a:avLst/>
          </a:prstGeom>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Naïve Bayes algorithm is a supervised learning algorithm, which is based on </a:t>
            </a:r>
            <a:r>
              <a:rPr lang="en-US" sz="2000" b="1" dirty="0">
                <a:latin typeface="Times New Roman" pitchFamily="18" charset="0"/>
                <a:cs typeface="Times New Roman" pitchFamily="18" charset="0"/>
              </a:rPr>
              <a:t>Bayes theorem</a:t>
            </a:r>
            <a:r>
              <a:rPr lang="en-US" sz="2000" dirty="0">
                <a:latin typeface="Times New Roman" pitchFamily="18" charset="0"/>
                <a:cs typeface="Times New Roman" pitchFamily="18" charset="0"/>
              </a:rPr>
              <a:t> and used for solving classification problems.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It is mainly used in </a:t>
            </a:r>
            <a:r>
              <a:rPr lang="en-US" sz="2000" i="1" dirty="0">
                <a:latin typeface="Times New Roman" pitchFamily="18" charset="0"/>
                <a:cs typeface="Times New Roman" pitchFamily="18" charset="0"/>
              </a:rPr>
              <a:t>text classification</a:t>
            </a:r>
            <a:r>
              <a:rPr lang="en-US" sz="2000" dirty="0">
                <a:latin typeface="Times New Roman" pitchFamily="18" charset="0"/>
                <a:cs typeface="Times New Roman" pitchFamily="18" charset="0"/>
              </a:rPr>
              <a:t> that includes a high-dimensional training dataset.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Naïve Bayes Classifier is one of the simple and most effective Classification algorithms which helps in building the fast machine learning models that can make quick predictions.</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It is a probabilistic classifier, which means it predicts on the basis of the probability of an object</a:t>
            </a:r>
            <a:r>
              <a:rPr lang="en-US" sz="2000" dirty="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Some popular examples of Naïve Bayes Algorithm are </a:t>
            </a:r>
            <a:r>
              <a:rPr lang="en-US" sz="2000" b="1" dirty="0">
                <a:latin typeface="Times New Roman" pitchFamily="18" charset="0"/>
                <a:cs typeface="Times New Roman" pitchFamily="18" charset="0"/>
              </a:rPr>
              <a:t>spam filtration, Sentimental analysis, and classifying articles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561114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is it called Naïve Bayes?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093428"/>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The Naïve Bayes algorithm is comprised of two words Naïve and Bayes, Which can be described as:</a:t>
            </a:r>
          </a:p>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Wingdings" pitchFamily="2" charset="2"/>
              <a:buChar char="q"/>
            </a:pPr>
            <a:r>
              <a:rPr lang="en-US" sz="2000" b="1" dirty="0">
                <a:latin typeface="Times New Roman" pitchFamily="18" charset="0"/>
                <a:cs typeface="Times New Roman" pitchFamily="18" charset="0"/>
              </a:rPr>
              <a:t>Naïve</a:t>
            </a:r>
            <a:r>
              <a:rPr lang="en-US" sz="2000" dirty="0">
                <a:latin typeface="Times New Roman" pitchFamily="18" charset="0"/>
                <a:cs typeface="Times New Roman" pitchFamily="18"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Wingdings" pitchFamily="2" charset="2"/>
              <a:buChar char="q"/>
            </a:pPr>
            <a:r>
              <a:rPr lang="en-US" sz="2000" b="1" dirty="0">
                <a:latin typeface="Times New Roman" pitchFamily="18" charset="0"/>
                <a:cs typeface="Times New Roman" pitchFamily="18" charset="0"/>
              </a:rPr>
              <a:t>Bayes</a:t>
            </a:r>
            <a:r>
              <a:rPr lang="en-US" sz="2000" dirty="0">
                <a:latin typeface="Times New Roman" pitchFamily="18" charset="0"/>
                <a:cs typeface="Times New Roman" pitchFamily="18" charset="0"/>
              </a:rPr>
              <a:t>: It is called Bayes because it depends on the principle of </a:t>
            </a:r>
            <a:r>
              <a:rPr lang="en-US" sz="2000" dirty="0">
                <a:latin typeface="Times New Roman" pitchFamily="18" charset="0"/>
                <a:cs typeface="Times New Roman" pitchFamily="18" charset="0"/>
                <a:hlinkClick r:id="rId4"/>
              </a:rPr>
              <a:t>Bayes' Theorem</a:t>
            </a:r>
            <a:r>
              <a:rPr lang="en-US" sz="2000" dirty="0">
                <a:latin typeface="Times New Roman" pitchFamily="18" charset="0"/>
                <a:cs typeface="Times New Roman" pitchFamily="18" charset="0"/>
              </a:rPr>
              <a:t>.</a:t>
            </a:r>
          </a:p>
          <a:p>
            <a:pPr marL="342900" indent="-342900" algn="just" fontAlgn="base">
              <a:buFont typeface="Arial"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04287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Bayes' Theorem: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401205"/>
          </a:xfrm>
          <a:prstGeom prst="rect">
            <a:avLst/>
          </a:prstGeom>
        </p:spPr>
        <p:txBody>
          <a:bodyPr wrap="square">
            <a:spAutoFit/>
          </a:bodyPr>
          <a:lstStyle/>
          <a:p>
            <a:r>
              <a:rPr lang="en-US" sz="2000" b="1" dirty="0">
                <a:latin typeface="Times New Roman" pitchFamily="18" charset="0"/>
                <a:cs typeface="Times New Roman" pitchFamily="18" charset="0"/>
              </a:rPr>
              <a:t>Bayes' theorem </a:t>
            </a:r>
            <a:r>
              <a:rPr lang="en-US" sz="2000" dirty="0">
                <a:latin typeface="Times New Roman" pitchFamily="18" charset="0"/>
                <a:cs typeface="Times New Roman" pitchFamily="18" charset="0"/>
              </a:rPr>
              <a:t>is also known as </a:t>
            </a:r>
            <a:r>
              <a:rPr lang="en-US" sz="2000" b="1" dirty="0">
                <a:latin typeface="Times New Roman" pitchFamily="18" charset="0"/>
                <a:cs typeface="Times New Roman" pitchFamily="18" charset="0"/>
              </a:rPr>
              <a:t>Bayes' Rule</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Bayes' law</a:t>
            </a:r>
            <a:r>
              <a:rPr lang="en-US" sz="2000" dirty="0">
                <a:latin typeface="Times New Roman" pitchFamily="18" charset="0"/>
                <a:cs typeface="Times New Roman" pitchFamily="18" charset="0"/>
              </a:rPr>
              <a:t>, which is used to determine the probability of a hypothesis with prior knowledge. It depends on the conditional probability.</a:t>
            </a:r>
          </a:p>
          <a:p>
            <a:r>
              <a:rPr lang="en-US" sz="2000" dirty="0">
                <a:latin typeface="Times New Roman" pitchFamily="18" charset="0"/>
                <a:cs typeface="Times New Roman" pitchFamily="18" charset="0"/>
              </a:rPr>
              <a:t>The formula for Bayes' theorem is given as:</a:t>
            </a:r>
          </a:p>
          <a:p>
            <a:pPr algn="just" fontAlgn="base"/>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Where,</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P(A|B) is Posterior probability</a:t>
            </a:r>
            <a:r>
              <a:rPr lang="en-US" sz="2000" dirty="0">
                <a:latin typeface="Times New Roman" pitchFamily="18" charset="0"/>
                <a:cs typeface="Times New Roman" pitchFamily="18" charset="0"/>
              </a:rPr>
              <a:t>: Probability of hypothesis A on the observed event B.</a:t>
            </a:r>
          </a:p>
          <a:p>
            <a:r>
              <a:rPr lang="en-US" sz="2000" b="1" dirty="0">
                <a:latin typeface="Times New Roman" pitchFamily="18" charset="0"/>
                <a:cs typeface="Times New Roman" pitchFamily="18" charset="0"/>
              </a:rPr>
              <a:t>P(B|A) is Likelihood probability</a:t>
            </a:r>
            <a:r>
              <a:rPr lang="en-US" sz="2000" dirty="0">
                <a:latin typeface="Times New Roman" pitchFamily="18" charset="0"/>
                <a:cs typeface="Times New Roman" pitchFamily="18" charset="0"/>
              </a:rPr>
              <a:t>: Probability of the evidence given that the probability of a hypothesis is true.</a:t>
            </a:r>
          </a:p>
          <a:p>
            <a:r>
              <a:rPr lang="en-US" sz="2000" b="1" dirty="0">
                <a:latin typeface="Times New Roman" pitchFamily="18" charset="0"/>
                <a:cs typeface="Times New Roman" pitchFamily="18" charset="0"/>
              </a:rPr>
              <a:t>P(A) is Prior Probability</a:t>
            </a:r>
            <a:r>
              <a:rPr lang="en-US" sz="2000" dirty="0">
                <a:latin typeface="Times New Roman" pitchFamily="18" charset="0"/>
                <a:cs typeface="Times New Roman" pitchFamily="18" charset="0"/>
              </a:rPr>
              <a:t>: Probability of hypothesis before observing the evidence.</a:t>
            </a:r>
          </a:p>
          <a:p>
            <a:r>
              <a:rPr lang="en-US" sz="2000" b="1" dirty="0">
                <a:latin typeface="Times New Roman" pitchFamily="18" charset="0"/>
                <a:cs typeface="Times New Roman" pitchFamily="18" charset="0"/>
              </a:rPr>
              <a:t>P(B) is Marginal Probability</a:t>
            </a:r>
            <a:r>
              <a:rPr lang="en-US" sz="2000" dirty="0">
                <a:latin typeface="Times New Roman" pitchFamily="18" charset="0"/>
                <a:cs typeface="Times New Roman" pitchFamily="18" charset="0"/>
              </a:rPr>
              <a:t>: Probability of Evidence.</a:t>
            </a:r>
          </a:p>
          <a:p>
            <a:pPr algn="just" fontAlgn="base"/>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p:txBody>
      </p:sp>
      <p:pic>
        <p:nvPicPr>
          <p:cNvPr id="1026" name="Picture 2" descr="C:\Users\ADMIN\Desktop\naive-bayes-classifier-algorith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356" y="3556666"/>
            <a:ext cx="2891396" cy="85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103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Working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708981"/>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Working of Naïve Bayes' Classifier can be understood with the help of the below example:</a:t>
            </a:r>
          </a:p>
          <a:p>
            <a:pPr algn="just">
              <a:lnSpc>
                <a:spcPct val="150000"/>
              </a:lnSpc>
            </a:pPr>
            <a:r>
              <a:rPr lang="en-US" sz="2000" dirty="0">
                <a:latin typeface="Times New Roman" pitchFamily="18" charset="0"/>
                <a:cs typeface="Times New Roman" pitchFamily="18" charset="0"/>
              </a:rPr>
              <a:t>Suppose we have a dataset of </a:t>
            </a:r>
            <a:r>
              <a:rPr lang="en-US" sz="2000" b="1" dirty="0">
                <a:latin typeface="Times New Roman" pitchFamily="18" charset="0"/>
                <a:cs typeface="Times New Roman" pitchFamily="18" charset="0"/>
              </a:rPr>
              <a:t>weather conditions</a:t>
            </a:r>
            <a:r>
              <a:rPr lang="en-US" sz="2000" dirty="0">
                <a:latin typeface="Times New Roman" pitchFamily="18" charset="0"/>
                <a:cs typeface="Times New Roman" pitchFamily="18" charset="0"/>
              </a:rPr>
              <a:t> and corresponding target variable "</a:t>
            </a:r>
            <a:r>
              <a:rPr lang="en-US" sz="2000" b="1" dirty="0">
                <a:latin typeface="Times New Roman" pitchFamily="18" charset="0"/>
                <a:cs typeface="Times New Roman" pitchFamily="18" charset="0"/>
              </a:rPr>
              <a:t>Play</a:t>
            </a:r>
            <a:r>
              <a:rPr lang="en-US" sz="2000" dirty="0">
                <a:latin typeface="Times New Roman" pitchFamily="18" charset="0"/>
                <a:cs typeface="Times New Roman" pitchFamily="18" charset="0"/>
              </a:rPr>
              <a:t>". So using this dataset we need to decide that whether we should play or not on a particular day according to the weather conditions. </a:t>
            </a:r>
            <a:r>
              <a:rPr lang="en-US" sz="2000" b="1" dirty="0">
                <a:latin typeface="Times New Roman" pitchFamily="18" charset="0"/>
                <a:cs typeface="Times New Roman" pitchFamily="18" charset="0"/>
              </a:rPr>
              <a:t>So to solve this problem, we need to follow the below steps: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Convert the given dataset into frequency tables.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Generate Likelihood table by finding the probabilities of given features.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Now, use Bayes theorem to calculate the posterior probability.</a:t>
            </a:r>
          </a:p>
          <a:p>
            <a:pPr algn="just">
              <a:lnSpc>
                <a:spcPct val="150000"/>
              </a:lnSpc>
            </a:pPr>
            <a:r>
              <a:rPr lang="en-US" sz="2000" b="1" dirty="0">
                <a:latin typeface="Times New Roman" pitchFamily="18" charset="0"/>
                <a:cs typeface="Times New Roman" pitchFamily="18" charset="0"/>
              </a:rPr>
              <a:t>Problem</a:t>
            </a:r>
            <a:r>
              <a:rPr lang="en-US" sz="2000" dirty="0">
                <a:latin typeface="Times New Roman" pitchFamily="18" charset="0"/>
                <a:cs typeface="Times New Roman" pitchFamily="18" charset="0"/>
              </a:rPr>
              <a:t>: If the weather is sunny, then the Player should play or not?</a:t>
            </a:r>
          </a:p>
          <a:p>
            <a:br>
              <a:rPr lang="en-US" sz="2000" dirty="0"/>
            </a:br>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916431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Working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1631216"/>
          </a:xfrm>
          <a:prstGeom prst="rect">
            <a:avLst/>
          </a:prstGeom>
        </p:spPr>
        <p:txBody>
          <a:bodyPr wrap="square">
            <a:spAutoFit/>
          </a:bodyPr>
          <a:lstStyle/>
          <a:p>
            <a:r>
              <a:rPr lang="en-US" sz="2000" b="1" dirty="0"/>
              <a:t>Solution</a:t>
            </a:r>
            <a:r>
              <a:rPr lang="en-US" sz="2000" dirty="0"/>
              <a:t>: To solve this, first consider</a:t>
            </a:r>
          </a:p>
          <a:p>
            <a:r>
              <a:rPr lang="en-US" sz="2000" dirty="0"/>
              <a:t> the  given dataset: -&gt; </a:t>
            </a:r>
          </a:p>
          <a:p>
            <a:br>
              <a:rPr lang="en-US" sz="2000" dirty="0"/>
            </a:br>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32102077"/>
              </p:ext>
            </p:extLst>
          </p:nvPr>
        </p:nvGraphicFramePr>
        <p:xfrm>
          <a:off x="6762753" y="1643063"/>
          <a:ext cx="5017569" cy="5048218"/>
        </p:xfrm>
        <a:graphic>
          <a:graphicData uri="http://schemas.openxmlformats.org/drawingml/2006/table">
            <a:tbl>
              <a:tblPr/>
              <a:tblGrid>
                <a:gridCol w="927524">
                  <a:extLst>
                    <a:ext uri="{9D8B030D-6E8A-4147-A177-3AD203B41FA5}">
                      <a16:colId xmlns:a16="http://schemas.microsoft.com/office/drawing/2014/main" val="20000"/>
                    </a:ext>
                  </a:extLst>
                </a:gridCol>
                <a:gridCol w="2000324">
                  <a:extLst>
                    <a:ext uri="{9D8B030D-6E8A-4147-A177-3AD203B41FA5}">
                      <a16:colId xmlns:a16="http://schemas.microsoft.com/office/drawing/2014/main" val="20001"/>
                    </a:ext>
                  </a:extLst>
                </a:gridCol>
                <a:gridCol w="2089721">
                  <a:extLst>
                    <a:ext uri="{9D8B030D-6E8A-4147-A177-3AD203B41FA5}">
                      <a16:colId xmlns:a16="http://schemas.microsoft.com/office/drawing/2014/main" val="20002"/>
                    </a:ext>
                  </a:extLst>
                </a:gridCol>
              </a:tblGrid>
              <a:tr h="370922">
                <a:tc>
                  <a:txBody>
                    <a:bodyPr/>
                    <a:lstStyle/>
                    <a:p>
                      <a:pPr algn="l" fontAlgn="t"/>
                      <a:endParaRPr lang="en-US" sz="1300" dirty="0">
                        <a:solidFill>
                          <a:srgbClr val="000000"/>
                        </a:solidFill>
                        <a:effectLst/>
                        <a:latin typeface="Times New Roman" pitchFamily="18" charset="0"/>
                        <a:cs typeface="Times New Roman" pitchFamily="18" charset="0"/>
                      </a:endParaRPr>
                    </a:p>
                  </a:txBody>
                  <a:tcPr marL="89411" marR="89411" marT="89411" marB="89411">
                    <a:lnL w="9525" cap="flat" cmpd="sng" algn="ctr">
                      <a:solidFill>
                        <a:srgbClr val="50E207"/>
                      </a:solidFill>
                      <a:prstDash val="solid"/>
                      <a:round/>
                      <a:headEnd type="none" w="med" len="med"/>
                      <a:tailEnd type="none" w="med" len="med"/>
                    </a:lnL>
                    <a:lnR w="9525" cap="flat" cmpd="sng" algn="ctr">
                      <a:solidFill>
                        <a:srgbClr val="50E207"/>
                      </a:solidFill>
                      <a:prstDash val="solid"/>
                      <a:round/>
                      <a:headEnd type="none" w="med" len="med"/>
                      <a:tailEnd type="none" w="med" len="med"/>
                    </a:lnR>
                    <a:lnT w="9525" cap="flat" cmpd="sng" algn="ctr">
                      <a:solidFill>
                        <a:srgbClr val="50E2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effectLst/>
                          <a:latin typeface="Times New Roman" pitchFamily="18" charset="0"/>
                          <a:cs typeface="Times New Roman" pitchFamily="18" charset="0"/>
                        </a:rPr>
                        <a:t>Outlook</a:t>
                      </a:r>
                    </a:p>
                  </a:txBody>
                  <a:tcPr marL="89411" marR="89411" marT="89411" marB="89411">
                    <a:lnL w="9525" cap="flat" cmpd="sng" algn="ctr">
                      <a:solidFill>
                        <a:srgbClr val="50E207"/>
                      </a:solidFill>
                      <a:prstDash val="solid"/>
                      <a:round/>
                      <a:headEnd type="none" w="med" len="med"/>
                      <a:tailEnd type="none" w="med" len="med"/>
                    </a:lnL>
                    <a:lnR w="9525" cap="flat" cmpd="sng" algn="ctr">
                      <a:solidFill>
                        <a:srgbClr val="50E207"/>
                      </a:solidFill>
                      <a:prstDash val="solid"/>
                      <a:round/>
                      <a:headEnd type="none" w="med" len="med"/>
                      <a:tailEnd type="none" w="med" len="med"/>
                    </a:lnR>
                    <a:lnT w="9525" cap="flat" cmpd="sng" algn="ctr">
                      <a:solidFill>
                        <a:srgbClr val="50E2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chemeClr val="bg1"/>
                          </a:solidFill>
                          <a:effectLst/>
                          <a:latin typeface="Times New Roman" pitchFamily="18" charset="0"/>
                          <a:cs typeface="Times New Roman" pitchFamily="18" charset="0"/>
                        </a:rPr>
                        <a:t>Play</a:t>
                      </a:r>
                    </a:p>
                  </a:txBody>
                  <a:tcPr marL="71529" marR="71529" marT="35764" marB="35764">
                    <a:lnL w="9525" cap="flat" cmpd="sng" algn="ctr">
                      <a:solidFill>
                        <a:srgbClr val="50E207"/>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314546">
                <a:tc>
                  <a:txBody>
                    <a:bodyPr/>
                    <a:lstStyle/>
                    <a:p>
                      <a:pPr algn="just" fontAlgn="t"/>
                      <a:r>
                        <a:rPr lang="en-US" sz="1300" b="1">
                          <a:solidFill>
                            <a:srgbClr val="333333"/>
                          </a:solidFill>
                          <a:effectLst/>
                          <a:latin typeface="Times New Roman" pitchFamily="18" charset="0"/>
                          <a:cs typeface="Times New Roman" pitchFamily="18" charset="0"/>
                        </a:rPr>
                        <a:t>0</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Rainy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4546">
                <a:tc>
                  <a:txBody>
                    <a:bodyPr/>
                    <a:lstStyle/>
                    <a:p>
                      <a:pPr algn="just" fontAlgn="t"/>
                      <a:r>
                        <a:rPr lang="en-US" sz="1300" b="1">
                          <a:solidFill>
                            <a:srgbClr val="333333"/>
                          </a:solidFill>
                          <a:effectLst/>
                          <a:latin typeface="Times New Roman" pitchFamily="18" charset="0"/>
                          <a:cs typeface="Times New Roman" pitchFamily="18" charset="0"/>
                        </a:rPr>
                        <a:t>1</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Sunny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14546">
                <a:tc>
                  <a:txBody>
                    <a:bodyPr/>
                    <a:lstStyle/>
                    <a:p>
                      <a:pPr algn="just" fontAlgn="t"/>
                      <a:r>
                        <a:rPr lang="en-US" sz="1300" b="1">
                          <a:solidFill>
                            <a:srgbClr val="333333"/>
                          </a:solidFill>
                          <a:effectLst/>
                          <a:latin typeface="Times New Roman" pitchFamily="18" charset="0"/>
                          <a:cs typeface="Times New Roman" pitchFamily="18" charset="0"/>
                        </a:rPr>
                        <a:t>2</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Overcast</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4546">
                <a:tc>
                  <a:txBody>
                    <a:bodyPr/>
                    <a:lstStyle/>
                    <a:p>
                      <a:pPr algn="just" fontAlgn="t"/>
                      <a:r>
                        <a:rPr lang="en-US" sz="1300" b="1">
                          <a:solidFill>
                            <a:srgbClr val="333333"/>
                          </a:solidFill>
                          <a:effectLst/>
                          <a:latin typeface="Times New Roman" pitchFamily="18" charset="0"/>
                          <a:cs typeface="Times New Roman" pitchFamily="18" charset="0"/>
                        </a:rPr>
                        <a:t>3</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Overcast</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14546">
                <a:tc>
                  <a:txBody>
                    <a:bodyPr/>
                    <a:lstStyle/>
                    <a:p>
                      <a:pPr algn="just" fontAlgn="t"/>
                      <a:r>
                        <a:rPr lang="en-US" sz="1300" b="1">
                          <a:solidFill>
                            <a:srgbClr val="333333"/>
                          </a:solidFill>
                          <a:effectLst/>
                          <a:latin typeface="Times New Roman" pitchFamily="18" charset="0"/>
                          <a:cs typeface="Times New Roman" pitchFamily="18" charset="0"/>
                        </a:rPr>
                        <a:t>4</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Sunny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No</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14546">
                <a:tc>
                  <a:txBody>
                    <a:bodyPr/>
                    <a:lstStyle/>
                    <a:p>
                      <a:pPr algn="just" fontAlgn="t"/>
                      <a:r>
                        <a:rPr lang="en-US" sz="1300" b="1" dirty="0">
                          <a:solidFill>
                            <a:srgbClr val="333333"/>
                          </a:solidFill>
                          <a:effectLst/>
                          <a:latin typeface="Times New Roman" pitchFamily="18" charset="0"/>
                          <a:cs typeface="Times New Roman" pitchFamily="18" charset="0"/>
                        </a:rPr>
                        <a:t>5</a:t>
                      </a:r>
                      <a:endParaRPr lang="en-US" sz="1300" dirty="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Rainy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14546">
                <a:tc>
                  <a:txBody>
                    <a:bodyPr/>
                    <a:lstStyle/>
                    <a:p>
                      <a:pPr algn="just" fontAlgn="t"/>
                      <a:r>
                        <a:rPr lang="en-US" sz="1300" b="1">
                          <a:solidFill>
                            <a:srgbClr val="333333"/>
                          </a:solidFill>
                          <a:effectLst/>
                          <a:latin typeface="Times New Roman" pitchFamily="18" charset="0"/>
                          <a:cs typeface="Times New Roman" pitchFamily="18" charset="0"/>
                        </a:rPr>
                        <a:t>6</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itchFamily="18" charset="0"/>
                          <a:cs typeface="Times New Roman" pitchFamily="18" charset="0"/>
                        </a:rPr>
                        <a:t>Sunny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14546">
                <a:tc>
                  <a:txBody>
                    <a:bodyPr/>
                    <a:lstStyle/>
                    <a:p>
                      <a:pPr algn="just" fontAlgn="t"/>
                      <a:r>
                        <a:rPr lang="en-US" sz="1300" b="1">
                          <a:solidFill>
                            <a:srgbClr val="333333"/>
                          </a:solidFill>
                          <a:effectLst/>
                          <a:latin typeface="Times New Roman" pitchFamily="18" charset="0"/>
                          <a:cs typeface="Times New Roman" pitchFamily="18" charset="0"/>
                        </a:rPr>
                        <a:t>7</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itchFamily="18" charset="0"/>
                          <a:cs typeface="Times New Roman" pitchFamily="18" charset="0"/>
                        </a:rPr>
                        <a:t>Overcast</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14546">
                <a:tc>
                  <a:txBody>
                    <a:bodyPr/>
                    <a:lstStyle/>
                    <a:p>
                      <a:pPr algn="just" fontAlgn="t"/>
                      <a:r>
                        <a:rPr lang="en-US" sz="1300" b="1">
                          <a:solidFill>
                            <a:srgbClr val="333333"/>
                          </a:solidFill>
                          <a:effectLst/>
                          <a:latin typeface="Times New Roman" pitchFamily="18" charset="0"/>
                          <a:cs typeface="Times New Roman" pitchFamily="18" charset="0"/>
                        </a:rPr>
                        <a:t>8</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itchFamily="18" charset="0"/>
                          <a:cs typeface="Times New Roman" pitchFamily="18" charset="0"/>
                        </a:rPr>
                        <a:t>Rainy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No</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14546">
                <a:tc>
                  <a:txBody>
                    <a:bodyPr/>
                    <a:lstStyle/>
                    <a:p>
                      <a:pPr algn="just" fontAlgn="t"/>
                      <a:r>
                        <a:rPr lang="en-US" sz="1300" b="1">
                          <a:solidFill>
                            <a:srgbClr val="333333"/>
                          </a:solidFill>
                          <a:effectLst/>
                          <a:latin typeface="Times New Roman" pitchFamily="18" charset="0"/>
                          <a:cs typeface="Times New Roman" pitchFamily="18" charset="0"/>
                        </a:rPr>
                        <a:t>9</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itchFamily="18" charset="0"/>
                          <a:cs typeface="Times New Roman" pitchFamily="18" charset="0"/>
                        </a:rPr>
                        <a:t>Sunny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No</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14546">
                <a:tc>
                  <a:txBody>
                    <a:bodyPr/>
                    <a:lstStyle/>
                    <a:p>
                      <a:pPr algn="just" fontAlgn="t"/>
                      <a:r>
                        <a:rPr lang="en-US" sz="1300" b="1">
                          <a:solidFill>
                            <a:srgbClr val="333333"/>
                          </a:solidFill>
                          <a:effectLst/>
                          <a:latin typeface="Times New Roman" pitchFamily="18" charset="0"/>
                          <a:cs typeface="Times New Roman" pitchFamily="18" charset="0"/>
                        </a:rPr>
                        <a:t>10</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itchFamily="18" charset="0"/>
                          <a:cs typeface="Times New Roman" pitchFamily="18" charset="0"/>
                        </a:rPr>
                        <a:t>Sunny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14546">
                <a:tc>
                  <a:txBody>
                    <a:bodyPr/>
                    <a:lstStyle/>
                    <a:p>
                      <a:pPr algn="just" fontAlgn="t"/>
                      <a:r>
                        <a:rPr lang="en-US" sz="1300" b="1">
                          <a:solidFill>
                            <a:srgbClr val="333333"/>
                          </a:solidFill>
                          <a:effectLst/>
                          <a:latin typeface="Times New Roman" pitchFamily="18" charset="0"/>
                          <a:cs typeface="Times New Roman" pitchFamily="18" charset="0"/>
                        </a:rPr>
                        <a:t>11</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itchFamily="18" charset="0"/>
                          <a:cs typeface="Times New Roman" pitchFamily="18" charset="0"/>
                        </a:rPr>
                        <a:t>Rainy</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No</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14546">
                <a:tc>
                  <a:txBody>
                    <a:bodyPr/>
                    <a:lstStyle/>
                    <a:p>
                      <a:pPr algn="just" fontAlgn="t"/>
                      <a:r>
                        <a:rPr lang="en-US" sz="1300" b="1">
                          <a:solidFill>
                            <a:srgbClr val="333333"/>
                          </a:solidFill>
                          <a:effectLst/>
                          <a:latin typeface="Times New Roman" pitchFamily="18" charset="0"/>
                          <a:cs typeface="Times New Roman" pitchFamily="18" charset="0"/>
                        </a:rPr>
                        <a:t>12</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itchFamily="18" charset="0"/>
                          <a:cs typeface="Times New Roman" pitchFamily="18" charset="0"/>
                        </a:rPr>
                        <a:t>Overcast</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14546">
                <a:tc>
                  <a:txBody>
                    <a:bodyPr/>
                    <a:lstStyle/>
                    <a:p>
                      <a:pPr algn="just" fontAlgn="t"/>
                      <a:r>
                        <a:rPr lang="en-US" sz="1300" b="1">
                          <a:solidFill>
                            <a:srgbClr val="333333"/>
                          </a:solidFill>
                          <a:effectLst/>
                          <a:latin typeface="Times New Roman" pitchFamily="18" charset="0"/>
                          <a:cs typeface="Times New Roman" pitchFamily="18" charset="0"/>
                        </a:rPr>
                        <a:t>13</a:t>
                      </a:r>
                      <a:endParaRPr lang="en-US" sz="1300">
                        <a:solidFill>
                          <a:srgbClr val="333333"/>
                        </a:solidFill>
                        <a:effectLst/>
                        <a:latin typeface="Times New Roman" pitchFamily="18" charset="0"/>
                        <a:cs typeface="Times New Roman" pitchFamily="18" charset="0"/>
                      </a:endParaRP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itchFamily="18" charset="0"/>
                          <a:cs typeface="Times New Roman" pitchFamily="18" charset="0"/>
                        </a:rPr>
                        <a:t>Overcast</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itchFamily="18" charset="0"/>
                          <a:cs typeface="Times New Roman" pitchFamily="18" charset="0"/>
                        </a:rPr>
                        <a:t>Yes</a:t>
                      </a:r>
                    </a:p>
                  </a:txBody>
                  <a:tcPr marL="59607" marR="59607" marT="59607" marB="596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975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Working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1323439"/>
          </a:xfrm>
          <a:prstGeom prst="rect">
            <a:avLst/>
          </a:prstGeom>
        </p:spPr>
        <p:txBody>
          <a:bodyPr wrap="square">
            <a:spAutoFit/>
          </a:bodyPr>
          <a:lstStyle/>
          <a:p>
            <a:r>
              <a:rPr lang="en-US" sz="2000" b="1" dirty="0"/>
              <a:t>Frequency table for the Weather Conditions:</a:t>
            </a:r>
          </a:p>
          <a:p>
            <a:br>
              <a:rPr lang="en-US" sz="2000" dirty="0"/>
            </a:br>
            <a:endParaRPr lang="en-US" sz="2000" b="1" dirty="0">
              <a:latin typeface="Times New Roman" pitchFamily="18" charset="0"/>
              <a:cs typeface="Times New Roman" pitchFamily="18" charset="0"/>
            </a:endParaRPr>
          </a:p>
          <a:p>
            <a:pPr algn="just" fontAlgn="base"/>
            <a:endParaRPr lang="en-US" sz="2000" b="1"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2066307" y="3086893"/>
          <a:ext cx="7232475" cy="2530135"/>
        </p:xfrm>
        <a:graphic>
          <a:graphicData uri="http://schemas.openxmlformats.org/drawingml/2006/table">
            <a:tbl>
              <a:tblPr/>
              <a:tblGrid>
                <a:gridCol w="2410825">
                  <a:extLst>
                    <a:ext uri="{9D8B030D-6E8A-4147-A177-3AD203B41FA5}">
                      <a16:colId xmlns:a16="http://schemas.microsoft.com/office/drawing/2014/main" val="20000"/>
                    </a:ext>
                  </a:extLst>
                </a:gridCol>
                <a:gridCol w="2410825">
                  <a:extLst>
                    <a:ext uri="{9D8B030D-6E8A-4147-A177-3AD203B41FA5}">
                      <a16:colId xmlns:a16="http://schemas.microsoft.com/office/drawing/2014/main" val="20001"/>
                    </a:ext>
                  </a:extLst>
                </a:gridCol>
                <a:gridCol w="2410825">
                  <a:extLst>
                    <a:ext uri="{9D8B030D-6E8A-4147-A177-3AD203B41FA5}">
                      <a16:colId xmlns:a16="http://schemas.microsoft.com/office/drawing/2014/main" val="20002"/>
                    </a:ext>
                  </a:extLst>
                </a:gridCol>
              </a:tblGrid>
              <a:tr h="506027">
                <a:tc>
                  <a:txBody>
                    <a:bodyPr/>
                    <a:lstStyle/>
                    <a:p>
                      <a:pPr algn="ctr" fontAlgn="t"/>
                      <a:r>
                        <a:rPr lang="en-US" sz="1800" dirty="0">
                          <a:solidFill>
                            <a:srgbClr val="333333"/>
                          </a:solidFill>
                          <a:effectLst/>
                          <a:latin typeface="Times New Roman" pitchFamily="18" charset="0"/>
                          <a:cs typeface="Times New Roman" pitchFamily="18" charset="0"/>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itchFamily="18" charset="0"/>
                          <a:cs typeface="Times New Roman" pitchFamily="18"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itchFamily="18" charset="0"/>
                          <a:cs typeface="Times New Roman" pitchFamily="18"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506027">
                <a:tc>
                  <a:txBody>
                    <a:bodyPr/>
                    <a:lstStyle/>
                    <a:p>
                      <a:pPr algn="ctr" fontAlgn="t"/>
                      <a:r>
                        <a:rPr lang="en-US" sz="1800" dirty="0">
                          <a:solidFill>
                            <a:srgbClr val="333333"/>
                          </a:solidFill>
                          <a:effectLst/>
                          <a:latin typeface="Times New Roman" pitchFamily="18" charset="0"/>
                          <a:cs typeface="Times New Roman" pitchFamily="18" charset="0"/>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Times New Roman" pitchFamily="18" charset="0"/>
                          <a:cs typeface="Times New Roman" pitchFamily="18"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6027">
                <a:tc>
                  <a:txBody>
                    <a:bodyPr/>
                    <a:lstStyle/>
                    <a:p>
                      <a:pPr algn="ctr" fontAlgn="t"/>
                      <a:r>
                        <a:rPr lang="en-US" sz="1800" dirty="0">
                          <a:solidFill>
                            <a:srgbClr val="333333"/>
                          </a:solidFill>
                          <a:effectLst/>
                          <a:latin typeface="Times New Roman" pitchFamily="18" charset="0"/>
                          <a:cs typeface="Times New Roman" pitchFamily="18" charset="0"/>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06027">
                <a:tc>
                  <a:txBody>
                    <a:bodyPr/>
                    <a:lstStyle/>
                    <a:p>
                      <a:pPr algn="ctr" fontAlgn="t"/>
                      <a:r>
                        <a:rPr lang="en-US" sz="1800">
                          <a:solidFill>
                            <a:srgbClr val="333333"/>
                          </a:solidFill>
                          <a:effectLst/>
                          <a:latin typeface="Times New Roman" pitchFamily="18" charset="0"/>
                          <a:cs typeface="Times New Roman" pitchFamily="18" charset="0"/>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6027">
                <a:tc>
                  <a:txBody>
                    <a:bodyPr/>
                    <a:lstStyle/>
                    <a:p>
                      <a:pPr algn="ctr" fontAlgn="t"/>
                      <a:r>
                        <a:rPr lang="en-US" sz="1800">
                          <a:solidFill>
                            <a:srgbClr val="333333"/>
                          </a:solidFill>
                          <a:effectLst/>
                          <a:latin typeface="Times New Roman" pitchFamily="18" charset="0"/>
                          <a:cs typeface="Times New Roman" pitchFamily="18" charset="0"/>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itchFamily="18" charset="0"/>
                          <a:cs typeface="Times New Roman" pitchFamily="18"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8892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Working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00110"/>
          </a:xfrm>
          <a:prstGeom prst="rect">
            <a:avLst/>
          </a:prstGeom>
        </p:spPr>
        <p:txBody>
          <a:bodyPr wrap="square">
            <a:spAutoFit/>
          </a:bodyPr>
          <a:lstStyle/>
          <a:p>
            <a:r>
              <a:rPr lang="en-US" sz="2000" b="1" dirty="0"/>
              <a:t>Likelihood table weather condition:</a:t>
            </a:r>
            <a:endParaRPr lang="en-US" sz="20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38200" y="3086894"/>
          <a:ext cx="10515600" cy="2286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pPr algn="ctr" fontAlgn="t"/>
                      <a:r>
                        <a:rPr lang="en-US" sz="2000" dirty="0">
                          <a:solidFill>
                            <a:srgbClr val="333333"/>
                          </a:solidFill>
                          <a:effectLst/>
                          <a:latin typeface="Times New Roman" pitchFamily="18" charset="0"/>
                          <a:cs typeface="Times New Roman" pitchFamily="18" charset="0"/>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a:solidFill>
                            <a:srgbClr val="333333"/>
                          </a:solidFill>
                          <a:effectLst/>
                          <a:latin typeface="Times New Roman" pitchFamily="18" charset="0"/>
                          <a:cs typeface="Times New Roman" pitchFamily="18"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a:solidFill>
                            <a:srgbClr val="333333"/>
                          </a:solidFill>
                          <a:effectLst/>
                          <a:latin typeface="Times New Roman" pitchFamily="18" charset="0"/>
                          <a:cs typeface="Times New Roman" pitchFamily="18"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US" sz="200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gn="ctr" fontAlgn="t"/>
                      <a:r>
                        <a:rPr lang="en-US" sz="2000" dirty="0">
                          <a:solidFill>
                            <a:srgbClr val="333333"/>
                          </a:solidFill>
                          <a:effectLst/>
                          <a:latin typeface="Times New Roman" pitchFamily="18" charset="0"/>
                          <a:cs typeface="Times New Roman" pitchFamily="18" charset="0"/>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dirty="0">
                          <a:solidFill>
                            <a:srgbClr val="333333"/>
                          </a:solidFill>
                          <a:effectLst/>
                          <a:latin typeface="Times New Roman" pitchFamily="18" charset="0"/>
                          <a:cs typeface="Times New Roman" pitchFamily="18"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a:solidFill>
                            <a:srgbClr val="333333"/>
                          </a:solidFill>
                          <a:effectLst/>
                          <a:latin typeface="Times New Roman" pitchFamily="18" charset="0"/>
                          <a:cs typeface="Times New Roman" pitchFamily="18" charset="0"/>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t"/>
                      <a:r>
                        <a:rPr lang="en-US" sz="2000">
                          <a:solidFill>
                            <a:srgbClr val="333333"/>
                          </a:solidFill>
                          <a:effectLst/>
                          <a:latin typeface="Times New Roman" pitchFamily="18" charset="0"/>
                          <a:cs typeface="Times New Roman" pitchFamily="18" charset="0"/>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dirty="0">
                          <a:solidFill>
                            <a:srgbClr val="333333"/>
                          </a:solidFill>
                          <a:effectLst/>
                          <a:latin typeface="Times New Roman" pitchFamily="18" charset="0"/>
                          <a:cs typeface="Times New Roman" pitchFamily="18" charset="0"/>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ctr" fontAlgn="t"/>
                      <a:r>
                        <a:rPr lang="en-US" sz="2000">
                          <a:solidFill>
                            <a:srgbClr val="333333"/>
                          </a:solidFill>
                          <a:effectLst/>
                          <a:latin typeface="Times New Roman" pitchFamily="18" charset="0"/>
                          <a:cs typeface="Times New Roman" pitchFamily="18" charset="0"/>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000" dirty="0">
                          <a:solidFill>
                            <a:srgbClr val="333333"/>
                          </a:solidFill>
                          <a:effectLst/>
                          <a:latin typeface="Times New Roman" pitchFamily="18" charset="0"/>
                          <a:cs typeface="Times New Roman" pitchFamily="18" charset="0"/>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fontAlgn="t"/>
                      <a:r>
                        <a:rPr lang="en-US" sz="2000">
                          <a:solidFill>
                            <a:srgbClr val="333333"/>
                          </a:solidFill>
                          <a:effectLst/>
                          <a:latin typeface="Times New Roman" pitchFamily="18" charset="0"/>
                          <a:cs typeface="Times New Roman" pitchFamily="18" charset="0"/>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a:solidFill>
                            <a:srgbClr val="333333"/>
                          </a:solidFill>
                          <a:effectLst/>
                          <a:latin typeface="Times New Roman" pitchFamily="18" charset="0"/>
                          <a:cs typeface="Times New Roman" pitchFamily="18" charset="0"/>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000" dirty="0">
                          <a:solidFill>
                            <a:srgbClr val="333333"/>
                          </a:solidFill>
                          <a:effectLst/>
                          <a:latin typeface="Times New Roman" pitchFamily="18" charset="0"/>
                          <a:cs typeface="Times New Roman" pitchFamily="18" charset="0"/>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US" sz="2000"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9472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Working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401205"/>
          </a:xfrm>
          <a:prstGeom prst="rect">
            <a:avLst/>
          </a:prstGeom>
        </p:spPr>
        <p:txBody>
          <a:bodyPr wrap="square">
            <a:spAutoFit/>
          </a:bodyPr>
          <a:lstStyle/>
          <a:p>
            <a:r>
              <a:rPr lang="en-US" sz="2000" b="1" dirty="0">
                <a:latin typeface="Times New Roman" pitchFamily="18" charset="0"/>
                <a:cs typeface="Times New Roman" pitchFamily="18" charset="0"/>
              </a:rPr>
              <a:t>Applying </a:t>
            </a:r>
            <a:r>
              <a:rPr lang="en-US" sz="2000" b="1" dirty="0" err="1">
                <a:latin typeface="Times New Roman" pitchFamily="18" charset="0"/>
                <a:cs typeface="Times New Roman" pitchFamily="18" charset="0"/>
              </a:rPr>
              <a:t>Bayes'theorem</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a:t>
            </a:r>
            <a:r>
              <a:rPr lang="en-US" sz="2000" b="1" dirty="0" err="1">
                <a:latin typeface="Times New Roman" pitchFamily="18" charset="0"/>
                <a:cs typeface="Times New Roman" pitchFamily="18" charset="0"/>
              </a:rPr>
              <a:t>Yes|Sunny</a:t>
            </a:r>
            <a:r>
              <a:rPr lang="en-US" sz="2000" b="1" dirty="0">
                <a:latin typeface="Times New Roman" pitchFamily="18" charset="0"/>
                <a:cs typeface="Times New Roman" pitchFamily="18" charset="0"/>
              </a:rPr>
              <a:t>)= P(</a:t>
            </a:r>
            <a:r>
              <a:rPr lang="en-US" sz="2000" b="1" dirty="0" err="1">
                <a:latin typeface="Times New Roman" pitchFamily="18" charset="0"/>
                <a:cs typeface="Times New Roman" pitchFamily="18" charset="0"/>
              </a:rPr>
              <a:t>Sunny|Yes</a:t>
            </a:r>
            <a:r>
              <a:rPr lang="en-US" sz="2000" b="1" dirty="0">
                <a:latin typeface="Times New Roman" pitchFamily="18" charset="0"/>
                <a:cs typeface="Times New Roman" pitchFamily="18" charset="0"/>
              </a:rPr>
              <a:t>)*P(Yes)/P(Sunny)</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a:t>
            </a:r>
            <a:r>
              <a:rPr lang="en-US" sz="2000" dirty="0" err="1">
                <a:latin typeface="Times New Roman" pitchFamily="18" charset="0"/>
                <a:cs typeface="Times New Roman" pitchFamily="18" charset="0"/>
              </a:rPr>
              <a:t>Sunny|Yes</a:t>
            </a:r>
            <a:r>
              <a:rPr lang="en-US" sz="2000" dirty="0">
                <a:latin typeface="Times New Roman" pitchFamily="18" charset="0"/>
                <a:cs typeface="Times New Roman" pitchFamily="18" charset="0"/>
              </a:rPr>
              <a:t>)= 3/10= 0.3</a:t>
            </a:r>
          </a:p>
          <a:p>
            <a:r>
              <a:rPr lang="en-US" sz="2000" dirty="0">
                <a:latin typeface="Times New Roman" pitchFamily="18" charset="0"/>
                <a:cs typeface="Times New Roman" pitchFamily="18" charset="0"/>
              </a:rPr>
              <a:t>P(Sunny)= 0.35</a:t>
            </a:r>
          </a:p>
          <a:p>
            <a:r>
              <a:rPr lang="en-US" sz="2000" dirty="0">
                <a:latin typeface="Times New Roman" pitchFamily="18" charset="0"/>
                <a:cs typeface="Times New Roman" pitchFamily="18" charset="0"/>
              </a:rPr>
              <a:t>P(Yes)=0.71</a:t>
            </a:r>
          </a:p>
          <a:p>
            <a:r>
              <a:rPr lang="en-US" sz="2000" dirty="0">
                <a:latin typeface="Times New Roman" pitchFamily="18" charset="0"/>
                <a:cs typeface="Times New Roman" pitchFamily="18" charset="0"/>
              </a:rPr>
              <a:t>So P(</a:t>
            </a:r>
            <a:r>
              <a:rPr lang="en-US" sz="2000" dirty="0" err="1">
                <a:latin typeface="Times New Roman" pitchFamily="18" charset="0"/>
                <a:cs typeface="Times New Roman" pitchFamily="18" charset="0"/>
              </a:rPr>
              <a:t>Yes|Sunny</a:t>
            </a:r>
            <a:r>
              <a:rPr lang="en-US" sz="2000" dirty="0">
                <a:latin typeface="Times New Roman" pitchFamily="18" charset="0"/>
                <a:cs typeface="Times New Roman" pitchFamily="18" charset="0"/>
              </a:rPr>
              <a:t>) = 0.3*0.71/0.35= </a:t>
            </a:r>
            <a:r>
              <a:rPr lang="en-US" sz="2000" b="1" dirty="0">
                <a:latin typeface="Times New Roman" pitchFamily="18" charset="0"/>
                <a:cs typeface="Times New Roman" pitchFamily="18" charset="0"/>
              </a:rPr>
              <a:t>0.60</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a:t>
            </a:r>
            <a:r>
              <a:rPr lang="en-US" sz="2000" b="1" dirty="0" err="1">
                <a:latin typeface="Times New Roman" pitchFamily="18" charset="0"/>
                <a:cs typeface="Times New Roman" pitchFamily="18" charset="0"/>
              </a:rPr>
              <a:t>No|Sunny</a:t>
            </a:r>
            <a:r>
              <a:rPr lang="en-US" sz="2000" b="1" dirty="0">
                <a:latin typeface="Times New Roman" pitchFamily="18" charset="0"/>
                <a:cs typeface="Times New Roman" pitchFamily="18" charset="0"/>
              </a:rPr>
              <a:t>)= P(</a:t>
            </a:r>
            <a:r>
              <a:rPr lang="en-US" sz="2000" b="1" dirty="0" err="1">
                <a:latin typeface="Times New Roman" pitchFamily="18" charset="0"/>
                <a:cs typeface="Times New Roman" pitchFamily="18" charset="0"/>
              </a:rPr>
              <a:t>Sunny|No</a:t>
            </a:r>
            <a:r>
              <a:rPr lang="en-US" sz="2000" b="1" dirty="0">
                <a:latin typeface="Times New Roman" pitchFamily="18" charset="0"/>
                <a:cs typeface="Times New Roman" pitchFamily="18" charset="0"/>
              </a:rPr>
              <a:t>)*P(No)/P(Sunny)</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a:t>
            </a:r>
            <a:r>
              <a:rPr lang="en-US" sz="2000" dirty="0" err="1">
                <a:latin typeface="Times New Roman" pitchFamily="18" charset="0"/>
                <a:cs typeface="Times New Roman" pitchFamily="18" charset="0"/>
              </a:rPr>
              <a:t>Sunny|NO</a:t>
            </a:r>
            <a:r>
              <a:rPr lang="en-US" sz="2000" dirty="0">
                <a:latin typeface="Times New Roman" pitchFamily="18" charset="0"/>
                <a:cs typeface="Times New Roman" pitchFamily="18" charset="0"/>
              </a:rPr>
              <a:t>)= 2/4=0.5</a:t>
            </a:r>
          </a:p>
          <a:p>
            <a:r>
              <a:rPr lang="en-US" sz="2000" dirty="0">
                <a:latin typeface="Times New Roman" pitchFamily="18" charset="0"/>
                <a:cs typeface="Times New Roman" pitchFamily="18" charset="0"/>
              </a:rPr>
              <a:t>P(No)= 0.29</a:t>
            </a:r>
          </a:p>
          <a:p>
            <a:r>
              <a:rPr lang="en-US" sz="2000" dirty="0">
                <a:latin typeface="Times New Roman" pitchFamily="18" charset="0"/>
                <a:cs typeface="Times New Roman" pitchFamily="18" charset="0"/>
              </a:rPr>
              <a:t>P(Sunny)= 0.35</a:t>
            </a:r>
          </a:p>
          <a:p>
            <a:r>
              <a:rPr lang="en-US" sz="2000" dirty="0">
                <a:latin typeface="Times New Roman" pitchFamily="18" charset="0"/>
                <a:cs typeface="Times New Roman" pitchFamily="18" charset="0"/>
              </a:rPr>
              <a:t>So P(</a:t>
            </a:r>
            <a:r>
              <a:rPr lang="en-US" sz="2000" dirty="0" err="1">
                <a:latin typeface="Times New Roman" pitchFamily="18" charset="0"/>
                <a:cs typeface="Times New Roman" pitchFamily="18" charset="0"/>
              </a:rPr>
              <a:t>No|Sunny</a:t>
            </a:r>
            <a:r>
              <a:rPr lang="en-US" sz="2000" dirty="0">
                <a:latin typeface="Times New Roman" pitchFamily="18" charset="0"/>
                <a:cs typeface="Times New Roman" pitchFamily="18" charset="0"/>
              </a:rPr>
              <a:t>)= 0.5*0.29/0.35 = </a:t>
            </a:r>
            <a:r>
              <a:rPr lang="en-US" sz="2000" b="1" dirty="0">
                <a:latin typeface="Times New Roman" pitchFamily="18" charset="0"/>
                <a:cs typeface="Times New Roman" pitchFamily="18" charset="0"/>
              </a:rPr>
              <a:t>0.41</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So as we can see from the above calculation that </a:t>
            </a:r>
            <a:r>
              <a:rPr lang="en-US" sz="2000" b="1" dirty="0">
                <a:latin typeface="Times New Roman" pitchFamily="18" charset="0"/>
                <a:cs typeface="Times New Roman" pitchFamily="18" charset="0"/>
              </a:rPr>
              <a:t>P(</a:t>
            </a:r>
            <a:r>
              <a:rPr lang="en-US" sz="2000" b="1" dirty="0" err="1">
                <a:latin typeface="Times New Roman" pitchFamily="18" charset="0"/>
                <a:cs typeface="Times New Roman" pitchFamily="18" charset="0"/>
              </a:rPr>
              <a:t>Yes|Sunny</a:t>
            </a:r>
            <a:r>
              <a:rPr lang="en-US" sz="2000" b="1" dirty="0">
                <a:latin typeface="Times New Roman" pitchFamily="18" charset="0"/>
                <a:cs typeface="Times New Roman" pitchFamily="18" charset="0"/>
              </a:rPr>
              <a:t>)&gt;P(</a:t>
            </a:r>
            <a:r>
              <a:rPr lang="en-US" sz="2000" b="1" dirty="0" err="1">
                <a:latin typeface="Times New Roman" pitchFamily="18" charset="0"/>
                <a:cs typeface="Times New Roman" pitchFamily="18" charset="0"/>
              </a:rPr>
              <a:t>No|Sunny</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Hence on a Sunny day, Player can play the game.</a:t>
            </a: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398819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pSp>
        <p:nvGrpSpPr>
          <p:cNvPr id="4" name="Group 3"/>
          <p:cNvGrpSpPr/>
          <p:nvPr/>
        </p:nvGrpSpPr>
        <p:grpSpPr>
          <a:xfrm>
            <a:off x="0" y="207010"/>
            <a:ext cx="12192000" cy="6494041"/>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 name="Rectangle 6"/>
          <p:cNvSpPr/>
          <p:nvPr/>
        </p:nvSpPr>
        <p:spPr>
          <a:xfrm>
            <a:off x="277503" y="2450643"/>
            <a:ext cx="11459571" cy="3683060"/>
          </a:xfrm>
          <a:prstGeom prst="rect">
            <a:avLst/>
          </a:prstGeom>
        </p:spPr>
        <p:txBody>
          <a:bodyPr wrap="square">
            <a:spAutoFit/>
          </a:bodyPr>
          <a:lstStyle/>
          <a:p>
            <a:pPr lvl="0" indent="-127000" algn="just">
              <a:lnSpc>
                <a:spcPts val="3500"/>
              </a:lnSpc>
              <a:buClr>
                <a:schemeClr val="dk1"/>
              </a:buClr>
              <a:buSzPts val="2000"/>
              <a:buFont typeface="Arial"/>
              <a:buChar char="•"/>
            </a:pPr>
            <a:r>
              <a:rPr lang="en-US" sz="2400" dirty="0">
                <a:solidFill>
                  <a:schemeClr val="dk1"/>
                </a:solidFill>
                <a:latin typeface="Times New Roman" pitchFamily="18" charset="0"/>
                <a:ea typeface="Calibri"/>
                <a:cs typeface="Times New Roman" pitchFamily="18" charset="0"/>
                <a:sym typeface="Calibri"/>
              </a:rPr>
              <a:t>In supervised learning, the training data provided to the machines work as the supervisor that teaches the machines to predict the output correctly. It applies the same concept as a student learns in the supervision of the teacher.</a:t>
            </a:r>
          </a:p>
          <a:p>
            <a:pPr lvl="0" indent="-127000" algn="just">
              <a:lnSpc>
                <a:spcPts val="3500"/>
              </a:lnSpc>
              <a:buClr>
                <a:schemeClr val="dk1"/>
              </a:buClr>
              <a:buSzPts val="2000"/>
              <a:buFont typeface="Arial"/>
              <a:buChar char="•"/>
            </a:pPr>
            <a:r>
              <a:rPr lang="en-US" sz="2400" dirty="0">
                <a:solidFill>
                  <a:schemeClr val="dk1"/>
                </a:solidFill>
                <a:latin typeface="Times New Roman" pitchFamily="18" charset="0"/>
                <a:ea typeface="Calibri"/>
                <a:cs typeface="Times New Roman" pitchFamily="18" charset="0"/>
                <a:sym typeface="Calibri"/>
              </a:rPr>
              <a:t>Supervised learning is a process of providing input data as well as correct output data to the machine learning model. The aim of a supervised learning algorithm is to </a:t>
            </a:r>
            <a:r>
              <a:rPr lang="en-US" sz="2400" b="1" dirty="0">
                <a:solidFill>
                  <a:schemeClr val="dk1"/>
                </a:solidFill>
                <a:latin typeface="Times New Roman" pitchFamily="18" charset="0"/>
                <a:ea typeface="Calibri"/>
                <a:cs typeface="Times New Roman" pitchFamily="18" charset="0"/>
                <a:sym typeface="Calibri"/>
              </a:rPr>
              <a:t>find a mapping function to map the input variable(x) with the output variable(y).</a:t>
            </a:r>
          </a:p>
          <a:p>
            <a:pPr lvl="0" indent="-127000" algn="just">
              <a:lnSpc>
                <a:spcPts val="3500"/>
              </a:lnSpc>
              <a:buClr>
                <a:schemeClr val="dk1"/>
              </a:buClr>
              <a:buSzPts val="2000"/>
              <a:buFont typeface="Arial"/>
              <a:buChar char="•"/>
            </a:pPr>
            <a:r>
              <a:rPr lang="en-US" sz="2400" dirty="0">
                <a:solidFill>
                  <a:schemeClr val="dk1"/>
                </a:solidFill>
                <a:latin typeface="Times New Roman" pitchFamily="18" charset="0"/>
                <a:ea typeface="Calibri"/>
                <a:cs typeface="Times New Roman" pitchFamily="18" charset="0"/>
                <a:sym typeface="Calibri"/>
              </a:rPr>
              <a:t>In the real-world, supervised learning can be used for Risk Assessment, Image classification, Fraud Detection, spam filtering, etc.</a:t>
            </a:r>
          </a:p>
        </p:txBody>
      </p:sp>
      <p:sp>
        <p:nvSpPr>
          <p:cNvPr id="8" name="Rectangle 7"/>
          <p:cNvSpPr/>
          <p:nvPr/>
        </p:nvSpPr>
        <p:spPr>
          <a:xfrm>
            <a:off x="277502" y="1689659"/>
            <a:ext cx="4439641" cy="584775"/>
          </a:xfrm>
          <a:prstGeom prst="rect">
            <a:avLst/>
          </a:prstGeom>
        </p:spPr>
        <p:txBody>
          <a:bodyPr wrap="square">
            <a:spAutoFit/>
          </a:bodyPr>
          <a:lstStyle/>
          <a:p>
            <a:r>
              <a:rPr lang="en-US" sz="3200" b="1" dirty="0">
                <a:solidFill>
                  <a:schemeClr val="lt1"/>
                </a:solidFill>
                <a:latin typeface="Calibri"/>
                <a:ea typeface="Calibri"/>
                <a:cs typeface="Calibri"/>
                <a:sym typeface="Calibri"/>
              </a:rPr>
              <a:t>Supervised Learning</a:t>
            </a:r>
            <a:endParaRPr lang="en-US" sz="3200" dirty="0"/>
          </a:p>
        </p:txBody>
      </p:sp>
    </p:spTree>
    <p:extLst>
      <p:ext uri="{BB962C8B-B14F-4D97-AF65-F5344CB8AC3E}">
        <p14:creationId xmlns:p14="http://schemas.microsoft.com/office/powerpoint/2010/main" val="3637092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5355312"/>
          </a:xfrm>
          <a:prstGeom prst="rect">
            <a:avLst/>
          </a:prstGeom>
        </p:spPr>
        <p:txBody>
          <a:bodyPr wrap="square">
            <a:spAutoFit/>
          </a:bodyPr>
          <a:lstStyle/>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Naïve Bayes is one of the fast and easy ML algorithms to predict a class of datasets.</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can be used for Binary as well as Multi-class Classifications.</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performs well in Multi-class predictions as compared to the other Algorithms.</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is the most popular choice for </a:t>
            </a:r>
            <a:r>
              <a:rPr lang="en-US" sz="2200" b="1" dirty="0">
                <a:latin typeface="Times New Roman" pitchFamily="18" charset="0"/>
                <a:cs typeface="Times New Roman" pitchFamily="18" charset="0"/>
              </a:rPr>
              <a:t>text classification problems</a:t>
            </a:r>
            <a:r>
              <a:rPr lang="en-US" sz="2200" dirty="0">
                <a:latin typeface="Times New Roman" pitchFamily="18" charset="0"/>
                <a:cs typeface="Times New Roman" pitchFamily="18" charset="0"/>
              </a:rPr>
              <a:t>.</a:t>
            </a:r>
          </a:p>
          <a:p>
            <a:pPr algn="just">
              <a:lnSpc>
                <a:spcPct val="150000"/>
              </a:lnSpc>
            </a:pPr>
            <a:r>
              <a:rPr lang="en-US" sz="2400" b="1" dirty="0"/>
              <a:t>Disadvantages of Naïve Bayes Classifier:</a:t>
            </a:r>
          </a:p>
          <a:p>
            <a:pPr marL="342900" indent="-342900" algn="just">
              <a:lnSpc>
                <a:spcPct val="150000"/>
              </a:lnSpc>
              <a:buFont typeface="Wingdings" pitchFamily="2" charset="2"/>
              <a:buChar char="q"/>
            </a:pPr>
            <a:r>
              <a:rPr lang="en-US" sz="2400" dirty="0"/>
              <a:t>Naive Bayes assumes that all features are independent or unrelated, so it cannot learn the relationship between features.</a:t>
            </a:r>
          </a:p>
          <a:p>
            <a:pPr algn="just">
              <a:lnSpc>
                <a:spcPct val="150000"/>
              </a:lnSpc>
            </a:pPr>
            <a:endParaRPr lang="en-US" sz="2400" b="1" dirty="0"/>
          </a:p>
          <a:p>
            <a:pPr algn="just">
              <a:lnSpc>
                <a:spcPct val="150000"/>
              </a:lnSpc>
            </a:pPr>
            <a:endParaRPr lang="en-US" sz="2200" dirty="0">
              <a:latin typeface="Times New Roman" pitchFamily="18" charset="0"/>
              <a:cs typeface="Times New Roman" pitchFamily="18" charset="0"/>
            </a:endParaRPr>
          </a:p>
          <a:p>
            <a:pPr marL="342900" indent="-342900" algn="just">
              <a:lnSpc>
                <a:spcPct val="150000"/>
              </a:lnSpc>
              <a:buFont typeface="Wingdings" pitchFamily="2" charset="2"/>
              <a:buChar char="q"/>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451707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Applications of Naïve Bayes Classifier</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2062872"/>
          </a:xfrm>
          <a:prstGeom prst="rect">
            <a:avLst/>
          </a:prstGeom>
        </p:spPr>
        <p:txBody>
          <a:bodyPr wrap="square">
            <a:spAutoFit/>
          </a:bodyPr>
          <a:lstStyle/>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is used for Credit Scoring.</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is used in medical data classification.</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can be used in real-time predictions because Naïve Bayes Classifier is an eager learner.</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is used in Text classification such as Spam filtering and Sentiment analysis.</a:t>
            </a:r>
          </a:p>
        </p:txBody>
      </p:sp>
    </p:spTree>
    <p:extLst>
      <p:ext uri="{BB962C8B-B14F-4D97-AF65-F5344CB8AC3E}">
        <p14:creationId xmlns:p14="http://schemas.microsoft.com/office/powerpoint/2010/main" val="295813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Naïve Bayes Model:</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324261"/>
          </a:xfrm>
          <a:prstGeom prst="rect">
            <a:avLst/>
          </a:prstGeom>
        </p:spPr>
        <p:txBody>
          <a:bodyPr wrap="square">
            <a:spAutoFit/>
          </a:bodyPr>
          <a:lstStyle/>
          <a:p>
            <a:r>
              <a:rPr lang="en-US" sz="2200" dirty="0">
                <a:latin typeface="Times New Roman" pitchFamily="18" charset="0"/>
                <a:cs typeface="Times New Roman" pitchFamily="18" charset="0"/>
              </a:rPr>
              <a:t>There are three types of Naive Bayes Model, which are given below:</a:t>
            </a:r>
          </a:p>
          <a:p>
            <a:pPr marL="342900" indent="-342900">
              <a:buFont typeface="Wingdings" pitchFamily="2" charset="2"/>
              <a:buChar char="q"/>
            </a:pPr>
            <a:r>
              <a:rPr lang="en-US" sz="2200" b="1" dirty="0">
                <a:latin typeface="Times New Roman" pitchFamily="18" charset="0"/>
                <a:cs typeface="Times New Roman" pitchFamily="18" charset="0"/>
              </a:rPr>
              <a:t>Gaussian</a:t>
            </a:r>
            <a:r>
              <a:rPr lang="en-US" sz="2200" dirty="0">
                <a:latin typeface="Times New Roman" pitchFamily="18" charset="0"/>
                <a:cs typeface="Times New Roman" pitchFamily="18" charset="0"/>
              </a:rPr>
              <a:t>: The Gaussian model assumes that features follow a normal distribution. This means if predictors take continuous values instead of discrete, then the model assumes that these values are sampled from the Gaussian distribution.</a:t>
            </a:r>
          </a:p>
          <a:p>
            <a:pPr marL="342900" indent="-342900">
              <a:buFont typeface="Wingdings" pitchFamily="2" charset="2"/>
              <a:buChar char="q"/>
            </a:pPr>
            <a:r>
              <a:rPr lang="en-US" sz="2200" b="1" dirty="0">
                <a:latin typeface="Times New Roman" pitchFamily="18" charset="0"/>
                <a:cs typeface="Times New Roman" pitchFamily="18" charset="0"/>
              </a:rPr>
              <a:t>Multinomial</a:t>
            </a:r>
            <a:r>
              <a:rPr lang="en-US" sz="2200" dirty="0">
                <a:latin typeface="Times New Roman" pitchFamily="18" charset="0"/>
                <a:cs typeface="Times New Roman" pitchFamily="18" charset="0"/>
              </a:rPr>
              <a:t>: The Multinomial Naïve Bayes classifier is used when the data is multinomial distributed. It is primarily used for document classification problems, it means a particular document belongs to which category such as Sports, Politics, education, etc.</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The classifier uses the frequency of words for the predictors.</a:t>
            </a:r>
          </a:p>
          <a:p>
            <a:pPr marL="342900" indent="-342900">
              <a:buFont typeface="Wingdings" pitchFamily="2" charset="2"/>
              <a:buChar char="q"/>
            </a:pPr>
            <a:r>
              <a:rPr lang="en-US" sz="2200" b="1" dirty="0">
                <a:latin typeface="Times New Roman" pitchFamily="18" charset="0"/>
                <a:cs typeface="Times New Roman" pitchFamily="18" charset="0"/>
              </a:rPr>
              <a:t>Bernoulli</a:t>
            </a:r>
            <a:r>
              <a:rPr lang="en-US" sz="2200" dirty="0">
                <a:latin typeface="Times New Roman" pitchFamily="18" charset="0"/>
                <a:cs typeface="Times New Roman" pitchFamily="18" charset="0"/>
              </a:rPr>
              <a:t>: The Bernoulli classifier works similar to the Multinomial classifier, but the predictor variables are the independent Booleans variables. Such as if a particular word is present or not in a document. This model is also famous for document classification tasks.</a:t>
            </a:r>
          </a:p>
          <a:p>
            <a:pPr algn="just">
              <a:lnSpc>
                <a:spcPct val="150000"/>
              </a:lnSpc>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4140335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Decision Tree Classification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324261"/>
          </a:xfrm>
          <a:prstGeom prst="rect">
            <a:avLst/>
          </a:prstGeom>
        </p:spPr>
        <p:txBody>
          <a:bodyPr wrap="square">
            <a:spAutoFit/>
          </a:bodyPr>
          <a:lstStyle/>
          <a:p>
            <a:pPr marL="342900" indent="-342900">
              <a:buFont typeface="Arial" pitchFamily="34" charset="0"/>
              <a:buChar char="•"/>
            </a:pPr>
            <a:r>
              <a:rPr lang="en-US" sz="2200" dirty="0">
                <a:latin typeface="Times New Roman" pitchFamily="18" charset="0"/>
                <a:cs typeface="Times New Roman" pitchFamily="18" charset="0"/>
              </a:rPr>
              <a:t>Decision Tree is a </a:t>
            </a:r>
            <a:r>
              <a:rPr lang="en-US" sz="2200" b="1" dirty="0">
                <a:latin typeface="Times New Roman" pitchFamily="18" charset="0"/>
                <a:cs typeface="Times New Roman" pitchFamily="18" charset="0"/>
              </a:rPr>
              <a:t>Supervised learning technique </a:t>
            </a:r>
            <a:r>
              <a:rPr lang="en-US" sz="2200" dirty="0">
                <a:latin typeface="Times New Roman" pitchFamily="18" charset="0"/>
                <a:cs typeface="Times New Roman" pitchFamily="18" charset="0"/>
              </a:rPr>
              <a:t>that can be used for both classification and Regression problems, but mostly it is preferred for solving Classification problems. </a:t>
            </a:r>
          </a:p>
          <a:p>
            <a:pPr marL="342900" indent="-342900">
              <a:buFont typeface="Arial" pitchFamily="34" charset="0"/>
              <a:buChar char="•"/>
            </a:pPr>
            <a:r>
              <a:rPr lang="en-US" sz="2200" dirty="0">
                <a:latin typeface="Times New Roman" pitchFamily="18" charset="0"/>
                <a:cs typeface="Times New Roman" pitchFamily="18" charset="0"/>
              </a:rPr>
              <a:t>It is a tree-structured classifier, where</a:t>
            </a:r>
            <a:r>
              <a:rPr lang="en-US" sz="2200" b="1" dirty="0">
                <a:latin typeface="Times New Roman" pitchFamily="18" charset="0"/>
                <a:cs typeface="Times New Roman" pitchFamily="18" charset="0"/>
              </a:rPr>
              <a:t> internal nodes represent the features of a dataset, branches represent the decision rules</a:t>
            </a:r>
            <a:r>
              <a:rPr lang="en-US" sz="2200" dirty="0">
                <a:latin typeface="Times New Roman" pitchFamily="18" charset="0"/>
                <a:cs typeface="Times New Roman" pitchFamily="18" charset="0"/>
              </a:rPr>
              <a:t> and </a:t>
            </a:r>
            <a:r>
              <a:rPr lang="en-US" sz="2200" b="1" dirty="0">
                <a:latin typeface="Times New Roman" pitchFamily="18" charset="0"/>
                <a:cs typeface="Times New Roman" pitchFamily="18" charset="0"/>
              </a:rPr>
              <a:t>each leaf node represents the outcome.</a:t>
            </a:r>
            <a:endParaRPr lang="en-US" sz="2200" dirty="0">
              <a:latin typeface="Times New Roman" pitchFamily="18" charset="0"/>
              <a:cs typeface="Times New Roman" pitchFamily="18" charset="0"/>
            </a:endParaRPr>
          </a:p>
          <a:p>
            <a:pPr marL="342900" indent="-342900">
              <a:buFont typeface="Arial" pitchFamily="34" charset="0"/>
              <a:buChar char="•"/>
            </a:pPr>
            <a:r>
              <a:rPr lang="en-US" sz="2200" dirty="0">
                <a:latin typeface="Times New Roman" pitchFamily="18" charset="0"/>
                <a:cs typeface="Times New Roman" pitchFamily="18" charset="0"/>
              </a:rPr>
              <a:t>In a Decision tree, there are two nodes, which are the </a:t>
            </a:r>
            <a:r>
              <a:rPr lang="en-US" sz="2200" b="1" dirty="0">
                <a:latin typeface="Times New Roman" pitchFamily="18" charset="0"/>
                <a:cs typeface="Times New Roman" pitchFamily="18" charset="0"/>
              </a:rPr>
              <a:t>Decision Node</a:t>
            </a:r>
            <a:r>
              <a:rPr lang="en-US" sz="2200" dirty="0">
                <a:latin typeface="Times New Roman" pitchFamily="18" charset="0"/>
                <a:cs typeface="Times New Roman" pitchFamily="18" charset="0"/>
              </a:rPr>
              <a:t> and</a:t>
            </a:r>
            <a:r>
              <a:rPr lang="en-US" sz="2200" b="1" dirty="0">
                <a:latin typeface="Times New Roman" pitchFamily="18" charset="0"/>
                <a:cs typeface="Times New Roman" pitchFamily="18" charset="0"/>
              </a:rPr>
              <a:t> Leaf Node.</a:t>
            </a:r>
            <a:r>
              <a:rPr lang="en-US" sz="2200" dirty="0">
                <a:latin typeface="Times New Roman" pitchFamily="18" charset="0"/>
                <a:cs typeface="Times New Roman" pitchFamily="18" charset="0"/>
              </a:rPr>
              <a:t> </a:t>
            </a:r>
          </a:p>
          <a:p>
            <a:pPr marL="342900" indent="-342900">
              <a:buFont typeface="Arial" pitchFamily="34" charset="0"/>
              <a:buChar char="•"/>
            </a:pPr>
            <a:r>
              <a:rPr lang="en-US" sz="2200" b="1" dirty="0">
                <a:latin typeface="Times New Roman" pitchFamily="18" charset="0"/>
                <a:cs typeface="Times New Roman" pitchFamily="18" charset="0"/>
              </a:rPr>
              <a:t>Decision nodes </a:t>
            </a:r>
            <a:r>
              <a:rPr lang="en-US" sz="2200" dirty="0">
                <a:latin typeface="Times New Roman" pitchFamily="18" charset="0"/>
                <a:cs typeface="Times New Roman" pitchFamily="18" charset="0"/>
              </a:rPr>
              <a:t>are used to make any decision and have multiple branches.</a:t>
            </a:r>
          </a:p>
          <a:p>
            <a:pPr marL="342900" indent="-342900">
              <a:buFont typeface="Arial" pitchFamily="34" charset="0"/>
              <a:buChar char="•"/>
            </a:pPr>
            <a:r>
              <a:rPr lang="en-US" sz="2200" b="1" dirty="0">
                <a:latin typeface="Times New Roman" pitchFamily="18" charset="0"/>
                <a:cs typeface="Times New Roman" pitchFamily="18" charset="0"/>
              </a:rPr>
              <a:t>Leaf nodes </a:t>
            </a:r>
            <a:r>
              <a:rPr lang="en-US" sz="2200" dirty="0">
                <a:latin typeface="Times New Roman" pitchFamily="18" charset="0"/>
                <a:cs typeface="Times New Roman" pitchFamily="18" charset="0"/>
              </a:rPr>
              <a:t>are the output of those decisions and do not contain any further branches.</a:t>
            </a:r>
          </a:p>
          <a:p>
            <a:pPr marL="342900" indent="-342900">
              <a:buFont typeface="Arial" pitchFamily="34" charset="0"/>
              <a:buChar char="•"/>
            </a:pPr>
            <a:r>
              <a:rPr lang="en-US" sz="2200" dirty="0">
                <a:latin typeface="Times New Roman" pitchFamily="18" charset="0"/>
                <a:cs typeface="Times New Roman" pitchFamily="18" charset="0"/>
              </a:rPr>
              <a:t>The decisions or the test are performed on the basis of features of the given dataset.</a:t>
            </a:r>
          </a:p>
          <a:p>
            <a:endParaRPr lang="en-US" sz="2200" b="1" i="1" dirty="0">
              <a:latin typeface="Times New Roman" pitchFamily="18" charset="0"/>
              <a:cs typeface="Times New Roman" pitchFamily="18" charset="0"/>
            </a:endParaRPr>
          </a:p>
          <a:p>
            <a:r>
              <a:rPr lang="en-US" sz="2200" b="1" i="1" dirty="0">
                <a:latin typeface="Times New Roman" pitchFamily="18" charset="0"/>
                <a:cs typeface="Times New Roman" pitchFamily="18" charset="0"/>
              </a:rPr>
              <a:t>It is a graphical representation for getting all the possible solutions to a problem/decision based on given conditions.</a:t>
            </a: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7450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Decision Tree Classification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4094198"/>
          </a:xfrm>
          <a:prstGeom prst="rect">
            <a:avLst/>
          </a:prstGeom>
        </p:spPr>
        <p:txBody>
          <a:bodyPr wrap="square">
            <a:spAutoFit/>
          </a:bodyPr>
          <a:lstStyle/>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It is called a decision tree because it is similar to a tree.</a:t>
            </a:r>
          </a:p>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It starts with the </a:t>
            </a:r>
            <a:r>
              <a:rPr lang="en-US" sz="2200" b="1" dirty="0">
                <a:latin typeface="Times New Roman" pitchFamily="18" charset="0"/>
                <a:cs typeface="Times New Roman" pitchFamily="18" charset="0"/>
              </a:rPr>
              <a:t>root node</a:t>
            </a:r>
            <a:r>
              <a:rPr lang="en-US" sz="2200" dirty="0">
                <a:latin typeface="Times New Roman" pitchFamily="18" charset="0"/>
                <a:cs typeface="Times New Roman" pitchFamily="18" charset="0"/>
              </a:rPr>
              <a:t>, which expands on further branches and constructs a tree-like structure.</a:t>
            </a:r>
          </a:p>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In order to build a tree, we use the </a:t>
            </a:r>
            <a:r>
              <a:rPr lang="en-US" sz="2200" b="1" dirty="0">
                <a:latin typeface="Times New Roman" pitchFamily="18" charset="0"/>
                <a:cs typeface="Times New Roman" pitchFamily="18" charset="0"/>
              </a:rPr>
              <a:t>ID3 And </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CART algorithm,</a:t>
            </a:r>
            <a:r>
              <a:rPr lang="en-US" sz="2200" dirty="0">
                <a:latin typeface="Times New Roman" pitchFamily="18" charset="0"/>
                <a:cs typeface="Times New Roman" pitchFamily="18" charset="0"/>
              </a:rPr>
              <a:t> which stands for </a:t>
            </a:r>
            <a:r>
              <a:rPr lang="en-US" sz="2200" b="1" dirty="0">
                <a:latin typeface="Times New Roman" pitchFamily="18" charset="0"/>
                <a:cs typeface="Times New Roman" pitchFamily="18" charset="0"/>
              </a:rPr>
              <a:t>Iterative </a:t>
            </a:r>
            <a:r>
              <a:rPr lang="en-US" sz="2200" b="1" dirty="0" err="1">
                <a:latin typeface="Times New Roman" pitchFamily="18" charset="0"/>
                <a:cs typeface="Times New Roman" pitchFamily="18" charset="0"/>
              </a:rPr>
              <a:t>Dichotomiser</a:t>
            </a:r>
            <a:r>
              <a:rPr lang="en-US" sz="2200" b="1" dirty="0">
                <a:latin typeface="Times New Roman" pitchFamily="18" charset="0"/>
                <a:cs typeface="Times New Roman" pitchFamily="18" charset="0"/>
              </a:rPr>
              <a:t> 3 / Classification and Regression Tree algorithm.</a:t>
            </a:r>
            <a:endParaRPr lang="en-US" sz="22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A decision tree simply asks a question, and based on the answer (Yes/No), it further split the tree into </a:t>
            </a:r>
            <a:r>
              <a:rPr lang="en-US" sz="2200" dirty="0" err="1">
                <a:latin typeface="Times New Roman" pitchFamily="18" charset="0"/>
                <a:cs typeface="Times New Roman" pitchFamily="18" charset="0"/>
              </a:rPr>
              <a:t>subtrees</a:t>
            </a:r>
            <a:r>
              <a:rPr lang="en-US" sz="2200" dirty="0">
                <a:latin typeface="Times New Roman" pitchFamily="18" charset="0"/>
                <a:cs typeface="Times New Roman" pitchFamily="18" charset="0"/>
              </a:rPr>
              <a:t>.</a:t>
            </a:r>
          </a:p>
          <a:p>
            <a:pPr algn="just">
              <a:lnSpc>
                <a:spcPct val="150000"/>
              </a:lnSpc>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7082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1935678" y="-92869"/>
            <a:ext cx="12192000" cy="6900863"/>
          </a:xfrm>
          <a:prstGeom prst="rect">
            <a:avLst/>
          </a:prstGeom>
          <a:noFill/>
          <a:ln>
            <a:noFill/>
          </a:ln>
        </p:spPr>
      </p:pic>
      <p:sp>
        <p:nvSpPr>
          <p:cNvPr id="122" name="Google Shape;122;p4"/>
          <p:cNvSpPr/>
          <p:nvPr/>
        </p:nvSpPr>
        <p:spPr>
          <a:xfrm>
            <a:off x="-1179443"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Decision Tree Classification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1047210"/>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Below diagram explains the general structure of a decision tree:</a:t>
            </a:r>
          </a:p>
          <a:p>
            <a:pPr algn="just">
              <a:lnSpc>
                <a:spcPct val="150000"/>
              </a:lnSpc>
            </a:pPr>
            <a:endParaRPr lang="en-US" sz="2200" dirty="0">
              <a:latin typeface="Times New Roman" pitchFamily="18" charset="0"/>
              <a:cs typeface="Times New Roman" pitchFamily="18" charset="0"/>
            </a:endParaRPr>
          </a:p>
        </p:txBody>
      </p:sp>
      <p:pic>
        <p:nvPicPr>
          <p:cNvPr id="1026" name="Picture 2" descr="C:\Users\ADMIN\Desktop\decision-tree-classification-algorith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322" y="2989273"/>
            <a:ext cx="5079671" cy="338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86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1935678" y="-92869"/>
            <a:ext cx="12192000" cy="6900863"/>
          </a:xfrm>
          <a:prstGeom prst="rect">
            <a:avLst/>
          </a:prstGeom>
          <a:noFill/>
          <a:ln>
            <a:noFill/>
          </a:ln>
        </p:spPr>
      </p:pic>
      <p:sp>
        <p:nvSpPr>
          <p:cNvPr id="122" name="Google Shape;122;p4"/>
          <p:cNvSpPr/>
          <p:nvPr/>
        </p:nvSpPr>
        <p:spPr>
          <a:xfrm>
            <a:off x="-1179443"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Decision Tree Classification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522513" y="2465668"/>
            <a:ext cx="11257809" cy="1047210"/>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Below diagram explains the general structure of a decision tree:</a:t>
            </a:r>
          </a:p>
          <a:p>
            <a:pPr algn="just">
              <a:lnSpc>
                <a:spcPct val="150000"/>
              </a:lnSpc>
            </a:pPr>
            <a:endParaRPr lang="en-US" sz="2200" dirty="0">
              <a:latin typeface="Times New Roman" pitchFamily="18" charset="0"/>
              <a:cs typeface="Times New Roman" pitchFamily="18" charset="0"/>
            </a:endParaRPr>
          </a:p>
        </p:txBody>
      </p:sp>
      <p:pic>
        <p:nvPicPr>
          <p:cNvPr id="6146" name="Picture 2" descr="https://miro.medium.com/v2/resize:fit:673/1*MCn6_qX_KYNwHaTSOqqbS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94" y="3068638"/>
            <a:ext cx="64103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381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1935678" y="-42863"/>
            <a:ext cx="12192000" cy="6900863"/>
          </a:xfrm>
          <a:prstGeom prst="rect">
            <a:avLst/>
          </a:prstGeom>
          <a:noFill/>
          <a:ln>
            <a:noFill/>
          </a:ln>
        </p:spPr>
      </p:pic>
      <p:sp>
        <p:nvSpPr>
          <p:cNvPr id="122" name="Google Shape;122;p4"/>
          <p:cNvSpPr/>
          <p:nvPr/>
        </p:nvSpPr>
        <p:spPr>
          <a:xfrm>
            <a:off x="-1935679" y="1710672"/>
            <a:ext cx="14020841"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use Decision Trees?: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1607944" y="2648775"/>
            <a:ext cx="13418943" cy="2570704"/>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There are various algorithms in Machine learning, so choosing the best algorithm for the given dataset and problem is the main point to remember while creating a machine learning model. Below are the two reasons for using the Decision tree:</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Decision Trees usually mimic human thinking ability while making a decision, so it is easy to understand.</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The logic behind the decision tree can be easily understood because it shows a tree-like structure.</a:t>
            </a:r>
          </a:p>
        </p:txBody>
      </p:sp>
    </p:spTree>
    <p:extLst>
      <p:ext uri="{BB962C8B-B14F-4D97-AF65-F5344CB8AC3E}">
        <p14:creationId xmlns:p14="http://schemas.microsoft.com/office/powerpoint/2010/main" val="2195165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Decision Tree Terminologies: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785652"/>
          </a:xfrm>
          <a:prstGeom prst="rect">
            <a:avLst/>
          </a:prstGeom>
        </p:spPr>
        <p:txBody>
          <a:bodyPr wrap="square">
            <a:spAutoFit/>
          </a:bodyPr>
          <a:lstStyle/>
          <a:p>
            <a:pPr algn="just"/>
            <a:r>
              <a:rPr lang="en-US" sz="2400" b="1" dirty="0">
                <a:latin typeface="Times New Roman" pitchFamily="18" charset="0"/>
                <a:cs typeface="Times New Roman" pitchFamily="18" charset="0"/>
              </a:rPr>
              <a:t>Root Node:</a:t>
            </a:r>
            <a:r>
              <a:rPr lang="en-US" sz="2400" dirty="0">
                <a:latin typeface="Times New Roman" pitchFamily="18" charset="0"/>
                <a:cs typeface="Times New Roman" pitchFamily="18" charset="0"/>
              </a:rPr>
              <a:t> Root node is from where the decision tree starts. It represents the entire dataset, which further gets divided into two or more homogeneous sets.</a:t>
            </a:r>
          </a:p>
          <a:p>
            <a:pPr algn="just"/>
            <a:r>
              <a:rPr lang="en-US" sz="2400" b="1" dirty="0">
                <a:latin typeface="Times New Roman" pitchFamily="18" charset="0"/>
                <a:cs typeface="Times New Roman" pitchFamily="18" charset="0"/>
              </a:rPr>
              <a:t>Leaf Node:</a:t>
            </a:r>
            <a:r>
              <a:rPr lang="en-US" sz="2400" dirty="0">
                <a:latin typeface="Times New Roman" pitchFamily="18" charset="0"/>
                <a:cs typeface="Times New Roman" pitchFamily="18" charset="0"/>
              </a:rPr>
              <a:t> Leaf nodes are the final output node, and the tree cannot be segregated further after getting a leaf node.</a:t>
            </a:r>
          </a:p>
          <a:p>
            <a:pPr algn="just"/>
            <a:r>
              <a:rPr lang="en-US" sz="2400" b="1" dirty="0">
                <a:latin typeface="Times New Roman" pitchFamily="18" charset="0"/>
                <a:cs typeface="Times New Roman" pitchFamily="18" charset="0"/>
              </a:rPr>
              <a:t>Splitting:</a:t>
            </a:r>
            <a:r>
              <a:rPr lang="en-US" sz="2400" dirty="0">
                <a:latin typeface="Times New Roman" pitchFamily="18" charset="0"/>
                <a:cs typeface="Times New Roman" pitchFamily="18" charset="0"/>
              </a:rPr>
              <a:t> Splitting is the process of dividing the decision node/root node into sub-nodes according to the given conditions.</a:t>
            </a:r>
          </a:p>
          <a:p>
            <a:pPr algn="just"/>
            <a:r>
              <a:rPr lang="en-US" sz="2400" b="1" dirty="0">
                <a:latin typeface="Times New Roman" pitchFamily="18" charset="0"/>
                <a:cs typeface="Times New Roman" pitchFamily="18" charset="0"/>
              </a:rPr>
              <a:t>Branch/Sub Tree:</a:t>
            </a:r>
            <a:r>
              <a:rPr lang="en-US" sz="2400" dirty="0">
                <a:latin typeface="Times New Roman" pitchFamily="18" charset="0"/>
                <a:cs typeface="Times New Roman" pitchFamily="18" charset="0"/>
              </a:rPr>
              <a:t> A tree formed by splitting the tree.</a:t>
            </a:r>
          </a:p>
          <a:p>
            <a:pPr algn="just"/>
            <a:r>
              <a:rPr lang="en-US" sz="2400" b="1" dirty="0">
                <a:latin typeface="Times New Roman" pitchFamily="18" charset="0"/>
                <a:cs typeface="Times New Roman" pitchFamily="18" charset="0"/>
              </a:rPr>
              <a:t>Pruning:</a:t>
            </a:r>
            <a:r>
              <a:rPr lang="en-US" sz="2400" dirty="0">
                <a:latin typeface="Times New Roman" pitchFamily="18" charset="0"/>
                <a:cs typeface="Times New Roman" pitchFamily="18" charset="0"/>
              </a:rPr>
              <a:t> Pruning is the process of removing the unwanted branches from the tree.</a:t>
            </a:r>
          </a:p>
          <a:p>
            <a:pPr algn="just"/>
            <a:r>
              <a:rPr lang="en-US" sz="2400" b="1" dirty="0">
                <a:latin typeface="Times New Roman" pitchFamily="18" charset="0"/>
                <a:cs typeface="Times New Roman" pitchFamily="18" charset="0"/>
              </a:rPr>
              <a:t>Parent/Child node:</a:t>
            </a:r>
            <a:r>
              <a:rPr lang="en-US" sz="2400" dirty="0">
                <a:latin typeface="Times New Roman" pitchFamily="18" charset="0"/>
                <a:cs typeface="Times New Roman" pitchFamily="18" charset="0"/>
              </a:rPr>
              <a:t> The root node of the tree is called the parent node, and other nodes are called the child nodes.</a:t>
            </a:r>
          </a:p>
        </p:txBody>
      </p:sp>
    </p:spTree>
    <p:extLst>
      <p:ext uri="{BB962C8B-B14F-4D97-AF65-F5344CB8AC3E}">
        <p14:creationId xmlns:p14="http://schemas.microsoft.com/office/powerpoint/2010/main" val="2377078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does the Decision Tree algorithm Work?:</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2308324"/>
          </a:xfrm>
          <a:prstGeom prst="rect">
            <a:avLst/>
          </a:prstGeom>
        </p:spPr>
        <p:txBody>
          <a:bodyPr wrap="square">
            <a:spAutoFit/>
          </a:bodyPr>
          <a:lstStyle/>
          <a:p>
            <a:r>
              <a:rPr lang="en-US" sz="2400" dirty="0">
                <a:latin typeface="Times New Roman" pitchFamily="18" charset="0"/>
                <a:cs typeface="Times New Roman"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r>
              <a:rPr lang="en-US" sz="2400" dirty="0">
                <a:latin typeface="Times New Roman" pitchFamily="18" charset="0"/>
                <a:cs typeface="Times New Roman" pitchFamily="18" charset="0"/>
              </a:rPr>
              <a:t>For the next node, the algorithm again compares the attribute value with the other sub-nodes and move further. It continues the process until it reaches the leaf node of the tree. </a:t>
            </a:r>
          </a:p>
        </p:txBody>
      </p:sp>
    </p:spTree>
    <p:extLst>
      <p:ext uri="{BB962C8B-B14F-4D97-AF65-F5344CB8AC3E}">
        <p14:creationId xmlns:p14="http://schemas.microsoft.com/office/powerpoint/2010/main" val="175084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 name="Group 4"/>
          <p:cNvGrpSpPr/>
          <p:nvPr/>
        </p:nvGrpSpPr>
        <p:grpSpPr>
          <a:xfrm>
            <a:off x="0" y="207010"/>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188687" y="2553017"/>
            <a:ext cx="11742056" cy="4094277"/>
          </a:xfrm>
        </p:spPr>
        <p:txBody>
          <a:bodyPr>
            <a:noAutofit/>
          </a:bodyPr>
          <a:lstStyle/>
          <a:p>
            <a:pPr algn="just">
              <a:lnSpc>
                <a:spcPct val="100000"/>
              </a:lnSpc>
            </a:pPr>
            <a:r>
              <a:rPr lang="en-US" sz="2200" b="1" dirty="0">
                <a:latin typeface="Times New Roman" panose="02020603050405020304" pitchFamily="18" charset="0"/>
                <a:cs typeface="Times New Roman" panose="02020603050405020304" pitchFamily="18" charset="0"/>
              </a:rPr>
              <a:t>Labeled Data:</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The dataset used in supervised learning consists of input-output pairs. The inputs are typically represented as feature vectors, and the outputs are the labels or target values.</a:t>
            </a:r>
          </a:p>
          <a:p>
            <a:pPr algn="just">
              <a:lnSpc>
                <a:spcPct val="100000"/>
              </a:lnSpc>
            </a:pPr>
            <a:r>
              <a:rPr lang="en-US" sz="2200" b="1" dirty="0">
                <a:latin typeface="Times New Roman" panose="02020603050405020304" pitchFamily="18" charset="0"/>
                <a:cs typeface="Times New Roman" panose="02020603050405020304" pitchFamily="18" charset="0"/>
              </a:rPr>
              <a:t>Training Phase:</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During the training phase, the supervised learning algorithm analyzes the labeled data to learn patterns and relationships between the input features and the output labels. This learning process involves optimizing the model's parameters to minimize the error in predictions.</a:t>
            </a:r>
          </a:p>
          <a:p>
            <a:pPr algn="just">
              <a:lnSpc>
                <a:spcPct val="100000"/>
              </a:lnSpc>
            </a:pPr>
            <a:r>
              <a:rPr lang="en-US" sz="2200" b="1" dirty="0">
                <a:latin typeface="Times New Roman" panose="02020603050405020304" pitchFamily="18" charset="0"/>
                <a:cs typeface="Times New Roman" panose="02020603050405020304" pitchFamily="18" charset="0"/>
              </a:rPr>
              <a:t>Prediction Phase:</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Once the model is trained, it can be used to predict the output for new, unseen input data. The model's performance is usually evaluated using a separate test set that was not seen during training.</a:t>
            </a:r>
          </a:p>
        </p:txBody>
      </p:sp>
      <p:sp>
        <p:nvSpPr>
          <p:cNvPr id="8" name="Rectangle 7"/>
          <p:cNvSpPr/>
          <p:nvPr/>
        </p:nvSpPr>
        <p:spPr>
          <a:xfrm>
            <a:off x="386687" y="1855167"/>
            <a:ext cx="2632284" cy="584775"/>
          </a:xfrm>
          <a:prstGeom prst="rect">
            <a:avLst/>
          </a:prstGeom>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Key Concepts</a:t>
            </a:r>
            <a:endParaRPr lang="en-US"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720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does the Decision Tree algorithm Work?:</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785652"/>
          </a:xfrm>
          <a:prstGeom prst="rect">
            <a:avLst/>
          </a:prstGeom>
        </p:spPr>
        <p:txBody>
          <a:bodyPr wrap="square">
            <a:spAutoFit/>
          </a:bodyPr>
          <a:lstStyle/>
          <a:p>
            <a:r>
              <a:rPr lang="en-US" sz="2400" b="1" dirty="0">
                <a:latin typeface="Times New Roman" pitchFamily="18" charset="0"/>
                <a:cs typeface="Times New Roman" pitchFamily="18" charset="0"/>
              </a:rPr>
              <a:t>complete process can be better understood using the below algorithm</a:t>
            </a:r>
            <a:r>
              <a:rPr lang="en-US" sz="2400" dirty="0">
                <a:latin typeface="Times New Roman" pitchFamily="18" charset="0"/>
                <a:cs typeface="Times New Roman" pitchFamily="18" charset="0"/>
              </a:rPr>
              <a:t>:</a:t>
            </a:r>
          </a:p>
          <a:p>
            <a:pPr algn="just">
              <a:lnSpc>
                <a:spcPct val="150000"/>
              </a:lnSpc>
            </a:pPr>
            <a:r>
              <a:rPr lang="en-US" sz="2000" b="1" dirty="0">
                <a:latin typeface="Times New Roman" pitchFamily="18" charset="0"/>
                <a:cs typeface="Times New Roman" pitchFamily="18" charset="0"/>
              </a:rPr>
              <a:t>Step-1: </a:t>
            </a:r>
            <a:r>
              <a:rPr lang="en-US" sz="2000" dirty="0">
                <a:latin typeface="Times New Roman" pitchFamily="18" charset="0"/>
                <a:cs typeface="Times New Roman" pitchFamily="18" charset="0"/>
              </a:rPr>
              <a:t>Begin the tree with the root node, says S, which contains the complete dataset.</a:t>
            </a:r>
          </a:p>
          <a:p>
            <a:pPr algn="just">
              <a:lnSpc>
                <a:spcPct val="150000"/>
              </a:lnSpc>
            </a:pPr>
            <a:r>
              <a:rPr lang="en-US" sz="2000" b="1" dirty="0">
                <a:latin typeface="Times New Roman" pitchFamily="18" charset="0"/>
                <a:cs typeface="Times New Roman" pitchFamily="18" charset="0"/>
              </a:rPr>
              <a:t>Step-2: </a:t>
            </a:r>
            <a:r>
              <a:rPr lang="en-US" sz="2000" dirty="0">
                <a:latin typeface="Times New Roman" pitchFamily="18" charset="0"/>
                <a:cs typeface="Times New Roman" pitchFamily="18" charset="0"/>
              </a:rPr>
              <a:t>Find the best attribute in the dataset using </a:t>
            </a:r>
            <a:r>
              <a:rPr lang="en-US" sz="2000" b="1" dirty="0">
                <a:latin typeface="Times New Roman" pitchFamily="18" charset="0"/>
                <a:cs typeface="Times New Roman" pitchFamily="18" charset="0"/>
              </a:rPr>
              <a:t>Attribute Selection Measure (ASM).</a:t>
            </a:r>
          </a:p>
          <a:p>
            <a:pPr algn="just">
              <a:lnSpc>
                <a:spcPct val="150000"/>
              </a:lnSpc>
            </a:pPr>
            <a:r>
              <a:rPr lang="en-US" sz="2000" b="1" dirty="0">
                <a:latin typeface="Times New Roman" pitchFamily="18" charset="0"/>
                <a:cs typeface="Times New Roman" pitchFamily="18" charset="0"/>
              </a:rPr>
              <a:t>Step-3: </a:t>
            </a:r>
            <a:r>
              <a:rPr lang="en-US" sz="2000" dirty="0">
                <a:latin typeface="Times New Roman" pitchFamily="18" charset="0"/>
                <a:cs typeface="Times New Roman" pitchFamily="18" charset="0"/>
              </a:rPr>
              <a:t>Divide the S into subsets that contains possible values for the best attributes.</a:t>
            </a:r>
          </a:p>
          <a:p>
            <a:pPr algn="just">
              <a:lnSpc>
                <a:spcPct val="150000"/>
              </a:lnSpc>
            </a:pPr>
            <a:r>
              <a:rPr lang="en-US" sz="2000" b="1" dirty="0">
                <a:latin typeface="Times New Roman" pitchFamily="18" charset="0"/>
                <a:cs typeface="Times New Roman" pitchFamily="18" charset="0"/>
              </a:rPr>
              <a:t>Step-4: </a:t>
            </a:r>
            <a:r>
              <a:rPr lang="en-US" sz="2000" dirty="0">
                <a:latin typeface="Times New Roman" pitchFamily="18" charset="0"/>
                <a:cs typeface="Times New Roman" pitchFamily="18" charset="0"/>
              </a:rPr>
              <a:t>Generate the decision tree node, which contains the best attribute.</a:t>
            </a:r>
          </a:p>
          <a:p>
            <a:pPr algn="just">
              <a:lnSpc>
                <a:spcPct val="150000"/>
              </a:lnSpc>
            </a:pPr>
            <a:r>
              <a:rPr lang="en-US" sz="2000" b="1" dirty="0">
                <a:latin typeface="Times New Roman" pitchFamily="18" charset="0"/>
                <a:cs typeface="Times New Roman" pitchFamily="18" charset="0"/>
              </a:rPr>
              <a:t>Step-5: </a:t>
            </a:r>
            <a:r>
              <a:rPr lang="en-US" sz="2000" dirty="0">
                <a:latin typeface="Times New Roman" pitchFamily="18" charset="0"/>
                <a:cs typeface="Times New Roman" pitchFamily="18" charset="0"/>
              </a:rPr>
              <a:t>Recursively make new decision trees using the subsets of the dataset created in step -3. Continue this process until a stage is reached where you cannot further classify the nodes and called the final node as a leaf node</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2560393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does the Decision Tree algorithm Work?:</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785652"/>
          </a:xfrm>
          <a:prstGeom prst="rect">
            <a:avLst/>
          </a:prstGeom>
        </p:spPr>
        <p:txBody>
          <a:bodyPr wrap="square">
            <a:spAutoFit/>
          </a:bodyPr>
          <a:lstStyle/>
          <a:p>
            <a:r>
              <a:rPr lang="en-US" sz="2400" b="1" dirty="0">
                <a:latin typeface="Times New Roman" pitchFamily="18" charset="0"/>
                <a:cs typeface="Times New Roman" pitchFamily="18" charset="0"/>
              </a:rPr>
              <a:t>Example : </a:t>
            </a:r>
          </a:p>
          <a:p>
            <a:pPr marL="342900" indent="-342900">
              <a:buFont typeface="Wingdings" pitchFamily="2" charset="2"/>
              <a:buChar char="q"/>
            </a:pPr>
            <a:r>
              <a:rPr lang="en-US" sz="2400" dirty="0">
                <a:latin typeface="Times New Roman" pitchFamily="18" charset="0"/>
                <a:cs typeface="Times New Roman" pitchFamily="18" charset="0"/>
              </a:rPr>
              <a:t>Suppose there is a candidate who has a job offer and wants to decide whether he should accept the offer or Not. So, to solve this problem, the decision tree starts with the root node (Salary attribute by ASM). </a:t>
            </a:r>
          </a:p>
          <a:p>
            <a:pPr marL="342900" indent="-342900">
              <a:buFont typeface="Wingdings" pitchFamily="2" charset="2"/>
              <a:buChar char="q"/>
            </a:pPr>
            <a:r>
              <a:rPr lang="en-US" sz="2400" dirty="0">
                <a:latin typeface="Times New Roman" pitchFamily="18" charset="0"/>
                <a:cs typeface="Times New Roman" pitchFamily="18" charset="0"/>
              </a:rPr>
              <a:t>The root node splits further into the next decision node (distance from the office) and one leaf node based on the corresponding labels. </a:t>
            </a:r>
          </a:p>
          <a:p>
            <a:pPr marL="342900" indent="-342900">
              <a:buFont typeface="Wingdings" pitchFamily="2" charset="2"/>
              <a:buChar char="q"/>
            </a:pPr>
            <a:r>
              <a:rPr lang="en-US" sz="2400" dirty="0">
                <a:latin typeface="Times New Roman" pitchFamily="18" charset="0"/>
                <a:cs typeface="Times New Roman" pitchFamily="18" charset="0"/>
              </a:rPr>
              <a:t>The next decision node further gets split into one decision node (Cab facility) and one leaf node. </a:t>
            </a:r>
          </a:p>
          <a:p>
            <a:pPr marL="342900" indent="-342900">
              <a:buFont typeface="Wingdings" pitchFamily="2" charset="2"/>
              <a:buChar char="q"/>
            </a:pPr>
            <a:r>
              <a:rPr lang="en-US" sz="2400" dirty="0">
                <a:latin typeface="Times New Roman" pitchFamily="18" charset="0"/>
                <a:cs typeface="Times New Roman" pitchFamily="18" charset="0"/>
              </a:rPr>
              <a:t>Finally, the decision node splits into two leaf nodes (Accepted offers and Declined offer). Consider the below diagram:</a:t>
            </a:r>
          </a:p>
        </p:txBody>
      </p:sp>
    </p:spTree>
    <p:extLst>
      <p:ext uri="{BB962C8B-B14F-4D97-AF65-F5344CB8AC3E}">
        <p14:creationId xmlns:p14="http://schemas.microsoft.com/office/powerpoint/2010/main" val="4200103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does the Decision Tree algorithm Work?:</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461665"/>
          </a:xfrm>
          <a:prstGeom prst="rect">
            <a:avLst/>
          </a:prstGeom>
        </p:spPr>
        <p:txBody>
          <a:bodyPr wrap="square">
            <a:spAutoFit/>
          </a:bodyPr>
          <a:lstStyle/>
          <a:p>
            <a:r>
              <a:rPr lang="en-US" sz="2400" dirty="0">
                <a:latin typeface="Times New Roman" pitchFamily="18" charset="0"/>
                <a:cs typeface="Times New Roman" pitchFamily="18" charset="0"/>
              </a:rPr>
              <a:t>Consider the below diagram:</a:t>
            </a:r>
          </a:p>
        </p:txBody>
      </p:sp>
      <p:pic>
        <p:nvPicPr>
          <p:cNvPr id="4098" name="Picture 2" descr="C:\Users\ADMIN\Desktop\decision-tree-classification-algorithm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50" y="2425981"/>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91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does the Decision Tree algorithm Work?:</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461665"/>
          </a:xfrm>
          <a:prstGeom prst="rect">
            <a:avLst/>
          </a:prstGeom>
        </p:spPr>
        <p:txBody>
          <a:bodyPr wrap="square">
            <a:spAutoFit/>
          </a:bodyPr>
          <a:lstStyle/>
          <a:p>
            <a:r>
              <a:rPr lang="en-US" sz="2400" dirty="0">
                <a:latin typeface="Times New Roman" pitchFamily="18" charset="0"/>
                <a:cs typeface="Times New Roman" pitchFamily="18" charset="0"/>
              </a:rPr>
              <a:t>Example 2: </a:t>
            </a:r>
          </a:p>
        </p:txBody>
      </p:sp>
      <p:pic>
        <p:nvPicPr>
          <p:cNvPr id="16386" name="Picture 2" descr="https://miro.medium.com/v2/resize:fit:515/0*8V2wmrSajfg_UE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75" y="2335212"/>
            <a:ext cx="490537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159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Attribute Selection Measures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41632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While implementing a Decision tree, the main issue arises that how to select the best attribute for the root node and for sub-nodes. So, to solve such problems there is a technique which is called as Attribute selection measure or ASM. By this measurement, we can easily select the best attribute for the nodes of the tree. There are two popular techniques for ASM, which are:</a:t>
            </a:r>
          </a:p>
          <a:p>
            <a:pPr marL="342900" indent="-342900" algn="just">
              <a:lnSpc>
                <a:spcPct val="150000"/>
              </a:lnSpc>
              <a:buFont typeface="Wingdings" pitchFamily="2" charset="2"/>
              <a:buChar char="q"/>
            </a:pPr>
            <a:r>
              <a:rPr lang="en-US" sz="2400" b="1" dirty="0">
                <a:latin typeface="Times New Roman" pitchFamily="18" charset="0"/>
                <a:cs typeface="Times New Roman" pitchFamily="18" charset="0"/>
              </a:rPr>
              <a:t>Information Gain</a:t>
            </a:r>
          </a:p>
          <a:p>
            <a:pPr marL="342900" indent="-342900" algn="just">
              <a:lnSpc>
                <a:spcPct val="150000"/>
              </a:lnSpc>
              <a:buFont typeface="Wingdings" pitchFamily="2" charset="2"/>
              <a:buChar char="q"/>
            </a:pPr>
            <a:r>
              <a:rPr lang="en-US" sz="2400" b="1" dirty="0" err="1">
                <a:latin typeface="Times New Roman" pitchFamily="18" charset="0"/>
                <a:cs typeface="Times New Roman" pitchFamily="18" charset="0"/>
              </a:rPr>
              <a:t>Gini</a:t>
            </a:r>
            <a:r>
              <a:rPr lang="en-US" sz="2400" b="1" dirty="0">
                <a:latin typeface="Times New Roman" pitchFamily="18" charset="0"/>
                <a:cs typeface="Times New Roman" pitchFamily="18" charset="0"/>
              </a:rPr>
              <a:t> Index</a:t>
            </a:r>
          </a:p>
        </p:txBody>
      </p:sp>
    </p:spTree>
    <p:extLst>
      <p:ext uri="{BB962C8B-B14F-4D97-AF65-F5344CB8AC3E}">
        <p14:creationId xmlns:p14="http://schemas.microsoft.com/office/powerpoint/2010/main" val="10768436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Attribute Selection Measures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785652"/>
          </a:xfrm>
          <a:prstGeom prst="rect">
            <a:avLst/>
          </a:prstGeom>
        </p:spPr>
        <p:txBody>
          <a:bodyPr wrap="square">
            <a:spAutoFit/>
          </a:bodyPr>
          <a:lstStyle/>
          <a:p>
            <a:pPr algn="just"/>
            <a:r>
              <a:rPr lang="en-US" sz="2400" b="1" dirty="0">
                <a:latin typeface="Times New Roman" pitchFamily="18" charset="0"/>
                <a:cs typeface="Times New Roman" pitchFamily="18" charset="0"/>
              </a:rPr>
              <a:t>1</a:t>
            </a:r>
            <a:r>
              <a:rPr lang="en-US" sz="2200" b="1" dirty="0">
                <a:latin typeface="Times New Roman" pitchFamily="18" charset="0"/>
                <a:cs typeface="Times New Roman" pitchFamily="18" charset="0"/>
              </a:rPr>
              <a:t>. Information Gain:</a:t>
            </a:r>
          </a:p>
          <a:p>
            <a:pPr marL="342900" indent="-342900" algn="just">
              <a:buFont typeface="Arial" pitchFamily="34" charset="0"/>
              <a:buChar char="•"/>
            </a:pPr>
            <a:r>
              <a:rPr lang="en-US" sz="2200" dirty="0">
                <a:latin typeface="Times New Roman" pitchFamily="18" charset="0"/>
                <a:cs typeface="Times New Roman" pitchFamily="18" charset="0"/>
              </a:rPr>
              <a:t>Information gain is the measurement of changes in entropy after the segmentation of a dataset based on an attribute.</a:t>
            </a:r>
          </a:p>
          <a:p>
            <a:pPr marL="342900" indent="-342900" algn="just">
              <a:buFont typeface="Arial" pitchFamily="34" charset="0"/>
              <a:buChar char="•"/>
            </a:pPr>
            <a:r>
              <a:rPr lang="en-US" sz="2200" dirty="0">
                <a:latin typeface="Times New Roman" pitchFamily="18" charset="0"/>
                <a:cs typeface="Times New Roman" pitchFamily="18" charset="0"/>
              </a:rPr>
              <a:t>It calculates how much information a feature provides us about a class.</a:t>
            </a:r>
          </a:p>
          <a:p>
            <a:pPr marL="342900" indent="-342900" algn="just">
              <a:buFont typeface="Arial" pitchFamily="34" charset="0"/>
              <a:buChar char="•"/>
            </a:pPr>
            <a:r>
              <a:rPr lang="en-US" sz="2200" dirty="0">
                <a:latin typeface="Times New Roman" pitchFamily="18" charset="0"/>
                <a:cs typeface="Times New Roman" pitchFamily="18" charset="0"/>
              </a:rPr>
              <a:t>According to the value of information gain, we split the node and build the decision tree.</a:t>
            </a:r>
          </a:p>
          <a:p>
            <a:pPr marL="342900" indent="-342900" algn="just">
              <a:buFont typeface="Arial" pitchFamily="34" charset="0"/>
              <a:buChar char="•"/>
            </a:pPr>
            <a:r>
              <a:rPr lang="en-US" sz="2200" dirty="0">
                <a:latin typeface="Times New Roman" pitchFamily="18" charset="0"/>
                <a:cs typeface="Times New Roman" pitchFamily="18" charset="0"/>
              </a:rPr>
              <a:t>A decision tree algorithm always tries to maximize the value of information gain, and a node/attribute having the highest information gain is split first. </a:t>
            </a:r>
          </a:p>
          <a:p>
            <a:pPr marL="342900" indent="-342900" algn="just">
              <a:buFont typeface="Arial" pitchFamily="34" charset="0"/>
              <a:buChar char="•"/>
            </a:pPr>
            <a:r>
              <a:rPr lang="en-US" sz="2200" dirty="0">
                <a:latin typeface="Times New Roman" pitchFamily="18" charset="0"/>
                <a:cs typeface="Times New Roman" pitchFamily="18" charset="0"/>
              </a:rPr>
              <a:t>It can be calculated using the below formula</a:t>
            </a:r>
            <a:r>
              <a:rPr lang="en-US" sz="2400" b="1" dirty="0">
                <a:latin typeface="Times New Roman" pitchFamily="18" charset="0"/>
                <a:cs typeface="Times New Roman" pitchFamily="18" charset="0"/>
              </a:rPr>
              <a:t>:</a:t>
            </a:r>
          </a:p>
          <a:p>
            <a:pPr algn="just"/>
            <a:r>
              <a:rPr lang="en-US" sz="2400" b="1" dirty="0"/>
              <a:t>    Information Gain= Entropy(S)- [(Weighted </a:t>
            </a:r>
            <a:r>
              <a:rPr lang="en-US" sz="2400" b="1" dirty="0" err="1"/>
              <a:t>Avg</a:t>
            </a:r>
            <a:r>
              <a:rPr lang="en-US" sz="2400" b="1" dirty="0"/>
              <a:t>) *Entropy(each feature)  </a:t>
            </a:r>
          </a:p>
          <a:p>
            <a:pPr marL="342900" indent="-342900" algn="just">
              <a:lnSpc>
                <a:spcPct val="150000"/>
              </a:lnSpc>
              <a:buFont typeface="Arial" pitchFamily="34" charset="0"/>
              <a:buChar char="•"/>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530748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Attribute Selection Measures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785652"/>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Entropy:</a:t>
            </a:r>
            <a:r>
              <a:rPr lang="en-US" sz="2400" dirty="0">
                <a:latin typeface="Times New Roman" pitchFamily="18" charset="0"/>
                <a:cs typeface="Times New Roman" pitchFamily="18" charset="0"/>
              </a:rPr>
              <a:t> Entropy is a metric to measure the impurity in a given attribute. It specifies randomness in data. Entropy can be calculated as:</a:t>
            </a:r>
          </a:p>
          <a:p>
            <a:pPr algn="just">
              <a:lnSpc>
                <a:spcPct val="150000"/>
              </a:lnSpc>
            </a:pPr>
            <a:r>
              <a:rPr lang="en-US" sz="2400" dirty="0">
                <a:latin typeface="Times New Roman" pitchFamily="18" charset="0"/>
                <a:cs typeface="Times New Roman" pitchFamily="18" charset="0"/>
              </a:rPr>
              <a:t>Entropy(s)= -P(yes)log2 P(yes)- P(no) log2 P(no)</a:t>
            </a:r>
            <a:r>
              <a:rPr lang="en-US" sz="2400" b="1" dirty="0">
                <a:latin typeface="Times New Roman" pitchFamily="18" charset="0"/>
                <a:cs typeface="Times New Roman" pitchFamily="18" charset="0"/>
              </a:rPr>
              <a:t>Where,</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S= Total number of samples</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P(yes)= probability of yes</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P(no)= probability of no</a:t>
            </a:r>
            <a:endParaRPr lang="en-US" sz="2400"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894826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Attribute Selection Measures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816429"/>
          </a:xfrm>
          <a:prstGeom prst="rect">
            <a:avLst/>
          </a:prstGeom>
        </p:spPr>
        <p:txBody>
          <a:bodyPr wrap="square">
            <a:spAutoFit/>
          </a:bodyPr>
          <a:lstStyle/>
          <a:p>
            <a:r>
              <a:rPr lang="en-US" sz="2200" b="1" dirty="0">
                <a:latin typeface="Times New Roman" pitchFamily="18" charset="0"/>
                <a:cs typeface="Times New Roman" pitchFamily="18" charset="0"/>
              </a:rPr>
              <a:t>2. </a:t>
            </a:r>
            <a:r>
              <a:rPr lang="en-US" sz="2200" b="1" dirty="0" err="1">
                <a:latin typeface="Times New Roman" pitchFamily="18" charset="0"/>
                <a:cs typeface="Times New Roman" pitchFamily="18" charset="0"/>
              </a:rPr>
              <a:t>Gini</a:t>
            </a:r>
            <a:r>
              <a:rPr lang="en-US" sz="2200" b="1" dirty="0">
                <a:latin typeface="Times New Roman" pitchFamily="18" charset="0"/>
                <a:cs typeface="Times New Roman" pitchFamily="18" charset="0"/>
              </a:rPr>
              <a:t> Index:</a:t>
            </a:r>
          </a:p>
          <a:p>
            <a:r>
              <a:rPr lang="en-US" sz="2200" dirty="0" err="1">
                <a:latin typeface="Times New Roman" pitchFamily="18" charset="0"/>
                <a:cs typeface="Times New Roman" pitchFamily="18" charset="0"/>
              </a:rPr>
              <a:t>Gini</a:t>
            </a:r>
            <a:r>
              <a:rPr lang="en-US" sz="2200" dirty="0">
                <a:latin typeface="Times New Roman" pitchFamily="18" charset="0"/>
                <a:cs typeface="Times New Roman" pitchFamily="18" charset="0"/>
              </a:rPr>
              <a:t> index is a measure of impurity or purity used while creating a decision tree in the CART(Classification and Regression Tree) algorithm.</a:t>
            </a:r>
          </a:p>
          <a:p>
            <a:r>
              <a:rPr lang="en-US" sz="2200" dirty="0">
                <a:latin typeface="Times New Roman" pitchFamily="18" charset="0"/>
                <a:cs typeface="Times New Roman" pitchFamily="18" charset="0"/>
              </a:rPr>
              <a:t>An attribute with the low </a:t>
            </a:r>
            <a:r>
              <a:rPr lang="en-US" sz="2200" dirty="0" err="1">
                <a:latin typeface="Times New Roman" pitchFamily="18" charset="0"/>
                <a:cs typeface="Times New Roman" pitchFamily="18" charset="0"/>
              </a:rPr>
              <a:t>Gini</a:t>
            </a:r>
            <a:r>
              <a:rPr lang="en-US" sz="2200" dirty="0">
                <a:latin typeface="Times New Roman" pitchFamily="18" charset="0"/>
                <a:cs typeface="Times New Roman" pitchFamily="18" charset="0"/>
              </a:rPr>
              <a:t> index should be preferred as compared to the high </a:t>
            </a:r>
            <a:r>
              <a:rPr lang="en-US" sz="2200" dirty="0" err="1">
                <a:latin typeface="Times New Roman" pitchFamily="18" charset="0"/>
                <a:cs typeface="Times New Roman" pitchFamily="18" charset="0"/>
              </a:rPr>
              <a:t>Gini</a:t>
            </a:r>
            <a:r>
              <a:rPr lang="en-US" sz="2200" dirty="0">
                <a:latin typeface="Times New Roman" pitchFamily="18" charset="0"/>
                <a:cs typeface="Times New Roman" pitchFamily="18" charset="0"/>
              </a:rPr>
              <a:t> index.</a:t>
            </a:r>
          </a:p>
          <a:p>
            <a:r>
              <a:rPr lang="en-US" sz="2200" dirty="0">
                <a:latin typeface="Times New Roman" pitchFamily="18" charset="0"/>
                <a:cs typeface="Times New Roman" pitchFamily="18" charset="0"/>
              </a:rPr>
              <a:t>It only creates binary splits, and the CART algorithm uses the </a:t>
            </a:r>
            <a:r>
              <a:rPr lang="en-US" sz="2200" dirty="0" err="1">
                <a:latin typeface="Times New Roman" pitchFamily="18" charset="0"/>
                <a:cs typeface="Times New Roman" pitchFamily="18" charset="0"/>
              </a:rPr>
              <a:t>Gini</a:t>
            </a:r>
            <a:r>
              <a:rPr lang="en-US" sz="2200" dirty="0">
                <a:latin typeface="Times New Roman" pitchFamily="18" charset="0"/>
                <a:cs typeface="Times New Roman" pitchFamily="18" charset="0"/>
              </a:rPr>
              <a:t> index to create binary splits.</a:t>
            </a:r>
          </a:p>
          <a:p>
            <a:r>
              <a:rPr lang="en-US" sz="2200" b="1" dirty="0" err="1">
                <a:latin typeface="Times New Roman" pitchFamily="18" charset="0"/>
                <a:cs typeface="Times New Roman" pitchFamily="18" charset="0"/>
              </a:rPr>
              <a:t>Gini</a:t>
            </a:r>
            <a:r>
              <a:rPr lang="en-US" sz="2200" b="1" dirty="0">
                <a:latin typeface="Times New Roman" pitchFamily="18" charset="0"/>
                <a:cs typeface="Times New Roman" pitchFamily="18" charset="0"/>
              </a:rPr>
              <a:t> index can be calculated using the below formula</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Where j represents the no. of classes in the target variable</a:t>
            </a:r>
          </a:p>
          <a:p>
            <a:pPr algn="just"/>
            <a:r>
              <a:rPr lang="en-US" sz="2200" dirty="0">
                <a:latin typeface="Times New Roman" pitchFamily="18" charset="0"/>
                <a:cs typeface="Times New Roman" pitchFamily="18" charset="0"/>
              </a:rPr>
              <a:t>P(i) represents the ratio of Pass/Total no. of observations in node</a:t>
            </a:r>
            <a:endParaRPr lang="en-US" sz="2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994" y="4584700"/>
            <a:ext cx="577785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925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Pruning: Getting an Optimal Decision tree</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4539704"/>
          </a:xfrm>
          <a:prstGeom prst="rect">
            <a:avLst/>
          </a:prstGeom>
        </p:spPr>
        <p:txBody>
          <a:bodyPr wrap="square">
            <a:spAutoFit/>
          </a:bodyPr>
          <a:lstStyle/>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Pruning is a process of deleting the unnecessary nodes from a tree in order to get the optimal decision tree.</a:t>
            </a:r>
          </a:p>
          <a:p>
            <a:pPr marL="342900" indent="-342900" algn="just">
              <a:lnSpc>
                <a:spcPct val="150000"/>
              </a:lnSpc>
              <a:buFont typeface="Arial" pitchFamily="34" charset="0"/>
              <a:buChar char="•"/>
            </a:pPr>
            <a:r>
              <a:rPr lang="en-US" sz="2200" dirty="0">
                <a:latin typeface="Times New Roman" pitchFamily="18" charset="0"/>
                <a:cs typeface="Times New Roman" pitchFamily="18" charset="0"/>
              </a:rPr>
              <a:t>A too-large tree increases the risk of </a:t>
            </a:r>
            <a:r>
              <a:rPr lang="en-US" sz="2200" dirty="0" err="1">
                <a:latin typeface="Times New Roman" pitchFamily="18" charset="0"/>
                <a:cs typeface="Times New Roman" pitchFamily="18" charset="0"/>
              </a:rPr>
              <a:t>overfitting</a:t>
            </a:r>
            <a:r>
              <a:rPr lang="en-US" sz="2200" dirty="0">
                <a:latin typeface="Times New Roman" pitchFamily="18" charset="0"/>
                <a:cs typeface="Times New Roman" pitchFamily="18" charset="0"/>
              </a:rPr>
              <a:t>, and a small tree may not capture all the important features of the dataset. Therefore, a technique that decreases the size of the learning tree without reducing accuracy is known as Pruning. </a:t>
            </a:r>
          </a:p>
          <a:p>
            <a:pPr algn="just">
              <a:lnSpc>
                <a:spcPct val="150000"/>
              </a:lnSpc>
            </a:pPr>
            <a:r>
              <a:rPr lang="en-US" sz="2200" dirty="0">
                <a:latin typeface="Times New Roman" pitchFamily="18" charset="0"/>
                <a:cs typeface="Times New Roman" pitchFamily="18" charset="0"/>
              </a:rPr>
              <a:t>There are mainly two types of tree </a:t>
            </a:r>
            <a:r>
              <a:rPr lang="en-US" sz="2200" b="1" dirty="0">
                <a:latin typeface="Times New Roman" pitchFamily="18" charset="0"/>
                <a:cs typeface="Times New Roman" pitchFamily="18" charset="0"/>
              </a:rPr>
              <a:t>pruning </a:t>
            </a:r>
            <a:r>
              <a:rPr lang="en-US" sz="2200" dirty="0">
                <a:latin typeface="Times New Roman" pitchFamily="18" charset="0"/>
                <a:cs typeface="Times New Roman" pitchFamily="18" charset="0"/>
              </a:rPr>
              <a:t>technology used:</a:t>
            </a:r>
          </a:p>
          <a:p>
            <a:pPr marL="342900" indent="-342900" algn="just">
              <a:lnSpc>
                <a:spcPct val="150000"/>
              </a:lnSpc>
              <a:buFont typeface="Wingdings" pitchFamily="2" charset="2"/>
              <a:buChar char="q"/>
            </a:pPr>
            <a:r>
              <a:rPr lang="en-US" sz="2200" b="1" dirty="0">
                <a:latin typeface="Times New Roman" pitchFamily="18" charset="0"/>
                <a:cs typeface="Times New Roman" pitchFamily="18" charset="0"/>
              </a:rPr>
              <a:t>Cost Complexity Pruning</a:t>
            </a:r>
            <a:endParaRPr lang="en-US" sz="2200" dirty="0">
              <a:latin typeface="Times New Roman" pitchFamily="18" charset="0"/>
              <a:cs typeface="Times New Roman" pitchFamily="18" charset="0"/>
            </a:endParaRPr>
          </a:p>
          <a:p>
            <a:pPr marL="342900" indent="-342900" algn="just">
              <a:lnSpc>
                <a:spcPct val="150000"/>
              </a:lnSpc>
              <a:buFont typeface="Wingdings" pitchFamily="2" charset="2"/>
              <a:buChar char="q"/>
            </a:pPr>
            <a:r>
              <a:rPr lang="en-US" sz="2200" b="1" dirty="0">
                <a:latin typeface="Times New Roman" pitchFamily="18" charset="0"/>
                <a:cs typeface="Times New Roman" pitchFamily="18" charset="0"/>
              </a:rPr>
              <a:t>Reduced Error Pruning</a:t>
            </a:r>
            <a:r>
              <a:rPr lang="en-US" sz="2400" b="1" dirty="0"/>
              <a:t>.</a:t>
            </a:r>
            <a:endParaRPr lang="en-US" sz="2400" dirty="0"/>
          </a:p>
          <a:p>
            <a:pPr marL="342900" indent="-342900">
              <a:buFont typeface="Wingdings" pitchFamily="2" charset="2"/>
              <a:buChar char="q"/>
            </a:pP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9173998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of the Decision Tree</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200876"/>
          </a:xfrm>
          <a:prstGeom prst="rect">
            <a:avLst/>
          </a:prstGeom>
        </p:spPr>
        <p:txBody>
          <a:bodyPr wrap="square">
            <a:spAutoFit/>
          </a:bodyPr>
          <a:lstStyle/>
          <a:p>
            <a:pPr marL="342900" indent="-342900" algn="just">
              <a:lnSpc>
                <a:spcPct val="150000"/>
              </a:lnSpc>
              <a:buFont typeface="Wingdings" pitchFamily="2" charset="2"/>
              <a:buChar char="q"/>
            </a:pPr>
            <a:r>
              <a:rPr lang="en-US" sz="2400" dirty="0"/>
              <a:t>It is simple to understand as it follows the same process which a human follow while making any decision in real-life.</a:t>
            </a:r>
          </a:p>
          <a:p>
            <a:pPr marL="342900" indent="-342900" algn="just">
              <a:lnSpc>
                <a:spcPct val="150000"/>
              </a:lnSpc>
              <a:buFont typeface="Wingdings" pitchFamily="2" charset="2"/>
              <a:buChar char="q"/>
            </a:pPr>
            <a:r>
              <a:rPr lang="en-US" sz="2400" dirty="0"/>
              <a:t>It can be very useful for solving decision-related problems.</a:t>
            </a:r>
          </a:p>
          <a:p>
            <a:pPr marL="342900" indent="-342900" algn="just">
              <a:lnSpc>
                <a:spcPct val="150000"/>
              </a:lnSpc>
              <a:buFont typeface="Wingdings" pitchFamily="2" charset="2"/>
              <a:buChar char="q"/>
            </a:pPr>
            <a:r>
              <a:rPr lang="en-US" sz="2400" dirty="0"/>
              <a:t>It helps to think about all the possible outcomes for a problem.</a:t>
            </a:r>
          </a:p>
          <a:p>
            <a:pPr marL="342900" indent="-342900" algn="just">
              <a:lnSpc>
                <a:spcPct val="150000"/>
              </a:lnSpc>
              <a:buFont typeface="Wingdings" pitchFamily="2" charset="2"/>
              <a:buChar char="q"/>
            </a:pPr>
            <a:r>
              <a:rPr lang="en-US" sz="2400" dirty="0"/>
              <a:t>There is less requirement of data cleaning compared to other algorithm</a:t>
            </a:r>
          </a:p>
          <a:p>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05397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4515"/>
            <a:ext cx="12192000" cy="6900863"/>
          </a:xfrm>
          <a:prstGeom prst="rect">
            <a:avLst/>
          </a:prstGeom>
          <a:noFill/>
          <a:ln>
            <a:noFill/>
          </a:ln>
        </p:spPr>
      </p:pic>
      <p:sp>
        <p:nvSpPr>
          <p:cNvPr id="121" name="Google Shape;121;p4"/>
          <p:cNvSpPr txBox="1"/>
          <p:nvPr/>
        </p:nvSpPr>
        <p:spPr>
          <a:xfrm>
            <a:off x="254000" y="2330450"/>
            <a:ext cx="11218333" cy="2462172"/>
          </a:xfrm>
          <a:prstGeom prst="rect">
            <a:avLst/>
          </a:prstGeom>
          <a:noFill/>
          <a:ln>
            <a:noFill/>
          </a:ln>
        </p:spPr>
        <p:txBody>
          <a:bodyPr spcFirstLastPara="1" wrap="square" lIns="91425" tIns="45700" rIns="91425" bIns="45700" anchor="t" anchorCtr="0">
            <a:spAutoFit/>
          </a:bodyPr>
          <a:lstStyle/>
          <a:p>
            <a:pPr lvl="0" algn="just">
              <a:spcBef>
                <a:spcPts val="400"/>
              </a:spcBef>
              <a:buClr>
                <a:schemeClr val="dk1"/>
              </a:buClr>
              <a:buSzPts val="2000"/>
            </a:pPr>
            <a:r>
              <a:rPr lang="en-US" sz="2400" dirty="0">
                <a:latin typeface="Times New Roman" pitchFamily="18" charset="0"/>
                <a:cs typeface="Times New Roman" pitchFamily="18" charset="0"/>
              </a:rPr>
              <a:t>In supervised learning, models are trained using labeled dataset, where the model learns about each type of data. Once the training process is completed, the model is tested on the basis of test data (a subset of the training set), and then it predicts the output.</a:t>
            </a:r>
          </a:p>
          <a:p>
            <a:pPr algn="just">
              <a:spcBef>
                <a:spcPts val="400"/>
              </a:spcBef>
              <a:buClr>
                <a:schemeClr val="dk1"/>
              </a:buClr>
              <a:buSzPts val="2000"/>
            </a:pPr>
            <a:r>
              <a:rPr lang="en-US" sz="2400" dirty="0">
                <a:solidFill>
                  <a:schemeClr val="dk1"/>
                </a:solidFill>
                <a:latin typeface="Times New Roman" pitchFamily="18" charset="0"/>
                <a:ea typeface="Calibri"/>
                <a:cs typeface="Times New Roman" pitchFamily="18" charset="0"/>
                <a:sym typeface="Calibri"/>
              </a:rPr>
              <a:t>The working of Supervised learning can be easily understood by the below example and diagram:</a:t>
            </a:r>
          </a:p>
          <a:p>
            <a:pPr lvl="0" algn="just">
              <a:spcBef>
                <a:spcPts val="400"/>
              </a:spcBef>
              <a:buClr>
                <a:schemeClr val="dk1"/>
              </a:buClr>
              <a:buSzPts val="2000"/>
            </a:pPr>
            <a:endParaRPr sz="2400" dirty="0">
              <a:solidFill>
                <a:schemeClr val="dk1"/>
              </a:solidFill>
              <a:latin typeface="Times New Roman" pitchFamily="18" charset="0"/>
              <a:ea typeface="Calibri"/>
              <a:cs typeface="Times New Roman" pitchFamily="18" charset="0"/>
              <a:sym typeface="Calibri"/>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Times New Roman" panose="02020603050405020304" pitchFamily="18" charset="0"/>
                <a:ea typeface="Calibri"/>
                <a:cs typeface="Times New Roman" panose="02020603050405020304" pitchFamily="18" charset="0"/>
                <a:sym typeface="Calibri"/>
              </a:rPr>
              <a:t>How Supervised Learning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9" name="Picture 8"/>
          <p:cNvPicPr>
            <a:picLocks noChangeAspect="1"/>
          </p:cNvPicPr>
          <p:nvPr/>
        </p:nvPicPr>
        <p:blipFill>
          <a:blip r:embed="rId4"/>
          <a:stretch>
            <a:fillRect/>
          </a:stretch>
        </p:blipFill>
        <p:spPr>
          <a:xfrm>
            <a:off x="1778457" y="4219989"/>
            <a:ext cx="7698919" cy="2312736"/>
          </a:xfrm>
          <a:prstGeom prst="rect">
            <a:avLst/>
          </a:prstGeom>
        </p:spPr>
      </p:pic>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7057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the Decision Tree</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2795573"/>
          </a:xfrm>
          <a:prstGeom prst="rect">
            <a:avLst/>
          </a:prstGeom>
        </p:spPr>
        <p:txBody>
          <a:bodyPr wrap="square">
            <a:spAutoFit/>
          </a:bodyPr>
          <a:lstStyle/>
          <a:p>
            <a:pPr marL="342900" indent="-342900" algn="just">
              <a:lnSpc>
                <a:spcPct val="150000"/>
              </a:lnSpc>
              <a:buFont typeface="Wingdings" pitchFamily="2" charset="2"/>
              <a:buChar char="q"/>
            </a:pPr>
            <a:r>
              <a:rPr lang="en-US" sz="2400" dirty="0"/>
              <a:t>The decision tree contains lots of layers, which makes it complex.</a:t>
            </a:r>
          </a:p>
          <a:p>
            <a:pPr marL="342900" indent="-342900" algn="just">
              <a:lnSpc>
                <a:spcPct val="150000"/>
              </a:lnSpc>
              <a:buFont typeface="Wingdings" pitchFamily="2" charset="2"/>
              <a:buChar char="q"/>
            </a:pPr>
            <a:r>
              <a:rPr lang="en-US" sz="2400" dirty="0"/>
              <a:t>It may have an </a:t>
            </a:r>
            <a:r>
              <a:rPr lang="en-US" sz="2400" dirty="0" err="1"/>
              <a:t>overfitting</a:t>
            </a:r>
            <a:r>
              <a:rPr lang="en-US" sz="2400" dirty="0"/>
              <a:t> issue, which can be resolved using the Random Forest algorithm.</a:t>
            </a:r>
          </a:p>
          <a:p>
            <a:pPr marL="342900" indent="-342900" algn="just">
              <a:lnSpc>
                <a:spcPct val="150000"/>
              </a:lnSpc>
              <a:buFont typeface="Wingdings" pitchFamily="2" charset="2"/>
              <a:buChar char="q"/>
            </a:pPr>
            <a:r>
              <a:rPr lang="en-US" sz="2400" dirty="0"/>
              <a:t>For more class labels, the computational complexity of the decision tree may increase.</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274698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the Decision Tree</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2795573"/>
          </a:xfrm>
          <a:prstGeom prst="rect">
            <a:avLst/>
          </a:prstGeom>
        </p:spPr>
        <p:txBody>
          <a:bodyPr wrap="square">
            <a:spAutoFit/>
          </a:bodyPr>
          <a:lstStyle/>
          <a:p>
            <a:pPr marL="342900" indent="-342900" algn="just">
              <a:lnSpc>
                <a:spcPct val="150000"/>
              </a:lnSpc>
              <a:buFont typeface="Wingdings" pitchFamily="2" charset="2"/>
              <a:buChar char="q"/>
            </a:pPr>
            <a:r>
              <a:rPr lang="en-US" sz="2400" dirty="0"/>
              <a:t>The decision tree contains lots of layers, which makes it complex.</a:t>
            </a:r>
          </a:p>
          <a:p>
            <a:pPr marL="342900" indent="-342900" algn="just">
              <a:lnSpc>
                <a:spcPct val="150000"/>
              </a:lnSpc>
              <a:buFont typeface="Wingdings" pitchFamily="2" charset="2"/>
              <a:buChar char="q"/>
            </a:pPr>
            <a:r>
              <a:rPr lang="en-US" sz="2400" dirty="0"/>
              <a:t>It may have an </a:t>
            </a:r>
            <a:r>
              <a:rPr lang="en-US" sz="2400" dirty="0" err="1"/>
              <a:t>overfitting</a:t>
            </a:r>
            <a:r>
              <a:rPr lang="en-US" sz="2400" dirty="0"/>
              <a:t> issue, which can be resolved using the Random Forest algorithm.</a:t>
            </a:r>
          </a:p>
          <a:p>
            <a:pPr marL="342900" indent="-342900" algn="just">
              <a:lnSpc>
                <a:spcPct val="150000"/>
              </a:lnSpc>
              <a:buFont typeface="Wingdings" pitchFamily="2" charset="2"/>
              <a:buChar char="q"/>
            </a:pPr>
            <a:r>
              <a:rPr lang="en-US" sz="2400" dirty="0"/>
              <a:t>For more class labels, the computational complexity of the decision tree may increase.</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1647084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ID3 (Iterative </a:t>
            </a:r>
            <a:r>
              <a:rPr lang="en-US" sz="3200" b="1" dirty="0" err="1">
                <a:solidFill>
                  <a:schemeClr val="lt1"/>
                </a:solidFill>
                <a:latin typeface="Calibri"/>
                <a:ea typeface="Calibri"/>
                <a:cs typeface="Calibri"/>
                <a:sym typeface="Calibri"/>
              </a:rPr>
              <a:t>Dichotomiser</a:t>
            </a:r>
            <a:r>
              <a:rPr lang="en-US" sz="3200" b="1" dirty="0">
                <a:solidFill>
                  <a:schemeClr val="lt1"/>
                </a:solidFill>
                <a:latin typeface="Calibri"/>
                <a:ea typeface="Calibri"/>
                <a:cs typeface="Calibri"/>
                <a:sym typeface="Calibri"/>
              </a:rPr>
              <a:t> 3)</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2123658"/>
          </a:xfrm>
          <a:prstGeom prst="rect">
            <a:avLst/>
          </a:prstGeom>
        </p:spPr>
        <p:txBody>
          <a:bodyPr wrap="square">
            <a:spAutoFit/>
          </a:bodyPr>
          <a:lstStyle/>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ID3 algorithm, stands for Iterative </a:t>
            </a:r>
            <a:r>
              <a:rPr lang="en-US" sz="2200" dirty="0" err="1">
                <a:latin typeface="Times New Roman" pitchFamily="18" charset="0"/>
                <a:cs typeface="Times New Roman" pitchFamily="18" charset="0"/>
              </a:rPr>
              <a:t>Dichotomiser</a:t>
            </a:r>
            <a:r>
              <a:rPr lang="en-US" sz="2200" dirty="0">
                <a:latin typeface="Times New Roman" pitchFamily="18" charset="0"/>
                <a:cs typeface="Times New Roman" pitchFamily="18" charset="0"/>
              </a:rPr>
              <a:t> 3</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It is a classification algorithm that follows a greedy approach by selecting a best attribute that yields maximum Information Gain(IG) or minimum Entropy(H).</a:t>
            </a:r>
          </a:p>
          <a:p>
            <a:pPr algn="just">
              <a:lnSpc>
                <a:spcPct val="150000"/>
              </a:lnSpc>
            </a:pP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0623217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ID3 (Iterative </a:t>
            </a:r>
            <a:r>
              <a:rPr lang="en-US" sz="3200" b="1" dirty="0" err="1">
                <a:solidFill>
                  <a:schemeClr val="lt1"/>
                </a:solidFill>
                <a:latin typeface="Calibri"/>
                <a:ea typeface="Calibri"/>
                <a:cs typeface="Calibri"/>
                <a:sym typeface="Calibri"/>
              </a:rPr>
              <a:t>Dichotomiser</a:t>
            </a:r>
            <a:r>
              <a:rPr lang="en-US" sz="3200" b="1" dirty="0">
                <a:solidFill>
                  <a:schemeClr val="lt1"/>
                </a:solidFill>
                <a:latin typeface="Calibri"/>
                <a:ea typeface="Calibri"/>
                <a:cs typeface="Calibri"/>
                <a:sym typeface="Calibri"/>
              </a:rPr>
              <a:t> 3)</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647152"/>
          </a:xfrm>
          <a:prstGeom prst="rect">
            <a:avLst/>
          </a:prstGeom>
        </p:spPr>
        <p:txBody>
          <a:bodyPr wrap="square">
            <a:spAutoFit/>
          </a:bodyPr>
          <a:lstStyle/>
          <a:p>
            <a:pPr algn="just">
              <a:lnSpc>
                <a:spcPct val="150000"/>
              </a:lnSpc>
            </a:pPr>
            <a:r>
              <a:rPr lang="en-US" sz="2200" b="1" dirty="0">
                <a:latin typeface="Times New Roman" pitchFamily="18" charset="0"/>
                <a:cs typeface="Times New Roman" pitchFamily="18" charset="0"/>
              </a:rPr>
              <a:t>Procedure of ID3 Algorithm</a:t>
            </a:r>
          </a:p>
          <a:p>
            <a:pPr marL="457200" indent="-457200" algn="just">
              <a:lnSpc>
                <a:spcPct val="150000"/>
              </a:lnSpc>
              <a:buFont typeface="+mj-lt"/>
              <a:buAutoNum type="arabicPeriod"/>
            </a:pPr>
            <a:r>
              <a:rPr lang="en-US" sz="2200" dirty="0">
                <a:latin typeface="Times New Roman" pitchFamily="18" charset="0"/>
                <a:cs typeface="Times New Roman" pitchFamily="18" charset="0"/>
              </a:rPr>
              <a:t>Calculate entropy for the dataset.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For each node</a:t>
            </a:r>
          </a:p>
          <a:p>
            <a:pPr marL="342900" lvl="8" indent="-342900" algn="just">
              <a:lnSpc>
                <a:spcPct val="150000"/>
              </a:lnSpc>
              <a:buFont typeface="Arial" pitchFamily="34" charset="0"/>
              <a:buChar char="•"/>
            </a:pPr>
            <a:r>
              <a:rPr lang="en-US" sz="2200" dirty="0">
                <a:latin typeface="Times New Roman" pitchFamily="18" charset="0"/>
                <a:cs typeface="Times New Roman" pitchFamily="18" charset="0"/>
              </a:rPr>
              <a:t> Calculate entropy for all its categorical values.</a:t>
            </a:r>
          </a:p>
          <a:p>
            <a:pPr marL="342900" lvl="3" indent="-342900" algn="just">
              <a:lnSpc>
                <a:spcPct val="150000"/>
              </a:lnSpc>
              <a:buFont typeface="Arial" pitchFamily="34" charset="0"/>
              <a:buChar char="•"/>
            </a:pPr>
            <a:r>
              <a:rPr lang="en-US" sz="2200" dirty="0">
                <a:latin typeface="Times New Roman" pitchFamily="18" charset="0"/>
                <a:cs typeface="Times New Roman" pitchFamily="18" charset="0"/>
              </a:rPr>
              <a:t> Calculate information gain for the node.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Find the node with highest information gain at a particular level.</a:t>
            </a:r>
          </a:p>
          <a:p>
            <a:pPr marL="457200" indent="-457200" algn="just">
              <a:lnSpc>
                <a:spcPct val="150000"/>
              </a:lnSpc>
              <a:buFont typeface="+mj-lt"/>
              <a:buAutoNum type="arabicPeriod"/>
            </a:pPr>
            <a:r>
              <a:rPr lang="en-US" sz="2200" dirty="0">
                <a:latin typeface="Times New Roman" pitchFamily="18" charset="0"/>
                <a:cs typeface="Times New Roman" pitchFamily="18" charset="0"/>
              </a:rPr>
              <a:t>Repeat steps from 1 to 3 till we reach the leaf node and have created our decision tree.</a:t>
            </a:r>
          </a:p>
        </p:txBody>
      </p:sp>
    </p:spTree>
    <p:extLst>
      <p:ext uri="{BB962C8B-B14F-4D97-AF65-F5344CB8AC3E}">
        <p14:creationId xmlns:p14="http://schemas.microsoft.com/office/powerpoint/2010/main" val="27425738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ID3 (Iterative </a:t>
            </a:r>
            <a:r>
              <a:rPr lang="en-US" sz="3200" b="1" dirty="0" err="1">
                <a:solidFill>
                  <a:schemeClr val="lt1"/>
                </a:solidFill>
                <a:latin typeface="Calibri"/>
                <a:ea typeface="Calibri"/>
                <a:cs typeface="Calibri"/>
                <a:sym typeface="Calibri"/>
              </a:rPr>
              <a:t>Dichotomiser</a:t>
            </a:r>
            <a:r>
              <a:rPr lang="en-US" sz="3200" b="1" dirty="0">
                <a:solidFill>
                  <a:schemeClr val="lt1"/>
                </a:solidFill>
                <a:latin typeface="Calibri"/>
                <a:ea typeface="Calibri"/>
                <a:cs typeface="Calibri"/>
                <a:sym typeface="Calibri"/>
              </a:rPr>
              <a:t> 3)</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3647152"/>
          </a:xfrm>
          <a:prstGeom prst="rect">
            <a:avLst/>
          </a:prstGeom>
        </p:spPr>
        <p:txBody>
          <a:bodyPr wrap="square">
            <a:spAutoFit/>
          </a:bodyPr>
          <a:lstStyle/>
          <a:p>
            <a:pPr algn="just">
              <a:lnSpc>
                <a:spcPct val="150000"/>
              </a:lnSpc>
            </a:pPr>
            <a:r>
              <a:rPr lang="en-US" sz="2200" b="1" dirty="0">
                <a:latin typeface="Times New Roman" pitchFamily="18" charset="0"/>
                <a:cs typeface="Times New Roman" pitchFamily="18" charset="0"/>
              </a:rPr>
              <a:t>Procedure of ID3 Algorithm</a:t>
            </a:r>
          </a:p>
          <a:p>
            <a:pPr marL="457200" indent="-457200" algn="just">
              <a:lnSpc>
                <a:spcPct val="150000"/>
              </a:lnSpc>
              <a:buFont typeface="+mj-lt"/>
              <a:buAutoNum type="arabicPeriod"/>
            </a:pPr>
            <a:r>
              <a:rPr lang="en-US" sz="2200" dirty="0">
                <a:latin typeface="Times New Roman" pitchFamily="18" charset="0"/>
                <a:cs typeface="Times New Roman" pitchFamily="18" charset="0"/>
              </a:rPr>
              <a:t>Calculate entropy for the dataset.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For each node</a:t>
            </a:r>
          </a:p>
          <a:p>
            <a:pPr marL="342900" lvl="8" indent="-342900" algn="just">
              <a:lnSpc>
                <a:spcPct val="150000"/>
              </a:lnSpc>
              <a:buFont typeface="Arial" pitchFamily="34" charset="0"/>
              <a:buChar char="•"/>
            </a:pPr>
            <a:r>
              <a:rPr lang="en-US" sz="2200" dirty="0">
                <a:latin typeface="Times New Roman" pitchFamily="18" charset="0"/>
                <a:cs typeface="Times New Roman" pitchFamily="18" charset="0"/>
              </a:rPr>
              <a:t> Calculate entropy for all its categorical values.</a:t>
            </a:r>
          </a:p>
          <a:p>
            <a:pPr marL="342900" lvl="3" indent="-342900" algn="just">
              <a:lnSpc>
                <a:spcPct val="150000"/>
              </a:lnSpc>
              <a:buFont typeface="Arial" pitchFamily="34" charset="0"/>
              <a:buChar char="•"/>
            </a:pPr>
            <a:r>
              <a:rPr lang="en-US" sz="2200" dirty="0">
                <a:latin typeface="Times New Roman" pitchFamily="18" charset="0"/>
                <a:cs typeface="Times New Roman" pitchFamily="18" charset="0"/>
              </a:rPr>
              <a:t> Calculate information gain for the node.</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Find the node with highest information gain at a particular level.</a:t>
            </a:r>
          </a:p>
          <a:p>
            <a:pPr marL="457200" indent="-457200" algn="just">
              <a:lnSpc>
                <a:spcPct val="150000"/>
              </a:lnSpc>
              <a:buFont typeface="+mj-lt"/>
              <a:buAutoNum type="arabicPeriod"/>
            </a:pPr>
            <a:r>
              <a:rPr lang="en-US" sz="2200" dirty="0">
                <a:latin typeface="Times New Roman" pitchFamily="18" charset="0"/>
                <a:cs typeface="Times New Roman" pitchFamily="18" charset="0"/>
              </a:rPr>
              <a:t>Repeat steps from 1 to 3 till we reach the leaf node and have created our decision tree.</a:t>
            </a:r>
          </a:p>
        </p:txBody>
      </p:sp>
    </p:spTree>
    <p:extLst>
      <p:ext uri="{BB962C8B-B14F-4D97-AF65-F5344CB8AC3E}">
        <p14:creationId xmlns:p14="http://schemas.microsoft.com/office/powerpoint/2010/main" val="10175519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Creating a Decision Tree using the ID3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254000" y="2465668"/>
            <a:ext cx="11683999" cy="784830"/>
          </a:xfrm>
          <a:prstGeom prst="rect">
            <a:avLst/>
          </a:prstGeom>
        </p:spPr>
        <p:txBody>
          <a:bodyPr wrap="square">
            <a:spAutoFit/>
          </a:bodyPr>
          <a:lstStyle/>
          <a:p>
            <a:pPr algn="just">
              <a:lnSpc>
                <a:spcPct val="150000"/>
              </a:lnSpc>
            </a:pPr>
            <a:r>
              <a:rPr lang="en-US" sz="1500" b="1" dirty="0">
                <a:latin typeface="Times New Roman" pitchFamily="18" charset="0"/>
                <a:cs typeface="Times New Roman" pitchFamily="18" charset="0"/>
              </a:rPr>
              <a:t>Example 1:  </a:t>
            </a:r>
            <a:r>
              <a:rPr lang="en-US" sz="1500" b="1" dirty="0">
                <a:latin typeface="Times New Roman" pitchFamily="18" charset="0"/>
                <a:cs typeface="Times New Roman" pitchFamily="18" charset="0"/>
                <a:hlinkClick r:id="rId4"/>
              </a:rPr>
              <a:t>https://studygyaan.com/data-science-ml/creating-a-decision-tree-using-the-id3-algorithm</a:t>
            </a:r>
            <a:endParaRPr lang="en-US" sz="1500" b="1" dirty="0">
              <a:latin typeface="Times New Roman" pitchFamily="18" charset="0"/>
              <a:cs typeface="Times New Roman" pitchFamily="18" charset="0"/>
            </a:endParaRPr>
          </a:p>
          <a:p>
            <a:pPr algn="just">
              <a:lnSpc>
                <a:spcPct val="150000"/>
              </a:lnSpc>
            </a:pPr>
            <a:r>
              <a:rPr lang="en-US" sz="1500" b="1" dirty="0">
                <a:latin typeface="Times New Roman" pitchFamily="18" charset="0"/>
                <a:cs typeface="Times New Roman" pitchFamily="18" charset="0"/>
              </a:rPr>
              <a:t>Example 2: </a:t>
            </a:r>
            <a:r>
              <a:rPr lang="en-US" sz="1500" b="1" dirty="0">
                <a:latin typeface="Times New Roman" pitchFamily="18" charset="0"/>
                <a:cs typeface="Times New Roman" pitchFamily="18" charset="0"/>
                <a:hlinkClick r:id="rId5"/>
              </a:rPr>
              <a:t>https://iq.opengenus.org/id3-algorithm/</a:t>
            </a:r>
            <a:r>
              <a:rPr lang="en-US" sz="1500" b="1" dirty="0">
                <a:latin typeface="Times New Roman" pitchFamily="18" charset="0"/>
                <a:cs typeface="Times New Roman" pitchFamily="18" charset="0"/>
              </a:rPr>
              <a:t> </a:t>
            </a: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01578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Limitations of ID3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8683625" cy="1954381"/>
          </a:xfrm>
          <a:prstGeom prst="rect">
            <a:avLst/>
          </a:prstGeom>
        </p:spPr>
        <p:txBody>
          <a:bodyPr wrap="square">
            <a:spAutoFit/>
          </a:bodyPr>
          <a:lstStyle/>
          <a:p>
            <a:r>
              <a:rPr lang="en-US" sz="2200" dirty="0">
                <a:latin typeface="Times New Roman" pitchFamily="18" charset="0"/>
                <a:cs typeface="Times New Roman" pitchFamily="18" charset="0"/>
              </a:rPr>
              <a:t>There are some disadvantages of ID3 Algorithm :-</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Over fitting of Data for small dataset.</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One attribute is considered at the time of making decisions.</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Continuous data classification can be computationally expensive.</a:t>
            </a:r>
          </a:p>
        </p:txBody>
      </p:sp>
    </p:spTree>
    <p:extLst>
      <p:ext uri="{BB962C8B-B14F-4D97-AF65-F5344CB8AC3E}">
        <p14:creationId xmlns:p14="http://schemas.microsoft.com/office/powerpoint/2010/main" val="2009207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Classification and Regression Trees (CART)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4755148"/>
          </a:xfrm>
          <a:prstGeom prst="rect">
            <a:avLst/>
          </a:prstGeom>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The CART algorithm is a type of classification algorithm that is required to build a decision tree on the basis of </a:t>
            </a:r>
            <a:r>
              <a:rPr lang="en-US" sz="2000" dirty="0" err="1">
                <a:latin typeface="Times New Roman" pitchFamily="18" charset="0"/>
                <a:cs typeface="Times New Roman" pitchFamily="18" charset="0"/>
              </a:rPr>
              <a:t>Gini’s</a:t>
            </a:r>
            <a:r>
              <a:rPr lang="en-US" sz="2000" dirty="0">
                <a:latin typeface="Times New Roman" pitchFamily="18" charset="0"/>
                <a:cs typeface="Times New Roman" pitchFamily="18" charset="0"/>
              </a:rPr>
              <a:t> impurity index.</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This algorithm can be used for both classification &amp; regression.</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CART algorithm uses </a:t>
            </a:r>
            <a:r>
              <a:rPr lang="en-US" sz="2000" dirty="0" err="1">
                <a:latin typeface="Times New Roman" pitchFamily="18" charset="0"/>
                <a:cs typeface="Times New Roman" pitchFamily="18" charset="0"/>
              </a:rPr>
              <a:t>Gini</a:t>
            </a:r>
            <a:r>
              <a:rPr lang="en-US" sz="2000" dirty="0">
                <a:latin typeface="Times New Roman" pitchFamily="18" charset="0"/>
                <a:cs typeface="Times New Roman" pitchFamily="18" charset="0"/>
              </a:rPr>
              <a:t> Index criterion to split a node to a sub-node.</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Carts create binary tree </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It start with the training set as a root node, after successfully splitting the root node in two, it splits the subsets using the same logic &amp; again split the sub-subsets, recursively until it finds further splitting will not give any pure sub-nodes or maximum number of leaves in a growing tree or termed it as a Tree pruning.</a:t>
            </a:r>
          </a:p>
          <a:p>
            <a:pPr marL="342900" indent="-342900" algn="just">
              <a:lnSpc>
                <a:spcPct val="150000"/>
              </a:lnSpc>
              <a:buFont typeface="Arial" pitchFamily="34" charset="0"/>
              <a:buChar cha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229324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Key Concepts CART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3730317"/>
          </a:xfrm>
          <a:prstGeom prst="rect">
            <a:avLst/>
          </a:prstGeom>
        </p:spPr>
        <p:txBody>
          <a:bodyPr wrap="square">
            <a:spAutoFit/>
          </a:bodyPr>
          <a:lstStyle/>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Decision Tree: </a:t>
            </a:r>
            <a:r>
              <a:rPr lang="en-US" sz="2000" dirty="0">
                <a:latin typeface="Times New Roman" pitchFamily="18" charset="0"/>
                <a:cs typeface="Times New Roman" pitchFamily="18" charset="0"/>
              </a:rPr>
              <a:t>A flowchart-like structure where internal nodes represent features or attributes, branches represent decisions, and leaf nodes represent class labels or target values.</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Splitting: </a:t>
            </a:r>
            <a:r>
              <a:rPr lang="en-US" sz="2000" dirty="0">
                <a:latin typeface="Times New Roman" pitchFamily="18" charset="0"/>
                <a:cs typeface="Times New Roman" pitchFamily="18" charset="0"/>
              </a:rPr>
              <a:t>The process of dividing a node into two or more sub-nodes based on a certain feature and its threshold value.</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Impurity: </a:t>
            </a:r>
            <a:r>
              <a:rPr lang="en-US" sz="2000" dirty="0">
                <a:latin typeface="Times New Roman" pitchFamily="18" charset="0"/>
                <a:cs typeface="Times New Roman" pitchFamily="18" charset="0"/>
              </a:rPr>
              <a:t>A measure of the disorder or uncertainty in a node. Common impurity measures include </a:t>
            </a:r>
            <a:r>
              <a:rPr lang="en-US" sz="2000" dirty="0" err="1">
                <a:latin typeface="Times New Roman" pitchFamily="18" charset="0"/>
                <a:cs typeface="Times New Roman" pitchFamily="18" charset="0"/>
              </a:rPr>
              <a:t>Gini</a:t>
            </a:r>
            <a:r>
              <a:rPr lang="en-US" sz="2000" dirty="0">
                <a:latin typeface="Times New Roman" pitchFamily="18" charset="0"/>
                <a:cs typeface="Times New Roman" pitchFamily="18" charset="0"/>
              </a:rPr>
              <a:t> index and entropy.</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Pruning: </a:t>
            </a:r>
            <a:r>
              <a:rPr lang="en-US" sz="2000" dirty="0">
                <a:latin typeface="Times New Roman" pitchFamily="18" charset="0"/>
                <a:cs typeface="Times New Roman" pitchFamily="18" charset="0"/>
              </a:rPr>
              <a:t>The process of reducing the size of a tree by removing unnecessary branches to improve generalization.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625572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CART Algorithm for Classification</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3816429"/>
          </a:xfrm>
          <a:prstGeom prst="rect">
            <a:avLst/>
          </a:prstGeom>
        </p:spPr>
        <p:txBody>
          <a:bodyPr wrap="square">
            <a:spAutoFit/>
          </a:bodyPr>
          <a:lstStyle/>
          <a:p>
            <a:pPr algn="just"/>
            <a:r>
              <a:rPr lang="en-US" sz="2200" dirty="0">
                <a:latin typeface="Times New Roman" pitchFamily="18" charset="0"/>
                <a:cs typeface="Times New Roman" pitchFamily="18" charset="0"/>
              </a:rPr>
              <a:t>Here is the approach for most decision tree algorithms at their most simplest.</a:t>
            </a:r>
          </a:p>
          <a:p>
            <a:pPr algn="just"/>
            <a:r>
              <a:rPr lang="en-US" sz="2200" b="1" dirty="0">
                <a:latin typeface="Times New Roman" pitchFamily="18" charset="0"/>
                <a:cs typeface="Times New Roman" pitchFamily="18" charset="0"/>
              </a:rPr>
              <a:t>The tree will be constructed in a top-down approach as follows:</a:t>
            </a:r>
          </a:p>
          <a:p>
            <a:pPr marL="342900" indent="-342900" algn="just">
              <a:buFont typeface="Arial" pitchFamily="34" charset="0"/>
              <a:buChar char="•"/>
            </a:pPr>
            <a:r>
              <a:rPr lang="en-US" sz="2200" b="1" dirty="0">
                <a:latin typeface="Times New Roman" pitchFamily="18" charset="0"/>
                <a:cs typeface="Times New Roman" pitchFamily="18" charset="0"/>
              </a:rPr>
              <a:t>Step 1: </a:t>
            </a:r>
            <a:r>
              <a:rPr lang="en-US" sz="2200" dirty="0">
                <a:latin typeface="Times New Roman" pitchFamily="18" charset="0"/>
                <a:cs typeface="Times New Roman" pitchFamily="18" charset="0"/>
              </a:rPr>
              <a:t>Start at the root node with all training instances</a:t>
            </a:r>
          </a:p>
          <a:p>
            <a:pPr marL="342900" indent="-342900" algn="just">
              <a:buFont typeface="Arial" pitchFamily="34" charset="0"/>
              <a:buChar char="•"/>
            </a:pPr>
            <a:r>
              <a:rPr lang="en-US" sz="2200" b="1" dirty="0">
                <a:latin typeface="Times New Roman" pitchFamily="18" charset="0"/>
                <a:cs typeface="Times New Roman" pitchFamily="18" charset="0"/>
              </a:rPr>
              <a:t>Step 2: </a:t>
            </a:r>
            <a:r>
              <a:rPr lang="en-US" sz="2200" dirty="0">
                <a:latin typeface="Times New Roman" pitchFamily="18" charset="0"/>
                <a:cs typeface="Times New Roman" pitchFamily="18" charset="0"/>
              </a:rPr>
              <a:t>Select an attribute on the basis of splitting criteria (</a:t>
            </a:r>
            <a:r>
              <a:rPr lang="en-US" sz="2200" dirty="0" err="1">
                <a:latin typeface="Times New Roman" pitchFamily="18" charset="0"/>
                <a:cs typeface="Times New Roman" pitchFamily="18" charset="0"/>
              </a:rPr>
              <a:t>Gini</a:t>
            </a:r>
            <a:r>
              <a:rPr lang="en-US" sz="2200" dirty="0">
                <a:latin typeface="Times New Roman" pitchFamily="18" charset="0"/>
                <a:cs typeface="Times New Roman" pitchFamily="18" charset="0"/>
              </a:rPr>
              <a:t> Index or other impurity metrics)</a:t>
            </a:r>
          </a:p>
          <a:p>
            <a:pPr marL="342900" indent="-342900" algn="just">
              <a:buFont typeface="Arial" pitchFamily="34" charset="0"/>
              <a:buChar char="•"/>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Step 3: </a:t>
            </a:r>
            <a:r>
              <a:rPr lang="en-US" sz="2200" dirty="0">
                <a:latin typeface="Times New Roman" pitchFamily="18" charset="0"/>
                <a:cs typeface="Times New Roman" pitchFamily="18" charset="0"/>
              </a:rPr>
              <a:t>Partition instances according to selected attribute recursively</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Partitioning stops when:</a:t>
            </a:r>
          </a:p>
          <a:p>
            <a:pPr marL="342900" indent="-342900" algn="just">
              <a:buFont typeface="Arial" pitchFamily="34" charset="0"/>
              <a:buChar char="•"/>
            </a:pPr>
            <a:r>
              <a:rPr lang="en-US" sz="2200" dirty="0">
                <a:latin typeface="Times New Roman" pitchFamily="18" charset="0"/>
                <a:cs typeface="Times New Roman" pitchFamily="18" charset="0"/>
              </a:rPr>
              <a:t>There are no examples left</a:t>
            </a:r>
          </a:p>
          <a:p>
            <a:pPr marL="342900" indent="-342900" algn="just">
              <a:buFont typeface="Arial" pitchFamily="34" charset="0"/>
              <a:buChar char="•"/>
            </a:pPr>
            <a:r>
              <a:rPr lang="en-US" sz="2200" dirty="0">
                <a:latin typeface="Times New Roman" pitchFamily="18" charset="0"/>
                <a:cs typeface="Times New Roman" pitchFamily="18" charset="0"/>
              </a:rPr>
              <a:t>All examples for a given node belong to the same class</a:t>
            </a:r>
          </a:p>
          <a:p>
            <a:pPr marL="342900" indent="-342900" algn="just">
              <a:buFont typeface="Arial" pitchFamily="34" charset="0"/>
              <a:buChar char="•"/>
            </a:pPr>
            <a:r>
              <a:rPr lang="en-US" sz="2200" dirty="0">
                <a:latin typeface="Times New Roman" pitchFamily="18" charset="0"/>
                <a:cs typeface="Times New Roman" pitchFamily="18" charset="0"/>
              </a:rPr>
              <a:t>There are no remaining attributes for further partitioning – majority class is the leaf</a:t>
            </a:r>
          </a:p>
        </p:txBody>
      </p:sp>
    </p:spTree>
    <p:extLst>
      <p:ext uri="{BB962C8B-B14F-4D97-AF65-F5344CB8AC3E}">
        <p14:creationId xmlns:p14="http://schemas.microsoft.com/office/powerpoint/2010/main" val="256373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575143" cy="378561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dirty="0">
                <a:latin typeface="Times New Roman" pitchFamily="18" charset="0"/>
                <a:cs typeface="Times New Roman" pitchFamily="18" charset="0"/>
              </a:rPr>
              <a:t>Suppose we have a dataset of different types of shapes which includes square, rectangle, triangle, and Polygon. Now the first step is that we need to train the model for each shape.</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four sides, and all the sides are equal, then it will be labeled as a </a:t>
            </a:r>
            <a:r>
              <a:rPr lang="en-US" sz="2000" b="1" dirty="0">
                <a:latin typeface="Times New Roman" pitchFamily="18" charset="0"/>
                <a:cs typeface="Times New Roman" pitchFamily="18" charset="0"/>
              </a:rPr>
              <a:t>Square</a:t>
            </a:r>
            <a:r>
              <a:rPr lang="en-US" sz="2000" dirty="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three sides, then it will be labeled as a </a:t>
            </a:r>
            <a:r>
              <a:rPr lang="en-US" sz="2000" b="1" dirty="0">
                <a:latin typeface="Times New Roman" pitchFamily="18" charset="0"/>
                <a:cs typeface="Times New Roman" pitchFamily="18" charset="0"/>
              </a:rPr>
              <a:t>triangle</a:t>
            </a:r>
            <a:r>
              <a:rPr lang="en-US" sz="2000" dirty="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six equal sides then it will be labeled as </a:t>
            </a:r>
            <a:r>
              <a:rPr lang="en-US" sz="2000" b="1" dirty="0">
                <a:latin typeface="Times New Roman" pitchFamily="18" charset="0"/>
                <a:cs typeface="Times New Roman" pitchFamily="18" charset="0"/>
              </a:rPr>
              <a:t>hexagon</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Now, after training, we test our model using the test set, and the task of the model is to identify the shape.</a:t>
            </a:r>
          </a:p>
          <a:p>
            <a:pPr algn="just">
              <a:lnSpc>
                <a:spcPct val="150000"/>
              </a:lnSpc>
            </a:pPr>
            <a:r>
              <a:rPr lang="en-US" sz="2000" dirty="0">
                <a:latin typeface="Times New Roman" pitchFamily="18" charset="0"/>
                <a:cs typeface="Times New Roman" pitchFamily="18" charset="0"/>
              </a:rPr>
              <a:t>The machine is already trained on all types of shapes, and when it finds a new shape, it classifies the shape on the bases of a number of sides, and predicts the output.</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Times New Roman" panose="02020603050405020304" pitchFamily="18" charset="0"/>
                <a:ea typeface="Calibri"/>
                <a:cs typeface="Times New Roman" panose="02020603050405020304" pitchFamily="18" charset="0"/>
                <a:sym typeface="Calibri"/>
              </a:rPr>
              <a:t>How Supervised Learning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3058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CART Algorithm for Classification</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4093428"/>
          </a:xfrm>
          <a:prstGeom prst="rect">
            <a:avLst/>
          </a:prstGeom>
        </p:spPr>
        <p:txBody>
          <a:bodyPr wrap="square">
            <a:spAutoFit/>
          </a:bodyPr>
          <a:lstStyle/>
          <a:p>
            <a:pPr algn="just"/>
            <a:r>
              <a:rPr lang="en-US" sz="2000" b="1" dirty="0">
                <a:latin typeface="Times New Roman" pitchFamily="18" charset="0"/>
                <a:cs typeface="Times New Roman" pitchFamily="18" charset="0"/>
              </a:rPr>
              <a:t>//CART Algorithm</a:t>
            </a:r>
          </a:p>
          <a:p>
            <a:pPr algn="just"/>
            <a:r>
              <a:rPr lang="en-US" sz="2000" b="1" dirty="0">
                <a:latin typeface="Times New Roman" pitchFamily="18" charset="0"/>
                <a:cs typeface="Times New Roman" pitchFamily="18" charset="0"/>
              </a:rPr>
              <a:t>INPUT: Dataset D</a:t>
            </a:r>
          </a:p>
          <a:p>
            <a:pPr algn="just"/>
            <a:r>
              <a:rPr lang="en-US" sz="2000" dirty="0">
                <a:latin typeface="Times New Roman" pitchFamily="18" charset="0"/>
                <a:cs typeface="Times New Roman" pitchFamily="18" charset="0"/>
              </a:rPr>
              <a:t>	1. Tree = {}</a:t>
            </a:r>
          </a:p>
          <a:p>
            <a:pPr algn="just"/>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MinLoss</a:t>
            </a:r>
            <a:r>
              <a:rPr lang="en-US" sz="2000" dirty="0">
                <a:latin typeface="Times New Roman" pitchFamily="18" charset="0"/>
                <a:cs typeface="Times New Roman" pitchFamily="18" charset="0"/>
              </a:rPr>
              <a:t> = 0</a:t>
            </a:r>
          </a:p>
          <a:p>
            <a:pPr algn="just"/>
            <a:r>
              <a:rPr lang="en-US" sz="2000" dirty="0">
                <a:latin typeface="Times New Roman" pitchFamily="18" charset="0"/>
                <a:cs typeface="Times New Roman" pitchFamily="18" charset="0"/>
              </a:rPr>
              <a:t>	3. for all Attribute k in D do:</a:t>
            </a:r>
          </a:p>
          <a:p>
            <a:pPr algn="just"/>
            <a:r>
              <a:rPr lang="en-US" sz="2000" dirty="0">
                <a:latin typeface="Times New Roman" pitchFamily="18" charset="0"/>
                <a:cs typeface="Times New Roman" pitchFamily="18" charset="0"/>
              </a:rPr>
              <a:t>    		3.1. loss = </a:t>
            </a:r>
            <a:r>
              <a:rPr lang="en-US" sz="2000" dirty="0" err="1">
                <a:latin typeface="Times New Roman" pitchFamily="18" charset="0"/>
                <a:cs typeface="Times New Roman" pitchFamily="18" charset="0"/>
              </a:rPr>
              <a:t>GiniIndex</a:t>
            </a:r>
            <a:r>
              <a:rPr lang="en-US" sz="2000" dirty="0">
                <a:latin typeface="Times New Roman" pitchFamily="18" charset="0"/>
                <a:cs typeface="Times New Roman" pitchFamily="18" charset="0"/>
              </a:rPr>
              <a:t>(k, d)</a:t>
            </a:r>
          </a:p>
          <a:p>
            <a:pPr algn="just"/>
            <a:r>
              <a:rPr lang="en-US" sz="2000" dirty="0">
                <a:latin typeface="Times New Roman" pitchFamily="18" charset="0"/>
                <a:cs typeface="Times New Roman" pitchFamily="18" charset="0"/>
              </a:rPr>
              <a:t>    		3.2. if loss&lt;</a:t>
            </a:r>
            <a:r>
              <a:rPr lang="en-US" sz="2000" dirty="0" err="1">
                <a:latin typeface="Times New Roman" pitchFamily="18" charset="0"/>
                <a:cs typeface="Times New Roman" pitchFamily="18" charset="0"/>
              </a:rPr>
              <a:t>MinLoss</a:t>
            </a:r>
            <a:r>
              <a:rPr lang="en-US" sz="2000" dirty="0">
                <a:latin typeface="Times New Roman" pitchFamily="18" charset="0"/>
                <a:cs typeface="Times New Roman" pitchFamily="18" charset="0"/>
              </a:rPr>
              <a:t> then</a:t>
            </a:r>
          </a:p>
          <a:p>
            <a:pPr algn="just"/>
            <a:r>
              <a:rPr lang="en-US" sz="2000" dirty="0">
                <a:latin typeface="Times New Roman" pitchFamily="18" charset="0"/>
                <a:cs typeface="Times New Roman" pitchFamily="18" charset="0"/>
              </a:rPr>
              <a:t>        			3.2.1. </a:t>
            </a:r>
            <a:r>
              <a:rPr lang="en-US" sz="2000" dirty="0" err="1">
                <a:latin typeface="Times New Roman" pitchFamily="18" charset="0"/>
                <a:cs typeface="Times New Roman" pitchFamily="18" charset="0"/>
              </a:rPr>
              <a:t>MinLoss</a:t>
            </a:r>
            <a:r>
              <a:rPr lang="en-US" sz="2000" dirty="0">
                <a:latin typeface="Times New Roman" pitchFamily="18" charset="0"/>
                <a:cs typeface="Times New Roman" pitchFamily="18" charset="0"/>
              </a:rPr>
              <a:t> = loss</a:t>
            </a:r>
          </a:p>
          <a:p>
            <a:pPr algn="just"/>
            <a:r>
              <a:rPr lang="en-US" sz="2000" dirty="0">
                <a:latin typeface="Times New Roman" pitchFamily="18" charset="0"/>
                <a:cs typeface="Times New Roman" pitchFamily="18" charset="0"/>
              </a:rPr>
              <a:t>        			3.2.2. Tree' = {k} </a:t>
            </a:r>
          </a:p>
          <a:p>
            <a:pPr algn="just"/>
            <a:r>
              <a:rPr lang="en-US" sz="2000" dirty="0">
                <a:latin typeface="Times New Roman" pitchFamily="18" charset="0"/>
                <a:cs typeface="Times New Roman" pitchFamily="18" charset="0"/>
              </a:rPr>
              <a:t>	4. Partition(Tree, Tree')</a:t>
            </a:r>
          </a:p>
          <a:p>
            <a:pPr algn="just"/>
            <a:r>
              <a:rPr lang="en-US" sz="2000" dirty="0">
                <a:latin typeface="Times New Roman" pitchFamily="18" charset="0"/>
                <a:cs typeface="Times New Roman" pitchFamily="18" charset="0"/>
              </a:rPr>
              <a:t>	5. until all partitions </a:t>
            </a:r>
            <a:r>
              <a:rPr lang="en-US" sz="2000" dirty="0" err="1">
                <a:latin typeface="Times New Roman" pitchFamily="18" charset="0"/>
                <a:cs typeface="Times New Roman" pitchFamily="18" charset="0"/>
              </a:rPr>
              <a:t>procressed</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6. return Tree </a:t>
            </a:r>
          </a:p>
          <a:p>
            <a:pPr algn="just"/>
            <a:r>
              <a:rPr lang="en-US" sz="2000" b="1" dirty="0">
                <a:latin typeface="Times New Roman" pitchFamily="18" charset="0"/>
                <a:cs typeface="Times New Roman" pitchFamily="18" charset="0"/>
              </a:rPr>
              <a:t>OUTPUT: Optimal Decision Tree </a:t>
            </a:r>
          </a:p>
        </p:txBody>
      </p:sp>
    </p:spTree>
    <p:extLst>
      <p:ext uri="{BB962C8B-B14F-4D97-AF65-F5344CB8AC3E}">
        <p14:creationId xmlns:p14="http://schemas.microsoft.com/office/powerpoint/2010/main" val="3094496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20637"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err="1">
                <a:solidFill>
                  <a:schemeClr val="lt1"/>
                </a:solidFill>
                <a:latin typeface="Calibri"/>
                <a:ea typeface="Calibri"/>
                <a:cs typeface="Calibri"/>
                <a:sym typeface="Calibri"/>
              </a:rPr>
              <a:t>Gini</a:t>
            </a:r>
            <a:r>
              <a:rPr lang="en-US" sz="3200" b="1" dirty="0">
                <a:solidFill>
                  <a:schemeClr val="lt1"/>
                </a:solidFill>
                <a:latin typeface="Calibri"/>
                <a:ea typeface="Calibri"/>
                <a:cs typeface="Calibri"/>
                <a:sym typeface="Calibri"/>
              </a:rPr>
              <a:t> Index for CART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1384995"/>
          </a:xfrm>
          <a:prstGeom prst="rect">
            <a:avLst/>
          </a:prstGeom>
        </p:spPr>
        <p:txBody>
          <a:bodyPr wrap="square">
            <a:spAutoFit/>
          </a:bodyPr>
          <a:lstStyle/>
          <a:p>
            <a:pPr algn="just"/>
            <a:r>
              <a:rPr lang="en-US" sz="2000" dirty="0" err="1">
                <a:latin typeface="Times New Roman" pitchFamily="18" charset="0"/>
                <a:cs typeface="Times New Roman" pitchFamily="18" charset="0"/>
              </a:rPr>
              <a:t>Gini</a:t>
            </a:r>
            <a:r>
              <a:rPr lang="en-US" sz="2000" dirty="0">
                <a:latin typeface="Times New Roman" pitchFamily="18" charset="0"/>
                <a:cs typeface="Times New Roman" pitchFamily="18" charset="0"/>
              </a:rPr>
              <a:t> index is a metric for classification tasks in CART. It stores sum of squared probabilities of each class. We can formulate it as illustrated below.</a:t>
            </a:r>
          </a:p>
          <a:p>
            <a:pPr algn="just"/>
            <a:endParaRPr lang="en-US" sz="2000" b="1" dirty="0">
              <a:latin typeface="Times New Roman" pitchFamily="18" charset="0"/>
              <a:cs typeface="Times New Roman" pitchFamily="18" charset="0"/>
            </a:endParaRPr>
          </a:p>
          <a:p>
            <a:pPr algn="ctr"/>
            <a:r>
              <a:rPr lang="en-US" sz="2400" b="1" dirty="0" err="1"/>
              <a:t>Gini</a:t>
            </a:r>
            <a:r>
              <a:rPr lang="en-US" sz="2400" b="1" dirty="0"/>
              <a:t> = 1 – Σ (Pi)</a:t>
            </a:r>
            <a:r>
              <a:rPr lang="en-US" sz="2400" b="1" baseline="30000" dirty="0"/>
              <a:t>2</a:t>
            </a:r>
            <a:r>
              <a:rPr lang="en-US" sz="2400" b="1" dirty="0"/>
              <a:t> for i=1 to number of classes</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59538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Classification and Regression Trees (CART) algorithm</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1001043"/>
          </a:xfrm>
          <a:prstGeom prst="rect">
            <a:avLst/>
          </a:prstGeom>
        </p:spPr>
        <p:txBody>
          <a:bodyPr wrap="square">
            <a:spAutoFit/>
          </a:bodyPr>
          <a:lstStyle/>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Example 1: </a:t>
            </a:r>
            <a:r>
              <a:rPr lang="en-US" sz="2000" dirty="0">
                <a:latin typeface="Times New Roman" pitchFamily="18" charset="0"/>
                <a:cs typeface="Times New Roman" pitchFamily="18" charset="0"/>
              </a:rPr>
              <a:t>https://sefiks.com/2018/08/27/a-step-by-step-cart-decision-tree-example/.</a:t>
            </a:r>
          </a:p>
          <a:p>
            <a:pPr marL="342900" indent="-342900" algn="just">
              <a:lnSpc>
                <a:spcPct val="150000"/>
              </a:lnSpc>
              <a:buFont typeface="Arial" pitchFamily="34" charset="0"/>
              <a:buChar cha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7821622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and Limitations CART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3939540"/>
          </a:xfrm>
          <a:prstGeom prst="rect">
            <a:avLst/>
          </a:prstGeom>
        </p:spPr>
        <p:txBody>
          <a:bodyPr wrap="square">
            <a:spAutoFit/>
          </a:bodyPr>
          <a:lstStyle/>
          <a:p>
            <a:pPr algn="just"/>
            <a:r>
              <a:rPr lang="en-US" sz="2200" b="1" dirty="0">
                <a:latin typeface="Times New Roman" pitchFamily="18" charset="0"/>
                <a:cs typeface="Times New Roman" pitchFamily="18" charset="0"/>
              </a:rPr>
              <a:t>Advantages :</a:t>
            </a:r>
          </a:p>
          <a:p>
            <a:pPr marL="457200" indent="-457200">
              <a:buFont typeface="+mj-lt"/>
              <a:buAutoNum type="arabicPeriod"/>
            </a:pPr>
            <a:r>
              <a:rPr lang="en-US" sz="2200" dirty="0">
                <a:latin typeface="Times New Roman" pitchFamily="18" charset="0"/>
                <a:cs typeface="Times New Roman" pitchFamily="18" charset="0"/>
              </a:rPr>
              <a:t>Simplicity and interpretability.</a:t>
            </a:r>
          </a:p>
          <a:p>
            <a:pPr marL="457200" indent="-457200">
              <a:buFont typeface="+mj-lt"/>
              <a:buAutoNum type="arabicPeriod"/>
            </a:pPr>
            <a:r>
              <a:rPr lang="en-US" sz="2200" dirty="0">
                <a:latin typeface="Times New Roman" pitchFamily="18" charset="0"/>
                <a:cs typeface="Times New Roman" pitchFamily="18" charset="0"/>
              </a:rPr>
              <a:t>Ability to handle both categorical and numerical features.</a:t>
            </a:r>
          </a:p>
          <a:p>
            <a:pPr marL="457200" indent="-457200">
              <a:buFont typeface="+mj-lt"/>
              <a:buAutoNum type="arabicPeriod"/>
            </a:pPr>
            <a:r>
              <a:rPr lang="en-US" sz="2200" dirty="0">
                <a:latin typeface="Times New Roman" pitchFamily="18" charset="0"/>
                <a:cs typeface="Times New Roman" pitchFamily="18" charset="0"/>
              </a:rPr>
              <a:t>Robustness against outliers and missing values.</a:t>
            </a:r>
          </a:p>
          <a:p>
            <a:endParaRPr lang="en-US" sz="2200" dirty="0">
              <a:latin typeface="Times New Roman" pitchFamily="18" charset="0"/>
              <a:cs typeface="Times New Roman" pitchFamily="18" charset="0"/>
            </a:endParaRPr>
          </a:p>
          <a:p>
            <a:r>
              <a:rPr lang="en-US" sz="2200" b="1" dirty="0">
                <a:latin typeface="Times New Roman" pitchFamily="18" charset="0"/>
                <a:cs typeface="Times New Roman" pitchFamily="18" charset="0"/>
              </a:rPr>
              <a:t>Limitations :</a:t>
            </a:r>
          </a:p>
          <a:p>
            <a:pPr marL="457200" indent="-457200">
              <a:buFont typeface="+mj-lt"/>
              <a:buAutoNum type="arabicPeriod"/>
            </a:pPr>
            <a:r>
              <a:rPr lang="en-US" sz="2200" dirty="0">
                <a:latin typeface="Times New Roman" pitchFamily="18" charset="0"/>
                <a:cs typeface="Times New Roman" pitchFamily="18" charset="0"/>
              </a:rPr>
              <a:t>Tendency to </a:t>
            </a:r>
            <a:r>
              <a:rPr lang="en-US" sz="2200" dirty="0" err="1">
                <a:latin typeface="Times New Roman" pitchFamily="18" charset="0"/>
                <a:cs typeface="Times New Roman" pitchFamily="18" charset="0"/>
              </a:rPr>
              <a:t>overfit</a:t>
            </a:r>
            <a:r>
              <a:rPr lang="en-US" sz="2200" dirty="0">
                <a:latin typeface="Times New Roman" pitchFamily="18" charset="0"/>
                <a:cs typeface="Times New Roman" pitchFamily="18" charset="0"/>
              </a:rPr>
              <a:t> if not properly regularized.</a:t>
            </a:r>
          </a:p>
          <a:p>
            <a:pPr marL="457200" indent="-457200">
              <a:buFont typeface="+mj-lt"/>
              <a:buAutoNum type="arabicPeriod"/>
            </a:pPr>
            <a:r>
              <a:rPr lang="en-US" sz="2200" dirty="0">
                <a:latin typeface="Times New Roman" pitchFamily="18" charset="0"/>
                <a:cs typeface="Times New Roman" pitchFamily="18" charset="0"/>
              </a:rPr>
              <a:t>Difficulty handling irrelevant features.</a:t>
            </a:r>
          </a:p>
          <a:p>
            <a:pPr marL="457200" indent="-457200">
              <a:buFont typeface="+mj-lt"/>
              <a:buAutoNum type="arabicPeriod"/>
            </a:pPr>
            <a:r>
              <a:rPr lang="en-US" sz="2200" dirty="0">
                <a:latin typeface="Times New Roman" pitchFamily="18" charset="0"/>
                <a:cs typeface="Times New Roman" pitchFamily="18" charset="0"/>
              </a:rPr>
              <a:t>Lack of smoothness in the decision boundaries.</a:t>
            </a:r>
          </a:p>
          <a:p>
            <a:endParaRPr lang="en-US" sz="22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09551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61687" y="-37987"/>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Real-World Applications CART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AutoShape 2" descr="Table of dataset. Creating a Decision Tree using the ID3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Table of dataset. Creating a Decision Tree using the ID3 Algorith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393895"/>
            <a:ext cx="11312525" cy="3431709"/>
          </a:xfrm>
          <a:prstGeom prst="rect">
            <a:avLst/>
          </a:prstGeom>
        </p:spPr>
        <p:txBody>
          <a:bodyPr wrap="square">
            <a:spAutoFit/>
          </a:bodyPr>
          <a:lstStyle/>
          <a:p>
            <a:pPr marL="457200" indent="-457200" algn="just">
              <a:lnSpc>
                <a:spcPct val="150000"/>
              </a:lnSpc>
              <a:buFont typeface="+mj-lt"/>
              <a:buAutoNum type="arabicPeriod"/>
            </a:pPr>
            <a:r>
              <a:rPr lang="en-US" sz="2200" b="1" dirty="0">
                <a:latin typeface="Times New Roman" pitchFamily="18" charset="0"/>
                <a:cs typeface="Times New Roman" pitchFamily="18" charset="0"/>
              </a:rPr>
              <a:t>Credit Scoring: </a:t>
            </a:r>
            <a:r>
              <a:rPr lang="en-US" sz="2200" dirty="0">
                <a:latin typeface="Times New Roman" pitchFamily="18" charset="0"/>
                <a:cs typeface="Times New Roman" pitchFamily="18" charset="0"/>
              </a:rPr>
              <a:t>Predicting creditworthiness based on customer attributes.</a:t>
            </a:r>
          </a:p>
          <a:p>
            <a:pPr marL="457200" indent="-457200" algn="just">
              <a:lnSpc>
                <a:spcPct val="150000"/>
              </a:lnSpc>
              <a:buFont typeface="+mj-lt"/>
              <a:buAutoNum type="arabicPeriod"/>
            </a:pPr>
            <a:r>
              <a:rPr lang="en-US" sz="2200" b="1" dirty="0">
                <a:latin typeface="Times New Roman" pitchFamily="18" charset="0"/>
                <a:cs typeface="Times New Roman" pitchFamily="18" charset="0"/>
              </a:rPr>
              <a:t>Disease Diagnosis: </a:t>
            </a:r>
            <a:r>
              <a:rPr lang="en-US" sz="2200" dirty="0">
                <a:latin typeface="Times New Roman" pitchFamily="18" charset="0"/>
                <a:cs typeface="Times New Roman" pitchFamily="18" charset="0"/>
              </a:rPr>
              <a:t>Identifying diseases based on symptoms and patient characteristics.</a:t>
            </a:r>
          </a:p>
          <a:p>
            <a:pPr marL="457200" indent="-457200" algn="just">
              <a:lnSpc>
                <a:spcPct val="150000"/>
              </a:lnSpc>
              <a:buFont typeface="+mj-lt"/>
              <a:buAutoNum type="arabicPeriod"/>
            </a:pPr>
            <a:r>
              <a:rPr lang="en-US" sz="2200" b="1" dirty="0">
                <a:latin typeface="Times New Roman" pitchFamily="18" charset="0"/>
                <a:cs typeface="Times New Roman" pitchFamily="18" charset="0"/>
              </a:rPr>
              <a:t>Customer Churn Prediction: </a:t>
            </a:r>
            <a:r>
              <a:rPr lang="en-US" sz="2200" dirty="0">
                <a:latin typeface="Times New Roman" pitchFamily="18" charset="0"/>
                <a:cs typeface="Times New Roman" pitchFamily="18" charset="0"/>
              </a:rPr>
              <a:t>Predicting whether a customer is likely to cancel a subscription or leave a service.</a:t>
            </a:r>
          </a:p>
          <a:p>
            <a:pPr marL="457200" indent="-457200" algn="just">
              <a:lnSpc>
                <a:spcPct val="150000"/>
              </a:lnSpc>
              <a:buFont typeface="+mj-lt"/>
              <a:buAutoNum type="arabicPeriod"/>
            </a:pPr>
            <a:r>
              <a:rPr lang="en-US" sz="2200" b="1" dirty="0">
                <a:latin typeface="Times New Roman" pitchFamily="18" charset="0"/>
                <a:cs typeface="Times New Roman" pitchFamily="18" charset="0"/>
              </a:rPr>
              <a:t>Stock Market Analysis: </a:t>
            </a:r>
            <a:r>
              <a:rPr lang="en-US" sz="2200" dirty="0">
                <a:latin typeface="Times New Roman" pitchFamily="18" charset="0"/>
                <a:cs typeface="Times New Roman" pitchFamily="18" charset="0"/>
              </a:rPr>
              <a:t>Forecasting stock prices based on historical data.</a:t>
            </a:r>
          </a:p>
          <a:p>
            <a:endParaRPr lang="en-US" sz="22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8176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3747"/>
            <a:ext cx="12192000" cy="6930769"/>
            <a:chOff x="-529" y="-21635"/>
            <a:chExt cx="12193057" cy="6901270"/>
          </a:xfrm>
        </p:grpSpPr>
        <p:pic>
          <p:nvPicPr>
            <p:cNvPr id="8" name="Picture 7"/>
            <p:cNvPicPr>
              <a:picLocks noChangeAspect="1"/>
            </p:cNvPicPr>
            <p:nvPr/>
          </p:nvPicPr>
          <p:blipFill>
            <a:blip r:embed="rId2"/>
            <a:stretch>
              <a:fillRect/>
            </a:stretch>
          </p:blipFill>
          <p:spPr>
            <a:xfrm>
              <a:off x="-529" y="-21635"/>
              <a:ext cx="12193057" cy="6901270"/>
            </a:xfrm>
            <a:prstGeom prst="rect">
              <a:avLst/>
            </a:prstGeom>
          </p:spPr>
        </p:pic>
        <p:sp>
          <p:nvSpPr>
            <p:cNvPr id="9"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55812" y="1585606"/>
            <a:ext cx="10515600" cy="598867"/>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Error Bounds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42414" y="2400530"/>
            <a:ext cx="11567615" cy="4351338"/>
          </a:xfrm>
        </p:spPr>
        <p:txBody>
          <a:bodyPr/>
          <a:lstStyle/>
          <a:p>
            <a:pPr algn="just"/>
            <a:r>
              <a:rPr lang="en-US" dirty="0"/>
              <a:t>Error bounds are estimates that quantify the uncertainty or potential error in the predictions or estimates made by a model. They provide a range within which the true value is expected to lie, giving a measure of the reliability and accuracy of the model. Error bounds are crucial in both theoretical and practical applications of statistics and machine learning.</a:t>
            </a:r>
          </a:p>
        </p:txBody>
      </p:sp>
    </p:spTree>
    <p:extLst>
      <p:ext uri="{BB962C8B-B14F-4D97-AF65-F5344CB8AC3E}">
        <p14:creationId xmlns:p14="http://schemas.microsoft.com/office/powerpoint/2010/main" val="2636136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14868" y="1607379"/>
            <a:ext cx="10515600" cy="600503"/>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Types of Error Bounds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9585" y="2400530"/>
            <a:ext cx="10515600" cy="4351338"/>
          </a:xfrm>
        </p:spPr>
        <p:txBody>
          <a:bodyPr/>
          <a:lstStyle/>
          <a:p>
            <a:r>
              <a:rPr lang="en-US" sz="2400" dirty="0">
                <a:latin typeface="Times New Roman" panose="02020603050405020304" pitchFamily="18" charset="0"/>
                <a:cs typeface="Times New Roman" panose="02020603050405020304" pitchFamily="18" charset="0"/>
              </a:rPr>
              <a:t>Confidence Intervals</a:t>
            </a:r>
          </a:p>
          <a:p>
            <a:r>
              <a:rPr lang="en-US" sz="2400" dirty="0">
                <a:latin typeface="Times New Roman" panose="02020603050405020304" pitchFamily="18" charset="0"/>
                <a:cs typeface="Times New Roman" panose="02020603050405020304" pitchFamily="18" charset="0"/>
              </a:rPr>
              <a:t>Prediction Intervals</a:t>
            </a:r>
          </a:p>
          <a:p>
            <a:r>
              <a:rPr lang="en-US" sz="2400" dirty="0" err="1">
                <a:latin typeface="Times New Roman" panose="02020603050405020304" pitchFamily="18" charset="0"/>
                <a:cs typeface="Times New Roman" panose="02020603050405020304" pitchFamily="18" charset="0"/>
              </a:rPr>
              <a:t>Chebyshev's</a:t>
            </a:r>
            <a:r>
              <a:rPr lang="en-US" sz="2400" dirty="0">
                <a:latin typeface="Times New Roman" panose="02020603050405020304" pitchFamily="18" charset="0"/>
                <a:cs typeface="Times New Roman" panose="02020603050405020304" pitchFamily="18" charset="0"/>
              </a:rPr>
              <a:t> Inequality</a:t>
            </a:r>
          </a:p>
          <a:p>
            <a:r>
              <a:rPr lang="en-US" sz="2400" dirty="0" err="1">
                <a:latin typeface="Times New Roman" panose="02020603050405020304" pitchFamily="18" charset="0"/>
                <a:cs typeface="Times New Roman" panose="02020603050405020304" pitchFamily="18" charset="0"/>
              </a:rPr>
              <a:t>Hoeffding's</a:t>
            </a:r>
            <a:r>
              <a:rPr lang="en-US" sz="2400" dirty="0">
                <a:latin typeface="Times New Roman" panose="02020603050405020304" pitchFamily="18" charset="0"/>
                <a:cs typeface="Times New Roman" panose="02020603050405020304" pitchFamily="18" charset="0"/>
              </a:rPr>
              <a:t> Inequality</a:t>
            </a:r>
          </a:p>
          <a:p>
            <a:r>
              <a:rPr lang="en-US" sz="2400" dirty="0">
                <a:latin typeface="Times New Roman" panose="02020603050405020304" pitchFamily="18" charset="0"/>
                <a:cs typeface="Times New Roman" panose="02020603050405020304" pitchFamily="18" charset="0"/>
              </a:rPr>
              <a:t>PAC (Probably Approximately Correct) Bounds</a:t>
            </a:r>
          </a:p>
          <a:p>
            <a:pPr marL="114300" indent="0">
              <a:buNone/>
            </a:pPr>
            <a:endParaRPr lang="en-US" dirty="0"/>
          </a:p>
        </p:txBody>
      </p:sp>
    </p:spTree>
    <p:extLst>
      <p:ext uri="{BB962C8B-B14F-4D97-AF65-F5344CB8AC3E}">
        <p14:creationId xmlns:p14="http://schemas.microsoft.com/office/powerpoint/2010/main" val="27425931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747"/>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200167" y="1513482"/>
            <a:ext cx="10515600" cy="694401"/>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Confidence Intervals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00167" y="2241881"/>
            <a:ext cx="11791666" cy="4711653"/>
          </a:xfrm>
        </p:spPr>
        <p:txBody>
          <a:bodyPr>
            <a:normAutofit/>
          </a:bodyPr>
          <a:lstStyle/>
          <a:p>
            <a:pPr algn="just"/>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A confidence interval provides a range of values, derived from the sample data, that is likely to contain the true value of an unknown population parameter.</a:t>
            </a:r>
          </a:p>
          <a:p>
            <a:pPr algn="just"/>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If a 95% confidence interval for a population mean is (5, 10), we are 95% confident that the true mean lies between 5 and 10.</a:t>
            </a:r>
          </a:p>
          <a:p>
            <a:pPr algn="just"/>
            <a:r>
              <a:rPr lang="en-US" sz="2400" b="1" dirty="0">
                <a:latin typeface="Times New Roman" panose="02020603050405020304" pitchFamily="18" charset="0"/>
                <a:cs typeface="Times New Roman" panose="02020603050405020304" pitchFamily="18" charset="0"/>
              </a:rPr>
              <a:t>Calculation</a:t>
            </a:r>
            <a:r>
              <a:rPr lang="en-US" sz="2400" dirty="0">
                <a:latin typeface="Times New Roman" panose="02020603050405020304" pitchFamily="18" charset="0"/>
                <a:cs typeface="Times New Roman" panose="02020603050405020304" pitchFamily="18" charset="0"/>
              </a:rPr>
              <a:t>: For a sample mean 𝑥ˉ</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ˉ with standard deviation 𝑠</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the confidence interval is given by:</a:t>
            </a: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t>where 𝑧</a:t>
            </a:r>
            <a:r>
              <a:rPr lang="en-US" sz="2400" i="1" dirty="0"/>
              <a:t>z</a:t>
            </a:r>
            <a:r>
              <a:rPr lang="en-US" sz="2400" dirty="0"/>
              <a:t> is the z-score corresponding to the desired confidence level, and 𝑛</a:t>
            </a:r>
            <a:r>
              <a:rPr lang="en-US" sz="2400" i="1" dirty="0"/>
              <a:t>n</a:t>
            </a:r>
            <a:r>
              <a:rPr lang="en-US" sz="2400" dirty="0"/>
              <a:t> is the sample size.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700178" y="4695612"/>
            <a:ext cx="1936347" cy="1075748"/>
          </a:xfrm>
          <a:prstGeom prst="rect">
            <a:avLst/>
          </a:prstGeom>
        </p:spPr>
      </p:pic>
    </p:spTree>
    <p:extLst>
      <p:ext uri="{BB962C8B-B14F-4D97-AF65-F5344CB8AC3E}">
        <p14:creationId xmlns:p14="http://schemas.microsoft.com/office/powerpoint/2010/main" val="35992547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747"/>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01221" y="1588786"/>
            <a:ext cx="10515600" cy="667106"/>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Prediction Intervals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5661" y="2455353"/>
            <a:ext cx="11477767" cy="4061559"/>
          </a:xfrm>
        </p:spPr>
        <p:txBody>
          <a:bodyPr>
            <a:normAutofit/>
          </a:bodyPr>
          <a:lstStyle/>
          <a:p>
            <a:pPr algn="just"/>
            <a:r>
              <a:rPr lang="en-US" sz="2400" b="1" dirty="0"/>
              <a:t>Definition</a:t>
            </a:r>
            <a:r>
              <a:rPr lang="en-US" sz="2400" dirty="0"/>
              <a:t>: A prediction interval provides a range within which a single new observation is expected to fall with a certain probability.</a:t>
            </a:r>
          </a:p>
          <a:p>
            <a:pPr algn="just"/>
            <a:r>
              <a:rPr lang="en-US" sz="2400" b="1" dirty="0"/>
              <a:t>Example</a:t>
            </a:r>
            <a:r>
              <a:rPr lang="en-US" sz="2400" dirty="0"/>
              <a:t>: A 95% prediction interval for the next value in a series might be (8, 12), meaning there's a 95% chance the next observed value will lie between 8 and 12.</a:t>
            </a:r>
          </a:p>
          <a:p>
            <a:pPr algn="just"/>
            <a:r>
              <a:rPr lang="en-US" sz="2400" b="1" dirty="0"/>
              <a:t>Calculation</a:t>
            </a:r>
            <a:r>
              <a:rPr lang="en-US" sz="2400" dirty="0"/>
              <a:t>: For a predicted value 𝑦^​ with standard deviation of the residuals 𝑠𝑒</a:t>
            </a:r>
            <a:r>
              <a:rPr lang="en-US" sz="2400" i="1" dirty="0"/>
              <a:t>se</a:t>
            </a:r>
            <a:r>
              <a:rPr lang="en-US" sz="2400" dirty="0"/>
              <a:t>​, the prediction interval is:</a:t>
            </a:r>
          </a:p>
          <a:p>
            <a:pPr algn="just"/>
            <a:endParaRPr lang="en-US" sz="2400" dirty="0"/>
          </a:p>
          <a:p>
            <a:pPr algn="just"/>
            <a:endParaRPr lang="en-US" sz="2400" dirty="0"/>
          </a:p>
          <a:p>
            <a:pPr marL="571500" lvl="1" indent="0">
              <a:buNone/>
            </a:pPr>
            <a:r>
              <a:rPr lang="en-US" dirty="0"/>
              <a:t>where 𝑡</a:t>
            </a:r>
            <a:r>
              <a:rPr lang="en-US" i="1" dirty="0"/>
              <a:t>t</a:t>
            </a:r>
            <a:r>
              <a:rPr lang="en-US" dirty="0"/>
              <a:t> is the t-score for the desired confidence level.</a:t>
            </a:r>
          </a:p>
        </p:txBody>
      </p:sp>
      <p:pic>
        <p:nvPicPr>
          <p:cNvPr id="4" name="Picture 3"/>
          <p:cNvPicPr>
            <a:picLocks noChangeAspect="1"/>
          </p:cNvPicPr>
          <p:nvPr/>
        </p:nvPicPr>
        <p:blipFill>
          <a:blip r:embed="rId3"/>
          <a:stretch>
            <a:fillRect/>
          </a:stretch>
        </p:blipFill>
        <p:spPr>
          <a:xfrm>
            <a:off x="2886502" y="4922861"/>
            <a:ext cx="2472519" cy="865382"/>
          </a:xfrm>
          <a:prstGeom prst="rect">
            <a:avLst/>
          </a:prstGeom>
        </p:spPr>
      </p:pic>
    </p:spTree>
    <p:extLst>
      <p:ext uri="{BB962C8B-B14F-4D97-AF65-F5344CB8AC3E}">
        <p14:creationId xmlns:p14="http://schemas.microsoft.com/office/powerpoint/2010/main" val="18303509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13747"/>
            <a:ext cx="12192000" cy="6930769"/>
            <a:chOff x="-529" y="-21635"/>
            <a:chExt cx="12193057" cy="6901270"/>
          </a:xfrm>
        </p:grpSpPr>
        <p:pic>
          <p:nvPicPr>
            <p:cNvPr id="13" name="Picture 12"/>
            <p:cNvPicPr>
              <a:picLocks noChangeAspect="1"/>
            </p:cNvPicPr>
            <p:nvPr/>
          </p:nvPicPr>
          <p:blipFill>
            <a:blip r:embed="rId2"/>
            <a:stretch>
              <a:fillRect/>
            </a:stretch>
          </p:blipFill>
          <p:spPr>
            <a:xfrm>
              <a:off x="-529" y="-21635"/>
              <a:ext cx="12193057" cy="6901270"/>
            </a:xfrm>
            <a:prstGeom prst="rect">
              <a:avLst/>
            </a:prstGeom>
          </p:spPr>
        </p:pic>
        <p:sp>
          <p:nvSpPr>
            <p:cNvPr id="14"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62198"/>
            <a:ext cx="10515600" cy="694401"/>
          </a:xfrm>
        </p:spPr>
        <p:txBody>
          <a:bodyPr>
            <a:normAutofit/>
          </a:bodyPr>
          <a:lstStyle/>
          <a:p>
            <a:r>
              <a:rPr lang="en-US" sz="3200" b="1" dirty="0" err="1">
                <a:solidFill>
                  <a:schemeClr val="bg1"/>
                </a:solidFill>
              </a:rPr>
              <a:t>Chebyshev's</a:t>
            </a:r>
            <a:r>
              <a:rPr lang="en-US" sz="3200" b="1" dirty="0">
                <a:solidFill>
                  <a:schemeClr val="bg1"/>
                </a:solidFill>
              </a:rPr>
              <a:t> Inequality</a:t>
            </a:r>
            <a:endParaRPr lang="en-US" sz="3200" dirty="0">
              <a:solidFill>
                <a:schemeClr val="bg1"/>
              </a:solidFill>
            </a:endParaRPr>
          </a:p>
        </p:txBody>
      </p:sp>
      <p:sp>
        <p:nvSpPr>
          <p:cNvPr id="3" name="Text Placeholder 2"/>
          <p:cNvSpPr>
            <a:spLocks noGrp="1"/>
          </p:cNvSpPr>
          <p:nvPr>
            <p:ph type="body" idx="1"/>
          </p:nvPr>
        </p:nvSpPr>
        <p:spPr>
          <a:xfrm>
            <a:off x="204716" y="2279176"/>
            <a:ext cx="11682484" cy="4244454"/>
          </a:xfrm>
        </p:spPr>
        <p:txBody>
          <a:bodyPr>
            <a:normAutofit/>
          </a:bodyPr>
          <a:lstStyle/>
          <a:p>
            <a:pPr algn="just"/>
            <a:r>
              <a:rPr lang="en-US" sz="2400" b="1" dirty="0"/>
              <a:t>Definition</a:t>
            </a:r>
            <a:r>
              <a:rPr lang="en-US" sz="2400" dirty="0"/>
              <a:t>: Provides a bound on the probability that the value of a random variable deviates from its mean by more than a certain number of standard deviations, applicable to any distribution with a finite mean and variance.</a:t>
            </a:r>
          </a:p>
          <a:p>
            <a:pPr algn="just"/>
            <a:r>
              <a:rPr lang="en-US" sz="2400" b="1" dirty="0"/>
              <a:t>Example</a:t>
            </a:r>
            <a:r>
              <a:rPr lang="en-US" sz="2400" dirty="0"/>
              <a:t>: For any random variable 𝑋</a:t>
            </a:r>
            <a:r>
              <a:rPr lang="en-US" sz="2400" i="1" dirty="0"/>
              <a:t>X</a:t>
            </a:r>
            <a:r>
              <a:rPr lang="en-US" sz="2400" dirty="0"/>
              <a:t> with mean 𝜇</a:t>
            </a:r>
            <a:r>
              <a:rPr lang="en-US" sz="2400" i="1" dirty="0"/>
              <a:t>μ</a:t>
            </a:r>
            <a:r>
              <a:rPr lang="en-US" sz="2400" dirty="0"/>
              <a:t> and standard deviation 𝜎</a:t>
            </a:r>
            <a:r>
              <a:rPr lang="en-US" sz="2400" i="1" dirty="0"/>
              <a:t>σ</a:t>
            </a:r>
            <a:r>
              <a:rPr lang="en-US" sz="2400" dirty="0"/>
              <a:t>, </a:t>
            </a:r>
            <a:r>
              <a:rPr lang="en-US" sz="2400" dirty="0" err="1"/>
              <a:t>Chebyshev's</a:t>
            </a:r>
            <a:r>
              <a:rPr lang="en-US" sz="2400" dirty="0"/>
              <a:t> inequality states that:</a:t>
            </a:r>
          </a:p>
          <a:p>
            <a:pPr algn="just"/>
            <a:endParaRPr lang="en-US" sz="2400" dirty="0"/>
          </a:p>
          <a:p>
            <a:pPr algn="just"/>
            <a:endParaRPr lang="en-US" sz="2400" dirty="0"/>
          </a:p>
          <a:p>
            <a:pPr algn="just"/>
            <a:endParaRPr lang="en-US" sz="2400" dirty="0"/>
          </a:p>
          <a:p>
            <a:pPr algn="just"/>
            <a:r>
              <a:rPr lang="en-US" sz="2400" dirty="0"/>
              <a:t>This means that at least       ​        of the values lie within 𝑘 standard deviations of the mean.</a:t>
            </a:r>
          </a:p>
        </p:txBody>
      </p:sp>
      <p:pic>
        <p:nvPicPr>
          <p:cNvPr id="4" name="Picture 3"/>
          <p:cNvPicPr>
            <a:picLocks noChangeAspect="1"/>
          </p:cNvPicPr>
          <p:nvPr/>
        </p:nvPicPr>
        <p:blipFill>
          <a:blip r:embed="rId3"/>
          <a:stretch>
            <a:fillRect/>
          </a:stretch>
        </p:blipFill>
        <p:spPr>
          <a:xfrm>
            <a:off x="2861333" y="4427008"/>
            <a:ext cx="4044434" cy="991153"/>
          </a:xfrm>
          <a:prstGeom prst="rect">
            <a:avLst/>
          </a:prstGeom>
        </p:spPr>
      </p:pic>
      <p:pic>
        <p:nvPicPr>
          <p:cNvPr id="5" name="Picture 4"/>
          <p:cNvPicPr>
            <a:picLocks noChangeAspect="1"/>
          </p:cNvPicPr>
          <p:nvPr/>
        </p:nvPicPr>
        <p:blipFill>
          <a:blip r:embed="rId4"/>
          <a:stretch>
            <a:fillRect/>
          </a:stretch>
        </p:blipFill>
        <p:spPr>
          <a:xfrm>
            <a:off x="3859006" y="5640611"/>
            <a:ext cx="1190665" cy="494715"/>
          </a:xfrm>
          <a:prstGeom prst="rect">
            <a:avLst/>
          </a:prstGeom>
        </p:spPr>
      </p:pic>
    </p:spTree>
    <p:extLst>
      <p:ext uri="{BB962C8B-B14F-4D97-AF65-F5344CB8AC3E}">
        <p14:creationId xmlns:p14="http://schemas.microsoft.com/office/powerpoint/2010/main" val="34350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283028" y="2452811"/>
            <a:ext cx="11625943" cy="4028612"/>
          </a:xfrm>
        </p:spPr>
        <p:txBody>
          <a:bodyPr>
            <a:noAutofit/>
          </a:bodyPr>
          <a:lstStyle/>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a:latin typeface="Times New Roman" panose="02020603050405020304" pitchFamily="18" charset="0"/>
                <a:cs typeface="Times New Roman" panose="02020603050405020304" pitchFamily="18" charset="0"/>
              </a:rPr>
              <a:t>	Gather a labeled dataset relevant to the problem you want to solve.</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Data Preprocessing:</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a:latin typeface="Times New Roman" panose="02020603050405020304" pitchFamily="18" charset="0"/>
                <a:cs typeface="Times New Roman" panose="02020603050405020304" pitchFamily="18" charset="0"/>
              </a:rPr>
              <a:t>	Clean and preprocess the data, which may involve handling missing values, 	normalizing features, and encoding categorical variables.</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Train-Test Split:</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a:latin typeface="Times New Roman" panose="02020603050405020304" pitchFamily="18" charset="0"/>
                <a:cs typeface="Times New Roman" panose="02020603050405020304" pitchFamily="18" charset="0"/>
              </a:rPr>
              <a:t>	Split the dataset into training and testing subsets. The training set is used to train 	the model, while the test set is used to evaluate its performance.</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Model Selection:</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a:latin typeface="Times New Roman" panose="02020603050405020304" pitchFamily="18" charset="0"/>
                <a:cs typeface="Times New Roman" panose="02020603050405020304" pitchFamily="18" charset="0"/>
              </a:rPr>
              <a:t>	Choose an appropriate supervised learning algorithm based on the problem type 	(regression or classification) and the nature of the data.</a:t>
            </a:r>
          </a:p>
          <a:p>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53637" y="1842526"/>
            <a:ext cx="4684296" cy="523220"/>
          </a:xfrm>
          <a:prstGeom prst="rect">
            <a:avLst/>
          </a:prstGeom>
        </p:spPr>
        <p:txBody>
          <a:bodyPr wrap="none">
            <a:spAutoFit/>
          </a:bodyPr>
          <a:lstStyle/>
          <a:p>
            <a:r>
              <a:rPr lang="en-US" sz="2800" b="1" dirty="0">
                <a:solidFill>
                  <a:schemeClr val="bg1"/>
                </a:solidFill>
                <a:latin typeface="Times New Roman" panose="02020603050405020304" pitchFamily="18" charset="0"/>
                <a:cs typeface="Times New Roman" panose="02020603050405020304" pitchFamily="18" charset="0"/>
              </a:rPr>
              <a:t>Steps in Supervised Learning</a:t>
            </a:r>
          </a:p>
        </p:txBody>
      </p:sp>
    </p:spTree>
    <p:extLst>
      <p:ext uri="{BB962C8B-B14F-4D97-AF65-F5344CB8AC3E}">
        <p14:creationId xmlns:p14="http://schemas.microsoft.com/office/powerpoint/2010/main" val="4191782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747"/>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96754" y="1595368"/>
            <a:ext cx="10515600" cy="612515"/>
          </a:xfrm>
        </p:spPr>
        <p:txBody>
          <a:bodyPr>
            <a:normAutofit/>
          </a:bodyPr>
          <a:lstStyle/>
          <a:p>
            <a:r>
              <a:rPr lang="en-US" sz="3200" b="1" dirty="0" err="1">
                <a:solidFill>
                  <a:schemeClr val="bg1"/>
                </a:solidFill>
              </a:rPr>
              <a:t>Hoeffding's</a:t>
            </a:r>
            <a:r>
              <a:rPr lang="en-US" sz="3200" b="1" dirty="0">
                <a:solidFill>
                  <a:schemeClr val="bg1"/>
                </a:solidFill>
              </a:rPr>
              <a:t> Inequality</a:t>
            </a:r>
            <a:endParaRPr lang="en-US" sz="3200" dirty="0">
              <a:solidFill>
                <a:schemeClr val="bg1"/>
              </a:solidFill>
            </a:endParaRPr>
          </a:p>
        </p:txBody>
      </p:sp>
      <p:sp>
        <p:nvSpPr>
          <p:cNvPr id="3" name="Text Placeholder 2"/>
          <p:cNvSpPr>
            <a:spLocks noGrp="1"/>
          </p:cNvSpPr>
          <p:nvPr>
            <p:ph type="body" idx="1"/>
          </p:nvPr>
        </p:nvSpPr>
        <p:spPr>
          <a:xfrm>
            <a:off x="210403" y="2459897"/>
            <a:ext cx="11458432" cy="4351338"/>
          </a:xfrm>
        </p:spPr>
        <p:txBody>
          <a:bodyPr>
            <a:normAutofit/>
          </a:bodyPr>
          <a:lstStyle/>
          <a:p>
            <a:pPr algn="just"/>
            <a:r>
              <a:rPr lang="en-US" sz="2400" b="1" dirty="0"/>
              <a:t>Definition</a:t>
            </a:r>
            <a:r>
              <a:rPr lang="en-US" sz="2400" dirty="0"/>
              <a:t>: Provides a bound on the probability that the sum of bounded independent random variables deviates from its expected value.</a:t>
            </a:r>
          </a:p>
          <a:p>
            <a:pPr algn="just"/>
            <a:r>
              <a:rPr lang="en-US" sz="2400" b="1" dirty="0"/>
              <a:t>Example</a:t>
            </a:r>
            <a:r>
              <a:rPr lang="en-US" sz="2400" dirty="0"/>
              <a:t>: For independent random variables 𝑋1,𝑋2,…,𝑋𝑛</a:t>
            </a:r>
            <a:r>
              <a:rPr lang="en-US" sz="2400" i="1" dirty="0"/>
              <a:t>X</a:t>
            </a:r>
            <a:r>
              <a:rPr lang="en-US" sz="2400" dirty="0"/>
              <a:t>1​,</a:t>
            </a:r>
            <a:r>
              <a:rPr lang="en-US" sz="2400" i="1" dirty="0"/>
              <a:t>X</a:t>
            </a:r>
            <a:r>
              <a:rPr lang="en-US" sz="2400" dirty="0"/>
              <a:t>2​,…,</a:t>
            </a:r>
            <a:r>
              <a:rPr lang="en-US" sz="2400" i="1" dirty="0" err="1"/>
              <a:t>Xn</a:t>
            </a:r>
            <a:r>
              <a:rPr lang="en-US" sz="2400" dirty="0"/>
              <a:t>​ each bounded by the interval [𝑎𝑖,𝑏𝑖][</a:t>
            </a:r>
            <a:r>
              <a:rPr lang="en-US" sz="2400" i="1" dirty="0" err="1"/>
              <a:t>ai</a:t>
            </a:r>
            <a:r>
              <a:rPr lang="en-US" sz="2400" dirty="0"/>
              <a:t>​,</a:t>
            </a:r>
            <a:r>
              <a:rPr lang="en-US" sz="2400" i="1" dirty="0"/>
              <a:t>bi</a:t>
            </a:r>
            <a:r>
              <a:rPr lang="en-US" sz="2400" dirty="0"/>
              <a:t>​], the inequality states that:</a:t>
            </a:r>
          </a:p>
          <a:p>
            <a:pPr algn="just"/>
            <a:endParaRPr lang="en-US" sz="2400" dirty="0"/>
          </a:p>
          <a:p>
            <a:pPr algn="just"/>
            <a:endParaRPr lang="en-US" sz="2400" dirty="0"/>
          </a:p>
          <a:p>
            <a:pPr marL="114300" indent="0" algn="just">
              <a:buNone/>
            </a:pPr>
            <a:r>
              <a:rPr lang="en-US" sz="2400" dirty="0"/>
              <a:t>     </a:t>
            </a:r>
          </a:p>
          <a:p>
            <a:pPr marL="114300" indent="0" algn="just">
              <a:buNone/>
            </a:pPr>
            <a:r>
              <a:rPr lang="en-US" sz="2400" dirty="0"/>
              <a:t>      This helps in determining the deviation from the expected mean.</a:t>
            </a:r>
          </a:p>
        </p:txBody>
      </p:sp>
      <p:pic>
        <p:nvPicPr>
          <p:cNvPr id="4" name="Picture 3"/>
          <p:cNvPicPr>
            <a:picLocks noChangeAspect="1"/>
          </p:cNvPicPr>
          <p:nvPr/>
        </p:nvPicPr>
        <p:blipFill>
          <a:blip r:embed="rId3"/>
          <a:stretch>
            <a:fillRect/>
          </a:stretch>
        </p:blipFill>
        <p:spPr>
          <a:xfrm>
            <a:off x="1312459" y="4272082"/>
            <a:ext cx="8284191" cy="1068862"/>
          </a:xfrm>
          <a:prstGeom prst="rect">
            <a:avLst/>
          </a:prstGeom>
        </p:spPr>
      </p:pic>
    </p:spTree>
    <p:extLst>
      <p:ext uri="{BB962C8B-B14F-4D97-AF65-F5344CB8AC3E}">
        <p14:creationId xmlns:p14="http://schemas.microsoft.com/office/powerpoint/2010/main" val="1097721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747"/>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196755" y="1531015"/>
            <a:ext cx="10515600" cy="708049"/>
          </a:xfrm>
        </p:spPr>
        <p:txBody>
          <a:bodyPr>
            <a:normAutofit/>
          </a:bodyPr>
          <a:lstStyle/>
          <a:p>
            <a:r>
              <a:rPr lang="en-US" sz="3200" b="1" dirty="0">
                <a:solidFill>
                  <a:schemeClr val="bg1"/>
                </a:solidFill>
              </a:rPr>
              <a:t>PAC (Probably Approximately Correct) Bounds</a:t>
            </a:r>
            <a:endParaRPr lang="en-US" sz="3200" dirty="0">
              <a:solidFill>
                <a:schemeClr val="bg1"/>
              </a:solidFill>
            </a:endParaRPr>
          </a:p>
        </p:txBody>
      </p:sp>
      <p:sp>
        <p:nvSpPr>
          <p:cNvPr id="3" name="Text Placeholder 2"/>
          <p:cNvSpPr>
            <a:spLocks noGrp="1"/>
          </p:cNvSpPr>
          <p:nvPr>
            <p:ph type="body" idx="1"/>
          </p:nvPr>
        </p:nvSpPr>
        <p:spPr>
          <a:xfrm>
            <a:off x="196755" y="2270247"/>
            <a:ext cx="11826923"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Used in machine learning to provide a bound on the probability that a learned hypothesis is approximately correct within a certain margin of error.</a:t>
            </a:r>
          </a:p>
          <a:p>
            <a:pPr algn="just"/>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For a hypothesis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learned from a training set of size 𝑚, with confidence 1−𝛿, the PAC bound is:</a:t>
            </a:r>
          </a:p>
          <a:p>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a:latin typeface="Times New Roman" panose="02020603050405020304" pitchFamily="18" charset="0"/>
                <a:cs typeface="Times New Roman" panose="02020603050405020304" pitchFamily="18" charset="0"/>
              </a:rPr>
              <a:t>     where error(ℎ) is the true error, error^(</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is the   empirical error, 𝜖 is the error margin,    </a:t>
            </a:r>
          </a:p>
          <a:p>
            <a:pPr marL="114300" indent="0">
              <a:buNone/>
            </a:pPr>
            <a:r>
              <a:rPr lang="en-US" sz="2400" dirty="0">
                <a:latin typeface="Times New Roman" panose="02020603050405020304" pitchFamily="18" charset="0"/>
                <a:cs typeface="Times New Roman" panose="02020603050405020304" pitchFamily="18" charset="0"/>
              </a:rPr>
              <a:t>     and 𝛿 is the confidence parameter.</a:t>
            </a:r>
          </a:p>
        </p:txBody>
      </p:sp>
      <p:pic>
        <p:nvPicPr>
          <p:cNvPr id="4" name="Picture 3"/>
          <p:cNvPicPr>
            <a:picLocks noChangeAspect="1"/>
          </p:cNvPicPr>
          <p:nvPr/>
        </p:nvPicPr>
        <p:blipFill>
          <a:blip r:embed="rId3"/>
          <a:stretch>
            <a:fillRect/>
          </a:stretch>
        </p:blipFill>
        <p:spPr>
          <a:xfrm>
            <a:off x="2210013" y="3962049"/>
            <a:ext cx="4802943" cy="697457"/>
          </a:xfrm>
          <a:prstGeom prst="rect">
            <a:avLst/>
          </a:prstGeom>
        </p:spPr>
      </p:pic>
    </p:spTree>
    <p:extLst>
      <p:ext uri="{BB962C8B-B14F-4D97-AF65-F5344CB8AC3E}">
        <p14:creationId xmlns:p14="http://schemas.microsoft.com/office/powerpoint/2010/main" val="38518322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31015"/>
            <a:ext cx="10515600" cy="708049"/>
          </a:xfrm>
        </p:spPr>
        <p:txBody>
          <a:bodyPr>
            <a:normAutofit/>
          </a:bodyPr>
          <a:lstStyle/>
          <a:p>
            <a:r>
              <a:rPr lang="en-US" sz="3200" b="1" dirty="0">
                <a:solidFill>
                  <a:schemeClr val="bg1"/>
                </a:solidFill>
              </a:rPr>
              <a:t>Importance of Error Bounds</a:t>
            </a:r>
            <a:endParaRPr lang="en-US" sz="3200" dirty="0">
              <a:solidFill>
                <a:schemeClr val="bg1"/>
              </a:solidFill>
            </a:endParaRPr>
          </a:p>
        </p:txBody>
      </p:sp>
      <p:sp>
        <p:nvSpPr>
          <p:cNvPr id="3" name="Text Placeholder 2"/>
          <p:cNvSpPr>
            <a:spLocks noGrp="1"/>
          </p:cNvSpPr>
          <p:nvPr>
            <p:ph type="body" idx="1"/>
          </p:nvPr>
        </p:nvSpPr>
        <p:spPr>
          <a:xfrm>
            <a:off x="128516" y="2270247"/>
            <a:ext cx="12062956" cy="4351338"/>
          </a:xfrm>
        </p:spPr>
        <p:txBody>
          <a:bodyPr>
            <a:normAutofit/>
          </a:bodyPr>
          <a:lstStyle/>
          <a:p>
            <a:pPr marL="628650" indent="-514350" algn="just">
              <a:lnSpc>
                <a:spcPts val="3200"/>
              </a:lnSpc>
              <a:buFont typeface="+mj-lt"/>
              <a:buAutoNum type="arabicPeriod"/>
            </a:pPr>
            <a:r>
              <a:rPr lang="en-US" sz="2400" b="1" dirty="0">
                <a:latin typeface="Times New Roman" panose="02020603050405020304" pitchFamily="18" charset="0"/>
                <a:cs typeface="Times New Roman" panose="02020603050405020304" pitchFamily="18" charset="0"/>
              </a:rPr>
              <a:t>Uncertainty Quantification</a:t>
            </a:r>
            <a:r>
              <a:rPr lang="en-US" sz="2400" dirty="0">
                <a:latin typeface="Times New Roman" panose="02020603050405020304" pitchFamily="18" charset="0"/>
                <a:cs typeface="Times New Roman" panose="02020603050405020304" pitchFamily="18" charset="0"/>
              </a:rPr>
              <a:t>: Error bounds provide a way to quantify the uncertainty in model predictions, allowing for more informed decision-making.</a:t>
            </a:r>
          </a:p>
          <a:p>
            <a:pPr marL="628650" indent="-514350" algn="just">
              <a:lnSpc>
                <a:spcPts val="3200"/>
              </a:lnSpc>
              <a:buFont typeface="+mj-lt"/>
              <a:buAutoNum type="arabicPeriod"/>
            </a:pPr>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They help in evaluating the performance and reliability of models, ensuring that predictions are within acceptable limits.</a:t>
            </a:r>
          </a:p>
          <a:p>
            <a:pPr marL="628650" indent="-514350" algn="just">
              <a:lnSpc>
                <a:spcPts val="3200"/>
              </a:lnSpc>
              <a:buFont typeface="+mj-lt"/>
              <a:buAutoNum type="arabicPeriod"/>
            </a:pPr>
            <a:r>
              <a:rPr lang="en-US" sz="2400" b="1" dirty="0">
                <a:latin typeface="Times New Roman" panose="02020603050405020304" pitchFamily="18" charset="0"/>
                <a:cs typeface="Times New Roman" panose="02020603050405020304" pitchFamily="18" charset="0"/>
              </a:rPr>
              <a:t>Risk Management</a:t>
            </a:r>
            <a:r>
              <a:rPr lang="en-US" sz="2400" dirty="0">
                <a:latin typeface="Times New Roman" panose="02020603050405020304" pitchFamily="18" charset="0"/>
                <a:cs typeface="Times New Roman" panose="02020603050405020304" pitchFamily="18" charset="0"/>
              </a:rPr>
              <a:t>: In critical applications like finance or healthcare, error bounds help manage risks by providing worst-case scenarios.</a:t>
            </a:r>
          </a:p>
          <a:p>
            <a:pPr marL="628650" indent="-514350" algn="just">
              <a:lnSpc>
                <a:spcPts val="3200"/>
              </a:lnSpc>
              <a:buFont typeface="+mj-lt"/>
              <a:buAutoNum type="arabicPeriod"/>
            </a:pPr>
            <a:r>
              <a:rPr lang="en-US" sz="2400" b="1" dirty="0">
                <a:latin typeface="Times New Roman" panose="02020603050405020304" pitchFamily="18" charset="0"/>
                <a:cs typeface="Times New Roman" panose="02020603050405020304" pitchFamily="18" charset="0"/>
              </a:rPr>
              <a:t>Research and Development</a:t>
            </a:r>
            <a:r>
              <a:rPr lang="en-US" sz="2400" dirty="0">
                <a:latin typeface="Times New Roman" panose="02020603050405020304" pitchFamily="18" charset="0"/>
                <a:cs typeface="Times New Roman" panose="02020603050405020304" pitchFamily="18" charset="0"/>
              </a:rPr>
              <a:t>: In research, error bounds help validate the findings and ensure that the results are not due to random chance.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651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 name="Rectangle 6"/>
          <p:cNvSpPr/>
          <p:nvPr/>
        </p:nvSpPr>
        <p:spPr>
          <a:xfrm>
            <a:off x="2083953" y="3479130"/>
            <a:ext cx="675979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Thanks </a:t>
            </a:r>
          </a:p>
        </p:txBody>
      </p:sp>
    </p:spTree>
    <p:extLst>
      <p:ext uri="{BB962C8B-B14F-4D97-AF65-F5344CB8AC3E}">
        <p14:creationId xmlns:p14="http://schemas.microsoft.com/office/powerpoint/2010/main" val="35425280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8270</TotalTime>
  <Words>7438</Words>
  <Application>Microsoft Office PowerPoint</Application>
  <PresentationFormat>Widescreen</PresentationFormat>
  <Paragraphs>663</Paragraphs>
  <Slides>93</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Times New Roman</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Classification in Machine Learning?</vt:lpstr>
      <vt:lpstr>PowerPoint Presentation</vt:lpstr>
      <vt:lpstr>Example Use Cases</vt:lpstr>
      <vt:lpstr>Challenges in Classification</vt:lpstr>
      <vt:lpstr>Types of classification</vt:lpstr>
      <vt:lpstr>Binary Classification</vt:lpstr>
      <vt:lpstr>Multi-Class Classification</vt:lpstr>
      <vt:lpstr>Multi-Label Classification</vt:lpstr>
      <vt:lpstr>Imbalanced Classification</vt:lpstr>
      <vt:lpstr>Ordinal Classification</vt:lpstr>
      <vt:lpstr>Hierarchical Classification</vt:lpstr>
      <vt:lpstr>Single-Class Classification</vt:lpstr>
      <vt:lpstr>Streaming Classification</vt:lpstr>
      <vt:lpstr>Multi-Class Classification</vt:lpstr>
      <vt:lpstr>Key Concepts</vt:lpstr>
      <vt:lpstr>Strategies for Multi-Class Classification</vt:lpstr>
      <vt:lpstr>One-vs-Rest (OvR)</vt:lpstr>
      <vt:lpstr>One-vs-One (OvO)</vt:lpstr>
      <vt:lpstr>Evaluation Metrics</vt:lpstr>
      <vt:lpstr>Linear Regression</vt:lpstr>
      <vt:lpstr>Linear Regression</vt:lpstr>
      <vt:lpstr>Linear Regression</vt:lpstr>
      <vt:lpstr>Multilinear Regression</vt:lpstr>
      <vt:lpstr>Multilinear Regression</vt:lpstr>
      <vt:lpstr>Differences Between Linear and Multilinear Regression</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Bounds</vt:lpstr>
      <vt:lpstr>Types of Error Bounds</vt:lpstr>
      <vt:lpstr>Confidence Intervals</vt:lpstr>
      <vt:lpstr>Prediction Intervals</vt:lpstr>
      <vt:lpstr>Chebyshev's Inequality</vt:lpstr>
      <vt:lpstr>Hoeffding's Inequality</vt:lpstr>
      <vt:lpstr>PAC (Probably Approximately Correct) Bounds</vt:lpstr>
      <vt:lpstr>Importance of Error Bounds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dc:creator>
  <cp:lastModifiedBy>Shruti Shree</cp:lastModifiedBy>
  <cp:revision>192</cp:revision>
  <dcterms:created xsi:type="dcterms:W3CDTF">2020-05-13T07:24:36Z</dcterms:created>
  <dcterms:modified xsi:type="dcterms:W3CDTF">2024-07-05T00:55:48Z</dcterms:modified>
</cp:coreProperties>
</file>