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32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8" r:id="rId13"/>
    <p:sldId id="266" r:id="rId14"/>
    <p:sldId id="267" r:id="rId15"/>
    <p:sldId id="268" r:id="rId16"/>
    <p:sldId id="325" r:id="rId17"/>
    <p:sldId id="269" r:id="rId18"/>
    <p:sldId id="270" r:id="rId19"/>
    <p:sldId id="271" r:id="rId20"/>
    <p:sldId id="272" r:id="rId21"/>
    <p:sldId id="273" r:id="rId22"/>
    <p:sldId id="32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6" r:id="rId55"/>
    <p:sldId id="307" r:id="rId56"/>
    <p:sldId id="308" r:id="rId57"/>
    <p:sldId id="326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Gill Sans" panose="020B0604020202020204" charset="0"/>
      <p:regular r:id="rId79"/>
      <p:bold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1" roundtripDataSignature="AMtx7mg115OdptHjv0sHSa3BfyiCBte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2C3D4B-22B4-4B8F-AA6B-BF79BCAC6C94}">
  <a:tblStyle styleId="{072C3D4B-22B4-4B8F-AA6B-BF79BCAC6C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2074" y="-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4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7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88;p1" descr="C:\Users\parul\Desktop\temp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21432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9F1F28-2471-4424-991F-F3B077F22E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7855" y="184414"/>
            <a:ext cx="3208290" cy="1104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Google Shape;89;p1"/>
          <p:cNvSpPr/>
          <p:nvPr userDrawn="1"/>
        </p:nvSpPr>
        <p:spPr>
          <a:xfrm>
            <a:off x="1268260" y="1465176"/>
            <a:ext cx="685800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3500"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Information and Network Security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92;p1"/>
          <p:cNvGrpSpPr/>
          <p:nvPr userDrawn="1"/>
        </p:nvGrpSpPr>
        <p:grpSpPr>
          <a:xfrm>
            <a:off x="1542897" y="2141254"/>
            <a:ext cx="6308725" cy="93663"/>
            <a:chOff x="1428728" y="2571744"/>
            <a:chExt cx="6309404" cy="94298"/>
          </a:xfrm>
        </p:grpSpPr>
        <p:cxnSp>
          <p:nvCxnSpPr>
            <p:cNvPr id="11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90;p1"/>
          <p:cNvSpPr/>
          <p:nvPr userDrawn="1"/>
        </p:nvSpPr>
        <p:spPr>
          <a:xfrm>
            <a:off x="1641322" y="2469356"/>
            <a:ext cx="608965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200"/>
            </a:pPr>
            <a:r>
              <a:rPr lang="en-IN" sz="2200" b="1" dirty="0">
                <a:latin typeface="Calibri"/>
                <a:ea typeface="Calibri"/>
                <a:cs typeface="Calibri"/>
                <a:sym typeface="Calibri"/>
              </a:rPr>
              <a:t>Ms. Hansa </a:t>
            </a:r>
            <a:r>
              <a:rPr lang="en-IN" sz="2200" b="1" dirty="0" err="1">
                <a:latin typeface="Calibri"/>
                <a:ea typeface="Calibri"/>
                <a:cs typeface="Calibri"/>
                <a:sym typeface="Calibri"/>
              </a:rPr>
              <a:t>Vaghela</a:t>
            </a:r>
            <a:r>
              <a:rPr lang="en-IN" sz="2200" b="1" dirty="0"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lang="en-IN" sz="2400" dirty="0"/>
          </a:p>
          <a:p>
            <a:pPr lvl="0" algn="ctr">
              <a:buSzPts val="2200"/>
            </a:pPr>
            <a:r>
              <a:rPr lang="en-IN" sz="2200" dirty="0"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44" y="344509"/>
            <a:ext cx="2354893" cy="100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AB50B6-7397-42D3-B9F9-862D395CE67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044" y="65907"/>
            <a:ext cx="3513124" cy="12512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1143000" y="1473200"/>
            <a:ext cx="6858000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in Z</a:t>
            </a:r>
            <a:r>
              <a:rPr lang="en-US" sz="3000" b="1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90500" y="2480935"/>
            <a:ext cx="8763000" cy="399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7 to 14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11 from 7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11 by 7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123 by -10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(14+7) mod 15 = 21 mod 15 = 6 Ans.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(7-11) mod 13 = (-4) mod 13=9 Ans.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(7*11) mod 20 = (77) mod 20=17 Ans.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(123*(-10)) mod 19 = (-1230) mod 19 = 5 Ans.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in Z</a:t>
            </a:r>
            <a:r>
              <a:rPr lang="en-US" sz="3000" b="1" i="0" u="none" strike="noStrike" cap="none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190500" y="2480935"/>
            <a:ext cx="8763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Property :          (a+b) mod n=[(a mod n)+(b mod n)]   mod 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Property:     (a-b) mod n = [(a mod n) – (b mod n)] mod 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Property:         (a*b) mod n =[(a mod n)*(b mod n)]   mod n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 x = (10 mod x)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Applying the third property n times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 3     =(a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+……..+ 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mod 3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1;p10"/>
          <p:cNvSpPr>
            <a:spLocks noGrp="1"/>
          </p:cNvSpPr>
          <p:nvPr>
            <p:ph type="title"/>
          </p:nvPr>
        </p:nvSpPr>
        <p:spPr>
          <a:xfrm>
            <a:off x="0" y="3231716"/>
            <a:ext cx="9144000" cy="72870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Inverse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0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Inverse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274578" y="2416212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Inverse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3491880" y="2934458"/>
            <a:ext cx="1944216" cy="70788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380590" y="4280091"/>
            <a:ext cx="1944216" cy="70788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 Inverse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4917198" y="4280091"/>
            <a:ext cx="1944216" cy="70788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Multiplicative Inverse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1"/>
          <p:cNvCxnSpPr/>
          <p:nvPr/>
        </p:nvCxnSpPr>
        <p:spPr>
          <a:xfrm>
            <a:off x="2697877" y="3933056"/>
            <a:ext cx="3107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"/>
          <p:cNvCxnSpPr>
            <a:stCxn id="227" idx="2"/>
          </p:cNvCxnSpPr>
          <p:nvPr/>
        </p:nvCxnSpPr>
        <p:spPr>
          <a:xfrm>
            <a:off x="4463988" y="3642344"/>
            <a:ext cx="0" cy="29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11"/>
          <p:cNvCxnSpPr/>
          <p:nvPr/>
        </p:nvCxnSpPr>
        <p:spPr>
          <a:xfrm>
            <a:off x="5815800" y="3970432"/>
            <a:ext cx="0" cy="2907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11"/>
          <p:cNvCxnSpPr/>
          <p:nvPr/>
        </p:nvCxnSpPr>
        <p:spPr>
          <a:xfrm>
            <a:off x="2697877" y="3970432"/>
            <a:ext cx="0" cy="2907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Additive Inverse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274578" y="2416212"/>
            <a:ext cx="8763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Inverse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number’s a and b are additive inverse to each other 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a+b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≅0(mod n)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additive inverse of a can be calculated as b=n-a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modular arithmetic, each integer has an additive inverse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sum of an integer and its additive inverse is congruent to 0 modulus 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inverse are reciprocal i.e. if a is additive inverse of b then b is additive inverse of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Inverse of 4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10-4=6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additive Inverse pair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(0,0),(1,9),(2,8)(3,7)(4,6) and (5,5)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0" y="1687513"/>
            <a:ext cx="89535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Multiplicative Inverse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274578" y="2416212"/>
            <a:ext cx="87630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Multiplicative Inverse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number’s a and b are multiplicative inverse to each other 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a*b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≅1(mod n)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modular arithmetic, an integer may or may not have a multiplicative inverse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a has multiplicative inverse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and only if gcd(n,a)=1 i.e. a and n are relatively prime.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additive Inverse pair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(1,1),(2,6),(3,4)(5,9)(7,8),(9,9) and (10,10)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76397"/>
            <a:ext cx="8229600" cy="4525963"/>
          </a:xfrm>
        </p:spPr>
        <p:txBody>
          <a:bodyPr/>
          <a:lstStyle/>
          <a:p>
            <a:r>
              <a:rPr lang="en-US" sz="2800" b="1" dirty="0"/>
              <a:t>What is the Euclidean </a:t>
            </a:r>
            <a:r>
              <a:rPr lang="en-US" sz="2800" b="1" dirty="0" err="1"/>
              <a:t>Algorithm?</a:t>
            </a:r>
            <a:r>
              <a:rPr lang="en-US" sz="2800" dirty="0" err="1"/>
              <a:t>A</a:t>
            </a:r>
            <a:r>
              <a:rPr lang="en-US" sz="2800" dirty="0"/>
              <a:t> method to compute the greatest common divisor (GCD) of two integers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Greatest Common Divisor (GCD)</a:t>
            </a:r>
            <a:r>
              <a:rPr lang="en-US" sz="2800" dirty="0"/>
              <a:t>: The largest positive integer that divides two numbers without leaving a remainder.</a:t>
            </a:r>
          </a:p>
          <a:p>
            <a:r>
              <a:rPr lang="en-IN" sz="2800" b="1" dirty="0"/>
              <a:t>Mathematical Formulation:</a:t>
            </a:r>
            <a:r>
              <a:rPr lang="en-IN" sz="2800" dirty="0"/>
              <a:t>𝑎=𝑏𝑞+𝑟</a:t>
            </a:r>
            <a:r>
              <a:rPr lang="en-IN" sz="2800" i="1" dirty="0"/>
              <a:t>a</a:t>
            </a:r>
            <a:r>
              <a:rPr lang="en-IN" sz="2800" dirty="0"/>
              <a:t>=</a:t>
            </a:r>
            <a:r>
              <a:rPr lang="en-IN" sz="2800" i="1" dirty="0" err="1"/>
              <a:t>bq</a:t>
            </a:r>
            <a:r>
              <a:rPr lang="en-IN" sz="2800" dirty="0" err="1"/>
              <a:t>+</a:t>
            </a:r>
            <a:r>
              <a:rPr lang="en-IN" sz="2800" i="1" dirty="0" err="1"/>
              <a:t>r</a:t>
            </a:r>
            <a:endParaRPr lang="en-IN" sz="2800" dirty="0"/>
          </a:p>
          <a:p>
            <a:r>
              <a:rPr lang="en-IN" sz="2800" dirty="0" err="1"/>
              <a:t>gcd</a:t>
            </a:r>
            <a:r>
              <a:rPr lang="en-IN" sz="2800" dirty="0"/>
              <a:t>(𝑎,𝑏)=</a:t>
            </a:r>
            <a:r>
              <a:rPr lang="en-IN" sz="2800" dirty="0" err="1"/>
              <a:t>gcd</a:t>
            </a:r>
            <a:r>
              <a:rPr lang="en-IN" sz="2800" dirty="0"/>
              <a:t>(𝑏,𝑟)</a:t>
            </a:r>
            <a:r>
              <a:rPr lang="en-IN" sz="2800" dirty="0" err="1"/>
              <a:t>gcd</a:t>
            </a:r>
            <a:r>
              <a:rPr lang="en-IN" sz="2800" dirty="0"/>
              <a:t>(</a:t>
            </a:r>
            <a:r>
              <a:rPr lang="en-IN" sz="2800" i="1" dirty="0" err="1"/>
              <a:t>a</a:t>
            </a:r>
            <a:r>
              <a:rPr lang="en-IN" sz="2800" dirty="0" err="1"/>
              <a:t>,</a:t>
            </a:r>
            <a:r>
              <a:rPr lang="en-IN" sz="2800" i="1" dirty="0" err="1"/>
              <a:t>b</a:t>
            </a:r>
            <a:r>
              <a:rPr lang="en-IN" sz="2800" dirty="0"/>
              <a:t>)=</a:t>
            </a:r>
            <a:r>
              <a:rPr lang="en-IN" sz="2800" dirty="0" err="1"/>
              <a:t>gcd</a:t>
            </a:r>
            <a:r>
              <a:rPr lang="en-IN" sz="2800" dirty="0"/>
              <a:t>(</a:t>
            </a:r>
            <a:r>
              <a:rPr lang="en-IN" sz="2800" i="1" dirty="0" err="1"/>
              <a:t>b</a:t>
            </a:r>
            <a:r>
              <a:rPr lang="en-IN" sz="2800" dirty="0" err="1"/>
              <a:t>,</a:t>
            </a:r>
            <a:r>
              <a:rPr lang="en-IN" sz="2800" i="1" dirty="0" err="1"/>
              <a:t>r</a:t>
            </a:r>
            <a:r>
              <a:rPr lang="en-IN" sz="2800" dirty="0"/>
              <a:t>)</a:t>
            </a:r>
          </a:p>
          <a:p>
            <a:r>
              <a:rPr lang="en-IN" sz="2800" b="1" dirty="0"/>
              <a:t>Stopping </a:t>
            </a:r>
            <a:r>
              <a:rPr lang="en-IN" sz="2800" b="1" dirty="0" err="1"/>
              <a:t>Condition:</a:t>
            </a:r>
            <a:r>
              <a:rPr lang="en-IN" sz="2800" dirty="0" err="1"/>
              <a:t>When</a:t>
            </a:r>
            <a:r>
              <a:rPr lang="en-IN" sz="2800" dirty="0"/>
              <a:t> 𝑟=0</a:t>
            </a:r>
            <a:r>
              <a:rPr lang="en-IN" sz="2800" i="1" dirty="0"/>
              <a:t>r</a:t>
            </a:r>
            <a:r>
              <a:rPr lang="en-IN" sz="2800" dirty="0"/>
              <a:t>=0, </a:t>
            </a:r>
            <a:r>
              <a:rPr lang="en-IN" sz="2800" dirty="0" err="1"/>
              <a:t>gcd</a:t>
            </a:r>
            <a:r>
              <a:rPr lang="en-IN" sz="2800" dirty="0"/>
              <a:t>(𝑎,𝑏)=𝑏</a:t>
            </a:r>
            <a:r>
              <a:rPr lang="en-IN" sz="2800" dirty="0" err="1"/>
              <a:t>gcd</a:t>
            </a:r>
            <a:r>
              <a:rPr lang="en-IN" sz="2800" dirty="0"/>
              <a:t>(</a:t>
            </a:r>
            <a:r>
              <a:rPr lang="en-IN" sz="2800" i="1" dirty="0" err="1"/>
              <a:t>a</a:t>
            </a:r>
            <a:r>
              <a:rPr lang="en-IN" sz="2800" dirty="0" err="1"/>
              <a:t>,</a:t>
            </a:r>
            <a:r>
              <a:rPr lang="en-IN" sz="2800" i="1" dirty="0" err="1"/>
              <a:t>b</a:t>
            </a:r>
            <a:r>
              <a:rPr lang="en-IN" sz="2800" dirty="0"/>
              <a:t>)=</a:t>
            </a:r>
            <a:r>
              <a:rPr lang="en-IN" sz="2800" i="1" dirty="0"/>
              <a:t>b</a:t>
            </a:r>
            <a:r>
              <a:rPr lang="en-IN" sz="2800" dirty="0"/>
              <a:t>.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endParaRPr lang="en-US" sz="2800" dirty="0"/>
          </a:p>
          <a:p>
            <a:endParaRPr lang="en-IN" dirty="0"/>
          </a:p>
        </p:txBody>
      </p:sp>
      <p:sp>
        <p:nvSpPr>
          <p:cNvPr id="4" name="Google Shape;251;p13"/>
          <p:cNvSpPr>
            <a:spLocks noGrp="1"/>
          </p:cNvSpPr>
          <p:nvPr>
            <p:ph type="title"/>
          </p:nvPr>
        </p:nvSpPr>
        <p:spPr>
          <a:xfrm>
            <a:off x="0" y="1515649"/>
            <a:ext cx="9144000" cy="66607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Euclidean algorithm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6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 for Multiplicative Inverse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190500" y="2338924"/>
            <a:ext cx="8763000" cy="460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 for Multiplicative Inverse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 can find multiplicative inverse of b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n and b is given and the inverse of b exist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extended Euclidean algorithm to calculate GCD(n,b)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S*n+b*t=GCD(n,b)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3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Multiplicative inverse will exist only if GCD(n,b)=1 so,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S*n+b*t=1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4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(mod n) both side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(S*n+b*t)mod n=1 mod 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[(S*n)mod n]+[(b*t)mod n]=1 mod 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0+[(b*t)mod n]       = 1 mod 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3491880" y="6072188"/>
            <a:ext cx="2160240" cy="44154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(b*t) mod n = 1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 for Multiplicative Inverse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90500" y="2338924"/>
            <a:ext cx="8763000" cy="419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means t is multiplicative inverse of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Euclidean Algorithm finds multiplicative inverse of b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n and  b are given and GCD(n,b)=1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323528" y="4287530"/>
            <a:ext cx="3390281" cy="22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a;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b;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0;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1;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0){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q=r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q*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r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=r;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t=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q*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5466666" y="4363730"/>
            <a:ext cx="33903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t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}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if(r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1) the b</a:t>
            </a:r>
            <a:r>
              <a:rPr lang="en-US" sz="20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</a:t>
            </a:r>
            <a:r>
              <a:rPr lang="en-US" sz="20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 for Multiplicative Inverse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190500" y="2338924"/>
            <a:ext cx="8763000" cy="450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Multiplicative Inverse of 11 in Z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26 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multiplicative inverse of 11 = -7+26=19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" name="Google Shape;292;p16"/>
          <p:cNvGraphicFramePr/>
          <p:nvPr/>
        </p:nvGraphicFramePr>
        <p:xfrm>
          <a:off x="1435894" y="3433612"/>
          <a:ext cx="6095950" cy="2377500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870850"/>
                <a:gridCol w="870850"/>
                <a:gridCol w="870850"/>
                <a:gridCol w="870850"/>
                <a:gridCol w="870850"/>
                <a:gridCol w="870850"/>
                <a:gridCol w="8708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q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26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26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26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Number Theory and Advance Encryption Standard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CHAPTER-5</a:t>
            </a:r>
            <a:endParaRPr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Algo for Multiplicative Inverse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90500" y="2338924"/>
            <a:ext cx="8763000" cy="450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Multiplicative Inverse of 23 in Z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 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multiplicative inverse of 23 = -13+100=87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1435894" y="3433612"/>
          <a:ext cx="6095950" cy="2377500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870850"/>
                <a:gridCol w="870850"/>
                <a:gridCol w="870850"/>
                <a:gridCol w="870850"/>
                <a:gridCol w="870850"/>
                <a:gridCol w="870850"/>
                <a:gridCol w="8708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q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19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7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-13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Extended Euclidean </a:t>
            </a:r>
            <a:r>
              <a:rPr lang="en-US" sz="3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</a:t>
            </a: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Multiplicative Inverse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90500" y="2338924"/>
            <a:ext cx="8763000" cy="35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Multiplicative Inverse of 12 in Z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26 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multiplicative inverse of 12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exist since  GCD(12,26) is not 1.</a:t>
            </a:r>
            <a:endParaRPr/>
          </a:p>
        </p:txBody>
      </p:sp>
      <p:graphicFrame>
        <p:nvGraphicFramePr>
          <p:cNvPr id="316" name="Google Shape;316;p18"/>
          <p:cNvGraphicFramePr/>
          <p:nvPr/>
        </p:nvGraphicFramePr>
        <p:xfrm>
          <a:off x="1435894" y="3433612"/>
          <a:ext cx="6095950" cy="1585000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870850"/>
                <a:gridCol w="870850"/>
                <a:gridCol w="870850"/>
                <a:gridCol w="870850"/>
                <a:gridCol w="870850"/>
                <a:gridCol w="870850"/>
                <a:gridCol w="8708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q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26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7" name="Google Shape;317;p18"/>
          <p:cNvSpPr txBox="1"/>
          <p:nvPr/>
        </p:nvSpPr>
        <p:spPr>
          <a:xfrm>
            <a:off x="1630550" y="2866449"/>
            <a:ext cx="87630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Multiplicative Inverse of 12 in Z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26         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multiplicative inverse of 12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exist since  GCD(12,26) is not 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01" y="218892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structures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rings</a:t>
            </a:r>
          </a:p>
          <a:p>
            <a:pPr marL="1143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commutative 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groups</a:t>
            </a:r>
          </a:p>
          <a:p>
            <a:pPr marL="1143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semi groups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monoid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abelian or commutative group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cyclic group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finite group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sub group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field</a:t>
            </a:r>
          </a:p>
          <a:p>
            <a:pPr marL="1143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finite field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11;p18"/>
          <p:cNvSpPr>
            <a:spLocks noGrp="1"/>
          </p:cNvSpPr>
          <p:nvPr>
            <p:ph type="title"/>
          </p:nvPr>
        </p:nvSpPr>
        <p:spPr>
          <a:xfrm>
            <a:off x="0" y="1453019"/>
            <a:ext cx="9144000" cy="7161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Contents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Algebraic Structures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190500" y="2338924"/>
            <a:ext cx="8763000" cy="38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non empty set S is called an algebraic structure with respect to an binary operation * 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(a*b) Є S </a:t>
            </a:r>
            <a:r>
              <a:rPr lang="en-US" sz="2000" b="1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a,b Є S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 * is closed operation on “S” and it is denoted by (S,*)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combination of the set and the operations that are applied to the element of the set is called an algebraic structure.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 on Algebraic Structures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190500" y="2338924"/>
            <a:ext cx="8763000" cy="33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Set of all natural no’s={1,2,3,4,……..}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Z=Set of all integers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Q= Set of all rational no’s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R=Set of all real no’s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C=Set of all complex no’s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(N,+) is an algebraic structure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(a+b) Є N 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a,b Є N i.e + is closed operation on N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 .) is an algebraic structure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(N,-) is not an algebraic structure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99734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Algebraic Structure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190500" y="2338924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2771800" y="2708920"/>
            <a:ext cx="2880320" cy="64081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Algebraic Structure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660440" y="4306089"/>
            <a:ext cx="1691209" cy="64081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473803" y="4306089"/>
            <a:ext cx="1872208" cy="64081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6253756" y="4333026"/>
            <a:ext cx="1872208" cy="64081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1"/>
          <p:cNvCxnSpPr/>
          <p:nvPr/>
        </p:nvCxnSpPr>
        <p:spPr>
          <a:xfrm>
            <a:off x="1506044" y="3861048"/>
            <a:ext cx="586948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21"/>
          <p:cNvCxnSpPr/>
          <p:nvPr/>
        </p:nvCxnSpPr>
        <p:spPr>
          <a:xfrm>
            <a:off x="4211960" y="3349730"/>
            <a:ext cx="0" cy="5113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1506044" y="3861048"/>
            <a:ext cx="0" cy="44504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4207256" y="3861048"/>
            <a:ext cx="0" cy="44504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21"/>
          <p:cNvCxnSpPr/>
          <p:nvPr/>
        </p:nvCxnSpPr>
        <p:spPr>
          <a:xfrm>
            <a:off x="7375525" y="3861048"/>
            <a:ext cx="0" cy="44504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190500" y="2338924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: A group (G) is a set of elements with a binary operation “*” that satisfy the following Properties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Property : if a and b are elements of G , then c=a*b is also an element of G. This means that the result of applying the operation on any two elements in the set is another element in the set.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 : if a , b, and c are any three element of G then</a:t>
            </a:r>
            <a:endParaRPr/>
          </a:p>
          <a:p>
            <a:pPr marL="74295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(a*b)*c = a*(b*c)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3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identity : ∀a in the G there exist an element e , called the identity element such that e*a=a*e=a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3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inverse : ∀a in the G there exist an element  a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called the inverse of a , such that a* a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a =e 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 on 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90500" y="2338924"/>
            <a:ext cx="87630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&lt;Z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 &gt; is a group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is satisfied since a,b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a+b = c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 is satisfied since for any a,b,c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(a+b)+c = a+(b+c)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element exist i.e. 0, for any element a, a+0 = 0+a = a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Inverse since a+b = 0 then b = -a so inverse exist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&lt;Z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* &gt; is a group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is satisfied since a,b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a*b = c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 is satisfied since for any a,b,c Є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(a*b)*c = a*(b*c)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element exist i.e. e = 1, for any element a, a*1 = 1*a = a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Inverse (Extended Euclidean Algorithm)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 on 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90500" y="2338924"/>
            <a:ext cx="8763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 = &lt;Z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- &gt; is not  a group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G = &lt;{a,b,c,d}, *&gt; is group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p24"/>
          <p:cNvGraphicFramePr/>
          <p:nvPr/>
        </p:nvGraphicFramePr>
        <p:xfrm>
          <a:off x="2815196" y="3391574"/>
          <a:ext cx="3559750" cy="1981250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711950"/>
                <a:gridCol w="711950"/>
                <a:gridCol w="711950"/>
                <a:gridCol w="711950"/>
                <a:gridCol w="711950"/>
              </a:tblGrid>
              <a:tr h="35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*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5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5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5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5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d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94" name="Google Shape;394;p24"/>
          <p:cNvSpPr/>
          <p:nvPr/>
        </p:nvSpPr>
        <p:spPr>
          <a:xfrm>
            <a:off x="2395748" y="5434184"/>
            <a:ext cx="3858296" cy="25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 on 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190500" y="2338924"/>
            <a:ext cx="8763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is satisfied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 is satisfied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element e=a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inverse (a,a),(b,d),(c,c)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63663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Euclidean algorithm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Structures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 Key expansion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10;p3"/>
          <p:cNvSpPr>
            <a:spLocks noGrp="1"/>
          </p:cNvSpPr>
          <p:nvPr>
            <p:ph type="title"/>
          </p:nvPr>
        </p:nvSpPr>
        <p:spPr>
          <a:xfrm>
            <a:off x="0" y="1402915"/>
            <a:ext cx="9144000" cy="67860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Contents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7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Semi 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190500" y="2338924"/>
            <a:ext cx="876300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 Group : A semi group is a set of element with a binary operation “*” that satisfy the following properties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Property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Property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 on Semi Groups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90500" y="2338924"/>
            <a:ext cx="8763000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(N,+) is a semi group because Closure and Associative property is satisfied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(N,.) is a semi group because Closure and Associative property is satisfied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(Z,-) is not a semi group because Closure property is satisfied but Associative property is not satisfied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Monoid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8"/>
          <p:cNvSpPr txBox="1"/>
          <p:nvPr/>
        </p:nvSpPr>
        <p:spPr>
          <a:xfrm>
            <a:off x="190500" y="2338924"/>
            <a:ext cx="876300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Monoid : A semi group G = &lt;S , *&gt; is called a monoid if there exist an element e belongs to S i.e. e Є S such that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a*e = e*a = a </a:t>
            </a:r>
            <a:r>
              <a:rPr lang="en-US" sz="2000" b="1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 a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Є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element e is called identity element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 on Monoid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190500" y="2338924"/>
            <a:ext cx="8763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(N,.) is a monoid with identity element 1 Є 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(N,+) is not a monoid because identity element 0 is not an element of 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(Z,+) is a monoid with identity element 0Є N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Abelian Group or Commutative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0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190500" y="2338924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Abelian Group : A group (G,*) is said to be abelian group 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a*b = b*a </a:t>
            </a:r>
            <a:r>
              <a:rPr lang="en-US" sz="2000" b="1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a,b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&lt;Z,+&gt; is an abelian group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Finite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190500" y="2338924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Group : A group  is called a finite group if the set has a finite number of elements, otherwise it is an infinite group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a finite Group(G,*) :is defined as no of element in G and is represented by O(G) or |G|.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an element of a group : Let (G,*) be a group and a ЄG then the order of an element a is defined as the smallest +ve integer n such that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identity element if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 then O(a) =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group has only one element then it is the identity element of the group.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group order of identity element is always 1 i.e. O(e) = 1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 on Finite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190500" y="2338924"/>
            <a:ext cx="8763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 {0} is a group of order 1 w.r.t addition operator.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S={1} is a group of order 1 w.r.t. multiplication.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G={1,-1} is a group w.r.t. multiplication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 = 1 as   1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O(-1)= 2 as  (-1)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=1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G={1,w,w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is a group w.r.t. multiplication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 = 1 as   1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O(w)= 3 as  (w)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=1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O(w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3 as (w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=1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Points on Finite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190500" y="2338924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finite group (G,*) for any element a of G , O(a) is a divisor of O(G)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O(a)=O(a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for all a element of 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190500" y="2338924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(G,*) be a group. A subset H of G is called a subgroup of G if (H,*) is a group.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(G,*) is a group with identity element e then {e} and G are called trivial subgroup of G. Another subgroup of G is called proper subgroup.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{1,-1,i,-i} is group w.r.t. multiplication  and H={1,-1} is proper subgroup of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Theorems on Subgroup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190500" y="2338924"/>
            <a:ext cx="87630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Theorems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an non empty subset of a group (G,*) then (H,*) is a subgroup of G iff (a* b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Є H </a:t>
            </a:r>
            <a:r>
              <a:rPr lang="en-US" sz="2000" b="1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, b Є H then H is a subgroup.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 non empty finite subset of a group (G,*) then H is a subgroup of G iff (a*b) Є H </a:t>
            </a:r>
            <a:r>
              <a:rPr lang="en-US" sz="2000" b="1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, b Є H [Valid only for infinite group]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Langrange’s Theorem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 is a subgroup of a finite group (G,*) then O(H) is a divisor of O(G)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converse of above theorem need not be true.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90500" y="2286000"/>
            <a:ext cx="87630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Modular Arithmetic, we are interested in only one of the output(q i.e. quotient and r i.e. remainder)i.e. remainder r.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operator is represented as mod or %. It takes two input let say a and n, where n is called modulus. The output r is called the residue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,n and r are three numbers then the mod operation can be represented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is called modulus and r is called residue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671900" y="4341403"/>
            <a:ext cx="1800200" cy="504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 n = 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Cyclic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190500" y="2338924"/>
            <a:ext cx="87630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 Group : A group (G,*) is said to be cyclic if there exist an element a Є G such that every element of G can be written as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some integer n then a is called generating element of a cyclic group G or generator of group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{1,-1} is a cyclic group of order 2 w.r.t. multiplication. The generator of G = -1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G ={1,w,w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is a cyclic group of O(3) w.r.t. multiplication. The generator of G are w and w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Points on Cyclic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190500" y="2338924"/>
            <a:ext cx="8763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(G,*) is a cyclic group with generating element ‘a’ then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a generator of G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O(a) = O(G)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(G,*) be a cyclic group of order n with generator ‘a’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generator in G = Ф(n)=Euler function of n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a generator of a if gcd(m,n) = 1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Examples on Cyclic Group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190500" y="2338924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(G,*) be a cyclic group of order 8 with generator ‘a’ then the no of generator in G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 No. of generator in G = Ф(8)=Ф(2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 – 4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and the generators are {1,3,5,7} where gcd(8,1)= gcd(8,3)= gcd(8,5)=      gcd(8,7)=1 so generators are a,a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Let (G,*) be a cyclic group of order 84 with generator ‘a’ then the no of generator in G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 No of generator = Ф(84)=Ф(2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3 * 7)=(2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* (3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- 3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* (7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- 7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= 2* 2 * 6 =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Ring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190500" y="2338924"/>
            <a:ext cx="8763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 : A Ring {R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 , * } is a set with two binary operation + and * such that it satisfy the following axioms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a abelian group over first operation + i.e. (R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+) should be an abelian group i.e. set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satisfy the following property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Closure Property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Property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Existence of Identity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inverse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Property</a:t>
            </a:r>
            <a:endParaRPr/>
          </a:p>
          <a:p>
            <a:pPr marL="1600200" marR="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Ring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0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190500" y="2286000"/>
            <a:ext cx="8763000" cy="399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Ring : A Ring {R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 , * } is a set with two binary operation + and * such that it satisfy the following axioms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set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a semi group over second operation * i.e. (R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*) should be a semi group i.e. set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satisfy the following property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Closure Property</a:t>
            </a:r>
            <a:endParaRPr/>
          </a:p>
          <a:p>
            <a:pPr marL="16002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 Property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3. Distributive Property : a*(b+c)=(a*b)+(a*c) for all a,b,c Є 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&lt;I,+,*&gt; is a ring, Where I is the set of integers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(I,+) is an abelian group.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(I,*) is an semi group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b,c Є I ,  a*(b+c) = (a*b)+(b*c)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Commutative Ring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190500" y="2286000"/>
            <a:ext cx="8763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Commutative Ring : A Ring {R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 , * } is a set with two binary operation + and * is called a commutative Ring if it satisfy the following properties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+ , * } is a Ring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* } should be commutative i.e. 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∀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a,b Є R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a*b = b*a i.e. ‘*’ is commutative.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(I,+ *) is a commutative Ring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4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190500" y="2286000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: A Field {F , + , * } is a set with two binary operation + and * such that it satisfy the following axioms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(F,+) is an abelian group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(F-{0},*) is an abelian group [since 0 has no multiplicative inverse over multiplication]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Property i.e. a*(b+c) = (a*b)+(a*c)</a:t>
            </a:r>
            <a:endParaRPr/>
          </a:p>
          <a:p>
            <a:pPr marL="108585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(R,+,.) is a field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(R,+) is an abelian group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(R-{0},.) is an abelian group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Distributive Property satisfied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4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3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Finite Field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3"/>
          <p:cNvSpPr txBox="1"/>
          <p:nvPr/>
        </p:nvSpPr>
        <p:spPr>
          <a:xfrm>
            <a:off x="190500" y="2286000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Field : A finite field  is a field with finite number if elements. Finite field only exist if they have P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 where P is any prime number and m is any integer.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finite field is also called Galois field and is denoted as GF(P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finite field with 11 elements : GF(11)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finite field with 81 elements : GF(81)=GF(3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finite field with 256 elements : GF(256)=GF(2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not a finite field with 12 elements : 12=2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3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Finite Field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4"/>
          <p:cNvSpPr txBox="1"/>
          <p:nvPr/>
        </p:nvSpPr>
        <p:spPr>
          <a:xfrm>
            <a:off x="190500" y="2286000"/>
            <a:ext cx="8763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Finite Field :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3727810" y="3463476"/>
            <a:ext cx="1512168" cy="41716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GF(P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1619672" y="4363255"/>
            <a:ext cx="1512168" cy="41716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GF(P)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5831247" y="4363255"/>
            <a:ext cx="1512168" cy="41716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GF(P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44"/>
          <p:cNvCxnSpPr/>
          <p:nvPr/>
        </p:nvCxnSpPr>
        <p:spPr>
          <a:xfrm flipH="1">
            <a:off x="2699792" y="3929063"/>
            <a:ext cx="1152128" cy="4341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8" name="Google Shape;618;p44"/>
          <p:cNvCxnSpPr/>
          <p:nvPr/>
        </p:nvCxnSpPr>
        <p:spPr>
          <a:xfrm>
            <a:off x="5111167" y="3929063"/>
            <a:ext cx="1136316" cy="4341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9" name="Google Shape;619;p44"/>
          <p:cNvSpPr/>
          <p:nvPr/>
        </p:nvSpPr>
        <p:spPr>
          <a:xfrm>
            <a:off x="1475656" y="5012841"/>
            <a:ext cx="1512168" cy="4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field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5933026" y="5061637"/>
            <a:ext cx="1821911" cy="4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field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4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5"/>
          <p:cNvSpPr txBox="1"/>
          <p:nvPr/>
        </p:nvSpPr>
        <p:spPr>
          <a:xfrm>
            <a:off x="190500" y="2286000"/>
            <a:ext cx="87630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 Filed Arithmetic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of a prime field GF(P) are the integers {0,1,2,….,P-1}.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, Subtraction , Multiplication :</a:t>
            </a:r>
            <a:endParaRPr/>
          </a:p>
          <a:p>
            <a:pPr marL="108585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, b Є GF(P)={0,1,……,P-1} then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≅ c mod P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≅ c mod P</a:t>
            </a:r>
            <a:endParaRPr/>
          </a:p>
          <a:p>
            <a:pPr marL="1485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≅ c mod 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conditions of field are satisfied with these computation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Inversion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inverse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satisfy a.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≅ 1 mod P[Extended Euclidean Algorithm]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275" y="3209235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90500" y="2268639"/>
            <a:ext cx="87630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 a,n and r are three numbers and Z is a set of integers then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mod operator works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252440" y="2986208"/>
            <a:ext cx="4946873" cy="50405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Z={……,-2,-1,0,1,2,3,4,………….}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563888" y="4293096"/>
            <a:ext cx="1872208" cy="648072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4572000" y="3490264"/>
            <a:ext cx="0" cy="8028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4"/>
          <p:cNvCxnSpPr/>
          <p:nvPr/>
        </p:nvCxnSpPr>
        <p:spPr>
          <a:xfrm>
            <a:off x="4572000" y="4941168"/>
            <a:ext cx="0" cy="43204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4"/>
          <p:cNvCxnSpPr/>
          <p:nvPr/>
        </p:nvCxnSpPr>
        <p:spPr>
          <a:xfrm>
            <a:off x="2699792" y="4617132"/>
            <a:ext cx="8640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4"/>
          <p:cNvSpPr/>
          <p:nvPr/>
        </p:nvSpPr>
        <p:spPr>
          <a:xfrm>
            <a:off x="4680030" y="3717032"/>
            <a:ext cx="504019" cy="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547664" y="4428261"/>
            <a:ext cx="1140781" cy="39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(Positive)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779912" y="5373216"/>
            <a:ext cx="1728188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r(Non Negative)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4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6"/>
          <p:cNvSpPr txBox="1"/>
          <p:nvPr/>
        </p:nvSpPr>
        <p:spPr>
          <a:xfrm>
            <a:off x="190500" y="2286000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Filed Arithmetic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representation :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 of GF(2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polynomials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+……..+a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X+a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A(X) Є GF(2</a:t>
            </a:r>
            <a:r>
              <a:rPr lang="en-US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where a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Є GF(2)={0,1}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element of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)=GF(8)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 A(X)= 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=(a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)={0,1,X,X+1,X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+1,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+X,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={000,001,010,011,100,101,110,111}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4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4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7"/>
          <p:cNvSpPr txBox="1"/>
          <p:nvPr/>
        </p:nvSpPr>
        <p:spPr>
          <a:xfrm>
            <a:off x="190500" y="2286000"/>
            <a:ext cx="8763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Filed Arithmetic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, Subtraction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:</a:t>
            </a:r>
            <a:endParaRPr/>
          </a:p>
          <a:p>
            <a:pPr marL="120015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regular Polynomial add or subtraction , where the coefficients are computed in GF(2)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A(x)=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 and B(x)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 A(x)=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B(x)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+1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A(X)+B(X)=(1+1)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 +(1+1)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=0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 +0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= X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8"/>
          <p:cNvSpPr txBox="1"/>
          <p:nvPr/>
        </p:nvSpPr>
        <p:spPr>
          <a:xfrm>
            <a:off x="190500" y="2286000"/>
            <a:ext cx="8763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Filed Arithmetic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and Sub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the same operation since the additive inverse of  a polynomial with coefficient in GF(2) is the polynomial itself.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identity in a polynomial is a zero polynomial (a polynomial with all coefficient set to zero)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Multiplication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 : Just do regular Polynomial multiplication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A(x)=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 and B(x)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4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9"/>
          <p:cNvSpPr txBox="1"/>
          <p:nvPr/>
        </p:nvSpPr>
        <p:spPr>
          <a:xfrm>
            <a:off x="190500" y="2286000"/>
            <a:ext cx="87630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A(X)*B(X)=(X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X+1)*(X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(1+1)X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apply regular polynomial multiplication as shown in above example, lead to an error since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+X+1) is not an element of an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so we need to reduce the above polynomial. Hence we nee a polynomial that behaves like a prime, these are called irreducible polynomial.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5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1"/>
          <p:cNvSpPr txBox="1"/>
          <p:nvPr/>
        </p:nvSpPr>
        <p:spPr>
          <a:xfrm>
            <a:off x="190500" y="2286000"/>
            <a:ext cx="8763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Multiplication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 : Just do regular Polynomial multiplication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A(x)=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 and B(x) 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with irreducible polynomial as P(X)=(X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: A(X)*B(X)=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we have to reduce it so,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A(X)*B(X)=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+X+1) mod P(X)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=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+X+1) mod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X+1)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=(X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X) 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2"/>
          <p:cNvSpPr txBox="1"/>
          <p:nvPr/>
        </p:nvSpPr>
        <p:spPr>
          <a:xfrm>
            <a:off x="190500" y="2286000"/>
            <a:ext cx="8763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Inversion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inverse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(X) of an element A(X)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must satisfy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A(X). A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(X) ≅ 1 mod P(X)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calculate using extended Euclidean algorithm  for Polynomials.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3"/>
          <p:cNvSpPr/>
          <p:nvPr/>
        </p:nvSpPr>
        <p:spPr>
          <a:xfrm>
            <a:off x="0" y="1643063"/>
            <a:ext cx="9144000" cy="6429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0" y="1687513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 Field Arithmetic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3"/>
          <p:cNvSpPr/>
          <p:nvPr/>
        </p:nvSpPr>
        <p:spPr>
          <a:xfrm>
            <a:off x="6643688" y="6073775"/>
            <a:ext cx="11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3"/>
          <p:cNvSpPr/>
          <p:nvPr/>
        </p:nvSpPr>
        <p:spPr>
          <a:xfrm flipH="1">
            <a:off x="6564450" y="6072188"/>
            <a:ext cx="45900" cy="21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190500" y="2286000"/>
            <a:ext cx="876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inverse of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modulo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+X+1) in GF(2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Hence the inverse of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 is (X</a:t>
            </a:r>
            <a:r>
              <a:rPr lang="en-US" sz="20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+X+1)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2" name="Google Shape;722;p53"/>
          <p:cNvGraphicFramePr/>
          <p:nvPr/>
        </p:nvGraphicFramePr>
        <p:xfrm>
          <a:off x="492943" y="3692673"/>
          <a:ext cx="7981925" cy="1981250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1140275"/>
                <a:gridCol w="1141675"/>
                <a:gridCol w="1138875"/>
                <a:gridCol w="1140275"/>
                <a:gridCol w="1140275"/>
                <a:gridCol w="1140275"/>
                <a:gridCol w="1140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q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r>
                        <a:rPr lang="en-US" sz="2000" u="none" strike="noStrike" cap="none" baseline="-25000"/>
                        <a:t>2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X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0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1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X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X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1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1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X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X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1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0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+1)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1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0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lang="en-US" sz="2000" b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+X+1)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9;p54"/>
          <p:cNvSpPr>
            <a:spLocks noGrp="1"/>
          </p:cNvSpPr>
          <p:nvPr>
            <p:ph type="title"/>
          </p:nvPr>
        </p:nvSpPr>
        <p:spPr>
          <a:xfrm>
            <a:off x="0" y="2892578"/>
            <a:ext cx="9144000" cy="1143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Advanced Encryption Standard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21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5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 Encryption standard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4"/>
          <p:cNvSpPr txBox="1"/>
          <p:nvPr/>
        </p:nvSpPr>
        <p:spPr>
          <a:xfrm>
            <a:off x="452874" y="5151837"/>
            <a:ext cx="87630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designed to have characteristics 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Resistance against all known attacks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and code compactness on a wide range of platforms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simplicity</a:t>
            </a:r>
            <a:endParaRPr/>
          </a:p>
        </p:txBody>
      </p:sp>
      <p:graphicFrame>
        <p:nvGraphicFramePr>
          <p:cNvPr id="734" name="Google Shape;734;p54"/>
          <p:cNvGraphicFramePr/>
          <p:nvPr/>
        </p:nvGraphicFramePr>
        <p:xfrm>
          <a:off x="827584" y="3096133"/>
          <a:ext cx="7853100" cy="1952475"/>
        </p:xfrm>
        <a:graphic>
          <a:graphicData uri="http://schemas.openxmlformats.org/drawingml/2006/table">
            <a:tbl>
              <a:tblPr firstRow="1" bandRow="1">
                <a:noFill/>
                <a:tableStyleId>{072C3D4B-22B4-4B8F-AA6B-BF79BCAC6C94}</a:tableStyleId>
              </a:tblPr>
              <a:tblGrid>
                <a:gridCol w="3687625"/>
                <a:gridCol w="1368150"/>
                <a:gridCol w="1512175"/>
                <a:gridCol w="1285150"/>
              </a:tblGrid>
              <a:tr h="458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Key size (words/ bytes/ bits)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6/24/192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8/32/256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Block size (words/ bytes/ bits)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Round key size (words/ bytes/ bits)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4/16/128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Number of Rounds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14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35" name="Google Shape;735;p54"/>
          <p:cNvSpPr txBox="1"/>
          <p:nvPr/>
        </p:nvSpPr>
        <p:spPr>
          <a:xfrm>
            <a:off x="-1" y="2294977"/>
            <a:ext cx="91209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Rijndael proposal for AES defined a cipher in which the block length and the key length can be independently specified to be 128, 192, or 256 bits.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5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 Block Diagram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5"/>
          <p:cNvSpPr/>
          <p:nvPr/>
        </p:nvSpPr>
        <p:spPr>
          <a:xfrm>
            <a:off x="2771800" y="3843337"/>
            <a:ext cx="1337304" cy="1371600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rotWithShape="0">
              <a:srgbClr val="80808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5"/>
          <p:cNvSpPr txBox="1"/>
          <p:nvPr/>
        </p:nvSpPr>
        <p:spPr>
          <a:xfrm>
            <a:off x="2432704" y="2624137"/>
            <a:ext cx="21820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(128 bits)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5"/>
          <p:cNvSpPr txBox="1"/>
          <p:nvPr/>
        </p:nvSpPr>
        <p:spPr>
          <a:xfrm>
            <a:off x="2204104" y="5976937"/>
            <a:ext cx="24393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</a:t>
            </a:r>
            <a:r>
              <a:rPr lang="en-US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(128 bits)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5"/>
          <p:cNvSpPr txBox="1"/>
          <p:nvPr/>
        </p:nvSpPr>
        <p:spPr>
          <a:xfrm>
            <a:off x="4871104" y="4300537"/>
            <a:ext cx="20932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(128-256 bits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5"/>
          <p:cNvSpPr/>
          <p:nvPr/>
        </p:nvSpPr>
        <p:spPr>
          <a:xfrm>
            <a:off x="3194704" y="5291137"/>
            <a:ext cx="457200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4185304" y="4300537"/>
            <a:ext cx="609600" cy="4572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5"/>
          <p:cNvSpPr/>
          <p:nvPr/>
        </p:nvSpPr>
        <p:spPr>
          <a:xfrm>
            <a:off x="3215768" y="3162300"/>
            <a:ext cx="457200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42900" y="2438400"/>
            <a:ext cx="8763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27 mod 5=2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-18 mod 14=10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mod 3=1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5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 Structure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93" y="2330450"/>
            <a:ext cx="4482707" cy="4266902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4" name="Google Shape;764;p56"/>
          <p:cNvSpPr txBox="1"/>
          <p:nvPr/>
        </p:nvSpPr>
        <p:spPr>
          <a:xfrm>
            <a:off x="-1" y="2294977"/>
            <a:ext cx="448270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16-byte key to get the actual key block to be used.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16-byte plaintext block called as state.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 the state with the key block.</a:t>
            </a:r>
            <a:endParaRPr/>
          </a:p>
        </p:txBody>
      </p:sp>
      <p:sp>
        <p:nvSpPr>
          <p:cNvPr id="765" name="Google Shape;765;p56"/>
          <p:cNvSpPr txBox="1"/>
          <p:nvPr/>
        </p:nvSpPr>
        <p:spPr>
          <a:xfrm>
            <a:off x="-2" y="4473694"/>
            <a:ext cx="4482707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round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S-box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rows of state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columns</a:t>
            </a:r>
            <a:endParaRPr/>
          </a:p>
          <a:p>
            <a:pPr marL="457200" marR="0" lvl="0" indent="-4572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Round key: XOR the state with key block.</a:t>
            </a:r>
            <a:endParaRPr/>
          </a:p>
        </p:txBody>
      </p:sp>
      <p:sp>
        <p:nvSpPr>
          <p:cNvPr id="766" name="Google Shape;766;p56"/>
          <p:cNvSpPr/>
          <p:nvPr/>
        </p:nvSpPr>
        <p:spPr>
          <a:xfrm>
            <a:off x="7920372" y="6534646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5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Units in AES 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2071" y="2330450"/>
            <a:ext cx="8319858" cy="4194894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78" name="Google Shape;778;p57"/>
          <p:cNvSpPr/>
          <p:nvPr/>
        </p:nvSpPr>
        <p:spPr>
          <a:xfrm>
            <a:off x="7560526" y="6355482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5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8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Units in AES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125" y="2468563"/>
            <a:ext cx="7651750" cy="3817937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90" name="Google Shape;790;p58"/>
          <p:cNvSpPr/>
          <p:nvPr/>
        </p:nvSpPr>
        <p:spPr>
          <a:xfrm>
            <a:off x="7496303" y="6097273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59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9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Units in AES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9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9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513" y="3192463"/>
            <a:ext cx="8308975" cy="2265362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02" name="Google Shape;802;p59"/>
          <p:cNvSpPr/>
          <p:nvPr/>
        </p:nvSpPr>
        <p:spPr>
          <a:xfrm>
            <a:off x="7719896" y="5315127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60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0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0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 Structure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0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0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0"/>
          <p:cNvSpPr txBox="1"/>
          <p:nvPr/>
        </p:nvSpPr>
        <p:spPr>
          <a:xfrm>
            <a:off x="71426" y="2294977"/>
            <a:ext cx="90725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N-1 rounds consist of four distinct transformation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60"/>
          <p:cNvSpPr/>
          <p:nvPr/>
        </p:nvSpPr>
        <p:spPr>
          <a:xfrm>
            <a:off x="251520" y="2849014"/>
            <a:ext cx="1800200" cy="86801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SubBytes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0"/>
          <p:cNvSpPr/>
          <p:nvPr/>
        </p:nvSpPr>
        <p:spPr>
          <a:xfrm>
            <a:off x="2101050" y="2885208"/>
            <a:ext cx="6791430" cy="70525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16 input bytes are substituted using S-box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0"/>
          <p:cNvSpPr/>
          <p:nvPr/>
        </p:nvSpPr>
        <p:spPr>
          <a:xfrm>
            <a:off x="251520" y="3808888"/>
            <a:ext cx="1800200" cy="868018"/>
          </a:xfrm>
          <a:prstGeom prst="roundRect">
            <a:avLst>
              <a:gd name="adj" fmla="val 19720"/>
            </a:avLst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ShiftRows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0"/>
          <p:cNvSpPr/>
          <p:nvPr/>
        </p:nvSpPr>
        <p:spPr>
          <a:xfrm>
            <a:off x="264744" y="4812126"/>
            <a:ext cx="1800200" cy="86801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Mixcolumn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0"/>
          <p:cNvSpPr/>
          <p:nvPr/>
        </p:nvSpPr>
        <p:spPr>
          <a:xfrm>
            <a:off x="2140823" y="3881381"/>
            <a:ext cx="6791430" cy="70525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four rows of the matrix is shifted to the left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0"/>
          <p:cNvSpPr/>
          <p:nvPr/>
        </p:nvSpPr>
        <p:spPr>
          <a:xfrm>
            <a:off x="2152115" y="4903389"/>
            <a:ext cx="6791430" cy="70525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column of four bytes is now transformed using a special mathematical function.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0"/>
          <p:cNvSpPr/>
          <p:nvPr/>
        </p:nvSpPr>
        <p:spPr>
          <a:xfrm>
            <a:off x="264744" y="5846057"/>
            <a:ext cx="1800200" cy="86801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AddRoundKey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0"/>
          <p:cNvSpPr/>
          <p:nvPr/>
        </p:nvSpPr>
        <p:spPr>
          <a:xfrm>
            <a:off x="2154505" y="5912438"/>
            <a:ext cx="6791430" cy="70525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16 bytes of the matrix are now considered as 128 bits and are XORed to the 128 bits of the round key.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61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61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SubByte Transformation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61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1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1"/>
          <p:cNvSpPr txBox="1"/>
          <p:nvPr/>
        </p:nvSpPr>
        <p:spPr>
          <a:xfrm>
            <a:off x="-1" y="2294977"/>
            <a:ext cx="91440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forward substitute byte transformation, called SubBytes, is a simple table lookup</a:t>
            </a:r>
            <a:endParaRPr/>
          </a:p>
        </p:txBody>
      </p:sp>
      <p:pic>
        <p:nvPicPr>
          <p:cNvPr id="833" name="Google Shape;83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6665" y="3039358"/>
            <a:ext cx="6290671" cy="3667073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4" name="Google Shape;834;p61"/>
          <p:cNvSpPr/>
          <p:nvPr/>
        </p:nvSpPr>
        <p:spPr>
          <a:xfrm>
            <a:off x="6444208" y="6528904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62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62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2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ShiftRows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6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2"/>
          <p:cNvSpPr txBox="1"/>
          <p:nvPr/>
        </p:nvSpPr>
        <p:spPr>
          <a:xfrm>
            <a:off x="-1" y="2294977"/>
            <a:ext cx="9144001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row of State is not altered.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second row, a 1-byte circular left shift is performed.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third row, a 2-byte circular left shift is performed.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fourth row, a 3-byte circular left shift is performed.</a:t>
            </a:r>
            <a:endParaRPr/>
          </a:p>
        </p:txBody>
      </p:sp>
      <p:pic>
        <p:nvPicPr>
          <p:cNvPr id="846" name="Google Shape;846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855" y="4021461"/>
            <a:ext cx="8730290" cy="2108726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63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3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3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MixColumns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6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6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3"/>
          <p:cNvSpPr txBox="1"/>
          <p:nvPr/>
        </p:nvSpPr>
        <p:spPr>
          <a:xfrm>
            <a:off x="35713" y="2294977"/>
            <a:ext cx="91082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byte of a column is mapped into a new value that is a function of all four bytes in that column.</a:t>
            </a:r>
            <a:endParaRPr/>
          </a:p>
        </p:txBody>
      </p:sp>
      <p:pic>
        <p:nvPicPr>
          <p:cNvPr id="858" name="Google Shape;85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98" y="3474469"/>
            <a:ext cx="8691405" cy="187826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9" name="Google Shape;859;p63"/>
          <p:cNvSpPr/>
          <p:nvPr/>
        </p:nvSpPr>
        <p:spPr>
          <a:xfrm>
            <a:off x="7801214" y="5352734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64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4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4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AddRoundKey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4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4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64"/>
          <p:cNvSpPr txBox="1"/>
          <p:nvPr/>
        </p:nvSpPr>
        <p:spPr>
          <a:xfrm>
            <a:off x="35713" y="2294977"/>
            <a:ext cx="91082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forward add round key transformation, the 128 bits of State are bitwise XORed with the 128 bits of the round key.</a:t>
            </a:r>
            <a:endParaRPr/>
          </a:p>
        </p:txBody>
      </p:sp>
      <p:grpSp>
        <p:nvGrpSpPr>
          <p:cNvPr id="871" name="Google Shape;871;p64"/>
          <p:cNvGrpSpPr/>
          <p:nvPr/>
        </p:nvGrpSpPr>
        <p:grpSpPr>
          <a:xfrm>
            <a:off x="125754" y="3201013"/>
            <a:ext cx="8892493" cy="2857546"/>
            <a:chOff x="1" y="1983067"/>
            <a:chExt cx="8892493" cy="2388288"/>
          </a:xfrm>
        </p:grpSpPr>
        <p:pic>
          <p:nvPicPr>
            <p:cNvPr id="872" name="Google Shape;872;p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" y="1983067"/>
              <a:ext cx="8892493" cy="1602042"/>
            </a:xfrm>
            <a:prstGeom prst="rect">
              <a:avLst/>
            </a:prstGeom>
            <a:noFill/>
            <a:ln w="38100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73" name="Google Shape;873;p64"/>
            <p:cNvSpPr txBox="1"/>
            <p:nvPr/>
          </p:nvSpPr>
          <p:spPr>
            <a:xfrm>
              <a:off x="971600" y="3680460"/>
              <a:ext cx="900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</p:txBody>
        </p:sp>
        <p:sp>
          <p:nvSpPr>
            <p:cNvPr id="874" name="Google Shape;874;p64"/>
            <p:cNvSpPr txBox="1"/>
            <p:nvPr/>
          </p:nvSpPr>
          <p:spPr>
            <a:xfrm>
              <a:off x="3828424" y="3676822"/>
              <a:ext cx="1584176" cy="694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Key</a:t>
              </a:r>
              <a:endParaRPr/>
            </a:p>
          </p:txBody>
        </p:sp>
      </p:grpSp>
      <p:sp>
        <p:nvSpPr>
          <p:cNvPr id="875" name="Google Shape;875;p64"/>
          <p:cNvSpPr/>
          <p:nvPr/>
        </p:nvSpPr>
        <p:spPr>
          <a:xfrm>
            <a:off x="7775493" y="5142563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65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5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 Overall Structure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65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6" name="Google Shape;886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062" y="2379572"/>
            <a:ext cx="6365876" cy="4484654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87" name="Google Shape;887;p65"/>
          <p:cNvSpPr/>
          <p:nvPr/>
        </p:nvSpPr>
        <p:spPr>
          <a:xfrm>
            <a:off x="6643688" y="6702725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0" y="1687513"/>
            <a:ext cx="91059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of Residue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342900" y="2438400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of Residue : Represented by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is defined as follow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{0,1,2,…..n-1}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{0,1}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{0,1,2,3,4,5}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Cryptography we used concept of Congruence instead of equality. It is represented by symbol (</a:t>
            </a: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≅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≅ a(modn)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6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6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6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 Key Expension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66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66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7756" y="2356263"/>
            <a:ext cx="2196244" cy="4436119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9" name="Google Shape;899;p66"/>
          <p:cNvSpPr txBox="1"/>
          <p:nvPr/>
        </p:nvSpPr>
        <p:spPr>
          <a:xfrm>
            <a:off x="71426" y="2294977"/>
            <a:ext cx="6300774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AES key expansion algorithm takes as input a four-word (16-byte) key and produces a linear array of 44 words (176 bytes).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added word w[i] depends on the immediately preceding word, w[i - 1].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three out of four cases, a simple XOR is used. </a:t>
            </a:r>
            <a:endParaRPr/>
          </a:p>
        </p:txBody>
      </p:sp>
      <p:sp>
        <p:nvSpPr>
          <p:cNvPr id="900" name="Google Shape;900;p66"/>
          <p:cNvSpPr/>
          <p:nvPr/>
        </p:nvSpPr>
        <p:spPr>
          <a:xfrm>
            <a:off x="8295866" y="6628251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6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301184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7"/>
          <p:cNvSpPr/>
          <p:nvPr/>
        </p:nvSpPr>
        <p:spPr>
          <a:xfrm>
            <a:off x="35713" y="162947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7"/>
          <p:cNvSpPr/>
          <p:nvPr/>
        </p:nvSpPr>
        <p:spPr>
          <a:xfrm>
            <a:off x="0" y="1687513"/>
            <a:ext cx="914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Expansion Example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6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6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1" name="Google Shape;911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2302351"/>
            <a:ext cx="7561244" cy="1303355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2" name="Google Shape;91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560" y="3635646"/>
            <a:ext cx="7561244" cy="3174677"/>
          </a:xfrm>
          <a:prstGeom prst="rect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3" name="Google Shape;913;p67"/>
          <p:cNvSpPr/>
          <p:nvPr/>
        </p:nvSpPr>
        <p:spPr>
          <a:xfrm>
            <a:off x="7201342" y="6611762"/>
            <a:ext cx="115220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www.google.co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8"/>
          <p:cNvSpPr/>
          <p:nvPr/>
        </p:nvSpPr>
        <p:spPr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68" descr="C:\Users\parul\Desktop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68" descr="C:\Users\parul\Desktop\Cover Page with yellow patch - Version 18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68"/>
          <p:cNvSpPr/>
          <p:nvPr/>
        </p:nvSpPr>
        <p:spPr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8"/>
          <p:cNvSpPr/>
          <p:nvPr/>
        </p:nvSpPr>
        <p:spPr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/>
          </a:p>
        </p:txBody>
      </p:sp>
      <p:pic>
        <p:nvPicPr>
          <p:cNvPr id="924" name="Google Shape;924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 b/w Equality and Congruence Operator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90292" y="2559920"/>
            <a:ext cx="87630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Equality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Operator:  Maps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integer to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itself.</a:t>
            </a:r>
          </a:p>
          <a:p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One-to-one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𝑎=𝑏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and only if 𝑎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𝑏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Congruence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Operator: Maps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integer to a residue class in 𝑍𝑛Z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​.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Many-to-one: 𝑎≡𝑏(mod𝑛)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≡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if 𝑎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𝑏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the same remainder when divided by 𝑛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0" y="4354018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Residue Classes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 residue class [a] or [a]</a:t>
            </a:r>
            <a:r>
              <a:rPr lang="en-US" sz="2000" b="1" i="0" u="none" strike="noStrike" cap="none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is the set of integers congruent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modulo</a:t>
            </a:r>
            <a:r>
              <a:rPr lang="en-US" sz="2000" b="1" i="0" u="none" strike="noStrike" cap="none" baseline="-25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i.e. it is the se of all integers such that 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     x=a(mod n)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Example :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If n=5, we have five sets [0],[1],[2],[3],[4]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 descr="C:\Users\parul\Desktop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581" y="2947597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0" y="1643063"/>
            <a:ext cx="9335196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0" y="1687513"/>
            <a:ext cx="9335196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in Z</a:t>
            </a:r>
            <a:r>
              <a:rPr lang="en-US" sz="3000" b="1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190500" y="2480935"/>
            <a:ext cx="8763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in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three binary operations(addition, Subtraction and Multiplication) can be defined for the set of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may need to be mapped to Z</a:t>
            </a:r>
            <a:r>
              <a:rPr lang="en-US" sz="20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using the mod operator.</a:t>
            </a:r>
            <a:endParaRPr/>
          </a:p>
          <a:p>
            <a:pPr marL="7429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420321" y="3932187"/>
            <a:ext cx="1728192" cy="3740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426763" y="4538895"/>
            <a:ext cx="1728192" cy="3740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  ,     -     ,*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3426763" y="5233373"/>
            <a:ext cx="1728192" cy="3740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062235" y="5921050"/>
            <a:ext cx="2744204" cy="43678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={0,1,2,…(n-1)}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>
            <a:off x="3707904" y="4326223"/>
            <a:ext cx="0" cy="23040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8"/>
          <p:cNvCxnSpPr/>
          <p:nvPr/>
        </p:nvCxnSpPr>
        <p:spPr>
          <a:xfrm>
            <a:off x="4763196" y="4317355"/>
            <a:ext cx="0" cy="23927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8"/>
          <p:cNvCxnSpPr/>
          <p:nvPr/>
        </p:nvCxnSpPr>
        <p:spPr>
          <a:xfrm>
            <a:off x="4332929" y="4940078"/>
            <a:ext cx="0" cy="29329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8"/>
          <p:cNvCxnSpPr/>
          <p:nvPr/>
        </p:nvCxnSpPr>
        <p:spPr>
          <a:xfrm>
            <a:off x="4369903" y="5601615"/>
            <a:ext cx="0" cy="37104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8"/>
          <p:cNvCxnSpPr/>
          <p:nvPr/>
        </p:nvCxnSpPr>
        <p:spPr>
          <a:xfrm>
            <a:off x="2994715" y="5420388"/>
            <a:ext cx="43204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8"/>
          <p:cNvSpPr/>
          <p:nvPr/>
        </p:nvSpPr>
        <p:spPr>
          <a:xfrm>
            <a:off x="3378256" y="4317356"/>
            <a:ext cx="378156" cy="18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801053" y="4327850"/>
            <a:ext cx="378156" cy="18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589613" y="5324345"/>
            <a:ext cx="378156" cy="18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446194" y="5668784"/>
            <a:ext cx="378156" cy="18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883226" y="4916458"/>
            <a:ext cx="2144215" cy="119449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(a+b)mod n=c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(a-b)mod n=c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(a*b)mod n=c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749756" y="4428776"/>
            <a:ext cx="1728192" cy="3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: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4076</Words>
  <Application>Microsoft Office PowerPoint</Application>
  <PresentationFormat>On-screen Show (4:3)</PresentationFormat>
  <Paragraphs>782</Paragraphs>
  <Slides>72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Times New Roman</vt:lpstr>
      <vt:lpstr>Calibri</vt:lpstr>
      <vt:lpstr>Gill Sans</vt:lpstr>
      <vt:lpstr>Office Theme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</vt:lpstr>
      <vt:lpstr>PowerPoint Presentation</vt:lpstr>
      <vt:lpstr>PowerPoint Presentation</vt:lpstr>
      <vt:lpstr>PowerPoint Presentation</vt:lpstr>
      <vt:lpstr>Euclidean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Encryption 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HP</cp:lastModifiedBy>
  <cp:revision>7</cp:revision>
  <dcterms:created xsi:type="dcterms:W3CDTF">2020-05-18T10:32:41Z</dcterms:created>
  <dcterms:modified xsi:type="dcterms:W3CDTF">2024-06-02T19:01:20Z</dcterms:modified>
</cp:coreProperties>
</file>