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80"/>
  </p:notesMasterIdLst>
  <p:sldIdLst>
    <p:sldId id="256" r:id="rId3"/>
    <p:sldId id="257" r:id="rId4"/>
    <p:sldId id="325" r:id="rId5"/>
    <p:sldId id="258" r:id="rId6"/>
    <p:sldId id="259" r:id="rId7"/>
    <p:sldId id="326" r:id="rId8"/>
    <p:sldId id="260" r:id="rId9"/>
    <p:sldId id="261" r:id="rId10"/>
    <p:sldId id="262" r:id="rId11"/>
    <p:sldId id="327" r:id="rId12"/>
    <p:sldId id="320" r:id="rId13"/>
    <p:sldId id="263" r:id="rId14"/>
    <p:sldId id="264" r:id="rId15"/>
    <p:sldId id="265" r:id="rId16"/>
    <p:sldId id="266" r:id="rId17"/>
    <p:sldId id="267" r:id="rId18"/>
    <p:sldId id="268" r:id="rId19"/>
    <p:sldId id="32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329" r:id="rId37"/>
    <p:sldId id="285" r:id="rId38"/>
    <p:sldId id="321"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30" r:id="rId56"/>
    <p:sldId id="322" r:id="rId57"/>
    <p:sldId id="323" r:id="rId58"/>
    <p:sldId id="324"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31" r:id="rId76"/>
    <p:sldId id="332" r:id="rId77"/>
    <p:sldId id="318" r:id="rId78"/>
    <p:sldId id="319" r:id="rId7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1" roundtripDataSignature="AMtx7mgLM+aeE2ZHQQivLkwAqcKMmg7u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1" y="-504"/>
      </p:cViewPr>
      <p:guideLst>
        <p:guide orient="horz" pos="2160"/>
        <p:guide pos="2880"/>
      </p:guideLst>
    </p:cSldViewPr>
  </p:slideViewPr>
  <p:notesTextViewPr>
    <p:cViewPr>
      <p:scale>
        <a:sx n="1" d="1"/>
        <a:sy n="1" d="1"/>
      </p:scale>
      <p:origin x="0" y="0"/>
    </p:cViewPr>
  </p:notesTextViewPr>
  <p:sorterViewPr>
    <p:cViewPr>
      <p:scale>
        <a:sx n="100" d="100"/>
        <a:sy n="100" d="100"/>
      </p:scale>
      <p:origin x="0" y="44122"/>
    </p:cViewPr>
  </p:sorter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863706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9" name="Google Shape;49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7" name="Google Shape;50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15" name="Google Shape;515;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2" name="Google Shape;54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5" name="Google Shape;56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85" name="Google Shape;58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6" name="Google Shape;586;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16" name="Google Shape;61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0" name="Google Shape;64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8" name="Google Shape;64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6" name="Google Shape;65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4" name="Google Shape;66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2" name="Google Shape;67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0" name="Google Shape;68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8" name="Google Shape;68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5" name="Google Shape;69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66"/>
          <p:cNvSpPr txBox="1">
            <a:spLocks noGrp="1"/>
          </p:cNvSpPr>
          <p:nvPr>
            <p:ph type="ctrTitle"/>
          </p:nvPr>
        </p:nvSpPr>
        <p:spPr>
          <a:xfrm>
            <a:off x="1143000" y="2692400"/>
            <a:ext cx="6858000" cy="817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1400"/>
              <a:buNone/>
              <a:defRPr sz="3600" b="1">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66"/>
          <p:cNvSpPr txBox="1">
            <a:spLocks noGrp="1"/>
          </p:cNvSpPr>
          <p:nvPr>
            <p:ph type="subTitle" idx="1"/>
          </p:nvPr>
        </p:nvSpPr>
        <p:spPr>
          <a:xfrm>
            <a:off x="0" y="3636965"/>
            <a:ext cx="9144000" cy="906461"/>
          </a:xfrm>
          <a:prstGeom prst="rect">
            <a:avLst/>
          </a:prstGeom>
          <a:solidFill>
            <a:srgbClr val="2F5496"/>
          </a:solid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lt1"/>
              </a:buClr>
              <a:buSzPts val="3600"/>
              <a:buNone/>
              <a:defRPr sz="3600" b="1">
                <a:solidFill>
                  <a:schemeClr val="lt1"/>
                </a:solidFill>
                <a:latin typeface="Calibri"/>
                <a:ea typeface="Calibri"/>
                <a:cs typeface="Calibri"/>
                <a:sym typeface="Calibri"/>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pic>
        <p:nvPicPr>
          <p:cNvPr id="4" name="Google Shape;88;p1" descr="C:\Users\parul\Desktop\temp.png"/>
          <p:cNvPicPr preferRelativeResize="0"/>
          <p:nvPr userDrawn="1"/>
        </p:nvPicPr>
        <p:blipFill rotWithShape="1">
          <a:blip r:embed="rId2">
            <a:alphaModFix/>
          </a:blip>
          <a:srcRect/>
          <a:stretch/>
        </p:blipFill>
        <p:spPr>
          <a:xfrm>
            <a:off x="0" y="-21432"/>
            <a:ext cx="9144000" cy="6900863"/>
          </a:xfrm>
          <a:prstGeom prst="rect">
            <a:avLst/>
          </a:prstGeom>
          <a:noFill/>
          <a:ln>
            <a:noFill/>
          </a:ln>
        </p:spPr>
      </p:pic>
      <p:pic>
        <p:nvPicPr>
          <p:cNvPr id="5" name="Picture 4">
            <a:extLst>
              <a:ext uri="{FF2B5EF4-FFF2-40B4-BE49-F238E27FC236}">
                <a16:creationId xmlns="" xmlns:a16="http://schemas.microsoft.com/office/drawing/2014/main" id="{109F1F28-2471-4424-991F-F3B077F22EC9}"/>
              </a:ext>
            </a:extLst>
          </p:cNvPr>
          <p:cNvPicPr>
            <a:picLocks noChangeAspect="1"/>
          </p:cNvPicPr>
          <p:nvPr userDrawn="1"/>
        </p:nvPicPr>
        <p:blipFill>
          <a:blip r:embed="rId3"/>
          <a:stretch>
            <a:fillRect/>
          </a:stretch>
        </p:blipFill>
        <p:spPr>
          <a:xfrm>
            <a:off x="2967855" y="184414"/>
            <a:ext cx="3208290" cy="1104996"/>
          </a:xfrm>
          <a:prstGeom prst="rect">
            <a:avLst/>
          </a:prstGeom>
        </p:spPr>
        <p:style>
          <a:lnRef idx="1">
            <a:schemeClr val="accent1"/>
          </a:lnRef>
          <a:fillRef idx="3">
            <a:schemeClr val="accent1"/>
          </a:fillRef>
          <a:effectRef idx="2">
            <a:schemeClr val="accent1"/>
          </a:effectRef>
          <a:fontRef idx="minor">
            <a:schemeClr val="lt1"/>
          </a:fontRef>
        </p:style>
      </p:pic>
      <p:sp>
        <p:nvSpPr>
          <p:cNvPr id="6" name="Google Shape;89;p1"/>
          <p:cNvSpPr/>
          <p:nvPr userDrawn="1"/>
        </p:nvSpPr>
        <p:spPr>
          <a:xfrm>
            <a:off x="1268260" y="1465176"/>
            <a:ext cx="6858000" cy="1169987"/>
          </a:xfrm>
          <a:prstGeom prst="rect">
            <a:avLst/>
          </a:prstGeom>
          <a:noFill/>
          <a:ln>
            <a:noFill/>
          </a:ln>
        </p:spPr>
        <p:txBody>
          <a:bodyPr spcFirstLastPara="1" wrap="square" lIns="91425" tIns="45700" rIns="91425" bIns="45700" anchor="t" anchorCtr="0">
            <a:noAutofit/>
          </a:bodyPr>
          <a:lstStyle/>
          <a:p>
            <a:pPr algn="ctr">
              <a:buSzPts val="3500"/>
            </a:pPr>
            <a:r>
              <a:rPr lang="en-US" sz="3500" b="1" dirty="0">
                <a:latin typeface="Calibri"/>
                <a:ea typeface="Calibri"/>
                <a:cs typeface="Calibri"/>
                <a:sym typeface="Calibri"/>
              </a:rPr>
              <a:t>Information and Network Security</a:t>
            </a:r>
          </a:p>
          <a:p>
            <a:pPr marL="0" marR="0" lvl="0" indent="0" algn="ctr" rtl="0">
              <a:spcBef>
                <a:spcPts val="0"/>
              </a:spcBef>
              <a:spcAft>
                <a:spcPts val="0"/>
              </a:spcAft>
              <a:buClr>
                <a:srgbClr val="000000"/>
              </a:buClr>
              <a:buSzPts val="3500"/>
              <a:buFont typeface="Arial"/>
              <a:buNone/>
            </a:pPr>
            <a:endParaRPr sz="3500" b="1" i="0" u="none" strike="noStrike" cap="none" dirty="0">
              <a:solidFill>
                <a:srgbClr val="000000"/>
              </a:solidFill>
              <a:latin typeface="Calibri"/>
              <a:ea typeface="Calibri"/>
              <a:cs typeface="Calibri"/>
              <a:sym typeface="Calibri"/>
            </a:endParaRPr>
          </a:p>
        </p:txBody>
      </p:sp>
      <p:cxnSp>
        <p:nvCxnSpPr>
          <p:cNvPr id="7" name="Google Shape;93;p1"/>
          <p:cNvCxnSpPr/>
          <p:nvPr userDrawn="1"/>
        </p:nvCxnSpPr>
        <p:spPr>
          <a:xfrm>
            <a:off x="1542897" y="2187292"/>
            <a:ext cx="6286500" cy="1587"/>
          </a:xfrm>
          <a:prstGeom prst="straightConnector1">
            <a:avLst/>
          </a:prstGeom>
          <a:noFill/>
          <a:ln w="9525" cap="flat" cmpd="sng">
            <a:solidFill>
              <a:srgbClr val="000000"/>
            </a:solidFill>
            <a:prstDash val="solid"/>
            <a:round/>
            <a:headEnd type="none" w="med" len="med"/>
            <a:tailEnd type="none" w="med" len="med"/>
          </a:ln>
        </p:spPr>
      </p:cxnSp>
      <p:sp>
        <p:nvSpPr>
          <p:cNvPr id="8" name="Google Shape;90;p1"/>
          <p:cNvSpPr/>
          <p:nvPr userDrawn="1"/>
        </p:nvSpPr>
        <p:spPr>
          <a:xfrm>
            <a:off x="1641322" y="2469356"/>
            <a:ext cx="6089650" cy="769938"/>
          </a:xfrm>
          <a:prstGeom prst="rect">
            <a:avLst/>
          </a:prstGeom>
          <a:noFill/>
          <a:ln>
            <a:noFill/>
          </a:ln>
        </p:spPr>
        <p:txBody>
          <a:bodyPr spcFirstLastPara="1" wrap="square" lIns="91425" tIns="45700" rIns="91425" bIns="45700" anchor="t" anchorCtr="0">
            <a:noAutofit/>
          </a:bodyPr>
          <a:lstStyle/>
          <a:p>
            <a:pPr lvl="0" algn="ctr">
              <a:buSzPts val="2200"/>
            </a:pPr>
            <a:r>
              <a:rPr lang="en-IN" sz="2200" b="1" dirty="0">
                <a:latin typeface="Calibri"/>
                <a:ea typeface="Calibri"/>
                <a:cs typeface="Calibri"/>
                <a:sym typeface="Calibri"/>
              </a:rPr>
              <a:t>Ms. Hansa </a:t>
            </a:r>
            <a:r>
              <a:rPr lang="en-IN" sz="2200" b="1" dirty="0" err="1">
                <a:latin typeface="Calibri"/>
                <a:ea typeface="Calibri"/>
                <a:cs typeface="Calibri"/>
                <a:sym typeface="Calibri"/>
              </a:rPr>
              <a:t>Vaghela</a:t>
            </a:r>
            <a:r>
              <a:rPr lang="en-IN" sz="2200" b="1" dirty="0">
                <a:latin typeface="Calibri"/>
                <a:ea typeface="Calibri"/>
                <a:cs typeface="Calibri"/>
                <a:sym typeface="Calibri"/>
              </a:rPr>
              <a:t> , </a:t>
            </a:r>
            <a:r>
              <a:rPr lang="en-IN" sz="2200" dirty="0">
                <a:latin typeface="Calibri"/>
                <a:ea typeface="Calibri"/>
                <a:cs typeface="Calibri"/>
                <a:sym typeface="Calibri"/>
              </a:rPr>
              <a:t>Assistant Professor</a:t>
            </a:r>
            <a:endParaRPr lang="en-IN" sz="2400" dirty="0"/>
          </a:p>
          <a:p>
            <a:pPr lvl="0" algn="ctr">
              <a:buSzPts val="2200"/>
            </a:pPr>
            <a:r>
              <a:rPr lang="en-IN" sz="2200" dirty="0">
                <a:latin typeface="Calibri"/>
                <a:ea typeface="Calibri"/>
                <a:cs typeface="Calibri"/>
                <a:sym typeface="Calibri"/>
              </a:rPr>
              <a:t>Computer Science &amp; Engineering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32"/>
        <p:cNvGrpSpPr/>
        <p:nvPr/>
      </p:nvGrpSpPr>
      <p:grpSpPr>
        <a:xfrm>
          <a:off x="0" y="0"/>
          <a:ext cx="0" cy="0"/>
          <a:chOff x="0" y="0"/>
          <a:chExt cx="0" cy="0"/>
        </a:xfrm>
      </p:grpSpPr>
      <p:sp>
        <p:nvSpPr>
          <p:cNvPr id="34" name="Google Shape;34;p6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sz="2800" b="1">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Char char="•"/>
              <a:defRPr b="1"/>
            </a:lvl2pPr>
            <a:lvl3pPr marL="1371600" lvl="2" indent="-355600" algn="l">
              <a:lnSpc>
                <a:spcPct val="90000"/>
              </a:lnSpc>
              <a:spcBef>
                <a:spcPts val="500"/>
              </a:spcBef>
              <a:spcAft>
                <a:spcPts val="0"/>
              </a:spcAft>
              <a:buClr>
                <a:schemeClr val="dk1"/>
              </a:buClr>
              <a:buSzPts val="2000"/>
              <a:buChar char="•"/>
              <a:defRPr b="1"/>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68"/>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69"/>
          <p:cNvSpPr txBox="1">
            <a:spLocks noGrp="1"/>
          </p:cNvSpPr>
          <p:nvPr>
            <p:ph type="title"/>
          </p:nvPr>
        </p:nvSpPr>
        <p:spPr>
          <a:xfrm>
            <a:off x="71651" y="987425"/>
            <a:ext cx="3674660" cy="732194"/>
          </a:xfrm>
          <a:prstGeom prst="rect">
            <a:avLst/>
          </a:prstGeom>
          <a:solidFill>
            <a:srgbClr val="2F5496"/>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3000" b="1">
                <a:solidFill>
                  <a:schemeClr val="lt1"/>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9"/>
          <p:cNvSpPr>
            <a:spLocks noGrp="1"/>
          </p:cNvSpPr>
          <p:nvPr>
            <p:ph type="pic" idx="2"/>
          </p:nvPr>
        </p:nvSpPr>
        <p:spPr>
          <a:xfrm>
            <a:off x="3887391" y="987426"/>
            <a:ext cx="4629150" cy="4873625"/>
          </a:xfrm>
          <a:prstGeom prst="rect">
            <a:avLst/>
          </a:prstGeom>
          <a:noFill/>
          <a:ln>
            <a:noFill/>
          </a:ln>
        </p:spPr>
      </p:sp>
      <p:sp>
        <p:nvSpPr>
          <p:cNvPr id="39" name="Google Shape;39;p69"/>
          <p:cNvSpPr txBox="1">
            <a:spLocks noGrp="1"/>
          </p:cNvSpPr>
          <p:nvPr>
            <p:ph type="body" idx="1"/>
          </p:nvPr>
        </p:nvSpPr>
        <p:spPr>
          <a:xfrm>
            <a:off x="292059" y="1879979"/>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1"/>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69"/>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1"/>
        <p:cNvGrpSpPr/>
        <p:nvPr/>
      </p:nvGrpSpPr>
      <p:grpSpPr>
        <a:xfrm>
          <a:off x="0" y="0"/>
          <a:ext cx="0" cy="0"/>
          <a:chOff x="0" y="0"/>
          <a:chExt cx="0" cy="0"/>
        </a:xfrm>
      </p:grpSpPr>
      <p:sp>
        <p:nvSpPr>
          <p:cNvPr id="42" name="Google Shape;42;p70"/>
          <p:cNvSpPr txBox="1">
            <a:spLocks noGrp="1"/>
          </p:cNvSpPr>
          <p:nvPr>
            <p:ph type="body" idx="1"/>
          </p:nvPr>
        </p:nvSpPr>
        <p:spPr>
          <a:xfrm>
            <a:off x="3887391" y="987426"/>
            <a:ext cx="5107852" cy="5304193"/>
          </a:xfrm>
          <a:prstGeom prst="rect">
            <a:avLst/>
          </a:prstGeom>
          <a:noFill/>
          <a:ln>
            <a:noFill/>
          </a:ln>
        </p:spPr>
        <p:txBody>
          <a:bodyPr spcFirstLastPara="1" wrap="square" lIns="91425" tIns="45700" rIns="91425" bIns="45700" anchor="t" anchorCtr="0">
            <a:noAutofit/>
          </a:bodyPr>
          <a:lstStyle>
            <a:lvl1pPr marL="457200" lvl="0" indent="-419100" algn="l">
              <a:lnSpc>
                <a:spcPct val="90000"/>
              </a:lnSpc>
              <a:spcBef>
                <a:spcPts val="1000"/>
              </a:spcBef>
              <a:spcAft>
                <a:spcPts val="0"/>
              </a:spcAft>
              <a:buClr>
                <a:schemeClr val="dk1"/>
              </a:buClr>
              <a:buSzPts val="3000"/>
              <a:buChar char="•"/>
              <a:defRPr sz="3000" b="1"/>
            </a:lvl1pPr>
            <a:lvl2pPr marL="914400" lvl="1" indent="-406400" algn="l">
              <a:lnSpc>
                <a:spcPct val="90000"/>
              </a:lnSpc>
              <a:spcBef>
                <a:spcPts val="500"/>
              </a:spcBef>
              <a:spcAft>
                <a:spcPts val="0"/>
              </a:spcAft>
              <a:buClr>
                <a:schemeClr val="dk1"/>
              </a:buClr>
              <a:buSzPts val="2800"/>
              <a:buChar char="•"/>
              <a:defRPr sz="2800" b="1"/>
            </a:lvl2pPr>
            <a:lvl3pPr marL="1371600" lvl="2" indent="-381000" algn="l">
              <a:lnSpc>
                <a:spcPct val="90000"/>
              </a:lnSpc>
              <a:spcBef>
                <a:spcPts val="500"/>
              </a:spcBef>
              <a:spcAft>
                <a:spcPts val="0"/>
              </a:spcAft>
              <a:buClr>
                <a:schemeClr val="dk1"/>
              </a:buClr>
              <a:buSzPts val="2400"/>
              <a:buChar char="•"/>
              <a:defRPr sz="2400" b="1"/>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3" name="Google Shape;43;p70"/>
          <p:cNvSpPr txBox="1">
            <a:spLocks noGrp="1"/>
          </p:cNvSpPr>
          <p:nvPr>
            <p:ph type="body" idx="2"/>
          </p:nvPr>
        </p:nvSpPr>
        <p:spPr>
          <a:xfrm>
            <a:off x="522027" y="1729854"/>
            <a:ext cx="3159352" cy="45617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1"/>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 name="Google Shape;44;p70"/>
          <p:cNvSpPr txBox="1">
            <a:spLocks noGrp="1"/>
          </p:cNvSpPr>
          <p:nvPr>
            <p:ph type="title"/>
          </p:nvPr>
        </p:nvSpPr>
        <p:spPr>
          <a:xfrm>
            <a:off x="1" y="864595"/>
            <a:ext cx="3674660" cy="732194"/>
          </a:xfrm>
          <a:prstGeom prst="rect">
            <a:avLst/>
          </a:prstGeom>
          <a:solidFill>
            <a:srgbClr val="2F5496"/>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3000" b="1">
                <a:solidFill>
                  <a:schemeClr val="lt1"/>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5" name="Google Shape;45;p70"/>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71"/>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8"/>
        <p:cNvGrpSpPr/>
        <p:nvPr/>
      </p:nvGrpSpPr>
      <p:grpSpPr>
        <a:xfrm>
          <a:off x="0" y="0"/>
          <a:ext cx="0" cy="0"/>
          <a:chOff x="0" y="0"/>
          <a:chExt cx="0" cy="0"/>
        </a:xfrm>
      </p:grpSpPr>
      <p:sp>
        <p:nvSpPr>
          <p:cNvPr id="49" name="Google Shape;49;p72"/>
          <p:cNvSpPr txBox="1">
            <a:spLocks noGrp="1"/>
          </p:cNvSpPr>
          <p:nvPr>
            <p:ph type="title"/>
          </p:nvPr>
        </p:nvSpPr>
        <p:spPr>
          <a:xfrm>
            <a:off x="0" y="948006"/>
            <a:ext cx="9144000" cy="730355"/>
          </a:xfrm>
          <a:prstGeom prst="rect">
            <a:avLst/>
          </a:prstGeom>
          <a:solidFill>
            <a:srgbClr val="2F5496"/>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3000" b="1">
                <a:solidFill>
                  <a:schemeClr val="lt1"/>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0" name="Google Shape;50;p72"/>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1"/>
        <p:cNvGrpSpPr/>
        <p:nvPr/>
      </p:nvGrpSpPr>
      <p:grpSpPr>
        <a:xfrm>
          <a:off x="0" y="0"/>
          <a:ext cx="0" cy="0"/>
          <a:chOff x="0" y="0"/>
          <a:chExt cx="0" cy="0"/>
        </a:xfrm>
      </p:grpSpPr>
      <p:sp>
        <p:nvSpPr>
          <p:cNvPr id="52" name="Google Shape;52;p7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800"/>
              <a:buNone/>
              <a:defRPr sz="28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7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b="1"/>
            </a:lvl1pPr>
            <a:lvl2pPr marL="914400" lvl="1" indent="-355600" algn="l">
              <a:lnSpc>
                <a:spcPct val="90000"/>
              </a:lnSpc>
              <a:spcBef>
                <a:spcPts val="500"/>
              </a:spcBef>
              <a:spcAft>
                <a:spcPts val="0"/>
              </a:spcAft>
              <a:buClr>
                <a:schemeClr val="dk1"/>
              </a:buClr>
              <a:buSzPts val="2000"/>
              <a:buChar char="•"/>
              <a:defRPr sz="2000" b="1"/>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7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800"/>
              <a:buNone/>
              <a:defRPr sz="28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7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b="1"/>
            </a:lvl1pPr>
            <a:lvl2pPr marL="914400" lvl="1" indent="-355600" algn="l">
              <a:lnSpc>
                <a:spcPct val="90000"/>
              </a:lnSpc>
              <a:spcBef>
                <a:spcPts val="500"/>
              </a:spcBef>
              <a:spcAft>
                <a:spcPts val="0"/>
              </a:spcAft>
              <a:buClr>
                <a:schemeClr val="dk1"/>
              </a:buClr>
              <a:buSzPts val="2000"/>
              <a:buChar char="•"/>
              <a:defRPr sz="2000" b="1"/>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73"/>
          <p:cNvSpPr txBox="1">
            <a:spLocks noGrp="1"/>
          </p:cNvSpPr>
          <p:nvPr>
            <p:ph type="title"/>
          </p:nvPr>
        </p:nvSpPr>
        <p:spPr>
          <a:xfrm>
            <a:off x="0" y="948006"/>
            <a:ext cx="9144000" cy="730355"/>
          </a:xfrm>
          <a:prstGeom prst="rect">
            <a:avLst/>
          </a:prstGeom>
          <a:solidFill>
            <a:srgbClr val="2F5496"/>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3000" b="1">
                <a:solidFill>
                  <a:schemeClr val="lt1"/>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7" name="Google Shape;57;p73"/>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8"/>
        <p:cNvGrpSpPr/>
        <p:nvPr/>
      </p:nvGrpSpPr>
      <p:grpSpPr>
        <a:xfrm>
          <a:off x="0" y="0"/>
          <a:ext cx="0" cy="0"/>
          <a:chOff x="0" y="0"/>
          <a:chExt cx="0" cy="0"/>
        </a:xfrm>
      </p:grpSpPr>
      <p:sp>
        <p:nvSpPr>
          <p:cNvPr id="59" name="Google Shape;59;p74"/>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b="1"/>
            </a:lvl1pPr>
            <a:lvl2pPr marL="914400" lvl="1" indent="-381000" algn="l">
              <a:lnSpc>
                <a:spcPct val="90000"/>
              </a:lnSpc>
              <a:spcBef>
                <a:spcPts val="500"/>
              </a:spcBef>
              <a:spcAft>
                <a:spcPts val="0"/>
              </a:spcAft>
              <a:buClr>
                <a:schemeClr val="dk1"/>
              </a:buClr>
              <a:buSzPts val="2400"/>
              <a:buChar char="•"/>
              <a:defRPr b="1"/>
            </a:lvl2pPr>
            <a:lvl3pPr marL="1371600" lvl="2" indent="-355600" algn="l">
              <a:lnSpc>
                <a:spcPct val="90000"/>
              </a:lnSpc>
              <a:spcBef>
                <a:spcPts val="500"/>
              </a:spcBef>
              <a:spcAft>
                <a:spcPts val="0"/>
              </a:spcAft>
              <a:buClr>
                <a:schemeClr val="dk1"/>
              </a:buClr>
              <a:buSzPts val="2000"/>
              <a:buChar char="•"/>
              <a:defRPr b="1"/>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4"/>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b="1"/>
            </a:lvl1pPr>
            <a:lvl2pPr marL="914400" lvl="1" indent="-381000" algn="l">
              <a:lnSpc>
                <a:spcPct val="90000"/>
              </a:lnSpc>
              <a:spcBef>
                <a:spcPts val="500"/>
              </a:spcBef>
              <a:spcAft>
                <a:spcPts val="0"/>
              </a:spcAft>
              <a:buClr>
                <a:schemeClr val="dk1"/>
              </a:buClr>
              <a:buSzPts val="2400"/>
              <a:buChar char="•"/>
              <a:defRPr b="1"/>
            </a:lvl2pPr>
            <a:lvl3pPr marL="1371600" lvl="2" indent="-355600" algn="l">
              <a:lnSpc>
                <a:spcPct val="90000"/>
              </a:lnSpc>
              <a:spcBef>
                <a:spcPts val="500"/>
              </a:spcBef>
              <a:spcAft>
                <a:spcPts val="0"/>
              </a:spcAft>
              <a:buClr>
                <a:schemeClr val="dk1"/>
              </a:buClr>
              <a:buSzPts val="2000"/>
              <a:buChar char="•"/>
              <a:defRPr b="1"/>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4"/>
          <p:cNvSpPr txBox="1">
            <a:spLocks noGrp="1"/>
          </p:cNvSpPr>
          <p:nvPr>
            <p:ph type="title"/>
          </p:nvPr>
        </p:nvSpPr>
        <p:spPr>
          <a:xfrm>
            <a:off x="0" y="948006"/>
            <a:ext cx="9144000" cy="730355"/>
          </a:xfrm>
          <a:prstGeom prst="rect">
            <a:avLst/>
          </a:prstGeom>
          <a:solidFill>
            <a:srgbClr val="2F5496"/>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400"/>
              <a:buNone/>
              <a:defRPr sz="3000" b="1">
                <a:solidFill>
                  <a:schemeClr val="lt1"/>
                </a:solidFill>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2" name="Google Shape;62;p74"/>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64046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3.jpg"/><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65"/>
          <p:cNvCxnSpPr/>
          <p:nvPr/>
        </p:nvCxnSpPr>
        <p:spPr>
          <a:xfrm>
            <a:off x="0" y="839787"/>
            <a:ext cx="9144000" cy="0"/>
          </a:xfrm>
          <a:prstGeom prst="straightConnector1">
            <a:avLst/>
          </a:prstGeom>
          <a:noFill/>
          <a:ln w="28575" cap="flat" cmpd="sng">
            <a:solidFill>
              <a:schemeClr val="accent1"/>
            </a:solidFill>
            <a:prstDash val="solid"/>
            <a:miter lim="800000"/>
            <a:headEnd type="none" w="sm" len="sm"/>
            <a:tailEnd type="none" w="sm" len="sm"/>
          </a:ln>
        </p:spPr>
      </p:cxnSp>
      <p:cxnSp>
        <p:nvCxnSpPr>
          <p:cNvPr id="11" name="Google Shape;11;p65"/>
          <p:cNvCxnSpPr/>
          <p:nvPr/>
        </p:nvCxnSpPr>
        <p:spPr>
          <a:xfrm>
            <a:off x="0" y="6508750"/>
            <a:ext cx="9144000" cy="0"/>
          </a:xfrm>
          <a:prstGeom prst="straightConnector1">
            <a:avLst/>
          </a:prstGeom>
          <a:noFill/>
          <a:ln w="28575" cap="flat" cmpd="sng">
            <a:solidFill>
              <a:schemeClr val="accent1"/>
            </a:solidFill>
            <a:prstDash val="solid"/>
            <a:miter lim="800000"/>
            <a:headEnd type="none" w="sm" len="sm"/>
            <a:tailEnd type="none" w="sm" len="sm"/>
          </a:ln>
        </p:spPr>
      </p:cxnSp>
      <p:pic>
        <p:nvPicPr>
          <p:cNvPr id="12" name="Google Shape;12;p65"/>
          <p:cNvPicPr preferRelativeResize="0"/>
          <p:nvPr/>
        </p:nvPicPr>
        <p:blipFill rotWithShape="1">
          <a:blip r:embed="rId3">
            <a:alphaModFix/>
          </a:blip>
          <a:srcRect/>
          <a:stretch/>
        </p:blipFill>
        <p:spPr>
          <a:xfrm>
            <a:off x="192087" y="195262"/>
            <a:ext cx="873125" cy="479425"/>
          </a:xfrm>
          <a:prstGeom prst="rect">
            <a:avLst/>
          </a:prstGeom>
          <a:noFill/>
          <a:ln>
            <a:noFill/>
          </a:ln>
        </p:spPr>
      </p:pic>
      <p:pic>
        <p:nvPicPr>
          <p:cNvPr id="13" name="Google Shape;13;p65"/>
          <p:cNvPicPr preferRelativeResize="0"/>
          <p:nvPr/>
        </p:nvPicPr>
        <p:blipFill rotWithShape="1">
          <a:blip r:embed="rId4">
            <a:alphaModFix/>
          </a:blip>
          <a:srcRect/>
          <a:stretch/>
        </p:blipFill>
        <p:spPr>
          <a:xfrm>
            <a:off x="2393950" y="2290762"/>
            <a:ext cx="4073525" cy="2803525"/>
          </a:xfrm>
          <a:prstGeom prst="rect">
            <a:avLst/>
          </a:prstGeom>
          <a:noFill/>
          <a:ln>
            <a:noFill/>
          </a:ln>
        </p:spPr>
      </p:pic>
      <p:pic>
        <p:nvPicPr>
          <p:cNvPr id="14" name="Google Shape;14;p65"/>
          <p:cNvPicPr preferRelativeResize="0"/>
          <p:nvPr/>
        </p:nvPicPr>
        <p:blipFill rotWithShape="1">
          <a:blip r:embed="rId5">
            <a:alphaModFix/>
          </a:blip>
          <a:srcRect/>
          <a:stretch/>
        </p:blipFill>
        <p:spPr>
          <a:xfrm>
            <a:off x="7747000" y="103187"/>
            <a:ext cx="1309687" cy="727075"/>
          </a:xfrm>
          <a:prstGeom prst="rect">
            <a:avLst/>
          </a:prstGeom>
          <a:noFill/>
          <a:ln>
            <a:noFill/>
          </a:ln>
        </p:spPr>
      </p:pic>
      <p:pic>
        <p:nvPicPr>
          <p:cNvPr id="15" name="Google Shape;15;p65"/>
          <p:cNvPicPr preferRelativeResize="0"/>
          <p:nvPr/>
        </p:nvPicPr>
        <p:blipFill rotWithShape="1">
          <a:blip r:embed="rId6">
            <a:alphaModFix/>
          </a:blip>
          <a:srcRect/>
          <a:stretch/>
        </p:blipFill>
        <p:spPr>
          <a:xfrm>
            <a:off x="0" y="0"/>
            <a:ext cx="9144000" cy="6858000"/>
          </a:xfrm>
          <a:prstGeom prst="rect">
            <a:avLst/>
          </a:prstGeom>
          <a:noFill/>
          <a:ln>
            <a:noFill/>
          </a:ln>
        </p:spPr>
      </p:pic>
      <p:cxnSp>
        <p:nvCxnSpPr>
          <p:cNvPr id="16" name="Google Shape;16;p65"/>
          <p:cNvCxnSpPr/>
          <p:nvPr/>
        </p:nvCxnSpPr>
        <p:spPr>
          <a:xfrm>
            <a:off x="0" y="839787"/>
            <a:ext cx="9144000" cy="0"/>
          </a:xfrm>
          <a:prstGeom prst="straightConnector1">
            <a:avLst/>
          </a:prstGeom>
          <a:noFill/>
          <a:ln w="57150" cap="flat" cmpd="sng">
            <a:solidFill>
              <a:schemeClr val="accent1"/>
            </a:solidFill>
            <a:prstDash val="solid"/>
            <a:miter lim="800000"/>
            <a:headEnd type="none" w="sm" len="sm"/>
            <a:tailEnd type="none" w="sm" len="sm"/>
          </a:ln>
        </p:spPr>
      </p:cxnSp>
      <p:sp>
        <p:nvSpPr>
          <p:cNvPr id="17" name="Google Shape;17;p65"/>
          <p:cNvSpPr txBox="1">
            <a:spLocks noGrp="1"/>
          </p:cNvSpPr>
          <p:nvPr>
            <p:ph type="title"/>
          </p:nvPr>
        </p:nvSpPr>
        <p:spPr>
          <a:xfrm>
            <a:off x="104775" y="947737"/>
            <a:ext cx="8886825" cy="73025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8" name="Google Shape;18;p65"/>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67"/>
          <p:cNvSpPr txBox="1">
            <a:spLocks noGrp="1"/>
          </p:cNvSpPr>
          <p:nvPr>
            <p:ph type="title"/>
          </p:nvPr>
        </p:nvSpPr>
        <p:spPr>
          <a:xfrm>
            <a:off x="104775" y="947737"/>
            <a:ext cx="8886825" cy="73025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4" name="Google Shape;24;p6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67"/>
          <p:cNvSpPr txBox="1">
            <a:spLocks noGrp="1"/>
          </p:cNvSpPr>
          <p:nvPr>
            <p:ph type="sldNum" idx="12"/>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cxnSp>
        <p:nvCxnSpPr>
          <p:cNvPr id="26" name="Google Shape;26;p67"/>
          <p:cNvCxnSpPr/>
          <p:nvPr/>
        </p:nvCxnSpPr>
        <p:spPr>
          <a:xfrm>
            <a:off x="0" y="839787"/>
            <a:ext cx="9144000" cy="0"/>
          </a:xfrm>
          <a:prstGeom prst="straightConnector1">
            <a:avLst/>
          </a:prstGeom>
          <a:noFill/>
          <a:ln w="28575" cap="flat" cmpd="sng">
            <a:solidFill>
              <a:schemeClr val="accent1"/>
            </a:solidFill>
            <a:prstDash val="solid"/>
            <a:miter lim="800000"/>
            <a:headEnd type="none" w="sm" len="sm"/>
            <a:tailEnd type="none" w="sm" len="sm"/>
          </a:ln>
        </p:spPr>
      </p:cxnSp>
      <p:cxnSp>
        <p:nvCxnSpPr>
          <p:cNvPr id="27" name="Google Shape;27;p67"/>
          <p:cNvCxnSpPr/>
          <p:nvPr/>
        </p:nvCxnSpPr>
        <p:spPr>
          <a:xfrm>
            <a:off x="0" y="6508750"/>
            <a:ext cx="9144000" cy="0"/>
          </a:xfrm>
          <a:prstGeom prst="straightConnector1">
            <a:avLst/>
          </a:prstGeom>
          <a:noFill/>
          <a:ln w="28575" cap="flat" cmpd="sng">
            <a:solidFill>
              <a:schemeClr val="accent1"/>
            </a:solidFill>
            <a:prstDash val="solid"/>
            <a:miter lim="800000"/>
            <a:headEnd type="none" w="sm" len="sm"/>
            <a:tailEnd type="none" w="sm" len="sm"/>
          </a:ln>
        </p:spPr>
      </p:cxnSp>
      <p:pic>
        <p:nvPicPr>
          <p:cNvPr id="29" name="Google Shape;29;p67"/>
          <p:cNvPicPr preferRelativeResize="0"/>
          <p:nvPr/>
        </p:nvPicPr>
        <p:blipFill rotWithShape="1">
          <a:blip r:embed="rId10">
            <a:alphaModFix/>
          </a:blip>
          <a:srcRect/>
          <a:stretch/>
        </p:blipFill>
        <p:spPr>
          <a:xfrm>
            <a:off x="2393950" y="2290762"/>
            <a:ext cx="4073525" cy="2803525"/>
          </a:xfrm>
          <a:prstGeom prst="rect">
            <a:avLst/>
          </a:prstGeom>
          <a:noFill/>
          <a:ln>
            <a:noFill/>
          </a:ln>
        </p:spPr>
      </p:pic>
      <p:pic>
        <p:nvPicPr>
          <p:cNvPr id="30" name="Google Shape;30;p67"/>
          <p:cNvPicPr preferRelativeResize="0"/>
          <p:nvPr/>
        </p:nvPicPr>
        <p:blipFill rotWithShape="1">
          <a:blip r:embed="rId11">
            <a:alphaModFix/>
          </a:blip>
          <a:srcRect/>
          <a:stretch/>
        </p:blipFill>
        <p:spPr>
          <a:xfrm>
            <a:off x="7747000" y="103187"/>
            <a:ext cx="1309687" cy="727075"/>
          </a:xfrm>
          <a:prstGeom prst="rect">
            <a:avLst/>
          </a:prstGeom>
          <a:noFill/>
          <a:ln>
            <a:noFill/>
          </a:ln>
        </p:spPr>
      </p:pic>
      <p:pic>
        <p:nvPicPr>
          <p:cNvPr id="11" name="Picture 10">
            <a:extLst>
              <a:ext uri="{FF2B5EF4-FFF2-40B4-BE49-F238E27FC236}">
                <a16:creationId xmlns="" xmlns:a16="http://schemas.microsoft.com/office/drawing/2014/main" id="{A9AB50B6-7397-42D3-B9F9-862D395CE67F}"/>
              </a:ext>
            </a:extLst>
          </p:cNvPr>
          <p:cNvPicPr>
            <a:picLocks noChangeAspect="1"/>
          </p:cNvPicPr>
          <p:nvPr userDrawn="1"/>
        </p:nvPicPr>
        <p:blipFill>
          <a:blip r:embed="rId12"/>
          <a:stretch>
            <a:fillRect/>
          </a:stretch>
        </p:blipFill>
        <p:spPr>
          <a:xfrm>
            <a:off x="2798" y="41399"/>
            <a:ext cx="3166287" cy="788864"/>
          </a:xfrm>
          <a:prstGeom prst="rect">
            <a:avLst/>
          </a:prstGeom>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75" name="Google Shape;75;p1"/>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49858"/>
            <a:ext cx="9072349" cy="732194"/>
          </a:xfrm>
        </p:spPr>
        <p:txBody>
          <a:bodyPr/>
          <a:lstStyle/>
          <a:p>
            <a:r>
              <a:rPr lang="en-US" dirty="0" smtClean="0"/>
              <a:t>                             FERMAT’S THEOREM</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42912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0" y="987425"/>
            <a:ext cx="9072349" cy="732194"/>
          </a:xfrm>
        </p:spPr>
        <p:txBody>
          <a:bodyPr/>
          <a:lstStyle/>
          <a:p>
            <a:r>
              <a:rPr lang="en-US" dirty="0" smtClean="0"/>
              <a:t>                             </a:t>
            </a:r>
            <a:r>
              <a:rPr lang="en-US" dirty="0" err="1" smtClean="0"/>
              <a:t>Fermats</a:t>
            </a:r>
            <a:r>
              <a:rPr lang="en-US" dirty="0" smtClean="0"/>
              <a:t> theorem</a:t>
            </a:r>
            <a:endParaRPr lang="en-IN" dirty="0"/>
          </a:p>
        </p:txBody>
      </p:sp>
      <p:sp>
        <p:nvSpPr>
          <p:cNvPr id="4" name="Text Placeholder 3"/>
          <p:cNvSpPr>
            <a:spLocks noGrp="1"/>
          </p:cNvSpPr>
          <p:nvPr>
            <p:ph type="body" idx="1"/>
          </p:nvPr>
        </p:nvSpPr>
        <p:spPr>
          <a:xfrm>
            <a:off x="292058" y="1879979"/>
            <a:ext cx="8851941" cy="3811588"/>
          </a:xfrm>
        </p:spPr>
        <p:txBody>
          <a:bodyPr/>
          <a:lstStyle/>
          <a:p>
            <a:r>
              <a:rPr lang="en-US" b="0" dirty="0"/>
              <a:t>if 'p' is a prime number and 'a' is a positive integer not divisible by 'p' then </a:t>
            </a:r>
            <a:r>
              <a:rPr lang="en-US" b="0" dirty="0" smtClean="0"/>
              <a:t>a(p-1) </a:t>
            </a:r>
            <a:r>
              <a:rPr lang="en-US" b="0" dirty="0"/>
              <a:t>= 1 (mod p</a:t>
            </a:r>
            <a:r>
              <a:rPr lang="en-US" b="0" dirty="0" smtClean="0"/>
              <a:t>)</a:t>
            </a:r>
          </a:p>
          <a:p>
            <a:r>
              <a:rPr lang="en-US" b="0" dirty="0" smtClean="0"/>
              <a:t>Example: Does </a:t>
            </a:r>
            <a:r>
              <a:rPr lang="en-US" b="0" dirty="0"/>
              <a:t>Fermat's theorem hold true tor P= 5 and a=2</a:t>
            </a:r>
            <a:r>
              <a:rPr lang="en-US" b="0" dirty="0" smtClean="0"/>
              <a:t>?</a:t>
            </a:r>
          </a:p>
          <a:p>
            <a:r>
              <a:rPr lang="en-US" b="0" dirty="0" smtClean="0"/>
              <a:t>Solution: Given P=5&amp;a=2</a:t>
            </a:r>
          </a:p>
          <a:p>
            <a:r>
              <a:rPr lang="en-US" b="0" dirty="0"/>
              <a:t>a</a:t>
            </a:r>
            <a:r>
              <a:rPr lang="en-US" b="0" dirty="0" smtClean="0"/>
              <a:t>(P-1</a:t>
            </a:r>
            <a:r>
              <a:rPr lang="en-US" b="0" dirty="0"/>
              <a:t>) = 1 (</a:t>
            </a:r>
            <a:r>
              <a:rPr lang="en-US" b="0" dirty="0" err="1"/>
              <a:t>modp</a:t>
            </a:r>
            <a:r>
              <a:rPr lang="en-US" b="0" dirty="0"/>
              <a:t>) </a:t>
            </a:r>
            <a:endParaRPr lang="en-US" b="0" dirty="0" smtClean="0"/>
          </a:p>
          <a:p>
            <a:r>
              <a:rPr lang="en-US" b="0" dirty="0" smtClean="0"/>
              <a:t>2(5-1</a:t>
            </a:r>
            <a:r>
              <a:rPr lang="en-US" b="0" dirty="0"/>
              <a:t>)= 1 </a:t>
            </a:r>
            <a:r>
              <a:rPr lang="en-US" b="0" dirty="0" err="1"/>
              <a:t>Imod</a:t>
            </a:r>
            <a:r>
              <a:rPr lang="en-US" b="0" dirty="0"/>
              <a:t> 5) </a:t>
            </a:r>
            <a:endParaRPr lang="en-US" b="0" dirty="0" smtClean="0"/>
          </a:p>
          <a:p>
            <a:r>
              <a:rPr lang="en-US" b="0" dirty="0" smtClean="0"/>
              <a:t>2(4) </a:t>
            </a:r>
            <a:r>
              <a:rPr lang="en-US" b="0" dirty="0"/>
              <a:t>= 1 (</a:t>
            </a:r>
            <a:r>
              <a:rPr lang="en-US" b="0" dirty="0" smtClean="0"/>
              <a:t>mod5)</a:t>
            </a:r>
          </a:p>
          <a:p>
            <a:r>
              <a:rPr lang="en-US" b="0" dirty="0" smtClean="0"/>
              <a:t>16 </a:t>
            </a:r>
            <a:r>
              <a:rPr lang="en-US" b="0" dirty="0"/>
              <a:t>= 1 (mods</a:t>
            </a:r>
            <a:r>
              <a:rPr lang="en-US" b="0" dirty="0" smtClean="0"/>
              <a:t>)</a:t>
            </a:r>
          </a:p>
          <a:p>
            <a:r>
              <a:rPr lang="en-US" b="0" dirty="0" smtClean="0"/>
              <a:t>Therefore</a:t>
            </a:r>
            <a:r>
              <a:rPr lang="en-US" b="0" dirty="0"/>
              <a:t>, </a:t>
            </a:r>
            <a:r>
              <a:rPr lang="en-US" b="0" dirty="0" err="1" smtClean="0"/>
              <a:t>fermats</a:t>
            </a:r>
            <a:r>
              <a:rPr lang="en-US" b="0" dirty="0" smtClean="0"/>
              <a:t> theorem </a:t>
            </a:r>
            <a:r>
              <a:rPr lang="en-US" b="0" dirty="0"/>
              <a:t>hold true for above.</a:t>
            </a:r>
            <a:endParaRPr lang="en-IN" b="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62986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Fermat’s Theorem</a:t>
            </a:r>
            <a:endParaRPr/>
          </a:p>
        </p:txBody>
      </p:sp>
      <p:sp>
        <p:nvSpPr>
          <p:cNvPr id="140" name="Google Shape;140;p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a</a:t>
            </a:r>
            <a:r>
              <a:rPr lang="en-US" sz="2000" b="0" i="0" u="none" baseline="30000" dirty="0">
                <a:solidFill>
                  <a:schemeClr val="dk1"/>
                </a:solidFill>
                <a:latin typeface="Times New Roman"/>
                <a:ea typeface="Times New Roman"/>
                <a:cs typeface="Times New Roman"/>
                <a:sym typeface="Times New Roman"/>
              </a:rPr>
              <a:t>p-1</a:t>
            </a:r>
            <a:r>
              <a:rPr lang="en-US" sz="2000" b="0" i="0" u="none" dirty="0">
                <a:solidFill>
                  <a:schemeClr val="dk1"/>
                </a:solidFill>
                <a:latin typeface="Calibri"/>
                <a:ea typeface="Calibri"/>
                <a:cs typeface="Calibri"/>
                <a:sym typeface="Calibri"/>
              </a:rPr>
              <a:t>=1(mod p)</a:t>
            </a:r>
            <a:endParaRPr dirty="0"/>
          </a:p>
          <a:p>
            <a:pPr marL="228600" marR="0" lvl="0" indent="-228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P is prime and a is a positive integer not divisible by p</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3</a:t>
            </a:r>
            <a:r>
              <a:rPr lang="en-US" sz="2000" b="0" i="0" u="none" baseline="30000" dirty="0">
                <a:solidFill>
                  <a:schemeClr val="dk1"/>
                </a:solidFill>
                <a:latin typeface="Times New Roman"/>
                <a:ea typeface="Times New Roman"/>
                <a:cs typeface="Times New Roman"/>
                <a:sym typeface="Times New Roman"/>
              </a:rPr>
              <a:t>201</a:t>
            </a:r>
            <a:r>
              <a:rPr lang="en-US" sz="2000" b="0" i="0" u="none" dirty="0">
                <a:solidFill>
                  <a:schemeClr val="dk1"/>
                </a:solidFill>
                <a:latin typeface="Calibri"/>
                <a:ea typeface="Calibri"/>
                <a:cs typeface="Calibri"/>
                <a:sym typeface="Calibri"/>
              </a:rPr>
              <a:t>mod 11</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3 is not divisible by 11</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Hence    a</a:t>
            </a:r>
            <a:r>
              <a:rPr lang="en-US" sz="2000" b="0" i="0" u="none" baseline="30000" dirty="0">
                <a:solidFill>
                  <a:schemeClr val="dk1"/>
                </a:solidFill>
                <a:latin typeface="Times New Roman"/>
                <a:ea typeface="Times New Roman"/>
                <a:cs typeface="Times New Roman"/>
                <a:sym typeface="Times New Roman"/>
              </a:rPr>
              <a:t>p-1</a:t>
            </a:r>
            <a:r>
              <a:rPr lang="en-US" sz="2000" b="0" i="0" u="none" dirty="0">
                <a:solidFill>
                  <a:schemeClr val="dk1"/>
                </a:solidFill>
                <a:latin typeface="Calibri"/>
                <a:ea typeface="Calibri"/>
                <a:cs typeface="Calibri"/>
                <a:sym typeface="Calibri"/>
              </a:rPr>
              <a:t>mod p</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3</a:t>
            </a:r>
            <a:r>
              <a:rPr lang="en-US" sz="2000" b="0" i="0" u="none" baseline="30000" dirty="0">
                <a:solidFill>
                  <a:schemeClr val="dk1"/>
                </a:solidFill>
                <a:latin typeface="Times New Roman"/>
                <a:ea typeface="Times New Roman"/>
                <a:cs typeface="Times New Roman"/>
                <a:sym typeface="Times New Roman"/>
              </a:rPr>
              <a:t>(11-1) </a:t>
            </a:r>
            <a:r>
              <a:rPr lang="en-US" sz="2000" b="0" i="0" u="none" dirty="0">
                <a:solidFill>
                  <a:schemeClr val="dk1"/>
                </a:solidFill>
                <a:latin typeface="Calibri"/>
                <a:ea typeface="Calibri"/>
                <a:cs typeface="Calibri"/>
                <a:sym typeface="Calibri"/>
              </a:rPr>
              <a:t>= 3</a:t>
            </a:r>
            <a:r>
              <a:rPr lang="en-US" sz="2000" b="0" i="0" u="none" baseline="30000" dirty="0">
                <a:solidFill>
                  <a:schemeClr val="dk1"/>
                </a:solidFill>
                <a:latin typeface="Times New Roman"/>
                <a:ea typeface="Times New Roman"/>
                <a:cs typeface="Times New Roman"/>
                <a:sym typeface="Times New Roman"/>
              </a:rPr>
              <a:t>10</a:t>
            </a:r>
            <a:r>
              <a:rPr lang="en-US" sz="2000" b="0" i="0" u="none" dirty="0">
                <a:solidFill>
                  <a:schemeClr val="dk1"/>
                </a:solidFill>
                <a:latin typeface="Calibri"/>
                <a:ea typeface="Calibri"/>
                <a:cs typeface="Calibri"/>
                <a:sym typeface="Calibri"/>
              </a:rPr>
              <a:t>=1mod11</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(3</a:t>
            </a:r>
            <a:r>
              <a:rPr lang="en-US" sz="2000" b="0" i="0" u="none" baseline="30000" dirty="0">
                <a:solidFill>
                  <a:schemeClr val="dk1"/>
                </a:solidFill>
                <a:latin typeface="Times New Roman"/>
                <a:ea typeface="Times New Roman"/>
                <a:cs typeface="Times New Roman"/>
                <a:sym typeface="Times New Roman"/>
              </a:rPr>
              <a:t>10</a:t>
            </a:r>
            <a:r>
              <a:rPr lang="en-US" sz="2000" b="0" i="0" u="none" dirty="0">
                <a:solidFill>
                  <a:schemeClr val="dk1"/>
                </a:solidFill>
                <a:latin typeface="Calibri"/>
                <a:ea typeface="Calibri"/>
                <a:cs typeface="Calibri"/>
                <a:sym typeface="Calibri"/>
              </a:rPr>
              <a:t>)</a:t>
            </a:r>
            <a:r>
              <a:rPr lang="en-US" sz="2000" b="0" i="0" u="none" baseline="30000" dirty="0">
                <a:solidFill>
                  <a:schemeClr val="dk1"/>
                </a:solidFill>
                <a:latin typeface="Times New Roman"/>
                <a:ea typeface="Times New Roman"/>
                <a:cs typeface="Times New Roman"/>
                <a:sym typeface="Times New Roman"/>
              </a:rPr>
              <a:t>20</a:t>
            </a:r>
            <a:r>
              <a:rPr lang="en-US" sz="2000" b="0" i="0" u="none" dirty="0">
                <a:solidFill>
                  <a:schemeClr val="dk1"/>
                </a:solidFill>
                <a:latin typeface="Calibri"/>
                <a:ea typeface="Calibri"/>
                <a:cs typeface="Calibri"/>
                <a:sym typeface="Calibri"/>
              </a:rPr>
              <a:t>*(3) mod 11</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=1*3 mod 11</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=3</a:t>
            </a:r>
            <a:endParaRPr dirty="0"/>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p:txBody>
      </p:sp>
      <p:pic>
        <p:nvPicPr>
          <p:cNvPr id="141" name="Google Shape;141;p8"/>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42" name="Google Shape;142;p8"/>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Fermat’s Theorem</a:t>
            </a:r>
            <a:endParaRPr/>
          </a:p>
        </p:txBody>
      </p:sp>
      <p:sp>
        <p:nvSpPr>
          <p:cNvPr id="148" name="Google Shape;148;p9"/>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Solve following:</a:t>
            </a:r>
            <a:endParaRPr/>
          </a:p>
          <a:p>
            <a:pPr marL="228600" marR="0" lvl="0" indent="-101600" algn="l" rtl="0">
              <a:lnSpc>
                <a:spcPct val="90000"/>
              </a:lnSpc>
              <a:spcBef>
                <a:spcPts val="1000"/>
              </a:spcBef>
              <a:spcAft>
                <a:spcPts val="0"/>
              </a:spcAft>
              <a:buClr>
                <a:schemeClr val="dk1"/>
              </a:buClr>
              <a:buSzPts val="2000"/>
              <a:buFont typeface="Arial"/>
              <a:buNone/>
            </a:pPr>
            <a:endParaRPr sz="2000" b="1"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2</a:t>
            </a:r>
            <a:r>
              <a:rPr lang="en-US" sz="2000" b="0" i="0" u="none" baseline="30000">
                <a:solidFill>
                  <a:schemeClr val="dk1"/>
                </a:solidFill>
                <a:latin typeface="Calibri"/>
                <a:ea typeface="Calibri"/>
                <a:cs typeface="Calibri"/>
                <a:sym typeface="Calibri"/>
              </a:rPr>
              <a:t>345</a:t>
            </a:r>
            <a:r>
              <a:rPr lang="en-US" sz="2000" b="0" i="0" u="none">
                <a:solidFill>
                  <a:schemeClr val="dk1"/>
                </a:solidFill>
                <a:latin typeface="Calibri"/>
                <a:ea typeface="Calibri"/>
                <a:cs typeface="Calibri"/>
                <a:sym typeface="Calibri"/>
              </a:rPr>
              <a:t> mod 11</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3</a:t>
            </a:r>
            <a:r>
              <a:rPr lang="en-US" sz="2000" b="0" i="0" u="none" baseline="30000">
                <a:solidFill>
                  <a:schemeClr val="dk1"/>
                </a:solidFill>
                <a:latin typeface="Calibri"/>
                <a:ea typeface="Calibri"/>
                <a:cs typeface="Calibri"/>
                <a:sym typeface="Calibri"/>
              </a:rPr>
              <a:t>50</a:t>
            </a:r>
            <a:r>
              <a:rPr lang="en-US" sz="2000" b="0" i="0" u="none">
                <a:solidFill>
                  <a:schemeClr val="dk1"/>
                </a:solidFill>
                <a:latin typeface="Calibri"/>
                <a:ea typeface="Calibri"/>
                <a:cs typeface="Calibri"/>
                <a:sym typeface="Calibri"/>
              </a:rPr>
              <a:t> by 7</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5</a:t>
            </a:r>
            <a:r>
              <a:rPr lang="en-US" sz="2000" b="0" i="0" u="none" baseline="30000">
                <a:solidFill>
                  <a:schemeClr val="dk1"/>
                </a:solidFill>
                <a:latin typeface="Calibri"/>
                <a:ea typeface="Calibri"/>
                <a:cs typeface="Calibri"/>
                <a:sym typeface="Calibri"/>
              </a:rPr>
              <a:t>101</a:t>
            </a:r>
            <a:r>
              <a:rPr lang="en-US" sz="2000" b="0" i="0" u="none">
                <a:solidFill>
                  <a:schemeClr val="dk1"/>
                </a:solidFill>
                <a:latin typeface="Calibri"/>
                <a:ea typeface="Calibri"/>
                <a:cs typeface="Calibri"/>
                <a:sym typeface="Calibri"/>
              </a:rPr>
              <a:t>mod31</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149" name="Google Shape;149;p9"/>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50" name="Google Shape;150;p9"/>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TESTING FOR PRIMALITY</a:t>
            </a:r>
            <a:endParaRPr/>
          </a:p>
        </p:txBody>
      </p:sp>
      <p:sp>
        <p:nvSpPr>
          <p:cNvPr id="156" name="Google Shape;156;p1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For many cryptographic algorithms, it is necessary to select one or more very large prime numbers at random.</a:t>
            </a:r>
            <a:endParaRPr dirty="0"/>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Thus, we are faced with the task of determining whether a given large number is prime.</a:t>
            </a:r>
            <a:endParaRPr dirty="0"/>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There is no simple yet efficient means of accomplishing this task.</a:t>
            </a:r>
            <a:endParaRPr dirty="0"/>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1" i="0" u="none" dirty="0">
                <a:solidFill>
                  <a:schemeClr val="dk1"/>
                </a:solidFill>
                <a:latin typeface="Calibri"/>
                <a:ea typeface="Calibri"/>
                <a:cs typeface="Calibri"/>
                <a:sym typeface="Calibri"/>
              </a:rPr>
              <a:t>Miller-Rabin </a:t>
            </a:r>
            <a:r>
              <a:rPr lang="en-US" sz="2000" b="1" i="0" u="none" dirty="0" smtClean="0">
                <a:solidFill>
                  <a:schemeClr val="dk1"/>
                </a:solidFill>
                <a:latin typeface="Calibri"/>
                <a:ea typeface="Calibri"/>
                <a:cs typeface="Calibri"/>
                <a:sym typeface="Calibri"/>
              </a:rPr>
              <a:t>Algorithm</a:t>
            </a:r>
          </a:p>
          <a:p>
            <a:pPr marL="228600" marR="0" lvl="0" indent="-228600" algn="l" rtl="0">
              <a:lnSpc>
                <a:spcPct val="90000"/>
              </a:lnSpc>
              <a:spcBef>
                <a:spcPts val="1000"/>
              </a:spcBef>
              <a:spcAft>
                <a:spcPts val="0"/>
              </a:spcAft>
              <a:buClr>
                <a:schemeClr val="dk1"/>
              </a:buClr>
              <a:buSzPts val="2000"/>
              <a:buFont typeface="Arial"/>
              <a:buChar char="•"/>
            </a:pPr>
            <a:r>
              <a:rPr lang="en-US" sz="2000" b="0" dirty="0" smtClean="0"/>
              <a:t>Probabilistic primality test</a:t>
            </a:r>
          </a:p>
          <a:p>
            <a:pPr marL="228600" marR="0" lvl="0" indent="-228600" algn="l" rtl="0">
              <a:lnSpc>
                <a:spcPct val="90000"/>
              </a:lnSpc>
              <a:spcBef>
                <a:spcPts val="1000"/>
              </a:spcBef>
              <a:spcAft>
                <a:spcPts val="0"/>
              </a:spcAft>
              <a:buClr>
                <a:schemeClr val="dk1"/>
              </a:buClr>
              <a:buSzPts val="2000"/>
              <a:buFont typeface="Arial"/>
              <a:buChar char="•"/>
            </a:pPr>
            <a:r>
              <a:rPr lang="en-US" sz="2000" b="0" dirty="0"/>
              <a:t> </a:t>
            </a:r>
            <a:r>
              <a:rPr lang="en-US" sz="2000" b="0" dirty="0" smtClean="0"/>
              <a:t>checks whether a specific property, which is known to hold for prime values, holds for the number under testing</a:t>
            </a:r>
            <a:endParaRPr b="0" dirty="0"/>
          </a:p>
        </p:txBody>
      </p:sp>
      <p:pic>
        <p:nvPicPr>
          <p:cNvPr id="157" name="Google Shape;157;p10"/>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58" name="Google Shape;158;p10"/>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fontScale="90000"/>
          </a:bodyPr>
          <a:lstStyle/>
          <a:p>
            <a:r>
              <a:rPr lang="en-US" sz="3200" b="1" dirty="0" smtClean="0">
                <a:solidFill>
                  <a:schemeClr val="bg1"/>
                </a:solidFill>
              </a:rPr>
              <a:t>                                Miller-Rabin </a:t>
            </a:r>
            <a:r>
              <a:rPr lang="en-US" sz="3200" b="1" dirty="0">
                <a:solidFill>
                  <a:schemeClr val="bg1"/>
                </a:solidFill>
              </a:rPr>
              <a:t>Algorithm</a:t>
            </a:r>
            <a:br>
              <a:rPr lang="en-US" sz="3200" b="1" dirty="0">
                <a:solidFill>
                  <a:schemeClr val="bg1"/>
                </a:solidFill>
              </a:rPr>
            </a:br>
            <a:endParaRPr sz="3000" b="1" dirty="0">
              <a:solidFill>
                <a:schemeClr val="bg1"/>
              </a:solidFill>
              <a:sym typeface="Calibri"/>
            </a:endParaRPr>
          </a:p>
        </p:txBody>
      </p:sp>
      <p:sp>
        <p:nvSpPr>
          <p:cNvPr id="164" name="Google Shape;164;p1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The algorithm due to Miller and Rabin [MILL75, RABI80] is typically used to test a large number for primality</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1" i="0" u="none" dirty="0">
                <a:solidFill>
                  <a:schemeClr val="dk1"/>
                </a:solidFill>
                <a:latin typeface="Calibri"/>
                <a:ea typeface="Calibri"/>
                <a:cs typeface="Calibri"/>
                <a:sym typeface="Calibri"/>
              </a:rPr>
              <a:t>TEST (n)</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1" i="0" u="none" dirty="0">
                <a:solidFill>
                  <a:schemeClr val="dk1"/>
                </a:solidFill>
                <a:latin typeface="Calibri"/>
                <a:ea typeface="Calibri"/>
                <a:cs typeface="Calibri"/>
                <a:sym typeface="Calibri"/>
              </a:rPr>
              <a:t>1. Find integers k, q, with k &gt; 0, q odd, so that (n-1 = 2</a:t>
            </a:r>
            <a:r>
              <a:rPr lang="en-US" sz="2000" b="1" i="0" u="none" baseline="30000" dirty="0">
                <a:solidFill>
                  <a:schemeClr val="dk1"/>
                </a:solidFill>
                <a:latin typeface="Calibri"/>
                <a:ea typeface="Calibri"/>
                <a:cs typeface="Calibri"/>
                <a:sym typeface="Calibri"/>
              </a:rPr>
              <a:t>k</a:t>
            </a:r>
            <a:r>
              <a:rPr lang="en-US" sz="2000" b="1" i="0" u="none" dirty="0">
                <a:solidFill>
                  <a:schemeClr val="dk1"/>
                </a:solidFill>
                <a:latin typeface="Calibri"/>
                <a:ea typeface="Calibri"/>
                <a:cs typeface="Calibri"/>
                <a:sym typeface="Calibri"/>
              </a:rPr>
              <a:t>q);</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1" i="0" u="none" dirty="0">
                <a:solidFill>
                  <a:schemeClr val="dk1"/>
                </a:solidFill>
                <a:latin typeface="Calibri"/>
                <a:ea typeface="Calibri"/>
                <a:cs typeface="Calibri"/>
                <a:sym typeface="Calibri"/>
              </a:rPr>
              <a:t>2. Select a random integer a, 1 &lt; q &lt; n-1;</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1" i="0" u="none" dirty="0">
                <a:solidFill>
                  <a:schemeClr val="dk1"/>
                </a:solidFill>
                <a:latin typeface="Calibri"/>
                <a:ea typeface="Calibri"/>
                <a:cs typeface="Calibri"/>
                <a:sym typeface="Calibri"/>
              </a:rPr>
              <a:t>3. if </a:t>
            </a:r>
            <a:r>
              <a:rPr lang="en-US" sz="2000" b="1" i="0" u="none" dirty="0" err="1">
                <a:solidFill>
                  <a:schemeClr val="dk1"/>
                </a:solidFill>
                <a:latin typeface="Calibri"/>
                <a:ea typeface="Calibri"/>
                <a:cs typeface="Calibri"/>
                <a:sym typeface="Calibri"/>
              </a:rPr>
              <a:t>a</a:t>
            </a:r>
            <a:r>
              <a:rPr lang="en-US" sz="2000" b="1" i="0" u="none" baseline="30000" dirty="0" err="1">
                <a:solidFill>
                  <a:schemeClr val="dk1"/>
                </a:solidFill>
                <a:latin typeface="Calibri"/>
                <a:ea typeface="Calibri"/>
                <a:cs typeface="Calibri"/>
                <a:sym typeface="Calibri"/>
              </a:rPr>
              <a:t>q</a:t>
            </a:r>
            <a:r>
              <a:rPr lang="en-US" sz="2000" b="1" i="0" u="none" baseline="30000" dirty="0">
                <a:solidFill>
                  <a:schemeClr val="dk1"/>
                </a:solidFill>
                <a:latin typeface="Calibri"/>
                <a:ea typeface="Calibri"/>
                <a:cs typeface="Calibri"/>
                <a:sym typeface="Calibri"/>
              </a:rPr>
              <a:t>  </a:t>
            </a:r>
            <a:r>
              <a:rPr lang="en-US" sz="2000" b="1" i="0" u="none" dirty="0">
                <a:solidFill>
                  <a:schemeClr val="dk1"/>
                </a:solidFill>
                <a:latin typeface="Calibri"/>
                <a:ea typeface="Calibri"/>
                <a:cs typeface="Calibri"/>
                <a:sym typeface="Calibri"/>
              </a:rPr>
              <a:t>mod n = 1 then return (“inconclusive”);</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1" i="0" u="none" dirty="0">
                <a:solidFill>
                  <a:schemeClr val="dk1"/>
                </a:solidFill>
                <a:latin typeface="Calibri"/>
                <a:ea typeface="Calibri"/>
                <a:cs typeface="Calibri"/>
                <a:sym typeface="Calibri"/>
              </a:rPr>
              <a:t>4. for j = 0 to k – 1 do</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1" i="0" u="none" dirty="0">
                <a:solidFill>
                  <a:schemeClr val="dk1"/>
                </a:solidFill>
                <a:latin typeface="Calibri"/>
                <a:ea typeface="Calibri"/>
                <a:cs typeface="Calibri"/>
                <a:sym typeface="Calibri"/>
              </a:rPr>
              <a:t>5. if a</a:t>
            </a:r>
            <a:r>
              <a:rPr lang="en-US" sz="2000" b="1" i="0" u="none" baseline="30000" dirty="0">
                <a:solidFill>
                  <a:schemeClr val="dk1"/>
                </a:solidFill>
                <a:latin typeface="Calibri"/>
                <a:ea typeface="Calibri"/>
                <a:cs typeface="Calibri"/>
                <a:sym typeface="Calibri"/>
              </a:rPr>
              <a:t>2jq</a:t>
            </a:r>
            <a:r>
              <a:rPr lang="en-US" sz="2000" b="1" i="0" u="none" dirty="0">
                <a:solidFill>
                  <a:schemeClr val="dk1"/>
                </a:solidFill>
                <a:latin typeface="Calibri"/>
                <a:ea typeface="Calibri"/>
                <a:cs typeface="Calibri"/>
                <a:sym typeface="Calibri"/>
              </a:rPr>
              <a:t> mod n = n – 1 then return (“inconclusive”);</a:t>
            </a:r>
            <a:endParaRPr dirty="0"/>
          </a:p>
          <a:p>
            <a:pPr marL="228600" marR="0" lvl="0" indent="-228600" algn="l" rtl="0">
              <a:lnSpc>
                <a:spcPct val="90000"/>
              </a:lnSpc>
              <a:spcBef>
                <a:spcPts val="1000"/>
              </a:spcBef>
              <a:spcAft>
                <a:spcPts val="0"/>
              </a:spcAft>
              <a:buClr>
                <a:schemeClr val="dk1"/>
              </a:buClr>
              <a:buSzPts val="2000"/>
              <a:buFont typeface="Arial"/>
              <a:buNone/>
            </a:pPr>
            <a:r>
              <a:rPr lang="en-US" sz="2000" b="1" i="0" u="none" dirty="0">
                <a:solidFill>
                  <a:schemeClr val="dk1"/>
                </a:solidFill>
                <a:latin typeface="Calibri"/>
                <a:ea typeface="Calibri"/>
                <a:cs typeface="Calibri"/>
                <a:sym typeface="Calibri"/>
              </a:rPr>
              <a:t>6. return (“composite”);</a:t>
            </a:r>
            <a:endParaRPr dirty="0"/>
          </a:p>
          <a:p>
            <a:pPr marL="228600" marR="0" lvl="0" indent="-101600" algn="l" rtl="0">
              <a:lnSpc>
                <a:spcPct val="90000"/>
              </a:lnSpc>
              <a:spcBef>
                <a:spcPts val="1000"/>
              </a:spcBef>
              <a:spcAft>
                <a:spcPts val="0"/>
              </a:spcAft>
              <a:buClr>
                <a:schemeClr val="dk1"/>
              </a:buClr>
              <a:buSzPts val="2000"/>
              <a:buFont typeface="Arial"/>
              <a:buNone/>
            </a:pPr>
            <a:endParaRPr sz="2000" b="1" i="0" u="none" dirty="0">
              <a:solidFill>
                <a:schemeClr val="dk1"/>
              </a:solidFill>
              <a:latin typeface="Calibri"/>
              <a:ea typeface="Calibri"/>
              <a:cs typeface="Calibri"/>
              <a:sym typeface="Calibri"/>
            </a:endParaRPr>
          </a:p>
        </p:txBody>
      </p:sp>
      <p:pic>
        <p:nvPicPr>
          <p:cNvPr id="165" name="Google Shape;165;p11"/>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66" name="Google Shape;166;p11"/>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Example</a:t>
            </a:r>
            <a:endParaRPr/>
          </a:p>
        </p:txBody>
      </p:sp>
      <p:sp>
        <p:nvSpPr>
          <p:cNvPr id="172" name="Google Shape;172;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Suppose n =29</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Find ( n- 1) = 28 = 2</a:t>
            </a:r>
            <a:r>
              <a:rPr lang="en-US" sz="2400" b="0" i="0" u="none" baseline="30000">
                <a:solidFill>
                  <a:schemeClr val="dk1"/>
                </a:solidFill>
                <a:latin typeface="Calibri"/>
                <a:ea typeface="Calibri"/>
                <a:cs typeface="Calibri"/>
                <a:sym typeface="Calibri"/>
              </a:rPr>
              <a:t>2</a:t>
            </a:r>
            <a:r>
              <a:rPr lang="en-US" sz="2400" b="0" i="0" u="none">
                <a:solidFill>
                  <a:schemeClr val="dk1"/>
                </a:solidFill>
                <a:latin typeface="Calibri"/>
                <a:ea typeface="Calibri"/>
                <a:cs typeface="Calibri"/>
                <a:sym typeface="Calibri"/>
              </a:rPr>
              <a:t>(7)= 2</a:t>
            </a:r>
            <a:r>
              <a:rPr lang="en-US" sz="2400" b="0" i="0" u="none" baseline="30000">
                <a:solidFill>
                  <a:schemeClr val="dk1"/>
                </a:solidFill>
                <a:latin typeface="Calibri"/>
                <a:ea typeface="Calibri"/>
                <a:cs typeface="Calibri"/>
                <a:sym typeface="Calibri"/>
              </a:rPr>
              <a:t>k</a:t>
            </a:r>
            <a:r>
              <a:rPr lang="en-US" sz="2400" b="0" i="0" u="none">
                <a:solidFill>
                  <a:schemeClr val="dk1"/>
                </a:solidFill>
                <a:latin typeface="Calibri"/>
                <a:ea typeface="Calibri"/>
                <a:cs typeface="Calibri"/>
                <a:sym typeface="Calibri"/>
              </a:rPr>
              <a:t>q</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Let us try a = 10</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10</a:t>
            </a:r>
            <a:r>
              <a:rPr lang="en-US" sz="2400" b="0" i="0" u="none" baseline="30000">
                <a:solidFill>
                  <a:schemeClr val="dk1"/>
                </a:solidFill>
                <a:latin typeface="Calibri"/>
                <a:ea typeface="Calibri"/>
                <a:cs typeface="Calibri"/>
                <a:sym typeface="Calibri"/>
              </a:rPr>
              <a:t>7</a:t>
            </a:r>
            <a:r>
              <a:rPr lang="en-US" sz="2400" b="0" i="0" u="none">
                <a:solidFill>
                  <a:schemeClr val="dk1"/>
                </a:solidFill>
                <a:latin typeface="Calibri"/>
                <a:ea typeface="Calibri"/>
                <a:cs typeface="Calibri"/>
                <a:sym typeface="Calibri"/>
              </a:rPr>
              <a:t> mod 29 = 17 (its neither 1 nor 28, so continue test)</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(10</a:t>
            </a:r>
            <a:r>
              <a:rPr lang="en-US" sz="2400" b="0" i="0" u="none" baseline="30000">
                <a:solidFill>
                  <a:schemeClr val="dk1"/>
                </a:solidFill>
                <a:latin typeface="Calibri"/>
                <a:ea typeface="Calibri"/>
                <a:cs typeface="Calibri"/>
                <a:sym typeface="Calibri"/>
              </a:rPr>
              <a:t>7</a:t>
            </a:r>
            <a:r>
              <a:rPr lang="en-US" sz="2400" b="0" i="0" u="none">
                <a:solidFill>
                  <a:schemeClr val="dk1"/>
                </a:solidFill>
                <a:latin typeface="Calibri"/>
                <a:ea typeface="Calibri"/>
                <a:cs typeface="Calibri"/>
                <a:sym typeface="Calibri"/>
              </a:rPr>
              <a:t>)</a:t>
            </a:r>
            <a:r>
              <a:rPr lang="en-US" sz="2400" b="0" i="0" u="none" baseline="30000">
                <a:solidFill>
                  <a:schemeClr val="dk1"/>
                </a:solidFill>
                <a:latin typeface="Calibri"/>
                <a:ea typeface="Calibri"/>
                <a:cs typeface="Calibri"/>
                <a:sym typeface="Calibri"/>
              </a:rPr>
              <a:t>2</a:t>
            </a:r>
            <a:r>
              <a:rPr lang="en-US" sz="2400" b="0" i="0" u="none">
                <a:solidFill>
                  <a:schemeClr val="dk1"/>
                </a:solidFill>
                <a:latin typeface="Calibri"/>
                <a:ea typeface="Calibri"/>
                <a:cs typeface="Calibri"/>
                <a:sym typeface="Calibri"/>
              </a:rPr>
              <a:t> mod 29 = 28 hence test return “in clonclusive”</a:t>
            </a:r>
            <a:endParaRPr/>
          </a:p>
          <a:p>
            <a:pPr marL="228600" marR="0" lvl="0" indent="-76200" algn="l" rtl="0">
              <a:lnSpc>
                <a:spcPct val="90000"/>
              </a:lnSpc>
              <a:spcBef>
                <a:spcPts val="100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pic>
        <p:nvPicPr>
          <p:cNvPr id="173" name="Google Shape;173;p12"/>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74" name="Google Shape;174;p12"/>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Example</a:t>
            </a:r>
            <a:endParaRPr/>
          </a:p>
        </p:txBody>
      </p:sp>
      <p:sp>
        <p:nvSpPr>
          <p:cNvPr id="180" name="Google Shape;180;p1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Now let us apply the test to the composite number</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N = 13*17 = 221</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Then</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(n-1) = 220 = 2</a:t>
            </a:r>
            <a:r>
              <a:rPr lang="en-US" sz="2400" b="0" i="0" u="none" baseline="30000">
                <a:solidFill>
                  <a:schemeClr val="dk1"/>
                </a:solidFill>
                <a:latin typeface="Calibri"/>
                <a:ea typeface="Calibri"/>
                <a:cs typeface="Calibri"/>
                <a:sym typeface="Calibri"/>
              </a:rPr>
              <a:t>2</a:t>
            </a:r>
            <a:r>
              <a:rPr lang="en-US" sz="2400" b="0" i="0" u="none">
                <a:solidFill>
                  <a:schemeClr val="dk1"/>
                </a:solidFill>
                <a:latin typeface="Calibri"/>
                <a:ea typeface="Calibri"/>
                <a:cs typeface="Calibri"/>
                <a:sym typeface="Calibri"/>
              </a:rPr>
              <a:t>(55)= 2</a:t>
            </a:r>
            <a:r>
              <a:rPr lang="en-US" sz="2400" b="0" i="0" u="none" baseline="30000">
                <a:solidFill>
                  <a:schemeClr val="dk1"/>
                </a:solidFill>
                <a:latin typeface="Calibri"/>
                <a:ea typeface="Calibri"/>
                <a:cs typeface="Calibri"/>
                <a:sym typeface="Calibri"/>
              </a:rPr>
              <a:t>k</a:t>
            </a:r>
            <a:r>
              <a:rPr lang="en-US" sz="2400" b="0" i="0" u="none">
                <a:solidFill>
                  <a:schemeClr val="dk1"/>
                </a:solidFill>
                <a:latin typeface="Calibri"/>
                <a:ea typeface="Calibri"/>
                <a:cs typeface="Calibri"/>
                <a:sym typeface="Calibri"/>
              </a:rPr>
              <a:t>q</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Let us try a=5</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5</a:t>
            </a:r>
            <a:r>
              <a:rPr lang="en-US" sz="2400" b="0" i="0" u="none" baseline="30000">
                <a:solidFill>
                  <a:schemeClr val="dk1"/>
                </a:solidFill>
                <a:latin typeface="Calibri"/>
                <a:ea typeface="Calibri"/>
                <a:cs typeface="Calibri"/>
                <a:sym typeface="Calibri"/>
              </a:rPr>
              <a:t>55</a:t>
            </a:r>
            <a:r>
              <a:rPr lang="en-US" sz="2400" b="0" i="0" u="none">
                <a:solidFill>
                  <a:schemeClr val="dk1"/>
                </a:solidFill>
                <a:latin typeface="Calibri"/>
                <a:ea typeface="Calibri"/>
                <a:cs typeface="Calibri"/>
                <a:sym typeface="Calibri"/>
              </a:rPr>
              <a:t>mod 221 = 112 (neither 1 nor 220)</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(5</a:t>
            </a:r>
            <a:r>
              <a:rPr lang="en-US" sz="2400" b="0" i="0" u="none" baseline="30000">
                <a:solidFill>
                  <a:schemeClr val="dk1"/>
                </a:solidFill>
                <a:latin typeface="Calibri"/>
                <a:ea typeface="Calibri"/>
                <a:cs typeface="Calibri"/>
                <a:sym typeface="Calibri"/>
              </a:rPr>
              <a:t>55</a:t>
            </a:r>
            <a:r>
              <a:rPr lang="en-US" sz="2400" b="0" i="0" u="none">
                <a:solidFill>
                  <a:schemeClr val="dk1"/>
                </a:solidFill>
                <a:latin typeface="Calibri"/>
                <a:ea typeface="Calibri"/>
                <a:cs typeface="Calibri"/>
                <a:sym typeface="Calibri"/>
              </a:rPr>
              <a:t>)</a:t>
            </a:r>
            <a:r>
              <a:rPr lang="en-US" sz="2400" b="0" i="0" u="none" baseline="30000">
                <a:solidFill>
                  <a:schemeClr val="dk1"/>
                </a:solidFill>
                <a:latin typeface="Calibri"/>
                <a:ea typeface="Calibri"/>
                <a:cs typeface="Calibri"/>
                <a:sym typeface="Calibri"/>
              </a:rPr>
              <a:t>2</a:t>
            </a:r>
            <a:r>
              <a:rPr lang="en-US" sz="2400" b="0" i="0" u="none">
                <a:solidFill>
                  <a:schemeClr val="dk1"/>
                </a:solidFill>
                <a:latin typeface="Calibri"/>
                <a:ea typeface="Calibri"/>
                <a:cs typeface="Calibri"/>
                <a:sym typeface="Calibri"/>
              </a:rPr>
              <a:t> mod 221 = 168 test return “Composite”</a:t>
            </a:r>
            <a:endParaRPr/>
          </a:p>
          <a:p>
            <a:pPr marL="228600" marR="0" lvl="0" indent="-76200" algn="l" rtl="0">
              <a:lnSpc>
                <a:spcPct val="90000"/>
              </a:lnSpc>
              <a:spcBef>
                <a:spcPts val="100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pic>
        <p:nvPicPr>
          <p:cNvPr id="181" name="Google Shape;181;p13"/>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82" name="Google Shape;182;p13"/>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1" y="3261069"/>
            <a:ext cx="9072349" cy="732194"/>
          </a:xfrm>
        </p:spPr>
        <p:txBody>
          <a:bodyPr/>
          <a:lstStyle/>
          <a:p>
            <a:r>
              <a:rPr lang="en-US" dirty="0" smtClean="0"/>
              <a:t>           PRINCIPLES OF PUBLIC KEY CRYPTO SYSTEMS</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02241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Principles Of Public-Key Cryptosystems</a:t>
            </a:r>
            <a:endParaRPr/>
          </a:p>
        </p:txBody>
      </p:sp>
      <p:sp>
        <p:nvSpPr>
          <p:cNvPr id="188" name="Google Shape;188;p14"/>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Public-Key Cryptosystems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Applications for Public-Key Cryptosystems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Requirements for Public-Key Cryptography</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Public-Key Cryptanalysis</a:t>
            </a:r>
            <a:endParaRPr/>
          </a:p>
        </p:txBody>
      </p:sp>
      <p:pic>
        <p:nvPicPr>
          <p:cNvPr id="189" name="Google Shape;189;p14"/>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90" name="Google Shape;190;p14"/>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1" name="Google Shape;81;p2" descr="C:\Users\parul\Desktop\Untitled-1.png"/>
          <p:cNvPicPr preferRelativeResize="0"/>
          <p:nvPr/>
        </p:nvPicPr>
        <p:blipFill rotWithShape="1">
          <a:blip r:embed="rId3">
            <a:alphaModFix/>
          </a:blip>
          <a:srcRect/>
          <a:stretch/>
        </p:blipFill>
        <p:spPr>
          <a:xfrm>
            <a:off x="1857375" y="2571750"/>
            <a:ext cx="5430837" cy="2803525"/>
          </a:xfrm>
          <a:prstGeom prst="rect">
            <a:avLst/>
          </a:prstGeom>
          <a:noFill/>
          <a:ln>
            <a:noFill/>
          </a:ln>
        </p:spPr>
      </p:pic>
      <p:sp>
        <p:nvSpPr>
          <p:cNvPr id="82" name="Google Shape;82;p2"/>
          <p:cNvSpPr txBox="1"/>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2"/>
          <p:cNvSpPr txBox="1"/>
          <p:nvPr/>
        </p:nvSpPr>
        <p:spPr>
          <a:xfrm>
            <a:off x="857250" y="3756025"/>
            <a:ext cx="7429500" cy="6318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0"/>
              <a:buFont typeface="Calibri"/>
              <a:buNone/>
            </a:pPr>
            <a:r>
              <a:rPr lang="en-US" sz="3500" b="1" i="0" u="none" strike="noStrike" cap="none">
                <a:solidFill>
                  <a:schemeClr val="lt1"/>
                </a:solidFill>
                <a:latin typeface="Calibri"/>
                <a:ea typeface="Calibri"/>
                <a:cs typeface="Calibri"/>
                <a:sym typeface="Calibri"/>
              </a:rPr>
              <a:t>Asymmetric Ciphers</a:t>
            </a:r>
            <a:endParaRPr sz="1400" b="0" i="0" u="none" strike="noStrike" cap="none">
              <a:solidFill>
                <a:srgbClr val="000000"/>
              </a:solidFill>
              <a:latin typeface="Arial"/>
              <a:ea typeface="Arial"/>
              <a:cs typeface="Arial"/>
              <a:sym typeface="Arial"/>
            </a:endParaRPr>
          </a:p>
        </p:txBody>
      </p:sp>
      <p:sp>
        <p:nvSpPr>
          <p:cNvPr id="84" name="Google Shape;84;p2"/>
          <p:cNvSpPr txBox="1"/>
          <p:nvPr/>
        </p:nvSpPr>
        <p:spPr>
          <a:xfrm>
            <a:off x="1714500" y="3071812"/>
            <a:ext cx="5715000" cy="630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500"/>
              <a:buFont typeface="Calibri"/>
              <a:buNone/>
            </a:pPr>
            <a:r>
              <a:rPr lang="en-US" sz="3500" b="1" i="0" u="none" strike="noStrike" cap="none" dirty="0" smtClean="0">
                <a:solidFill>
                  <a:schemeClr val="dk1"/>
                </a:solidFill>
                <a:latin typeface="Calibri"/>
                <a:ea typeface="Calibri"/>
                <a:cs typeface="Calibri"/>
                <a:sym typeface="Calibri"/>
              </a:rPr>
              <a:t>CHAPTER-</a:t>
            </a:r>
            <a:r>
              <a:rPr lang="en-US" sz="3500" b="1" dirty="0">
                <a:solidFill>
                  <a:schemeClr val="dk1"/>
                </a:solidFill>
                <a:latin typeface="Calibri"/>
                <a:ea typeface="Calibri"/>
                <a:cs typeface="Calibri"/>
                <a:sym typeface="Calibri"/>
              </a:rPr>
              <a:t>6</a:t>
            </a:r>
            <a:endParaRPr sz="1400" b="0" i="0" u="none" strike="noStrike" cap="none" dirty="0">
              <a:solidFill>
                <a:srgbClr val="000000"/>
              </a:solidFill>
              <a:latin typeface="Arial"/>
              <a:ea typeface="Arial"/>
              <a:cs typeface="Arial"/>
              <a:sym typeface="Arial"/>
            </a:endParaRPr>
          </a:p>
        </p:txBody>
      </p:sp>
      <p:sp>
        <p:nvSpPr>
          <p:cNvPr id="85" name="Google Shape;85;p2"/>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pic>
        <p:nvPicPr>
          <p:cNvPr id="86" name="Google Shape;86;p2"/>
          <p:cNvPicPr preferRelativeResize="0"/>
          <p:nvPr/>
        </p:nvPicPr>
        <p:blipFill rotWithShape="1">
          <a:blip r:embed="rId4">
            <a:alphaModFix/>
          </a:blip>
          <a:srcRect/>
          <a:stretch/>
        </p:blipFill>
        <p:spPr>
          <a:xfrm>
            <a:off x="8632825" y="6346825"/>
            <a:ext cx="304800" cy="304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Introduction</a:t>
            </a:r>
            <a:endParaRPr/>
          </a:p>
        </p:txBody>
      </p:sp>
      <p:sp>
        <p:nvSpPr>
          <p:cNvPr id="196" name="Google Shape;196;p15"/>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Asymmetric encryption is a form of cryptosystem in which encryption and decryption are performed using the different keys- one is a public key and one a private key. It is also known as public-key encryption.</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Asymmetric encryption transform plaintext into ciphertext using one of two keys and an encryption algorithm. Using the paired key and decryption algorithm, plaintext is recovered from the ciphertext.</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Asymmetric encryption can be used for confidentiality, authentication, or both.</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most widely used public-key cryptosystem is RSA. The difficulty of attacking RSA is based on the difficulty of finding the prime factors of a composite number.</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197" name="Google Shape;197;p15"/>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98" name="Google Shape;198;p15"/>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Principles of Public-key Cryptosystems</a:t>
            </a:r>
            <a:endParaRPr/>
          </a:p>
        </p:txBody>
      </p:sp>
      <p:sp>
        <p:nvSpPr>
          <p:cNvPr id="204" name="Google Shape;204;p16"/>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Public-key algorithms are based on mathematical functions rather than on substitution and permutation.</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Public-key encryption is more secure from cryptanalysis than is symmetric encryption.</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concept of public-key cryptography evolved from an attempt to attack two of the most difficult problems associated with symmetric encryption.</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(1) two communications already share a key, which somehow has been distributed to them.</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(2) the use of key distribution center. </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idea of public-key cryptography was invented by Diffie and Hellman.</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05" name="Google Shape;205;p16"/>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pic>
        <p:nvPicPr>
          <p:cNvPr id="206" name="Google Shape;206;p16"/>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a:t>
            </a:r>
            <a:endParaRPr/>
          </a:p>
        </p:txBody>
      </p:sp>
      <p:sp>
        <p:nvSpPr>
          <p:cNvPr id="212" name="Google Shape;212;p1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Asymmetric algorithm rely on one key for encryption and a different but related key for decryption.</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Characteristic of PKC: it is computationally infeasible to determine the decryption key given only knowledge of the cryptographic algorithm and encryption key.</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Public key is known to every one even, it is infeasible to derived a private key related to that public key.</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13" name="Google Shape;213;p17"/>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pic>
        <p:nvPicPr>
          <p:cNvPr id="214" name="Google Shape;214;p17"/>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pic>
        <p:nvPicPr>
          <p:cNvPr id="220" name="Google Shape;220;p18"/>
          <p:cNvPicPr preferRelativeResize="0">
            <a:picLocks noGrp="1"/>
          </p:cNvPicPr>
          <p:nvPr>
            <p:ph type="body" idx="1"/>
          </p:nvPr>
        </p:nvPicPr>
        <p:blipFill rotWithShape="1">
          <a:blip r:embed="rId3">
            <a:alphaModFix/>
          </a:blip>
          <a:srcRect/>
          <a:stretch/>
        </p:blipFill>
        <p:spPr>
          <a:xfrm>
            <a:off x="1057275" y="2011362"/>
            <a:ext cx="7029450" cy="3981450"/>
          </a:xfrm>
          <a:prstGeom prst="rect">
            <a:avLst/>
          </a:prstGeom>
          <a:noFill/>
          <a:ln>
            <a:noFill/>
          </a:ln>
        </p:spPr>
      </p:pic>
      <p:sp>
        <p:nvSpPr>
          <p:cNvPr id="221" name="Google Shape;221;p18"/>
          <p:cNvSpPr txBox="1"/>
          <p:nvPr/>
        </p:nvSpPr>
        <p:spPr>
          <a:xfrm>
            <a:off x="3571875" y="6072187"/>
            <a:ext cx="2108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Fig 5.1: Encryption</a:t>
            </a:r>
            <a:endParaRPr sz="1400" b="0" i="0" u="none" strike="noStrike" cap="none">
              <a:solidFill>
                <a:srgbClr val="000000"/>
              </a:solidFill>
              <a:latin typeface="Arial"/>
              <a:ea typeface="Arial"/>
              <a:cs typeface="Arial"/>
              <a:sym typeface="Arial"/>
            </a:endParaRPr>
          </a:p>
        </p:txBody>
      </p:sp>
      <p:sp>
        <p:nvSpPr>
          <p:cNvPr id="222" name="Google Shape;222;p18"/>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pic>
        <p:nvPicPr>
          <p:cNvPr id="223" name="Google Shape;223;p18"/>
          <p:cNvPicPr preferRelativeResize="0"/>
          <p:nvPr/>
        </p:nvPicPr>
        <p:blipFill rotWithShape="1">
          <a:blip r:embed="rId4">
            <a:alphaModFix/>
          </a:blip>
          <a:srcRect/>
          <a:stretch/>
        </p:blipFill>
        <p:spPr>
          <a:xfrm>
            <a:off x="8632825" y="6346825"/>
            <a:ext cx="304800" cy="30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9"/>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sp>
        <p:nvSpPr>
          <p:cNvPr id="229" name="Google Shape;229;p19"/>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 public-key encryption scheme has six ingredients.</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Plaintext</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Encryption algorithm</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Public and private key</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Ciphertext</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Decryption algorithm</a:t>
            </a:r>
            <a:endParaRPr/>
          </a:p>
        </p:txBody>
      </p:sp>
      <p:sp>
        <p:nvSpPr>
          <p:cNvPr id="230" name="Google Shape;230;p19"/>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pic>
        <p:nvPicPr>
          <p:cNvPr id="231" name="Google Shape;231;p19"/>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0"/>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sp>
        <p:nvSpPr>
          <p:cNvPr id="237" name="Google Shape;237;p2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essential steps for the communication in PKC are as follows:</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Each user generate a pair of keys to be used for the encryption and decryption of messages.</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Each user places one of the two keys in a public register or other accessible file. This is public key. The companion key is kept private.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bob wishes to send a confidential message to alice, bob encrypts the message using alice’s public key.</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When alice receives the message, she decrypt it using her private key. No other recipient can decrypt the message because only alice knows her private key.</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38" name="Google Shape;238;p20"/>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pic>
        <p:nvPicPr>
          <p:cNvPr id="239" name="Google Shape;239;p20"/>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sp>
        <p:nvSpPr>
          <p:cNvPr id="245" name="Google Shape;245;p2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With this approach, all participants have access to public keys, and private keys are generated locally by each participant and therefore need never be distributed .</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As long as a user’s private key remains protected and secrete, incoming communication is secure.</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At any time, a system can change its private key and publish the companion public key to replace its old key.</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46" name="Google Shape;246;p21"/>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pic>
        <p:nvPicPr>
          <p:cNvPr id="247" name="Google Shape;247;p21"/>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2"/>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sp>
        <p:nvSpPr>
          <p:cNvPr id="253" name="Google Shape;253;p2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pic>
        <p:nvPicPr>
          <p:cNvPr id="254" name="Google Shape;254;p22"/>
          <p:cNvPicPr preferRelativeResize="0"/>
          <p:nvPr/>
        </p:nvPicPr>
        <p:blipFill rotWithShape="1">
          <a:blip r:embed="rId3">
            <a:alphaModFix/>
          </a:blip>
          <a:srcRect/>
          <a:stretch/>
        </p:blipFill>
        <p:spPr>
          <a:xfrm>
            <a:off x="500062" y="1857375"/>
            <a:ext cx="8358187" cy="4044950"/>
          </a:xfrm>
          <a:prstGeom prst="rect">
            <a:avLst/>
          </a:prstGeom>
          <a:noFill/>
          <a:ln>
            <a:noFill/>
          </a:ln>
        </p:spPr>
      </p:pic>
      <p:sp>
        <p:nvSpPr>
          <p:cNvPr id="255" name="Google Shape;255;p22"/>
          <p:cNvSpPr txBox="1"/>
          <p:nvPr/>
        </p:nvSpPr>
        <p:spPr>
          <a:xfrm>
            <a:off x="2571750" y="6072187"/>
            <a:ext cx="4557712"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Fig 5.2: Public-Key Cryptosystem: Secrecy</a:t>
            </a:r>
            <a:endParaRPr sz="1400" b="0" i="0" u="none" strike="noStrike" cap="none">
              <a:solidFill>
                <a:srgbClr val="000000"/>
              </a:solidFill>
              <a:latin typeface="Arial"/>
              <a:ea typeface="Arial"/>
              <a:cs typeface="Arial"/>
              <a:sym typeface="Arial"/>
            </a:endParaRPr>
          </a:p>
        </p:txBody>
      </p:sp>
      <p:sp>
        <p:nvSpPr>
          <p:cNvPr id="256" name="Google Shape;256;p22"/>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pic>
        <p:nvPicPr>
          <p:cNvPr id="257" name="Google Shape;257;p22"/>
          <p:cNvPicPr preferRelativeResize="0"/>
          <p:nvPr/>
        </p:nvPicPr>
        <p:blipFill rotWithShape="1">
          <a:blip r:embed="rId4">
            <a:alphaModFix/>
          </a:blip>
          <a:srcRect/>
          <a:stretch/>
        </p:blipFill>
        <p:spPr>
          <a:xfrm>
            <a:off x="8632825" y="6346825"/>
            <a:ext cx="304800" cy="30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3"/>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sp>
        <p:nvSpPr>
          <p:cNvPr id="263" name="Google Shape;263;p2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User A want to send some message to B.</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 generates a related pair of keys: a public key PUb, and private key PRb. PRb is known to only B, whereas PUb is publicly available and so accessible by A.</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With the message X and the encryption key PUb as input, A forms ciphertext y = [y1, y2, y3,….yn]</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Y = E(PUb, X)</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intended receiver, in possession of the matching private key, is able to invert the transformation:</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X = D(PRb, Y)</a:t>
            </a:r>
            <a:endParaRPr/>
          </a:p>
        </p:txBody>
      </p:sp>
      <p:sp>
        <p:nvSpPr>
          <p:cNvPr id="264" name="Google Shape;264;p23"/>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pic>
        <p:nvPicPr>
          <p:cNvPr id="265" name="Google Shape;265;p23"/>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4"/>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pic>
        <p:nvPicPr>
          <p:cNvPr id="271" name="Google Shape;271;p24"/>
          <p:cNvPicPr preferRelativeResize="0">
            <a:picLocks noGrp="1"/>
          </p:cNvPicPr>
          <p:nvPr>
            <p:ph type="body" idx="1"/>
          </p:nvPr>
        </p:nvPicPr>
        <p:blipFill rotWithShape="1">
          <a:blip r:embed="rId3">
            <a:alphaModFix/>
          </a:blip>
          <a:srcRect/>
          <a:stretch/>
        </p:blipFill>
        <p:spPr>
          <a:xfrm>
            <a:off x="1042987" y="2147887"/>
            <a:ext cx="7058025" cy="3705225"/>
          </a:xfrm>
          <a:prstGeom prst="rect">
            <a:avLst/>
          </a:prstGeom>
          <a:noFill/>
          <a:ln>
            <a:noFill/>
          </a:ln>
        </p:spPr>
      </p:pic>
      <p:sp>
        <p:nvSpPr>
          <p:cNvPr id="272" name="Google Shape;272;p24"/>
          <p:cNvSpPr txBox="1"/>
          <p:nvPr/>
        </p:nvSpPr>
        <p:spPr>
          <a:xfrm>
            <a:off x="2500312" y="6000750"/>
            <a:ext cx="54943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Fig 6.3: Public-Key Cryptosystem: Authentication [1]</a:t>
            </a:r>
            <a:endParaRPr sz="1400" b="0" i="0" u="none" strike="noStrike" cap="none">
              <a:solidFill>
                <a:srgbClr val="000000"/>
              </a:solidFill>
              <a:latin typeface="Arial"/>
              <a:ea typeface="Arial"/>
              <a:cs typeface="Arial"/>
              <a:sym typeface="Arial"/>
            </a:endParaRPr>
          </a:p>
        </p:txBody>
      </p:sp>
      <p:pic>
        <p:nvPicPr>
          <p:cNvPr id="273" name="Google Shape;273;p24"/>
          <p:cNvPicPr preferRelativeResize="0"/>
          <p:nvPr/>
        </p:nvPicPr>
        <p:blipFill rotWithShape="1">
          <a:blip r:embed="rId4">
            <a:alphaModFix/>
          </a:blip>
          <a:srcRect/>
          <a:stretch/>
        </p:blipFill>
        <p:spPr>
          <a:xfrm>
            <a:off x="8632825" y="6346825"/>
            <a:ext cx="304800" cy="304800"/>
          </a:xfrm>
          <a:prstGeom prst="rect">
            <a:avLst/>
          </a:prstGeom>
          <a:noFill/>
          <a:ln>
            <a:noFill/>
          </a:ln>
        </p:spPr>
      </p:pic>
      <p:sp>
        <p:nvSpPr>
          <p:cNvPr id="274" name="Google Shape;274;p24"/>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0" y="987425"/>
            <a:ext cx="9072350" cy="732194"/>
          </a:xfrm>
        </p:spPr>
        <p:txBody>
          <a:bodyPr/>
          <a:lstStyle/>
          <a:p>
            <a:r>
              <a:rPr lang="en-US" dirty="0" smtClean="0"/>
              <a:t>                                        Contents</a:t>
            </a:r>
            <a:endParaRPr lang="en-IN" dirty="0"/>
          </a:p>
        </p:txBody>
      </p:sp>
      <p:sp>
        <p:nvSpPr>
          <p:cNvPr id="4" name="Text Placeholder 3"/>
          <p:cNvSpPr>
            <a:spLocks noGrp="1"/>
          </p:cNvSpPr>
          <p:nvPr>
            <p:ph type="body" idx="1"/>
          </p:nvPr>
        </p:nvSpPr>
        <p:spPr>
          <a:xfrm>
            <a:off x="292059" y="1879979"/>
            <a:ext cx="8666590" cy="3811588"/>
          </a:xfrm>
        </p:spPr>
        <p:txBody>
          <a:bodyPr/>
          <a:lstStyle/>
          <a:p>
            <a:pPr marL="685800" indent="-457200">
              <a:buFont typeface="+mj-lt"/>
              <a:buAutoNum type="arabicPeriod"/>
            </a:pPr>
            <a:r>
              <a:rPr lang="en-US" dirty="0" smtClean="0"/>
              <a:t>Prime numbers</a:t>
            </a:r>
          </a:p>
          <a:p>
            <a:pPr marL="685800" indent="-457200">
              <a:buFont typeface="+mj-lt"/>
              <a:buAutoNum type="arabicPeriod"/>
            </a:pPr>
            <a:r>
              <a:rPr lang="en-US" dirty="0" smtClean="0"/>
              <a:t>Euler Totient function</a:t>
            </a:r>
          </a:p>
          <a:p>
            <a:pPr marL="685800" indent="-457200">
              <a:buFont typeface="+mj-lt"/>
              <a:buAutoNum type="arabicPeriod"/>
            </a:pPr>
            <a:r>
              <a:rPr lang="en-US" dirty="0" smtClean="0"/>
              <a:t>Euler’s theorem</a:t>
            </a:r>
          </a:p>
          <a:p>
            <a:pPr marL="685800" indent="-457200">
              <a:buFont typeface="+mj-lt"/>
              <a:buAutoNum type="arabicPeriod"/>
            </a:pPr>
            <a:r>
              <a:rPr lang="en-US" dirty="0" smtClean="0"/>
              <a:t>Fermat’s Theorem</a:t>
            </a:r>
          </a:p>
          <a:p>
            <a:pPr marL="685800" indent="-457200">
              <a:buFont typeface="+mj-lt"/>
              <a:buAutoNum type="arabicPeriod"/>
            </a:pPr>
            <a:r>
              <a:rPr lang="en-US" dirty="0" smtClean="0"/>
              <a:t>Testing for primality</a:t>
            </a:r>
          </a:p>
          <a:p>
            <a:pPr marL="685800" indent="-457200">
              <a:buFont typeface="+mj-lt"/>
              <a:buAutoNum type="arabicPeriod"/>
            </a:pPr>
            <a:r>
              <a:rPr lang="en-US" dirty="0" smtClean="0"/>
              <a:t>Principles of public key Cryptosystems</a:t>
            </a:r>
          </a:p>
          <a:p>
            <a:pPr marL="685800" indent="-457200">
              <a:buFont typeface="+mj-lt"/>
              <a:buAutoNum type="arabicPeriod"/>
            </a:pPr>
            <a:r>
              <a:rPr lang="en-US" dirty="0" smtClean="0"/>
              <a:t>RSA algorithm</a:t>
            </a:r>
          </a:p>
          <a:p>
            <a:pPr marL="685800" indent="-457200">
              <a:buFont typeface="+mj-lt"/>
              <a:buAutoNum type="arabicPeriod"/>
            </a:pPr>
            <a:r>
              <a:rPr lang="en-US" dirty="0" err="1" smtClean="0"/>
              <a:t>Diffie</a:t>
            </a:r>
            <a:r>
              <a:rPr lang="en-US" dirty="0" smtClean="0"/>
              <a:t> – Hellman Key exchange algorithm</a:t>
            </a:r>
          </a:p>
          <a:p>
            <a:pPr marL="685800" indent="-457200">
              <a:buFont typeface="+mj-lt"/>
              <a:buAutoNum type="arabicPeriod"/>
            </a:pP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71304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sp>
        <p:nvSpPr>
          <p:cNvPr id="280" name="Google Shape;280;p25"/>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Figurer 6.3 show the use of public-key encryption to provide authentication.</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Y = E(PRa, X)</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X = D(PUa, Y)</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this case, A prepare a message to B and encrypts it using A’s private key before transmitting it.</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 can decrypt it using A’s public key .</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Because the message was encrypted using A’s private key, only A could have prepare the message.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So, the entire encrypted message serves as a digital signature.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addition, it is impossible to alter the message without access to A’s private key, so the message is authenticated both the terms of source and in terms of data integrity</a:t>
            </a:r>
            <a:r>
              <a:rPr lang="en-US" sz="2000" b="0" i="0" u="none">
                <a:solidFill>
                  <a:schemeClr val="dk1"/>
                </a:solidFill>
                <a:latin typeface="Times New Roman"/>
                <a:ea typeface="Times New Roman"/>
                <a:cs typeface="Times New Roman"/>
                <a:sym typeface="Times New Roman"/>
              </a:rPr>
              <a:t>.</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281" name="Google Shape;281;p25"/>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pic>
        <p:nvPicPr>
          <p:cNvPr id="282" name="Google Shape;282;p25"/>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sp>
        <p:nvSpPr>
          <p:cNvPr id="288" name="Google Shape;288;p26"/>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the preceding scheme, the entire message is encrypted, which, although validating both author and contents, requires a great deal of storage.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Each document must be kept in plaintext to be used for pratical purpose.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 copy also stored in ciphertext so that the original and contents can be verified in case of dispute.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 more efficient way of achieving the same results is to encrypt a small block of bits that is a function of the document. </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Such a block, called an authenticator, must have the property that it is infeasible to change the document without without changing the authenticator.</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If the authenticator is encrypted with the sender’s private key, it serve as signature that verifies origin, content, and sequencing</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289" name="Google Shape;289;p26"/>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pic>
        <p:nvPicPr>
          <p:cNvPr id="290" name="Google Shape;290;p26"/>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Public-key Cryptosystems (Conti…)</a:t>
            </a:r>
            <a:endParaRPr/>
          </a:p>
        </p:txBody>
      </p:sp>
      <p:pic>
        <p:nvPicPr>
          <p:cNvPr id="296" name="Google Shape;296;p27"/>
          <p:cNvPicPr preferRelativeResize="0">
            <a:picLocks noGrp="1"/>
          </p:cNvPicPr>
          <p:nvPr>
            <p:ph type="body" idx="1"/>
          </p:nvPr>
        </p:nvPicPr>
        <p:blipFill rotWithShape="1">
          <a:blip r:embed="rId3">
            <a:alphaModFix/>
          </a:blip>
          <a:srcRect/>
          <a:stretch/>
        </p:blipFill>
        <p:spPr>
          <a:xfrm>
            <a:off x="1009650" y="2211387"/>
            <a:ext cx="7124700" cy="3581400"/>
          </a:xfrm>
          <a:prstGeom prst="rect">
            <a:avLst/>
          </a:prstGeom>
          <a:noFill/>
          <a:ln>
            <a:noFill/>
          </a:ln>
        </p:spPr>
      </p:pic>
      <p:sp>
        <p:nvSpPr>
          <p:cNvPr id="297" name="Google Shape;297;p27"/>
          <p:cNvSpPr txBox="1"/>
          <p:nvPr/>
        </p:nvSpPr>
        <p:spPr>
          <a:xfrm>
            <a:off x="1714500" y="6000750"/>
            <a:ext cx="65452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Fig 5.4: Public-Key Cryptosystem: Authentication &amp; Secrecy[1]</a:t>
            </a:r>
            <a:endParaRPr sz="1400" b="0" i="0" u="none" strike="noStrike" cap="none">
              <a:solidFill>
                <a:srgbClr val="000000"/>
              </a:solidFill>
              <a:latin typeface="Arial"/>
              <a:ea typeface="Arial"/>
              <a:cs typeface="Arial"/>
              <a:sym typeface="Arial"/>
            </a:endParaRPr>
          </a:p>
        </p:txBody>
      </p:sp>
      <p:sp>
        <p:nvSpPr>
          <p:cNvPr id="298" name="Google Shape;298;p27"/>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pic>
        <p:nvPicPr>
          <p:cNvPr id="299" name="Google Shape;299;p27"/>
          <p:cNvPicPr preferRelativeResize="0"/>
          <p:nvPr/>
        </p:nvPicPr>
        <p:blipFill rotWithShape="1">
          <a:blip r:embed="rId4">
            <a:alphaModFix/>
          </a:blip>
          <a:srcRect/>
          <a:stretch/>
        </p:blipFill>
        <p:spPr>
          <a:xfrm>
            <a:off x="8632825" y="6346825"/>
            <a:ext cx="304800" cy="30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Applications for Public-key Cryptosystem</a:t>
            </a:r>
            <a:endParaRPr/>
          </a:p>
        </p:txBody>
      </p:sp>
      <p:sp>
        <p:nvSpPr>
          <p:cNvPr id="305" name="Google Shape;305;p2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 broad terms, we can classify the use of public-key cryptosystem into three categories:</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Encryption/decryption</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Digital signature</a:t>
            </a:r>
            <a:endParaRPr/>
          </a:p>
          <a:p>
            <a:pPr marL="228600" marR="0" lvl="0" indent="-101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Key exchange</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06" name="Google Shape;306;p28"/>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pic>
        <p:nvPicPr>
          <p:cNvPr id="307" name="Google Shape;307;p28"/>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Requirements for Public-key Cryptography</a:t>
            </a:r>
            <a:endParaRPr/>
          </a:p>
        </p:txBody>
      </p:sp>
      <p:sp>
        <p:nvSpPr>
          <p:cNvPr id="313" name="Google Shape;313;p29"/>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PKC algorithm must fulfill the following conditions</a:t>
            </a:r>
            <a:endParaRPr/>
          </a:p>
          <a:p>
            <a:pPr marL="228600" marR="0" lvl="0" indent="-228600" algn="just"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is computationally easy for party B to generate the key pair.</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is computationally easy for a sender A, knowing the public key and the message to be encrypted, M, to generate the corresponding cipher text.</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is computationally easy for the receiver B to decrypt the resulting cipher text using private key to recover the original message.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is computationally infeasible for an adversary, knowing the public key to determine the private key.</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It is computationally infeasible for an adversary, knowing the public key and cipher text to recover the original message</a:t>
            </a:r>
            <a:endParaRPr/>
          </a:p>
        </p:txBody>
      </p:sp>
      <p:sp>
        <p:nvSpPr>
          <p:cNvPr id="314" name="Google Shape;314;p29"/>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pic>
        <p:nvPicPr>
          <p:cNvPr id="315" name="Google Shape;315;p29"/>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75717"/>
            <a:ext cx="9072349" cy="732194"/>
          </a:xfrm>
        </p:spPr>
        <p:txBody>
          <a:bodyPr/>
          <a:lstStyle/>
          <a:p>
            <a:r>
              <a:rPr lang="en-US" dirty="0" smtClean="0"/>
              <a:t>                             THE RSA ALGORITHM</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1930205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RSA Algorithm</a:t>
            </a:r>
            <a:endParaRPr/>
          </a:p>
        </p:txBody>
      </p:sp>
      <p:sp>
        <p:nvSpPr>
          <p:cNvPr id="321" name="Google Shape;321;p3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000"/>
              <a:buFont typeface="Arial"/>
              <a:buChar char="•"/>
            </a:pPr>
            <a:r>
              <a:rPr lang="en-US" sz="2000" b="0" i="0" u="none" dirty="0">
                <a:solidFill>
                  <a:schemeClr val="dk1"/>
                </a:solidFill>
                <a:sym typeface="Calibri"/>
              </a:rPr>
              <a:t>RSA - Ron </a:t>
            </a:r>
            <a:r>
              <a:rPr lang="en-US" sz="2000" b="0" i="0" u="none" dirty="0" err="1">
                <a:solidFill>
                  <a:schemeClr val="dk1"/>
                </a:solidFill>
                <a:sym typeface="Calibri"/>
              </a:rPr>
              <a:t>Rivest</a:t>
            </a:r>
            <a:r>
              <a:rPr lang="en-US" sz="2000" b="0" i="0" u="none" dirty="0">
                <a:solidFill>
                  <a:schemeClr val="dk1"/>
                </a:solidFill>
                <a:sym typeface="Calibri"/>
              </a:rPr>
              <a:t>, </a:t>
            </a:r>
            <a:r>
              <a:rPr lang="en-US" sz="2000" b="0" i="0" u="none" dirty="0" err="1">
                <a:solidFill>
                  <a:schemeClr val="dk1"/>
                </a:solidFill>
                <a:sym typeface="Calibri"/>
              </a:rPr>
              <a:t>Adi</a:t>
            </a:r>
            <a:r>
              <a:rPr lang="en-US" sz="2000" b="0" i="0" u="none" dirty="0">
                <a:solidFill>
                  <a:schemeClr val="dk1"/>
                </a:solidFill>
                <a:sym typeface="Calibri"/>
              </a:rPr>
              <a:t> Shamir and Len </a:t>
            </a:r>
            <a:r>
              <a:rPr lang="en-US" sz="2000" b="0" i="0" u="none" dirty="0" err="1">
                <a:solidFill>
                  <a:schemeClr val="dk1"/>
                </a:solidFill>
                <a:sym typeface="Calibri"/>
              </a:rPr>
              <a:t>Adleman</a:t>
            </a:r>
            <a:r>
              <a:rPr lang="en-US" sz="2000" b="0" i="0" u="none" dirty="0">
                <a:solidFill>
                  <a:schemeClr val="dk1"/>
                </a:solidFill>
                <a:sym typeface="Calibri"/>
              </a:rPr>
              <a:t> at MIT, in 1977.</a:t>
            </a:r>
            <a:endParaRPr sz="2000" dirty="0"/>
          </a:p>
          <a:p>
            <a:pPr marL="685800" marR="0" lvl="1" indent="-228600" algn="l" rtl="0">
              <a:lnSpc>
                <a:spcPct val="80000"/>
              </a:lnSpc>
              <a:spcBef>
                <a:spcPts val="500"/>
              </a:spcBef>
              <a:spcAft>
                <a:spcPts val="0"/>
              </a:spcAft>
              <a:buClr>
                <a:schemeClr val="dk1"/>
              </a:buClr>
              <a:buSzPts val="2000"/>
              <a:buFont typeface="Arial"/>
              <a:buChar char="•"/>
            </a:pPr>
            <a:r>
              <a:rPr lang="en-US" sz="2000" b="0" i="0" u="none" strike="noStrike" cap="none" dirty="0">
                <a:solidFill>
                  <a:schemeClr val="dk1"/>
                </a:solidFill>
                <a:sym typeface="Calibri"/>
              </a:rPr>
              <a:t>RSA is a block cipher</a:t>
            </a:r>
            <a:endParaRPr sz="2000" dirty="0"/>
          </a:p>
          <a:p>
            <a:pPr marL="685800" marR="0" lvl="1" indent="-228600" algn="l" rtl="0">
              <a:lnSpc>
                <a:spcPct val="80000"/>
              </a:lnSpc>
              <a:spcBef>
                <a:spcPts val="500"/>
              </a:spcBef>
              <a:spcAft>
                <a:spcPts val="0"/>
              </a:spcAft>
              <a:buClr>
                <a:schemeClr val="dk1"/>
              </a:buClr>
              <a:buSzPts val="2000"/>
              <a:buFont typeface="Arial"/>
              <a:buChar char="•"/>
            </a:pPr>
            <a:r>
              <a:rPr lang="en-US" sz="2000" b="0" i="0" u="none" strike="noStrike" cap="none" dirty="0">
                <a:solidFill>
                  <a:schemeClr val="dk1"/>
                </a:solidFill>
                <a:sym typeface="Calibri"/>
              </a:rPr>
              <a:t> The most widely </a:t>
            </a:r>
            <a:r>
              <a:rPr lang="en-US" sz="2000" b="0" i="0" u="none" strike="noStrike" cap="none" dirty="0" smtClean="0">
                <a:solidFill>
                  <a:schemeClr val="dk1"/>
                </a:solidFill>
                <a:sym typeface="Calibri"/>
              </a:rPr>
              <a:t>implemented</a:t>
            </a:r>
            <a:endParaRPr lang="en-US" sz="2000" dirty="0"/>
          </a:p>
          <a:p>
            <a:pPr marL="685800" lvl="1" indent="-228600">
              <a:lnSpc>
                <a:spcPct val="80000"/>
              </a:lnSpc>
              <a:buSzPts val="2000"/>
            </a:pPr>
            <a:r>
              <a:rPr lang="en-US" sz="2000" b="0" dirty="0"/>
              <a:t>Provides confidentiality (encryption/decryption) and digital signatures for authentication and integrity checking</a:t>
            </a:r>
            <a:r>
              <a:rPr lang="en-US" sz="2000" b="0" dirty="0" smtClean="0"/>
              <a:t>.</a:t>
            </a:r>
          </a:p>
          <a:p>
            <a:r>
              <a:rPr lang="en-US" sz="2000" b="0" dirty="0">
                <a:latin typeface="Times New Roman" panose="02020603050405020304" pitchFamily="18" charset="0"/>
                <a:cs typeface="Times New Roman" panose="02020603050405020304" pitchFamily="18" charset="0"/>
              </a:rPr>
              <a:t>Encryption: Data is encrypted using the recipient's public key. This scrambled data, called </a:t>
            </a:r>
            <a:r>
              <a:rPr lang="en-US" sz="2000" b="0" dirty="0" err="1">
                <a:latin typeface="Times New Roman" panose="02020603050405020304" pitchFamily="18" charset="0"/>
                <a:cs typeface="Times New Roman" panose="02020603050405020304" pitchFamily="18" charset="0"/>
              </a:rPr>
              <a:t>ciphertext</a:t>
            </a:r>
            <a:r>
              <a:rPr lang="en-US" sz="2000" b="0" dirty="0">
                <a:latin typeface="Times New Roman" panose="02020603050405020304" pitchFamily="18" charset="0"/>
                <a:cs typeface="Times New Roman" panose="02020603050405020304" pitchFamily="18" charset="0"/>
              </a:rPr>
              <a:t>, can only be decrypted with the corresponding private key.</a:t>
            </a:r>
          </a:p>
          <a:p>
            <a:r>
              <a:rPr lang="en-US" sz="2000" b="0" dirty="0">
                <a:latin typeface="Times New Roman" panose="02020603050405020304" pitchFamily="18" charset="0"/>
                <a:cs typeface="Times New Roman" panose="02020603050405020304" pitchFamily="18" charset="0"/>
              </a:rPr>
              <a:t>Decryption: The recipient uses their private key to decrypt the </a:t>
            </a:r>
            <a:r>
              <a:rPr lang="en-US" sz="2000" b="0" dirty="0" err="1">
                <a:latin typeface="Times New Roman" panose="02020603050405020304" pitchFamily="18" charset="0"/>
                <a:cs typeface="Times New Roman" panose="02020603050405020304" pitchFamily="18" charset="0"/>
              </a:rPr>
              <a:t>ciphertext</a:t>
            </a:r>
            <a:r>
              <a:rPr lang="en-US" sz="2000" b="0" dirty="0">
                <a:latin typeface="Times New Roman" panose="02020603050405020304" pitchFamily="18" charset="0"/>
                <a:cs typeface="Times New Roman" panose="02020603050405020304" pitchFamily="18" charset="0"/>
              </a:rPr>
              <a:t>, transforming it back to the original data (plaintext).</a:t>
            </a:r>
          </a:p>
          <a:p>
            <a:r>
              <a:rPr lang="en-US" sz="2000" b="0" dirty="0">
                <a:latin typeface="Times New Roman" panose="02020603050405020304" pitchFamily="18" charset="0"/>
                <a:cs typeface="Times New Roman" panose="02020603050405020304" pitchFamily="18" charset="0"/>
              </a:rPr>
              <a:t>The security of RSA relies on the difficulty of factoring large numbers. Because the public key is based on the product of two large prime numbers, cracking it would involve factoring this large number, which is computationally infeasible with current technology</a:t>
            </a:r>
            <a:r>
              <a:rPr lang="en-US" sz="2000" b="0" dirty="0" smtClean="0">
                <a:latin typeface="Times New Roman" panose="02020603050405020304" pitchFamily="18" charset="0"/>
                <a:cs typeface="Times New Roman" panose="02020603050405020304" pitchFamily="18" charset="0"/>
              </a:rPr>
              <a:t>.</a:t>
            </a:r>
            <a:endParaRPr lang="en-US" sz="2000" b="0" dirty="0">
              <a:latin typeface="Times New Roman" panose="02020603050405020304" pitchFamily="18" charset="0"/>
              <a:cs typeface="Times New Roman" panose="02020603050405020304" pitchFamily="18" charset="0"/>
            </a:endParaRPr>
          </a:p>
          <a:p>
            <a:pPr marL="685800" lvl="1" indent="-228600">
              <a:lnSpc>
                <a:spcPct val="80000"/>
              </a:lnSpc>
              <a:buSzPts val="2000"/>
            </a:pPr>
            <a:endParaRPr sz="1200" b="0" i="0" u="none" strike="noStrike" cap="none" dirty="0">
              <a:solidFill>
                <a:schemeClr val="dk1"/>
              </a:solidFill>
              <a:latin typeface="Times New Roman" panose="02020603050405020304" pitchFamily="18" charset="0"/>
              <a:cs typeface="Times New Roman" panose="02020603050405020304" pitchFamily="18" charset="0"/>
              <a:sym typeface="Calibri"/>
            </a:endParaRPr>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sym typeface="Calibri"/>
            </a:endParaRPr>
          </a:p>
        </p:txBody>
      </p:sp>
      <p:sp>
        <p:nvSpPr>
          <p:cNvPr id="322" name="Google Shape;322;p30"/>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pic>
        <p:nvPicPr>
          <p:cNvPr id="323" name="Google Shape;323;p30"/>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0" y="987425"/>
            <a:ext cx="9072349" cy="732194"/>
          </a:xfrm>
        </p:spPr>
        <p:txBody>
          <a:bodyPr/>
          <a:lstStyle/>
          <a:p>
            <a:r>
              <a:rPr lang="en-US" dirty="0" smtClean="0"/>
              <a:t>RSA Algorithm</a:t>
            </a:r>
            <a:endParaRPr lang="en-IN" dirty="0"/>
          </a:p>
        </p:txBody>
      </p:sp>
      <p:sp>
        <p:nvSpPr>
          <p:cNvPr id="4" name="Text Placeholder 3"/>
          <p:cNvSpPr>
            <a:spLocks noGrp="1"/>
          </p:cNvSpPr>
          <p:nvPr>
            <p:ph type="body" idx="1"/>
          </p:nvPr>
        </p:nvSpPr>
        <p:spPr>
          <a:xfrm>
            <a:off x="292058" y="1879979"/>
            <a:ext cx="8851941" cy="3811588"/>
          </a:xfrm>
        </p:spPr>
        <p:txBody>
          <a:bodyPr/>
          <a:lstStyle/>
          <a:p>
            <a:r>
              <a:rPr lang="en-US" b="0" dirty="0">
                <a:latin typeface="Times New Roman" panose="02020603050405020304" pitchFamily="18" charset="0"/>
                <a:cs typeface="Times New Roman" panose="02020603050405020304" pitchFamily="18" charset="0"/>
              </a:rPr>
              <a:t>Here's why RSA is important for network security:</a:t>
            </a:r>
          </a:p>
          <a:p>
            <a:r>
              <a:rPr lang="en-US" b="0" dirty="0">
                <a:latin typeface="Times New Roman" panose="02020603050405020304" pitchFamily="18" charset="0"/>
                <a:cs typeface="Times New Roman" panose="02020603050405020304" pitchFamily="18" charset="0"/>
              </a:rPr>
              <a:t>Confidentiality: It ensures only authorized parties with the private key can access encrypted information.</a:t>
            </a:r>
          </a:p>
          <a:p>
            <a:r>
              <a:rPr lang="en-US" b="0" dirty="0">
                <a:latin typeface="Times New Roman" panose="02020603050405020304" pitchFamily="18" charset="0"/>
                <a:cs typeface="Times New Roman" panose="02020603050405020304" pitchFamily="18" charset="0"/>
              </a:rPr>
              <a:t>Digital Signatures: RSA can be used for digital signatures, allowing verification of the sender's identity and message integrity.</a:t>
            </a:r>
          </a:p>
          <a:p>
            <a:r>
              <a:rPr lang="en-US" b="0" dirty="0">
                <a:latin typeface="Times New Roman" panose="02020603050405020304" pitchFamily="18" charset="0"/>
                <a:cs typeface="Times New Roman" panose="02020603050405020304" pitchFamily="18" charset="0"/>
              </a:rPr>
              <a:t>However, it's important to note that RSA isn't perfect. The key size is crucial, and with increasing computing power, larger key sizes are needed to maintain security. </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2852388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RSA Algorithm (Conti…)</a:t>
            </a:r>
            <a:endParaRPr/>
          </a:p>
        </p:txBody>
      </p:sp>
      <p:sp>
        <p:nvSpPr>
          <p:cNvPr id="329" name="Google Shape;329;p3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ctr" rtl="0">
              <a:lnSpc>
                <a:spcPct val="9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Key Generation Alice</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Select p,q		p and q both are prime, p≠q</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Calculate n= p*q</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Calculate ø (n)= (p-1)*(q-1)</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Select integer e           gcd(ø(n),e)=1; 1&lt;e&lt; ø(n)</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Calculate d                 d=e</a:t>
            </a:r>
            <a:r>
              <a:rPr lang="en-US" sz="2400" b="0" i="0" u="none" baseline="30000">
                <a:solidFill>
                  <a:schemeClr val="dk1"/>
                </a:solidFill>
                <a:latin typeface="Calibri"/>
                <a:ea typeface="Calibri"/>
                <a:cs typeface="Calibri"/>
                <a:sym typeface="Calibri"/>
              </a:rPr>
              <a:t>-1</a:t>
            </a:r>
            <a:r>
              <a:rPr lang="en-US" sz="2400" b="0" i="0" u="none">
                <a:solidFill>
                  <a:schemeClr val="dk1"/>
                </a:solidFill>
                <a:latin typeface="Calibri"/>
                <a:ea typeface="Calibri"/>
                <a:cs typeface="Calibri"/>
                <a:sym typeface="Calibri"/>
              </a:rPr>
              <a:t> (mod(ø(n)))</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Public Key                 PU= {e,n}</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Private Key                PR={d,n}</a:t>
            </a:r>
            <a:endParaRPr/>
          </a:p>
        </p:txBody>
      </p:sp>
      <p:sp>
        <p:nvSpPr>
          <p:cNvPr id="330" name="Google Shape;330;p31"/>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pic>
        <p:nvPicPr>
          <p:cNvPr id="331" name="Google Shape;331;p31"/>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2"/>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RSA Algorithm (Conti…)</a:t>
            </a:r>
            <a:endParaRPr/>
          </a:p>
        </p:txBody>
      </p:sp>
      <p:sp>
        <p:nvSpPr>
          <p:cNvPr id="337" name="Google Shape;337;p3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To encrypt a message</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c = m</a:t>
            </a:r>
            <a:r>
              <a:rPr lang="en-US" sz="2000" b="0" i="0" u="none" baseline="30000">
                <a:solidFill>
                  <a:schemeClr val="dk1"/>
                </a:solidFill>
                <a:latin typeface="Calibri"/>
                <a:ea typeface="Calibri"/>
                <a:cs typeface="Calibri"/>
                <a:sym typeface="Calibri"/>
              </a:rPr>
              <a:t>e</a:t>
            </a:r>
            <a:r>
              <a:rPr lang="en-US" sz="2000" b="0" i="0" u="none">
                <a:solidFill>
                  <a:schemeClr val="dk1"/>
                </a:solidFill>
                <a:latin typeface="Calibri"/>
                <a:ea typeface="Calibri"/>
                <a:cs typeface="Calibri"/>
                <a:sym typeface="Calibri"/>
              </a:rPr>
              <a:t> mod 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To decrypt a message</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m = c</a:t>
            </a:r>
            <a:r>
              <a:rPr lang="en-US" sz="2000" b="0" i="0" u="none" baseline="30000">
                <a:solidFill>
                  <a:schemeClr val="dk1"/>
                </a:solidFill>
                <a:latin typeface="Calibri"/>
                <a:ea typeface="Calibri"/>
                <a:cs typeface="Calibri"/>
                <a:sym typeface="Calibri"/>
              </a:rPr>
              <a:t>d</a:t>
            </a:r>
            <a:r>
              <a:rPr lang="en-US" sz="2000" b="0" i="0" u="none">
                <a:solidFill>
                  <a:schemeClr val="dk1"/>
                </a:solidFill>
                <a:latin typeface="Calibri"/>
                <a:ea typeface="Calibri"/>
                <a:cs typeface="Calibri"/>
                <a:sym typeface="Calibri"/>
              </a:rPr>
              <a:t> mod n</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(m</a:t>
            </a:r>
            <a:r>
              <a:rPr lang="en-US" sz="2000" b="0" i="0" u="none" baseline="30000">
                <a:solidFill>
                  <a:schemeClr val="dk1"/>
                </a:solidFill>
                <a:latin typeface="Calibri"/>
                <a:ea typeface="Calibri"/>
                <a:cs typeface="Calibri"/>
                <a:sym typeface="Calibri"/>
              </a:rPr>
              <a:t>e</a:t>
            </a:r>
            <a:r>
              <a:rPr lang="en-US" sz="2000" b="0" i="0" u="none">
                <a:solidFill>
                  <a:schemeClr val="dk1"/>
                </a:solidFill>
                <a:latin typeface="Calibri"/>
                <a:ea typeface="Calibri"/>
                <a:cs typeface="Calibri"/>
                <a:sym typeface="Calibri"/>
              </a:rPr>
              <a:t> mod n)</a:t>
            </a:r>
            <a:r>
              <a:rPr lang="en-US" sz="2000" b="0" i="0" u="none" baseline="30000">
                <a:solidFill>
                  <a:schemeClr val="dk1"/>
                </a:solidFill>
                <a:latin typeface="Calibri"/>
                <a:ea typeface="Calibri"/>
                <a:cs typeface="Calibri"/>
                <a:sym typeface="Calibri"/>
              </a:rPr>
              <a:t>d</a:t>
            </a:r>
            <a:r>
              <a:rPr lang="en-US" sz="2000" b="0" i="0" u="none">
                <a:solidFill>
                  <a:schemeClr val="dk1"/>
                </a:solidFill>
                <a:latin typeface="Calibri"/>
                <a:ea typeface="Calibri"/>
                <a:cs typeface="Calibri"/>
                <a:sym typeface="Calibri"/>
              </a:rPr>
              <a:t> mod n</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m</a:t>
            </a:r>
            <a:r>
              <a:rPr lang="en-US" sz="2000" b="0" i="0" u="none" baseline="30000">
                <a:solidFill>
                  <a:schemeClr val="dk1"/>
                </a:solidFill>
                <a:latin typeface="Calibri"/>
                <a:ea typeface="Calibri"/>
                <a:cs typeface="Calibri"/>
                <a:sym typeface="Calibri"/>
              </a:rPr>
              <a:t>ed</a:t>
            </a:r>
            <a:r>
              <a:rPr lang="en-US" sz="2000" b="0" i="0" u="none">
                <a:solidFill>
                  <a:schemeClr val="dk1"/>
                </a:solidFill>
                <a:latin typeface="Calibri"/>
                <a:ea typeface="Calibri"/>
                <a:cs typeface="Calibri"/>
                <a:sym typeface="Calibri"/>
              </a:rPr>
              <a:t> mod n</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m</a:t>
            </a:r>
            <a:r>
              <a:rPr lang="en-US" sz="2000" b="0" i="0" u="none" baseline="30000">
                <a:solidFill>
                  <a:schemeClr val="dk1"/>
                </a:solidFill>
                <a:latin typeface="Calibri"/>
                <a:ea typeface="Calibri"/>
                <a:cs typeface="Calibri"/>
                <a:sym typeface="Calibri"/>
              </a:rPr>
              <a:t>1+kø(n)</a:t>
            </a:r>
            <a:r>
              <a:rPr lang="en-US" sz="2000" b="0" i="0" u="none">
                <a:solidFill>
                  <a:schemeClr val="dk1"/>
                </a:solidFill>
                <a:latin typeface="Calibri"/>
                <a:ea typeface="Calibri"/>
                <a:cs typeface="Calibri"/>
                <a:sym typeface="Calibri"/>
              </a:rPr>
              <a:t>mod n</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m . m</a:t>
            </a:r>
            <a:r>
              <a:rPr lang="en-US" sz="2000" b="0" i="0" u="none" baseline="30000">
                <a:solidFill>
                  <a:schemeClr val="dk1"/>
                </a:solidFill>
                <a:latin typeface="Calibri"/>
                <a:ea typeface="Calibri"/>
                <a:cs typeface="Calibri"/>
                <a:sym typeface="Calibri"/>
              </a:rPr>
              <a:t>kø(n)</a:t>
            </a:r>
            <a:r>
              <a:rPr lang="en-US" sz="2000" b="0" i="0" u="none">
                <a:solidFill>
                  <a:schemeClr val="dk1"/>
                </a:solidFill>
                <a:latin typeface="Calibri"/>
                <a:ea typeface="Calibri"/>
                <a:cs typeface="Calibri"/>
                <a:sym typeface="Calibri"/>
              </a:rPr>
              <a:t>mod n</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m</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38" name="Google Shape;338;p32"/>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pic>
        <p:nvPicPr>
          <p:cNvPr id="339" name="Google Shape;339;p32"/>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3"/>
          <p:cNvSpPr txBox="1"/>
          <p:nvPr/>
        </p:nvSpPr>
        <p:spPr>
          <a:xfrm>
            <a:off x="107156" y="1579562"/>
            <a:ext cx="8596312" cy="47085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Calibri"/>
              <a:buNone/>
            </a:pPr>
            <a:r>
              <a:rPr lang="en-US" sz="2000" b="1" i="0" u="none" strike="noStrike" cap="none" dirty="0">
                <a:solidFill>
                  <a:schemeClr val="dk1"/>
                </a:solidFill>
                <a:latin typeface="Calibri"/>
                <a:ea typeface="Calibri"/>
                <a:cs typeface="Calibri"/>
                <a:sym typeface="Calibri"/>
              </a:rPr>
              <a:t>• </a:t>
            </a:r>
            <a:r>
              <a:rPr lang="en-US" sz="2000" b="0" i="0" u="none" strike="noStrike" cap="none" dirty="0">
                <a:solidFill>
                  <a:schemeClr val="dk1"/>
                </a:solidFill>
                <a:latin typeface="Calibri"/>
                <a:ea typeface="Calibri"/>
                <a:cs typeface="Calibri"/>
                <a:sym typeface="Calibri"/>
              </a:rPr>
              <a:t>An integer p &gt; 1 is a prime number if and only if its only divisors are 1 and itself</a:t>
            </a:r>
            <a:endParaRPr sz="1400" b="0" i="0" u="none" strike="noStrike" cap="none" dirty="0">
              <a:solidFill>
                <a:srgbClr val="000000"/>
              </a:solidFill>
              <a:latin typeface="Arial"/>
              <a:ea typeface="Arial"/>
              <a:cs typeface="Arial"/>
              <a:sym typeface="Arial"/>
            </a:endParaRPr>
          </a:p>
          <a:p>
            <a:pPr marL="457200" marR="0" lvl="1" indent="-127000" algn="l" rtl="0">
              <a:lnSpc>
                <a:spcPct val="15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Ex. 2,3,5,7 are prime, 4,6,8,9,10 are not</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List of prime number less than 200 is: </a:t>
            </a:r>
            <a:endParaRPr sz="1400" b="0" i="0" u="none" strike="noStrike" cap="none" dirty="0">
              <a:solidFill>
                <a:srgbClr val="000000"/>
              </a:solidFill>
              <a:latin typeface="Arial"/>
              <a:ea typeface="Arial"/>
              <a:cs typeface="Arial"/>
              <a:sym typeface="Arial"/>
            </a:endParaRPr>
          </a:p>
          <a:p>
            <a:pPr marL="457200" marR="0" lvl="1" indent="-127000" algn="l" rtl="0">
              <a:lnSpc>
                <a:spcPct val="15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2 3 5 7 11 13 17 19 23 29 31 37 41 43 47 53 59 61 67 71 73 79 83 89 97 101 103 107 109 113 127 131 137 139 149 151 157 163 167 173 179 181 191 193 197 199  </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 Prime </a:t>
            </a:r>
            <a:r>
              <a:rPr lang="en-US" sz="2000" b="1" i="0" u="none" strike="noStrike" cap="none" dirty="0" err="1">
                <a:solidFill>
                  <a:schemeClr val="dk1"/>
                </a:solidFill>
                <a:latin typeface="Calibri"/>
                <a:ea typeface="Calibri"/>
                <a:cs typeface="Calibri"/>
                <a:sym typeface="Calibri"/>
              </a:rPr>
              <a:t>Factorisation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The prime </a:t>
            </a:r>
            <a:r>
              <a:rPr lang="en-US" sz="2000" b="0" i="0" u="none" strike="noStrike" cap="none" dirty="0" err="1">
                <a:solidFill>
                  <a:schemeClr val="dk1"/>
                </a:solidFill>
                <a:latin typeface="Calibri"/>
                <a:ea typeface="Calibri"/>
                <a:cs typeface="Calibri"/>
                <a:sym typeface="Calibri"/>
              </a:rPr>
              <a:t>factorisation</a:t>
            </a:r>
            <a:r>
              <a:rPr lang="en-US" sz="2000" b="0" i="0" u="none" strike="noStrike" cap="none" dirty="0">
                <a:solidFill>
                  <a:schemeClr val="dk1"/>
                </a:solidFill>
                <a:latin typeface="Calibri"/>
                <a:ea typeface="Calibri"/>
                <a:cs typeface="Calibri"/>
                <a:sym typeface="Calibri"/>
              </a:rPr>
              <a:t> of a number n is when its written as a product of primes </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dirty="0" err="1">
                <a:solidFill>
                  <a:schemeClr val="dk1"/>
                </a:solidFill>
                <a:latin typeface="Calibri"/>
                <a:ea typeface="Calibri"/>
                <a:cs typeface="Calibri"/>
                <a:sym typeface="Calibri"/>
              </a:rPr>
              <a:t>eg</a:t>
            </a:r>
            <a:r>
              <a:rPr lang="en-US" sz="2000" b="0" i="0" u="none" strike="noStrike" cap="none" dirty="0">
                <a:solidFill>
                  <a:schemeClr val="dk1"/>
                </a:solidFill>
                <a:latin typeface="Calibri"/>
                <a:ea typeface="Calibri"/>
                <a:cs typeface="Calibri"/>
                <a:sym typeface="Calibri"/>
              </a:rPr>
              <a:t>. 91=7x13 ; 3600=24x32x52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alibri"/>
              <a:ea typeface="Calibri"/>
              <a:cs typeface="Calibri"/>
              <a:sym typeface="Calibri"/>
            </a:endParaRPr>
          </a:p>
        </p:txBody>
      </p:sp>
      <p:sp>
        <p:nvSpPr>
          <p:cNvPr id="93" name="Google Shape;93;p3"/>
          <p:cNvSpPr txBox="1"/>
          <p:nvPr/>
        </p:nvSpPr>
        <p:spPr>
          <a:xfrm>
            <a:off x="-26292" y="853921"/>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23812" y="89837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dirty="0">
                <a:solidFill>
                  <a:schemeClr val="lt1"/>
                </a:solidFill>
                <a:latin typeface="Calibri"/>
                <a:ea typeface="Calibri"/>
                <a:cs typeface="Calibri"/>
                <a:sym typeface="Calibri"/>
              </a:rPr>
              <a:t>Prime Numbers</a:t>
            </a:r>
            <a:endParaRPr sz="1400" b="0" i="0" u="none" strike="noStrike" cap="none" dirty="0">
              <a:solidFill>
                <a:srgbClr val="000000"/>
              </a:solidFill>
              <a:latin typeface="Arial"/>
              <a:ea typeface="Arial"/>
              <a:cs typeface="Arial"/>
              <a:sym typeface="Arial"/>
            </a:endParaRPr>
          </a:p>
        </p:txBody>
      </p:sp>
      <p:sp>
        <p:nvSpPr>
          <p:cNvPr id="95" name="Google Shape;95;p3"/>
          <p:cNvSpPr txBox="1"/>
          <p:nvPr/>
        </p:nvSpPr>
        <p:spPr>
          <a:xfrm>
            <a:off x="6643687" y="6073775"/>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txBox="1"/>
          <p:nvPr/>
        </p:nvSpPr>
        <p:spPr>
          <a:xfrm flipH="1">
            <a:off x="6564312" y="6072187"/>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3"/>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98" name="Google Shape;98;p3"/>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3"/>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RSA Example- Key setup</a:t>
            </a:r>
            <a:endParaRPr/>
          </a:p>
        </p:txBody>
      </p:sp>
      <p:sp>
        <p:nvSpPr>
          <p:cNvPr id="345" name="Google Shape;345;p3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Select two prime numbers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P=17 and q=11</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Compute n</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n= p*q = 17*11= 187</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Compute ø Value</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Ø (n) = (p-1)*(q-1)= (17-1)*(11-1)= 16*10 = 160</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Select Encryption Parameter </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e : gcd(e,160)=1;  choose e =7</a:t>
            </a:r>
            <a:endParaRPr/>
          </a:p>
        </p:txBody>
      </p:sp>
      <p:sp>
        <p:nvSpPr>
          <p:cNvPr id="346" name="Google Shape;346;p33"/>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pic>
        <p:nvPicPr>
          <p:cNvPr id="347" name="Google Shape;347;p33"/>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4"/>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RSA Example- Key setup</a:t>
            </a:r>
            <a:endParaRPr/>
          </a:p>
        </p:txBody>
      </p:sp>
      <p:sp>
        <p:nvSpPr>
          <p:cNvPr id="353" name="Google Shape;353;p34"/>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Determine Decryption Parameter</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d: de=1 mod 160  and d &lt; 160</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Value of d = 23  since 23*7 = 161 </a:t>
            </a:r>
            <a:endParaRPr/>
          </a:p>
          <a:p>
            <a:pPr marL="685800" marR="0" lvl="1" indent="-228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Public Key                  PU= {7, 187}</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Private Key                PR= {23, 187}</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54" name="Google Shape;354;p34"/>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pic>
        <p:nvPicPr>
          <p:cNvPr id="355" name="Google Shape;355;p34"/>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5"/>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RSA Example- En/Decryption</a:t>
            </a:r>
            <a:endParaRPr/>
          </a:p>
        </p:txBody>
      </p:sp>
      <p:sp>
        <p:nvSpPr>
          <p:cNvPr id="361" name="Google Shape;361;p35"/>
          <p:cNvSpPr txBox="1">
            <a:spLocks noGrp="1"/>
          </p:cNvSpPr>
          <p:nvPr>
            <p:ph type="body" idx="1"/>
          </p:nvPr>
        </p:nvSpPr>
        <p:spPr>
          <a:xfrm>
            <a:off x="428625" y="1825625"/>
            <a:ext cx="8358187"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Encrypt message M =88</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 = 88</a:t>
            </a:r>
            <a:r>
              <a:rPr lang="en-US" sz="2000" b="0" i="0" u="none" baseline="30000">
                <a:solidFill>
                  <a:schemeClr val="dk1"/>
                </a:solidFill>
                <a:latin typeface="Calibri"/>
                <a:ea typeface="Calibri"/>
                <a:cs typeface="Calibri"/>
                <a:sym typeface="Calibri"/>
              </a:rPr>
              <a:t>7</a:t>
            </a:r>
            <a:r>
              <a:rPr lang="en-US" sz="2000" b="0" i="0" u="none">
                <a:solidFill>
                  <a:schemeClr val="dk1"/>
                </a:solidFill>
                <a:latin typeface="Calibri"/>
                <a:ea typeface="Calibri"/>
                <a:cs typeface="Calibri"/>
                <a:sym typeface="Calibri"/>
              </a:rPr>
              <a:t> mod 187</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88 </a:t>
            </a:r>
            <a:r>
              <a:rPr lang="en-US" sz="2000" b="0" i="0" u="none" baseline="30000">
                <a:solidFill>
                  <a:schemeClr val="dk1"/>
                </a:solidFill>
                <a:latin typeface="Calibri"/>
                <a:ea typeface="Calibri"/>
                <a:cs typeface="Calibri"/>
                <a:sym typeface="Calibri"/>
              </a:rPr>
              <a:t>(3+3+1) </a:t>
            </a:r>
            <a:r>
              <a:rPr lang="en-US" sz="2000" b="0" i="0" u="none">
                <a:solidFill>
                  <a:schemeClr val="dk1"/>
                </a:solidFill>
                <a:latin typeface="Calibri"/>
                <a:ea typeface="Calibri"/>
                <a:cs typeface="Calibri"/>
                <a:sym typeface="Calibri"/>
              </a:rPr>
              <a:t>mod 187</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((88</a:t>
            </a:r>
            <a:r>
              <a:rPr lang="en-US" sz="2000" b="0" i="0" u="none" baseline="30000">
                <a:solidFill>
                  <a:schemeClr val="dk1"/>
                </a:solidFill>
                <a:latin typeface="Calibri"/>
                <a:ea typeface="Calibri"/>
                <a:cs typeface="Calibri"/>
                <a:sym typeface="Calibri"/>
              </a:rPr>
              <a:t>3</a:t>
            </a:r>
            <a:r>
              <a:rPr lang="en-US" sz="2000" b="0" i="0" u="none">
                <a:solidFill>
                  <a:schemeClr val="dk1"/>
                </a:solidFill>
                <a:latin typeface="Calibri"/>
                <a:ea typeface="Calibri"/>
                <a:cs typeface="Calibri"/>
                <a:sym typeface="Calibri"/>
              </a:rPr>
              <a:t> mod 187) (88</a:t>
            </a:r>
            <a:r>
              <a:rPr lang="en-US" sz="2000" b="0" i="0" u="none" baseline="30000">
                <a:solidFill>
                  <a:schemeClr val="dk1"/>
                </a:solidFill>
                <a:latin typeface="Calibri"/>
                <a:ea typeface="Calibri"/>
                <a:cs typeface="Calibri"/>
                <a:sym typeface="Calibri"/>
              </a:rPr>
              <a:t>3</a:t>
            </a:r>
            <a:r>
              <a:rPr lang="en-US" sz="2000" b="0" i="0" u="none">
                <a:solidFill>
                  <a:schemeClr val="dk1"/>
                </a:solidFill>
                <a:latin typeface="Calibri"/>
                <a:ea typeface="Calibri"/>
                <a:cs typeface="Calibri"/>
                <a:sym typeface="Calibri"/>
              </a:rPr>
              <a:t>mod 187)(88 mod 187)) mod 187</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(44 * 44 * 88 ) mod  187</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11</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Decryption is:</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M =  11</a:t>
            </a:r>
            <a:r>
              <a:rPr lang="en-US" sz="2000" b="0" i="0" u="none" baseline="30000">
                <a:solidFill>
                  <a:schemeClr val="dk1"/>
                </a:solidFill>
                <a:latin typeface="Calibri"/>
                <a:ea typeface="Calibri"/>
                <a:cs typeface="Calibri"/>
                <a:sym typeface="Calibri"/>
              </a:rPr>
              <a:t>23</a:t>
            </a:r>
            <a:r>
              <a:rPr lang="en-US" sz="2000" b="0" i="0" u="none">
                <a:solidFill>
                  <a:schemeClr val="dk1"/>
                </a:solidFill>
                <a:latin typeface="Calibri"/>
                <a:ea typeface="Calibri"/>
                <a:cs typeface="Calibri"/>
                <a:sym typeface="Calibri"/>
              </a:rPr>
              <a:t> mod 187 = 88</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62" name="Google Shape;362;p35"/>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pic>
        <p:nvPicPr>
          <p:cNvPr id="363" name="Google Shape;363;p35"/>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RSA Example- Key setup</a:t>
            </a:r>
            <a:endParaRPr/>
          </a:p>
        </p:txBody>
      </p:sp>
      <p:sp>
        <p:nvSpPr>
          <p:cNvPr id="369" name="Google Shape;369;p36"/>
          <p:cNvSpPr txBox="1">
            <a:spLocks noGrp="1"/>
          </p:cNvSpPr>
          <p:nvPr>
            <p:ph type="body" idx="1"/>
          </p:nvPr>
        </p:nvSpPr>
        <p:spPr>
          <a:xfrm>
            <a:off x="428625" y="1785937"/>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Select two prime numbers</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P=11 and q=3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Compute n</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n= p*q = 11*3= 33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Compute ø Value</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Ø (n) = (p-1)*(q-1)= (11-1)*(3-1)= 10*2 = 20</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Select Encryption Parameter </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e : gcd(e,20)=1;  choose e =3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Determine decryption parameter</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d: de=1 mod 20 and d&lt;20 ; d=7 since</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70" name="Google Shape;370;p36"/>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pic>
        <p:nvPicPr>
          <p:cNvPr id="371" name="Google Shape;371;p36"/>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7"/>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RSA Example- En/Decryption</a:t>
            </a:r>
            <a:endParaRPr/>
          </a:p>
        </p:txBody>
      </p:sp>
      <p:sp>
        <p:nvSpPr>
          <p:cNvPr id="377" name="Google Shape;377;p3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sample RSA private/public operations are: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Given message M = 7</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Encryption is: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 7</a:t>
            </a:r>
            <a:r>
              <a:rPr lang="en-US" sz="2000" b="0" i="0" u="none" strike="noStrike" cap="none" baseline="30000">
                <a:solidFill>
                  <a:schemeClr val="dk1"/>
                </a:solidFill>
                <a:latin typeface="Calibri"/>
                <a:ea typeface="Calibri"/>
                <a:cs typeface="Calibri"/>
                <a:sym typeface="Calibri"/>
              </a:rPr>
              <a:t>3</a:t>
            </a:r>
            <a:r>
              <a:rPr lang="en-US" sz="2000" b="0" i="0" u="none" strike="noStrike" cap="none">
                <a:solidFill>
                  <a:schemeClr val="dk1"/>
                </a:solidFill>
                <a:latin typeface="Calibri"/>
                <a:ea typeface="Calibri"/>
                <a:cs typeface="Calibri"/>
                <a:sym typeface="Calibri"/>
              </a:rPr>
              <a:t> mod 33</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 343 mod 33</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 13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Decryption is:</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M = 13</a:t>
            </a:r>
            <a:r>
              <a:rPr lang="en-US" sz="2000" b="0" i="0" u="none" strike="noStrike" cap="none" baseline="30000">
                <a:solidFill>
                  <a:schemeClr val="dk1"/>
                </a:solidFill>
                <a:latin typeface="Calibri"/>
                <a:ea typeface="Calibri"/>
                <a:cs typeface="Calibri"/>
                <a:sym typeface="Calibri"/>
              </a:rPr>
              <a:t>7</a:t>
            </a:r>
            <a:r>
              <a:rPr lang="en-US" sz="2000" b="0" i="0" u="none" strike="noStrike" cap="none">
                <a:solidFill>
                  <a:schemeClr val="dk1"/>
                </a:solidFill>
                <a:latin typeface="Calibri"/>
                <a:ea typeface="Calibri"/>
                <a:cs typeface="Calibri"/>
                <a:sym typeface="Calibri"/>
              </a:rPr>
              <a:t> mod 33</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 13</a:t>
            </a:r>
            <a:r>
              <a:rPr lang="en-US" sz="2000" b="0" i="0" u="none" strike="noStrike" cap="none" baseline="30000">
                <a:solidFill>
                  <a:schemeClr val="dk1"/>
                </a:solidFill>
                <a:latin typeface="Calibri"/>
                <a:ea typeface="Calibri"/>
                <a:cs typeface="Calibri"/>
                <a:sym typeface="Calibri"/>
              </a:rPr>
              <a:t>(3+3+1)</a:t>
            </a:r>
            <a:r>
              <a:rPr lang="en-US" sz="2000" b="0" i="0" u="none" strike="noStrike" cap="none">
                <a:solidFill>
                  <a:schemeClr val="dk1"/>
                </a:solidFill>
                <a:latin typeface="Calibri"/>
                <a:ea typeface="Calibri"/>
                <a:cs typeface="Calibri"/>
                <a:sym typeface="Calibri"/>
              </a:rPr>
              <a:t> mod 33</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=((13</a:t>
            </a:r>
            <a:r>
              <a:rPr lang="en-US" sz="2000" b="0" i="0" u="none" strike="noStrike" cap="none" baseline="30000">
                <a:solidFill>
                  <a:schemeClr val="dk1"/>
                </a:solidFill>
                <a:latin typeface="Calibri"/>
                <a:ea typeface="Calibri"/>
                <a:cs typeface="Calibri"/>
                <a:sym typeface="Calibri"/>
              </a:rPr>
              <a:t>3</a:t>
            </a:r>
            <a:r>
              <a:rPr lang="en-US" sz="2000" b="0" i="0" u="none" strike="noStrike" cap="none">
                <a:solidFill>
                  <a:schemeClr val="dk1"/>
                </a:solidFill>
                <a:latin typeface="Calibri"/>
                <a:ea typeface="Calibri"/>
                <a:cs typeface="Calibri"/>
                <a:sym typeface="Calibri"/>
              </a:rPr>
              <a:t> mod 3)*(13</a:t>
            </a:r>
            <a:r>
              <a:rPr lang="en-US" sz="2000" b="0" i="0" u="none" strike="noStrike" cap="none" baseline="30000">
                <a:solidFill>
                  <a:schemeClr val="dk1"/>
                </a:solidFill>
                <a:latin typeface="Calibri"/>
                <a:ea typeface="Calibri"/>
                <a:cs typeface="Calibri"/>
                <a:sym typeface="Calibri"/>
              </a:rPr>
              <a:t>3</a:t>
            </a:r>
            <a:r>
              <a:rPr lang="en-US" sz="2000" b="0" i="0" u="none" strike="noStrike" cap="none">
                <a:solidFill>
                  <a:schemeClr val="dk1"/>
                </a:solidFill>
                <a:latin typeface="Calibri"/>
                <a:ea typeface="Calibri"/>
                <a:cs typeface="Calibri"/>
                <a:sym typeface="Calibri"/>
              </a:rPr>
              <a:t> mod 33)*(13 mod 33)) mod 33</a:t>
            </a:r>
            <a:endParaRPr/>
          </a:p>
          <a:p>
            <a:pPr marL="685800" marR="0" lvl="1" indent="-228600" algn="l" rtl="0">
              <a:lnSpc>
                <a:spcPct val="90000"/>
              </a:lnSpc>
              <a:spcBef>
                <a:spcPts val="5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=19*19*13 mod 33= 4693 mod 33 	= 7</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378" name="Google Shape;378;p37"/>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pic>
        <p:nvPicPr>
          <p:cNvPr id="379" name="Google Shape;379;p37"/>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RSA Example- Key setup</a:t>
            </a:r>
            <a:endParaRPr/>
          </a:p>
        </p:txBody>
      </p:sp>
      <p:sp>
        <p:nvSpPr>
          <p:cNvPr id="385" name="Google Shape;385;p38"/>
          <p:cNvSpPr txBox="1">
            <a:spLocks noGrp="1"/>
          </p:cNvSpPr>
          <p:nvPr>
            <p:ph type="body" idx="1"/>
          </p:nvPr>
        </p:nvSpPr>
        <p:spPr>
          <a:xfrm>
            <a:off x="357187" y="1825625"/>
            <a:ext cx="8429625"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Consider the text grouping in the groups of three i.e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ATTACKXATXSEVEN = ATT  ACK  XAT  XSE  VEN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Represent the blocks in base 26 using A=0, B=1, C=2 …</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ATT = 0*26</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+ 19*26</a:t>
            </a:r>
            <a:r>
              <a:rPr lang="en-US" sz="2000" b="0" i="0" u="none" strike="noStrike" cap="none" baseline="30000">
                <a:solidFill>
                  <a:schemeClr val="dk1"/>
                </a:solidFill>
                <a:latin typeface="Calibri"/>
                <a:ea typeface="Calibri"/>
                <a:cs typeface="Calibri"/>
                <a:sym typeface="Calibri"/>
              </a:rPr>
              <a:t>1</a:t>
            </a:r>
            <a:r>
              <a:rPr lang="en-US" sz="2000" b="0" i="0" u="none" strike="noStrike" cap="none">
                <a:solidFill>
                  <a:schemeClr val="dk1"/>
                </a:solidFill>
                <a:latin typeface="Calibri"/>
                <a:ea typeface="Calibri"/>
                <a:cs typeface="Calibri"/>
                <a:sym typeface="Calibri"/>
              </a:rPr>
              <a:t> + 19 = 513</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ACK =0*26</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+ 2*26</a:t>
            </a:r>
            <a:r>
              <a:rPr lang="en-US" sz="2000" b="0" i="0" u="none" strike="noStrike" cap="none" baseline="30000">
                <a:solidFill>
                  <a:schemeClr val="dk1"/>
                </a:solidFill>
                <a:latin typeface="Calibri"/>
                <a:ea typeface="Calibri"/>
                <a:cs typeface="Calibri"/>
                <a:sym typeface="Calibri"/>
              </a:rPr>
              <a:t>1</a:t>
            </a:r>
            <a:r>
              <a:rPr lang="en-US" sz="2000" b="0" i="0" u="none" strike="noStrike" cap="none">
                <a:solidFill>
                  <a:schemeClr val="dk1"/>
                </a:solidFill>
                <a:latin typeface="Calibri"/>
                <a:ea typeface="Calibri"/>
                <a:cs typeface="Calibri"/>
                <a:sym typeface="Calibri"/>
              </a:rPr>
              <a:t> + 10 = 62</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XAT= 23*26</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+ 0*26</a:t>
            </a:r>
            <a:r>
              <a:rPr lang="en-US" sz="2000" b="0" i="0" u="none" strike="noStrike" cap="none" baseline="30000">
                <a:solidFill>
                  <a:schemeClr val="dk1"/>
                </a:solidFill>
                <a:latin typeface="Calibri"/>
                <a:ea typeface="Calibri"/>
                <a:cs typeface="Calibri"/>
                <a:sym typeface="Calibri"/>
              </a:rPr>
              <a:t>1</a:t>
            </a:r>
            <a:r>
              <a:rPr lang="en-US" sz="2000" b="0" i="0" u="none" strike="noStrike" cap="none">
                <a:solidFill>
                  <a:schemeClr val="dk1"/>
                </a:solidFill>
                <a:latin typeface="Calibri"/>
                <a:ea typeface="Calibri"/>
                <a:cs typeface="Calibri"/>
                <a:sym typeface="Calibri"/>
              </a:rPr>
              <a:t> + 19 = 15567 </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XSE= 23 *26</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+ 18 * 26</a:t>
            </a:r>
            <a:r>
              <a:rPr lang="en-US" sz="2000" b="0" i="0" u="none" strike="noStrike" cap="none" baseline="30000">
                <a:solidFill>
                  <a:schemeClr val="dk1"/>
                </a:solidFill>
                <a:latin typeface="Calibri"/>
                <a:ea typeface="Calibri"/>
                <a:cs typeface="Calibri"/>
                <a:sym typeface="Calibri"/>
              </a:rPr>
              <a:t>1</a:t>
            </a:r>
            <a:r>
              <a:rPr lang="en-US" sz="2000" b="0" i="0" u="none" strike="noStrike" cap="none">
                <a:solidFill>
                  <a:schemeClr val="dk1"/>
                </a:solidFill>
                <a:latin typeface="Calibri"/>
                <a:ea typeface="Calibri"/>
                <a:cs typeface="Calibri"/>
                <a:sym typeface="Calibri"/>
              </a:rPr>
              <a:t> + 4 = 16020</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VEN= 21*26</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+ 4*26</a:t>
            </a:r>
            <a:r>
              <a:rPr lang="en-US" sz="2000" b="0" i="0" u="none" strike="noStrike" cap="none" baseline="30000">
                <a:solidFill>
                  <a:schemeClr val="dk1"/>
                </a:solidFill>
                <a:latin typeface="Calibri"/>
                <a:ea typeface="Calibri"/>
                <a:cs typeface="Calibri"/>
                <a:sym typeface="Calibri"/>
              </a:rPr>
              <a:t>1</a:t>
            </a:r>
            <a:r>
              <a:rPr lang="en-US" sz="2000" b="0" i="0" u="none" strike="noStrike" cap="none">
                <a:solidFill>
                  <a:schemeClr val="dk1"/>
                </a:solidFill>
                <a:latin typeface="Calibri"/>
                <a:ea typeface="Calibri"/>
                <a:cs typeface="Calibri"/>
                <a:sym typeface="Calibri"/>
              </a:rPr>
              <a:t> + 13 = 14313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What should be the value of 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value of n should be greater than 17575. How &amp; Why?</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Let p = 137 and q = 131; so that n= pq = 17947</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386" name="Google Shape;386;p38"/>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pic>
        <p:nvPicPr>
          <p:cNvPr id="387" name="Google Shape;387;p38"/>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9"/>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RSA Example- Key setup</a:t>
            </a:r>
            <a:endParaRPr/>
          </a:p>
        </p:txBody>
      </p:sp>
      <p:sp>
        <p:nvSpPr>
          <p:cNvPr id="393" name="Google Shape;393;p39"/>
          <p:cNvSpPr txBox="1">
            <a:spLocks noGrp="1"/>
          </p:cNvSpPr>
          <p:nvPr>
            <p:ph type="body" idx="1"/>
          </p:nvPr>
        </p:nvSpPr>
        <p:spPr>
          <a:xfrm>
            <a:off x="357187" y="1825625"/>
            <a:ext cx="8429625"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Compute phi value: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Ø(n) = (p-1)(q-1) = 136*130 = 17680</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Select encryption parameter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 gcd(e,17680)=1; choose e=3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Determine decryption parameter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 de=1 mod 17680 and d&lt; 17680</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Value is d=11787 since 11787*3 = 35361= 11787*2+1</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Publish public key                    PU= {3, 17947}</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Keep secret private key         PR={7, 17947}</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394" name="Google Shape;394;p39"/>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pic>
        <p:nvPicPr>
          <p:cNvPr id="395" name="Google Shape;395;p39"/>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Times New Roman"/>
              <a:buNone/>
            </a:pPr>
            <a:r>
              <a:rPr lang="en-US" sz="2800" b="1" i="0" u="none">
                <a:solidFill>
                  <a:schemeClr val="lt1"/>
                </a:solidFill>
                <a:latin typeface="Times New Roman"/>
                <a:ea typeface="Times New Roman"/>
                <a:cs typeface="Times New Roman"/>
                <a:sym typeface="Times New Roman"/>
              </a:rPr>
              <a:t>RSA Example- En/Decryption</a:t>
            </a:r>
            <a:endParaRPr/>
          </a:p>
        </p:txBody>
      </p:sp>
      <p:sp>
        <p:nvSpPr>
          <p:cNvPr id="401" name="Google Shape;401;p40"/>
          <p:cNvSpPr txBox="1">
            <a:spLocks noGrp="1"/>
          </p:cNvSpPr>
          <p:nvPr>
            <p:ph type="body" idx="1"/>
          </p:nvPr>
        </p:nvSpPr>
        <p:spPr>
          <a:xfrm>
            <a:off x="0" y="1825625"/>
            <a:ext cx="91440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sample RSA private/public operations are: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Given message M = ATT = 513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Encryption is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 = 513</a:t>
            </a:r>
            <a:r>
              <a:rPr lang="en-US" sz="2000" b="0" i="0" u="none" strike="noStrike" cap="none" baseline="30000">
                <a:solidFill>
                  <a:schemeClr val="dk1"/>
                </a:solidFill>
                <a:latin typeface="Calibri"/>
                <a:ea typeface="Calibri"/>
                <a:cs typeface="Calibri"/>
                <a:sym typeface="Calibri"/>
              </a:rPr>
              <a:t>3</a:t>
            </a:r>
            <a:r>
              <a:rPr lang="en-US" sz="2000" b="0" i="0" u="none" strike="noStrike" cap="none">
                <a:solidFill>
                  <a:schemeClr val="dk1"/>
                </a:solidFill>
                <a:latin typeface="Calibri"/>
                <a:ea typeface="Calibri"/>
                <a:cs typeface="Calibri"/>
                <a:sym typeface="Calibri"/>
              </a:rPr>
              <a:t> mod 17947 = 8363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Decryption is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 8363</a:t>
            </a:r>
            <a:r>
              <a:rPr lang="en-US" sz="2000" b="0" i="0" u="none" strike="noStrike" cap="none" baseline="30000">
                <a:solidFill>
                  <a:schemeClr val="dk1"/>
                </a:solidFill>
                <a:latin typeface="Calibri"/>
                <a:ea typeface="Calibri"/>
                <a:cs typeface="Calibri"/>
                <a:sym typeface="Calibri"/>
              </a:rPr>
              <a:t>11787</a:t>
            </a:r>
            <a:r>
              <a:rPr lang="en-US" sz="2000" b="0" i="0" u="none" strike="noStrike" cap="none">
                <a:solidFill>
                  <a:schemeClr val="dk1"/>
                </a:solidFill>
                <a:latin typeface="Calibri"/>
                <a:ea typeface="Calibri"/>
                <a:cs typeface="Calibri"/>
                <a:sym typeface="Calibri"/>
              </a:rPr>
              <a:t> mod 17947 = 513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Plaintext is represented as the set of integer’s m</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{513, 62, 15567, 16020, 14313}</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Cipher text is represented as the set of integers m</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 8363, 5017, 11884, 9546, 13366} </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402" name="Google Shape;402;p40"/>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pic>
        <p:nvPicPr>
          <p:cNvPr id="403" name="Google Shape;403;p40"/>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RSA Algorithm (Conti…)</a:t>
            </a:r>
            <a:endParaRPr/>
          </a:p>
        </p:txBody>
      </p:sp>
      <p:sp>
        <p:nvSpPr>
          <p:cNvPr id="409" name="Google Shape;409;p4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ctr" rtl="0">
              <a:lnSpc>
                <a:spcPct val="90000"/>
              </a:lnSpc>
              <a:spcBef>
                <a:spcPts val="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Encryption by Bob with Alice’s Public Key</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Plaintext:                         M&lt;n</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Cipher Text                       C= M</a:t>
            </a:r>
            <a:r>
              <a:rPr lang="en-US" sz="2000" b="0" i="0" u="none" baseline="30000">
                <a:solidFill>
                  <a:schemeClr val="dk1"/>
                </a:solidFill>
                <a:latin typeface="Calibri"/>
                <a:ea typeface="Calibri"/>
                <a:cs typeface="Calibri"/>
                <a:sym typeface="Calibri"/>
              </a:rPr>
              <a:t>e </a:t>
            </a:r>
            <a:r>
              <a:rPr lang="en-US" sz="2000" b="0" i="0" u="none">
                <a:solidFill>
                  <a:schemeClr val="dk1"/>
                </a:solidFill>
                <a:latin typeface="Calibri"/>
                <a:ea typeface="Calibri"/>
                <a:cs typeface="Calibri"/>
                <a:sym typeface="Calibri"/>
              </a:rPr>
              <a:t>mod n</a:t>
            </a:r>
            <a:endParaRPr/>
          </a:p>
          <a:p>
            <a:pPr marL="228600" marR="0" lvl="0" indent="-228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ctr"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Decryption by Alice with Alice’s Private Key</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Cipher text:                      C</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Plain Text: 		         M= C</a:t>
            </a:r>
            <a:r>
              <a:rPr lang="en-US" sz="2000" b="0" i="0" u="none" baseline="30000">
                <a:solidFill>
                  <a:schemeClr val="dk1"/>
                </a:solidFill>
                <a:latin typeface="Calibri"/>
                <a:ea typeface="Calibri"/>
                <a:cs typeface="Calibri"/>
                <a:sym typeface="Calibri"/>
              </a:rPr>
              <a:t>d</a:t>
            </a:r>
            <a:r>
              <a:rPr lang="en-US" sz="2000" b="0" i="0" u="none">
                <a:solidFill>
                  <a:schemeClr val="dk1"/>
                </a:solidFill>
                <a:latin typeface="Calibri"/>
                <a:ea typeface="Calibri"/>
                <a:cs typeface="Calibri"/>
                <a:sym typeface="Calibri"/>
              </a:rPr>
              <a:t> mod n</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410" name="Google Shape;410;p41"/>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pic>
        <p:nvPicPr>
          <p:cNvPr id="411" name="Google Shape;411;p41"/>
          <p:cNvPicPr preferRelativeResize="0"/>
          <p:nvPr/>
        </p:nvPicPr>
        <p:blipFill rotWithShape="1">
          <a:blip r:embed="rId3">
            <a:alphaModFix/>
          </a:blip>
          <a:srcRect/>
          <a:stretch/>
        </p:blipFill>
        <p:spPr>
          <a:xfrm>
            <a:off x="8632825" y="6346825"/>
            <a:ext cx="304800" cy="304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sp>
        <p:nvSpPr>
          <p:cNvPr id="416" name="Google Shape;416;p42"/>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Security of RSA</a:t>
            </a:r>
            <a:endParaRPr/>
          </a:p>
        </p:txBody>
      </p:sp>
      <p:sp>
        <p:nvSpPr>
          <p:cNvPr id="417" name="Google Shape;417;p4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Four possible approaches to attacking the RSA algorithm are as follows:</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i="0" u="none" dirty="0">
                <a:solidFill>
                  <a:schemeClr val="dk1"/>
                </a:solidFill>
                <a:latin typeface="Calibri"/>
                <a:ea typeface="Calibri"/>
                <a:cs typeface="Calibri"/>
                <a:sym typeface="Calibri"/>
              </a:rPr>
              <a:t>Brute force: </a:t>
            </a:r>
            <a:r>
              <a:rPr lang="en-US" sz="2000" b="0" i="0" u="none" dirty="0">
                <a:solidFill>
                  <a:schemeClr val="dk1"/>
                </a:solidFill>
                <a:latin typeface="Calibri"/>
                <a:ea typeface="Calibri"/>
                <a:cs typeface="Calibri"/>
                <a:sym typeface="Calibri"/>
              </a:rPr>
              <a:t>this involves trying all possible private keys.</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The defense against the brute-force approach is same for RSA as for other cryptosystem, namely, use a large key space.</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So the large number of bit in d is better.</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However, because the calculations involve, both in key generation and in encryption/decryption, are complex, the large the size of key, the slower the system will run.</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i="0" u="none" dirty="0">
                <a:solidFill>
                  <a:schemeClr val="dk1"/>
                </a:solidFill>
                <a:latin typeface="Calibri"/>
                <a:ea typeface="Calibri"/>
                <a:cs typeface="Calibri"/>
                <a:sym typeface="Calibri"/>
              </a:rPr>
              <a:t>Timing attacks: </a:t>
            </a:r>
            <a:r>
              <a:rPr lang="en-US" sz="2000" b="0" i="0" u="none" dirty="0">
                <a:solidFill>
                  <a:schemeClr val="dk1"/>
                </a:solidFill>
                <a:latin typeface="Calibri"/>
                <a:ea typeface="Calibri"/>
                <a:cs typeface="Calibri"/>
                <a:sym typeface="Calibri"/>
              </a:rPr>
              <a:t>these depend on the running time of the decryption algorithm.</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i="0" u="none" dirty="0">
                <a:solidFill>
                  <a:schemeClr val="dk1"/>
                </a:solidFill>
                <a:latin typeface="Calibri"/>
                <a:ea typeface="Calibri"/>
                <a:cs typeface="Calibri"/>
                <a:sym typeface="Calibri"/>
              </a:rPr>
              <a:t>Chosen </a:t>
            </a:r>
            <a:r>
              <a:rPr lang="en-US" sz="2000" i="0" u="none" dirty="0" err="1">
                <a:solidFill>
                  <a:schemeClr val="dk1"/>
                </a:solidFill>
                <a:latin typeface="Calibri"/>
                <a:ea typeface="Calibri"/>
                <a:cs typeface="Calibri"/>
                <a:sym typeface="Calibri"/>
              </a:rPr>
              <a:t>ciphertext</a:t>
            </a:r>
            <a:r>
              <a:rPr lang="en-US" sz="2000" i="0" u="none" dirty="0">
                <a:solidFill>
                  <a:schemeClr val="dk1"/>
                </a:solidFill>
                <a:latin typeface="Calibri"/>
                <a:ea typeface="Calibri"/>
                <a:cs typeface="Calibri"/>
                <a:sym typeface="Calibri"/>
              </a:rPr>
              <a:t> attacks: </a:t>
            </a:r>
            <a:r>
              <a:rPr lang="en-US" sz="2000" b="0" i="0" u="none" dirty="0">
                <a:solidFill>
                  <a:schemeClr val="dk1"/>
                </a:solidFill>
                <a:latin typeface="Calibri"/>
                <a:ea typeface="Calibri"/>
                <a:cs typeface="Calibri"/>
                <a:sym typeface="Calibri"/>
              </a:rPr>
              <a:t>this type of attack exploits properties of the RSA algorithm.</a:t>
            </a:r>
            <a:endParaRPr dirty="0"/>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p:txBody>
      </p:sp>
      <p:pic>
        <p:nvPicPr>
          <p:cNvPr id="418" name="Google Shape;418;p42"/>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419" name="Google Shape;419;p42"/>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4"/>
          <p:cNvSpPr txBox="1"/>
          <p:nvPr/>
        </p:nvSpPr>
        <p:spPr>
          <a:xfrm>
            <a:off x="190500" y="2286000"/>
            <a:ext cx="8596312" cy="286226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Two numbers a, b are relatively prime if have no common divisors apart from 1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Ex. 8 &amp; 15 are relatively prime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since factors of 8 are 1,2,4,8 and of 15 are 1,3,5,15 and 1 is the only common factor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105" name="Google Shape;105;p4"/>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4"/>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Relative Prime Number</a:t>
            </a:r>
            <a:endParaRPr sz="1400" b="0" i="0" u="none" strike="noStrike" cap="none">
              <a:solidFill>
                <a:srgbClr val="000000"/>
              </a:solidFill>
              <a:latin typeface="Arial"/>
              <a:ea typeface="Arial"/>
              <a:cs typeface="Arial"/>
              <a:sym typeface="Arial"/>
            </a:endParaRPr>
          </a:p>
        </p:txBody>
      </p:sp>
      <p:sp>
        <p:nvSpPr>
          <p:cNvPr id="107" name="Google Shape;107;p4"/>
          <p:cNvSpPr txBox="1"/>
          <p:nvPr/>
        </p:nvSpPr>
        <p:spPr>
          <a:xfrm>
            <a:off x="6643687" y="6073775"/>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4"/>
          <p:cNvSpPr txBox="1"/>
          <p:nvPr/>
        </p:nvSpPr>
        <p:spPr>
          <a:xfrm flipH="1">
            <a:off x="6564312" y="6072187"/>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09" name="Google Shape;109;p4"/>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10" name="Google Shape;110;p4"/>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3"/>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Security of RSA (Conti…)</a:t>
            </a:r>
            <a:endParaRPr/>
          </a:p>
        </p:txBody>
      </p:sp>
      <p:sp>
        <p:nvSpPr>
          <p:cNvPr id="425" name="Google Shape;425;p43"/>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i="0" u="none" dirty="0">
                <a:solidFill>
                  <a:schemeClr val="dk1"/>
                </a:solidFill>
                <a:latin typeface="Calibri"/>
                <a:ea typeface="Calibri"/>
                <a:cs typeface="Calibri"/>
                <a:sym typeface="Calibri"/>
              </a:rPr>
              <a:t>The Factoring Problem: </a:t>
            </a:r>
            <a:r>
              <a:rPr lang="en-US" sz="2000" b="0" i="0" u="none" dirty="0">
                <a:solidFill>
                  <a:schemeClr val="dk1"/>
                </a:solidFill>
                <a:latin typeface="Calibri"/>
                <a:ea typeface="Calibri"/>
                <a:cs typeface="Calibri"/>
                <a:sym typeface="Calibri"/>
              </a:rPr>
              <a:t>we can identify three approaches to attacking RSA mathematically.</a:t>
            </a:r>
            <a:endParaRPr dirty="0"/>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Factor n into its two prime factors. This enables calculation of ø(n)=(p-1)(q-1), which, in turn, enables determination of         d = e</a:t>
            </a:r>
            <a:r>
              <a:rPr lang="en-US" sz="2000" b="0" i="0" u="none" baseline="30000" dirty="0">
                <a:solidFill>
                  <a:schemeClr val="dk1"/>
                </a:solidFill>
                <a:latin typeface="Calibri"/>
                <a:ea typeface="Calibri"/>
                <a:cs typeface="Calibri"/>
                <a:sym typeface="Calibri"/>
              </a:rPr>
              <a:t>-1</a:t>
            </a:r>
            <a:r>
              <a:rPr lang="en-US" sz="2000" b="0" i="0" u="none" dirty="0">
                <a:solidFill>
                  <a:schemeClr val="dk1"/>
                </a:solidFill>
                <a:latin typeface="Calibri"/>
                <a:ea typeface="Calibri"/>
                <a:cs typeface="Calibri"/>
                <a:sym typeface="Calibri"/>
              </a:rPr>
              <a:t> mod ø(n)</a:t>
            </a:r>
            <a:endParaRPr dirty="0"/>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Determine ø(n) directly, without first determining p and q. Again, this enables determination of d = e</a:t>
            </a:r>
            <a:r>
              <a:rPr lang="en-US" sz="2000" b="0" i="0" u="none" baseline="30000" dirty="0">
                <a:solidFill>
                  <a:schemeClr val="dk1"/>
                </a:solidFill>
                <a:latin typeface="Calibri"/>
                <a:ea typeface="Calibri"/>
                <a:cs typeface="Calibri"/>
                <a:sym typeface="Calibri"/>
              </a:rPr>
              <a:t>-1</a:t>
            </a:r>
            <a:r>
              <a:rPr lang="en-US" sz="2000" b="0" i="0" u="none" dirty="0">
                <a:solidFill>
                  <a:schemeClr val="dk1"/>
                </a:solidFill>
                <a:latin typeface="Calibri"/>
                <a:ea typeface="Calibri"/>
                <a:cs typeface="Calibri"/>
                <a:sym typeface="Calibri"/>
              </a:rPr>
              <a:t> mod ø(n).</a:t>
            </a:r>
            <a:endParaRPr dirty="0"/>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Determine d directly, without determining ø(n) </a:t>
            </a:r>
            <a:endParaRPr dirty="0"/>
          </a:p>
          <a:p>
            <a:pPr marL="228600" marR="0" lvl="0" indent="-101600" algn="l" rtl="0">
              <a:lnSpc>
                <a:spcPct val="90000"/>
              </a:lnSpc>
              <a:spcBef>
                <a:spcPts val="1000"/>
              </a:spcBef>
              <a:spcAft>
                <a:spcPts val="0"/>
              </a:spcAft>
              <a:buClr>
                <a:schemeClr val="dk1"/>
              </a:buClr>
              <a:buSzPts val="2000"/>
              <a:buFont typeface="Arial"/>
              <a:buNone/>
            </a:pPr>
            <a:endParaRPr sz="2000" b="0" i="0" u="none" dirty="0">
              <a:solidFill>
                <a:schemeClr val="dk1"/>
              </a:solidFill>
              <a:latin typeface="Calibri"/>
              <a:ea typeface="Calibri"/>
              <a:cs typeface="Calibri"/>
              <a:sym typeface="Calibri"/>
            </a:endParaRPr>
          </a:p>
        </p:txBody>
      </p:sp>
      <p:pic>
        <p:nvPicPr>
          <p:cNvPr id="426" name="Google Shape;426;p43"/>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427" name="Google Shape;427;p43"/>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4"/>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Security of RSA (Conti…)</a:t>
            </a:r>
            <a:endParaRPr/>
          </a:p>
        </p:txBody>
      </p:sp>
      <p:sp>
        <p:nvSpPr>
          <p:cNvPr id="433" name="Google Shape;433;p44"/>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1" i="0" u="none">
                <a:solidFill>
                  <a:schemeClr val="dk1"/>
                </a:solidFill>
                <a:latin typeface="Calibri"/>
                <a:ea typeface="Calibri"/>
                <a:cs typeface="Calibri"/>
                <a:sym typeface="Calibri"/>
              </a:rPr>
              <a:t>Timing Attacks:</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Paul kocher, a cryptographic consultant, demonstrated that a snooper can determine a private key by keeping track of how long a computer takes to decipher message.</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Timing attacks are applicable not just for RSA, but to other public-key cryptography systems.</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This attack is alarming for two reasons: it comes from a completely unexpected direction and it is a ciphertext-only attack.</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434" name="Google Shape;434;p44"/>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435" name="Google Shape;435;p44"/>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5"/>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The Security of RSA (Conti…)</a:t>
            </a:r>
            <a:endParaRPr/>
          </a:p>
        </p:txBody>
      </p:sp>
      <p:sp>
        <p:nvSpPr>
          <p:cNvPr id="441" name="Google Shape;441;p45"/>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There are simple countermeasures that can be used for timing attack:</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Constant exponentiation time.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Ensure that all exponentiations take the same amount of time before returning a result. This is a simple but does degrade performance.</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Random delay</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Better performance could be achieved by adding a random delay to the exponentiation algorithm to confuse the timing attack.</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Blinding: multiply the ciphertext by a random number before performing exponentiation .</a:t>
            </a:r>
            <a:endParaRPr/>
          </a:p>
          <a:p>
            <a:pPr marL="228600" marR="0" lvl="0" indent="-228600" algn="just"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This process prevents the attacker from knowing what ciphertext bits are being processed inside the computer and so prevents the bit-by-bit analysis essential to the timing attack</a:t>
            </a:r>
            <a:endParaRPr/>
          </a:p>
        </p:txBody>
      </p:sp>
      <p:pic>
        <p:nvPicPr>
          <p:cNvPr id="442" name="Google Shape;442;p45"/>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443" name="Google Shape;443;p45"/>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6"/>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imes New Roman"/>
              <a:buNone/>
            </a:pPr>
            <a:r>
              <a:rPr lang="en-US" sz="3200" b="1" i="0" u="none">
                <a:solidFill>
                  <a:schemeClr val="lt1"/>
                </a:solidFill>
                <a:latin typeface="Times New Roman"/>
                <a:ea typeface="Times New Roman"/>
                <a:cs typeface="Times New Roman"/>
                <a:sym typeface="Times New Roman"/>
              </a:rPr>
              <a:t>Issue:</a:t>
            </a:r>
            <a:endParaRPr/>
          </a:p>
        </p:txBody>
      </p:sp>
      <p:sp>
        <p:nvSpPr>
          <p:cNvPr id="449" name="Google Shape;449;p46"/>
          <p:cNvSpPr txBox="1">
            <a:spLocks noGrp="1"/>
          </p:cNvSpPr>
          <p:nvPr>
            <p:ph type="body" idx="1"/>
          </p:nvPr>
        </p:nvSpPr>
        <p:spPr>
          <a:xfrm>
            <a:off x="571500" y="2214562"/>
            <a:ext cx="8229600" cy="9715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3200"/>
              <a:buFont typeface="Arial"/>
              <a:buChar char="•"/>
            </a:pPr>
            <a:r>
              <a:rPr lang="en-US" sz="3200" b="1" i="0" u="none">
                <a:solidFill>
                  <a:schemeClr val="dk1"/>
                </a:solidFill>
                <a:latin typeface="Calibri"/>
                <a:ea typeface="Calibri"/>
                <a:cs typeface="Calibri"/>
                <a:sym typeface="Calibri"/>
              </a:rPr>
              <a:t>How to exchange same secret key so that no one else can obtain a copy.</a:t>
            </a:r>
            <a:endParaRPr/>
          </a:p>
          <a:p>
            <a:pPr marL="228600" marR="0" lvl="0" indent="-25400" algn="l" rtl="0">
              <a:lnSpc>
                <a:spcPct val="90000"/>
              </a:lnSpc>
              <a:spcBef>
                <a:spcPts val="1000"/>
              </a:spcBef>
              <a:spcAft>
                <a:spcPts val="0"/>
              </a:spcAft>
              <a:buClr>
                <a:schemeClr val="dk1"/>
              </a:buClr>
              <a:buSzPts val="3200"/>
              <a:buFont typeface="Arial"/>
              <a:buNone/>
            </a:pPr>
            <a:endParaRPr sz="3200" b="1" i="0" u="none">
              <a:solidFill>
                <a:schemeClr val="dk1"/>
              </a:solidFill>
              <a:latin typeface="Calibri"/>
              <a:ea typeface="Calibri"/>
              <a:cs typeface="Calibri"/>
              <a:sym typeface="Calibri"/>
            </a:endParaRPr>
          </a:p>
        </p:txBody>
      </p:sp>
      <p:sp>
        <p:nvSpPr>
          <p:cNvPr id="450" name="Google Shape;450;p46"/>
          <p:cNvSpPr txBox="1"/>
          <p:nvPr/>
        </p:nvSpPr>
        <p:spPr>
          <a:xfrm>
            <a:off x="571500" y="2428875"/>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1" name="Google Shape;451;p46"/>
          <p:cNvSpPr txBox="1"/>
          <p:nvPr/>
        </p:nvSpPr>
        <p:spPr>
          <a:xfrm>
            <a:off x="714375" y="2571750"/>
            <a:ext cx="8229600" cy="1857375"/>
          </a:xfrm>
          <a:prstGeom prst="rect">
            <a:avLst/>
          </a:prstGeom>
          <a:noFill/>
          <a:ln>
            <a:noFill/>
          </a:ln>
        </p:spPr>
        <p:txBody>
          <a:bodyPr spcFirstLastPara="1" wrap="square" lIns="91425" tIns="45700" rIns="91425" bIns="45700" anchor="t" anchorCtr="0">
            <a:norm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Diffie Hellman Key Exchange algorithm</a:t>
            </a:r>
            <a:endParaRPr sz="1400" b="0" i="0" u="none" strike="noStrike" cap="none">
              <a:solidFill>
                <a:srgbClr val="000000"/>
              </a:solidFill>
              <a:latin typeface="Arial"/>
              <a:ea typeface="Arial"/>
              <a:cs typeface="Arial"/>
              <a:sym typeface="Arial"/>
            </a:endParaRPr>
          </a:p>
        </p:txBody>
      </p:sp>
      <p:pic>
        <p:nvPicPr>
          <p:cNvPr id="452" name="Google Shape;452;p46"/>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453" name="Google Shape;453;p46"/>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2852"/>
            <a:ext cx="9072349" cy="732194"/>
          </a:xfrm>
        </p:spPr>
        <p:txBody>
          <a:bodyPr/>
          <a:lstStyle/>
          <a:p>
            <a:r>
              <a:rPr lang="en-US" dirty="0" smtClean="0"/>
              <a:t>        DIFFIE-HELLMAN KEY EXCHANGE ALGORITHM</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extLst>
      <p:ext uri="{BB962C8B-B14F-4D97-AF65-F5344CB8AC3E}">
        <p14:creationId xmlns:p14="http://schemas.microsoft.com/office/powerpoint/2010/main" val="917582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0" y="987425"/>
            <a:ext cx="9072349" cy="732194"/>
          </a:xfrm>
        </p:spPr>
        <p:txBody>
          <a:bodyPr/>
          <a:lstStyle/>
          <a:p>
            <a:r>
              <a:rPr lang="en-US" dirty="0" smtClean="0"/>
              <a:t>                          </a:t>
            </a:r>
            <a:r>
              <a:rPr lang="en-US" dirty="0" err="1" smtClean="0"/>
              <a:t>Diffie</a:t>
            </a:r>
            <a:r>
              <a:rPr lang="en-US" dirty="0" smtClean="0"/>
              <a:t> Hellman Algorithm</a:t>
            </a:r>
            <a:endParaRPr lang="en-IN" dirty="0"/>
          </a:p>
        </p:txBody>
      </p:sp>
      <p:sp>
        <p:nvSpPr>
          <p:cNvPr id="4" name="Text Placeholder 3"/>
          <p:cNvSpPr>
            <a:spLocks noGrp="1"/>
          </p:cNvSpPr>
          <p:nvPr>
            <p:ph type="body" idx="1"/>
          </p:nvPr>
        </p:nvSpPr>
        <p:spPr>
          <a:xfrm>
            <a:off x="292058" y="1879979"/>
            <a:ext cx="8851941" cy="3811588"/>
          </a:xfrm>
        </p:spPr>
        <p:txBody>
          <a:bodyPr>
            <a:normAutofit/>
          </a:bodyPr>
          <a:lstStyle/>
          <a:p>
            <a:pPr marL="571500" indent="-342900">
              <a:buFont typeface="Arial" panose="020B0604020202020204" pitchFamily="34" charset="0"/>
              <a:buChar char="•"/>
            </a:pPr>
            <a:r>
              <a:rPr lang="en-US" sz="2400" b="0" dirty="0" smtClean="0">
                <a:latin typeface="Times New Roman" panose="02020603050405020304" pitchFamily="18" charset="0"/>
                <a:cs typeface="Times New Roman" panose="02020603050405020304" pitchFamily="18" charset="0"/>
              </a:rPr>
              <a:t>The </a:t>
            </a:r>
            <a:r>
              <a:rPr lang="en-US" sz="2400" b="0" dirty="0" err="1">
                <a:latin typeface="Times New Roman" panose="02020603050405020304" pitchFamily="18" charset="0"/>
                <a:cs typeface="Times New Roman" panose="02020603050405020304" pitchFamily="18" charset="0"/>
              </a:rPr>
              <a:t>Diffie</a:t>
            </a:r>
            <a:r>
              <a:rPr lang="en-US" sz="2400" b="0" dirty="0">
                <a:latin typeface="Times New Roman" panose="02020603050405020304" pitchFamily="18" charset="0"/>
                <a:cs typeface="Times New Roman" panose="02020603050405020304" pitchFamily="18" charset="0"/>
              </a:rPr>
              <a:t>-Hellman (DH) key exchange algorithm is a clever method for two parties (like Alice and Bob) to securely establish a shared secret key over an insecure public channel, without ever actually exchanging the key itself. Here's a simplified explanation:</a:t>
            </a:r>
          </a:p>
          <a:p>
            <a:pPr marL="5715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Imagine Alice and Bob want to chat secretly over a walkie-talkie:</a:t>
            </a:r>
          </a:p>
          <a:p>
            <a:pPr marL="5715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Public Agreement: They agree on two publicly known numbers: a large prime number (p) and a base number (g). Think of these like ingredients for a secret recipe</a:t>
            </a:r>
            <a:r>
              <a:rPr lang="en-US" sz="2400" b="0" dirty="0" smtClean="0">
                <a:latin typeface="Times New Roman" panose="02020603050405020304" pitchFamily="18" charset="0"/>
                <a:cs typeface="Times New Roman" panose="02020603050405020304" pitchFamily="18" charset="0"/>
              </a:rPr>
              <a:t>.</a:t>
            </a:r>
            <a:endParaRPr lang="en-US" sz="2400" b="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extLst>
      <p:ext uri="{BB962C8B-B14F-4D97-AF65-F5344CB8AC3E}">
        <p14:creationId xmlns:p14="http://schemas.microsoft.com/office/powerpoint/2010/main" val="3717664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0" y="987425"/>
            <a:ext cx="9072349" cy="732194"/>
          </a:xfrm>
        </p:spPr>
        <p:txBody>
          <a:bodyPr/>
          <a:lstStyle/>
          <a:p>
            <a:r>
              <a:rPr lang="en-US" dirty="0" err="1"/>
              <a:t>Diffie</a:t>
            </a:r>
            <a:r>
              <a:rPr lang="en-US" dirty="0"/>
              <a:t> Hellman Algorithm</a:t>
            </a:r>
            <a:endParaRPr lang="en-IN" dirty="0"/>
          </a:p>
        </p:txBody>
      </p:sp>
      <p:sp>
        <p:nvSpPr>
          <p:cNvPr id="4" name="Text Placeholder 3"/>
          <p:cNvSpPr>
            <a:spLocks noGrp="1"/>
          </p:cNvSpPr>
          <p:nvPr>
            <p:ph type="body" idx="1"/>
          </p:nvPr>
        </p:nvSpPr>
        <p:spPr>
          <a:xfrm>
            <a:off x="292058" y="1879979"/>
            <a:ext cx="8851941" cy="3811588"/>
          </a:xfrm>
        </p:spPr>
        <p:txBody>
          <a:bodyPr>
            <a:normAutofit fontScale="70000" lnSpcReduction="20000"/>
          </a:bodyPr>
          <a:lstStyle/>
          <a:p>
            <a:pPr marL="685800" indent="-457200">
              <a:buFont typeface="Arial" panose="020B0604020202020204" pitchFamily="34" charset="0"/>
              <a:buChar char="•"/>
            </a:pPr>
            <a:r>
              <a:rPr lang="en-US" sz="3200" b="0" dirty="0">
                <a:latin typeface="Times New Roman" panose="02020603050405020304" pitchFamily="18" charset="0"/>
                <a:cs typeface="Times New Roman" panose="02020603050405020304" pitchFamily="18" charset="0"/>
              </a:rPr>
              <a:t>Secret Ingredients: Each keeps a secret number to themselves (a for Alice and b for Bob). These are their private keys.</a:t>
            </a:r>
          </a:p>
          <a:p>
            <a:pPr marL="685800" indent="-457200">
              <a:buFont typeface="Arial" panose="020B0604020202020204" pitchFamily="34" charset="0"/>
              <a:buChar char="•"/>
            </a:pPr>
            <a:r>
              <a:rPr lang="en-US" sz="3200" b="0" dirty="0">
                <a:latin typeface="Times New Roman" panose="02020603050405020304" pitchFamily="18" charset="0"/>
                <a:cs typeface="Times New Roman" panose="02020603050405020304" pitchFamily="18" charset="0"/>
              </a:rPr>
              <a:t>Key Exchange:</a:t>
            </a:r>
          </a:p>
          <a:p>
            <a:pPr marL="11430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Alice uses her secret (a) and the public ingredients (g and p) to create a message (A) and sends it over the walkie-talkie (insecure channel).</a:t>
            </a:r>
          </a:p>
          <a:p>
            <a:pPr marL="11430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Bob does the same with his secret (b), creating a message (B) and sending it back.</a:t>
            </a:r>
          </a:p>
          <a:p>
            <a:pPr marL="685800" indent="-457200">
              <a:buFont typeface="Arial" panose="020B0604020202020204" pitchFamily="34" charset="0"/>
              <a:buChar char="•"/>
            </a:pPr>
            <a:r>
              <a:rPr lang="en-US" sz="3200" b="0" dirty="0">
                <a:latin typeface="Times New Roman" panose="02020603050405020304" pitchFamily="18" charset="0"/>
                <a:cs typeface="Times New Roman" panose="02020603050405020304" pitchFamily="18" charset="0"/>
              </a:rPr>
              <a:t>Secret Handshake:</a:t>
            </a:r>
          </a:p>
          <a:p>
            <a:pPr marL="11430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Alice now uses Bob's message (B) along with her own secret (a) and the public numbers (p and g) to create a shared secret key (K).</a:t>
            </a:r>
          </a:p>
          <a:p>
            <a:pPr marL="11430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Bob uses Alice's message (A) along with his own secret (b) and the public numbers to arrive at the same shared secret key (K).</a:t>
            </a:r>
          </a:p>
          <a:p>
            <a:pPr marL="571500" indent="-342900">
              <a:buFont typeface="Arial" panose="020B0604020202020204" pitchFamily="34" charset="0"/>
              <a:buChar char="•"/>
            </a:pPr>
            <a:endParaRPr lang="en-IN" b="0" dirty="0">
              <a:latin typeface="Bahnschrift SemiLight" panose="020B0502040204020203"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extLst>
      <p:ext uri="{BB962C8B-B14F-4D97-AF65-F5344CB8AC3E}">
        <p14:creationId xmlns:p14="http://schemas.microsoft.com/office/powerpoint/2010/main" val="4132021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0" y="987425"/>
            <a:ext cx="9072349" cy="732194"/>
          </a:xfrm>
        </p:spPr>
        <p:txBody>
          <a:bodyPr/>
          <a:lstStyle/>
          <a:p>
            <a:r>
              <a:rPr lang="en-US" dirty="0" err="1"/>
              <a:t>Diffie</a:t>
            </a:r>
            <a:r>
              <a:rPr lang="en-US" dirty="0"/>
              <a:t> Hellman Algorithm</a:t>
            </a:r>
            <a:endParaRPr lang="en-IN" dirty="0"/>
          </a:p>
        </p:txBody>
      </p:sp>
      <p:sp>
        <p:nvSpPr>
          <p:cNvPr id="4" name="Text Placeholder 3"/>
          <p:cNvSpPr>
            <a:spLocks noGrp="1"/>
          </p:cNvSpPr>
          <p:nvPr>
            <p:ph type="body" idx="1"/>
          </p:nvPr>
        </p:nvSpPr>
        <p:spPr>
          <a:xfrm>
            <a:off x="292058" y="1879979"/>
            <a:ext cx="8851941" cy="3811588"/>
          </a:xfrm>
        </p:spPr>
        <p:txBody>
          <a:bodyPr>
            <a:normAutofit/>
          </a:bodyPr>
          <a:lstStyle/>
          <a:p>
            <a:pPr marL="685800" indent="-45720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Crucially, no one listening on the walkie-talkie can figure out the secret key (K) from the messages exchanged (A and B). The math behind DH makes it very difficult to derive the secret key without the private information (a and b).</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extLst>
      <p:ext uri="{BB962C8B-B14F-4D97-AF65-F5344CB8AC3E}">
        <p14:creationId xmlns:p14="http://schemas.microsoft.com/office/powerpoint/2010/main" val="2262279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7"/>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2900"/>
              <a:buFont typeface="Calibri"/>
              <a:buNone/>
            </a:pPr>
            <a:r>
              <a:rPr lang="en-US" sz="2900" b="1" i="0" u="none">
                <a:solidFill>
                  <a:schemeClr val="lt1"/>
                </a:solidFill>
                <a:latin typeface="Calibri"/>
                <a:ea typeface="Calibri"/>
                <a:cs typeface="Calibri"/>
                <a:sym typeface="Calibri"/>
              </a:rPr>
              <a:t>Alice wants to send a message to Bob</a:t>
            </a:r>
            <a:br>
              <a:rPr lang="en-US" sz="2900" b="1" i="0" u="none">
                <a:solidFill>
                  <a:schemeClr val="lt1"/>
                </a:solidFill>
                <a:latin typeface="Calibri"/>
                <a:ea typeface="Calibri"/>
                <a:cs typeface="Calibri"/>
                <a:sym typeface="Calibri"/>
              </a:rPr>
            </a:br>
            <a:endParaRPr/>
          </a:p>
        </p:txBody>
      </p:sp>
      <p:pic>
        <p:nvPicPr>
          <p:cNvPr id="460" name="Google Shape;460;p47"/>
          <p:cNvPicPr preferRelativeResize="0"/>
          <p:nvPr/>
        </p:nvPicPr>
        <p:blipFill rotWithShape="1">
          <a:blip r:embed="rId3">
            <a:alphaModFix/>
          </a:blip>
          <a:srcRect/>
          <a:stretch/>
        </p:blipFill>
        <p:spPr>
          <a:xfrm>
            <a:off x="911225" y="3735387"/>
            <a:ext cx="1060450" cy="2028825"/>
          </a:xfrm>
          <a:prstGeom prst="rect">
            <a:avLst/>
          </a:prstGeom>
          <a:noFill/>
          <a:ln>
            <a:noFill/>
          </a:ln>
        </p:spPr>
      </p:pic>
      <p:pic>
        <p:nvPicPr>
          <p:cNvPr id="461" name="Google Shape;461;p47"/>
          <p:cNvPicPr preferRelativeResize="0"/>
          <p:nvPr/>
        </p:nvPicPr>
        <p:blipFill rotWithShape="1">
          <a:blip r:embed="rId4">
            <a:alphaModFix/>
          </a:blip>
          <a:srcRect/>
          <a:stretch/>
        </p:blipFill>
        <p:spPr>
          <a:xfrm>
            <a:off x="7637462" y="3705225"/>
            <a:ext cx="869950" cy="2101850"/>
          </a:xfrm>
          <a:prstGeom prst="rect">
            <a:avLst/>
          </a:prstGeom>
          <a:noFill/>
          <a:ln>
            <a:noFill/>
          </a:ln>
        </p:spPr>
      </p:pic>
      <p:sp>
        <p:nvSpPr>
          <p:cNvPr id="462" name="Google Shape;462;p47"/>
          <p:cNvSpPr txBox="1"/>
          <p:nvPr/>
        </p:nvSpPr>
        <p:spPr>
          <a:xfrm>
            <a:off x="1071562" y="5929312"/>
            <a:ext cx="10572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p:txBody>
      </p:sp>
      <p:sp>
        <p:nvSpPr>
          <p:cNvPr id="463" name="Google Shape;463;p47"/>
          <p:cNvSpPr txBox="1"/>
          <p:nvPr/>
        </p:nvSpPr>
        <p:spPr>
          <a:xfrm>
            <a:off x="7572375" y="6072187"/>
            <a:ext cx="990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cxnSp>
        <p:nvCxnSpPr>
          <p:cNvPr id="464" name="Google Shape;464;p47"/>
          <p:cNvCxnSpPr/>
          <p:nvPr/>
        </p:nvCxnSpPr>
        <p:spPr>
          <a:xfrm>
            <a:off x="1971675" y="4749800"/>
            <a:ext cx="5665787" cy="6350"/>
          </a:xfrm>
          <a:prstGeom prst="straightConnector1">
            <a:avLst/>
          </a:prstGeom>
          <a:noFill/>
          <a:ln w="60325" cap="flat" cmpd="sng">
            <a:solidFill>
              <a:schemeClr val="dk1"/>
            </a:solidFill>
            <a:prstDash val="solid"/>
            <a:miter lim="800000"/>
            <a:headEnd type="none" w="sm" len="sm"/>
            <a:tailEnd type="stealth" w="med" len="med"/>
          </a:ln>
        </p:spPr>
      </p:cxnSp>
      <p:pic>
        <p:nvPicPr>
          <p:cNvPr id="465" name="Google Shape;465;p47" descr="D:\IS\interview\envelope.jpg"/>
          <p:cNvPicPr preferRelativeResize="0"/>
          <p:nvPr/>
        </p:nvPicPr>
        <p:blipFill rotWithShape="1">
          <a:blip r:embed="rId5">
            <a:alphaModFix/>
          </a:blip>
          <a:srcRect/>
          <a:stretch/>
        </p:blipFill>
        <p:spPr>
          <a:xfrm>
            <a:off x="2143125" y="4857750"/>
            <a:ext cx="714375" cy="693737"/>
          </a:xfrm>
          <a:prstGeom prst="rect">
            <a:avLst/>
          </a:prstGeom>
          <a:noFill/>
          <a:ln>
            <a:noFill/>
          </a:ln>
        </p:spPr>
      </p:pic>
      <p:pic>
        <p:nvPicPr>
          <p:cNvPr id="466" name="Google Shape;466;p47"/>
          <p:cNvPicPr preferRelativeResize="0"/>
          <p:nvPr/>
        </p:nvPicPr>
        <p:blipFill rotWithShape="1">
          <a:blip r:embed="rId6">
            <a:alphaModFix/>
          </a:blip>
          <a:srcRect/>
          <a:stretch/>
        </p:blipFill>
        <p:spPr>
          <a:xfrm>
            <a:off x="3929062" y="1746250"/>
            <a:ext cx="1562100" cy="1216025"/>
          </a:xfrm>
          <a:prstGeom prst="rect">
            <a:avLst/>
          </a:prstGeom>
          <a:noFill/>
          <a:ln>
            <a:noFill/>
          </a:ln>
        </p:spPr>
      </p:pic>
      <p:sp>
        <p:nvSpPr>
          <p:cNvPr id="467" name="Google Shape;467;p47"/>
          <p:cNvSpPr txBox="1"/>
          <p:nvPr/>
        </p:nvSpPr>
        <p:spPr>
          <a:xfrm>
            <a:off x="5143500" y="2786062"/>
            <a:ext cx="8763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Eve</a:t>
            </a:r>
            <a:endParaRPr sz="1400" b="0" i="0" u="none" strike="noStrike" cap="none">
              <a:solidFill>
                <a:srgbClr val="000000"/>
              </a:solidFill>
              <a:latin typeface="Arial"/>
              <a:ea typeface="Arial"/>
              <a:cs typeface="Arial"/>
              <a:sym typeface="Arial"/>
            </a:endParaRPr>
          </a:p>
        </p:txBody>
      </p:sp>
      <p:cxnSp>
        <p:nvCxnSpPr>
          <p:cNvPr id="468" name="Google Shape;468;p47"/>
          <p:cNvCxnSpPr/>
          <p:nvPr/>
        </p:nvCxnSpPr>
        <p:spPr>
          <a:xfrm rot="5400000" flipH="1">
            <a:off x="3871912" y="3800475"/>
            <a:ext cx="1681162" cy="4762"/>
          </a:xfrm>
          <a:prstGeom prst="straightConnector1">
            <a:avLst/>
          </a:prstGeom>
          <a:noFill/>
          <a:ln w="53975" cap="flat" cmpd="sng">
            <a:solidFill>
              <a:schemeClr val="dk1"/>
            </a:solidFill>
            <a:prstDash val="solid"/>
            <a:miter lim="800000"/>
            <a:headEnd type="none" w="sm" len="sm"/>
            <a:tailEnd type="stealth" w="med" len="med"/>
          </a:ln>
        </p:spPr>
      </p:cxnSp>
      <p:pic>
        <p:nvPicPr>
          <p:cNvPr id="469" name="Google Shape;469;p47"/>
          <p:cNvPicPr preferRelativeResize="0"/>
          <p:nvPr/>
        </p:nvPicPr>
        <p:blipFill rotWithShape="1">
          <a:blip r:embed="rId7">
            <a:alphaModFix/>
          </a:blip>
          <a:srcRect/>
          <a:stretch/>
        </p:blipFill>
        <p:spPr>
          <a:xfrm>
            <a:off x="8632825" y="6346825"/>
            <a:ext cx="304800" cy="304800"/>
          </a:xfrm>
          <a:prstGeom prst="rect">
            <a:avLst/>
          </a:prstGeom>
          <a:noFill/>
          <a:ln>
            <a:noFill/>
          </a:ln>
        </p:spPr>
      </p:pic>
      <p:sp>
        <p:nvSpPr>
          <p:cNvPr id="470" name="Google Shape;470;p47"/>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8"/>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Can use cryptography</a:t>
            </a:r>
            <a:endParaRPr/>
          </a:p>
        </p:txBody>
      </p:sp>
      <p:pic>
        <p:nvPicPr>
          <p:cNvPr id="477" name="Google Shape;477;p48"/>
          <p:cNvPicPr preferRelativeResize="0"/>
          <p:nvPr/>
        </p:nvPicPr>
        <p:blipFill rotWithShape="1">
          <a:blip r:embed="rId3">
            <a:alphaModFix/>
          </a:blip>
          <a:srcRect/>
          <a:stretch/>
        </p:blipFill>
        <p:spPr>
          <a:xfrm>
            <a:off x="901700" y="3724275"/>
            <a:ext cx="928687" cy="1776412"/>
          </a:xfrm>
          <a:prstGeom prst="rect">
            <a:avLst/>
          </a:prstGeom>
          <a:noFill/>
          <a:ln>
            <a:noFill/>
          </a:ln>
        </p:spPr>
      </p:pic>
      <p:pic>
        <p:nvPicPr>
          <p:cNvPr id="478" name="Google Shape;478;p48"/>
          <p:cNvPicPr preferRelativeResize="0"/>
          <p:nvPr/>
        </p:nvPicPr>
        <p:blipFill rotWithShape="1">
          <a:blip r:embed="rId4">
            <a:alphaModFix/>
          </a:blip>
          <a:srcRect/>
          <a:stretch/>
        </p:blipFill>
        <p:spPr>
          <a:xfrm>
            <a:off x="7678737" y="3670300"/>
            <a:ext cx="719137" cy="1735137"/>
          </a:xfrm>
          <a:prstGeom prst="rect">
            <a:avLst/>
          </a:prstGeom>
          <a:noFill/>
          <a:ln>
            <a:noFill/>
          </a:ln>
        </p:spPr>
      </p:pic>
      <p:pic>
        <p:nvPicPr>
          <p:cNvPr id="479" name="Google Shape;479;p48"/>
          <p:cNvPicPr preferRelativeResize="0"/>
          <p:nvPr/>
        </p:nvPicPr>
        <p:blipFill rotWithShape="1">
          <a:blip r:embed="rId5">
            <a:alphaModFix/>
          </a:blip>
          <a:srcRect/>
          <a:stretch/>
        </p:blipFill>
        <p:spPr>
          <a:xfrm>
            <a:off x="3643312" y="1714500"/>
            <a:ext cx="1479550" cy="1150937"/>
          </a:xfrm>
          <a:prstGeom prst="rect">
            <a:avLst/>
          </a:prstGeom>
          <a:noFill/>
          <a:ln>
            <a:noFill/>
          </a:ln>
        </p:spPr>
      </p:pic>
      <p:sp>
        <p:nvSpPr>
          <p:cNvPr id="480" name="Google Shape;480;p48"/>
          <p:cNvSpPr txBox="1"/>
          <p:nvPr/>
        </p:nvSpPr>
        <p:spPr>
          <a:xfrm>
            <a:off x="1143000" y="5643562"/>
            <a:ext cx="9636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Alice</a:t>
            </a:r>
            <a:endParaRPr sz="1400" b="0" i="0" u="none" strike="noStrike" cap="none">
              <a:solidFill>
                <a:srgbClr val="000000"/>
              </a:solidFill>
              <a:latin typeface="Arial"/>
              <a:ea typeface="Arial"/>
              <a:cs typeface="Arial"/>
              <a:sym typeface="Arial"/>
            </a:endParaRPr>
          </a:p>
        </p:txBody>
      </p:sp>
      <p:sp>
        <p:nvSpPr>
          <p:cNvPr id="481" name="Google Shape;481;p48"/>
          <p:cNvSpPr txBox="1"/>
          <p:nvPr/>
        </p:nvSpPr>
        <p:spPr>
          <a:xfrm>
            <a:off x="7858125" y="5500687"/>
            <a:ext cx="7524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Bob</a:t>
            </a:r>
            <a:endParaRPr sz="1400" b="0" i="0" u="none" strike="noStrike" cap="none">
              <a:solidFill>
                <a:srgbClr val="000000"/>
              </a:solidFill>
              <a:latin typeface="Arial"/>
              <a:ea typeface="Arial"/>
              <a:cs typeface="Arial"/>
              <a:sym typeface="Arial"/>
            </a:endParaRPr>
          </a:p>
        </p:txBody>
      </p:sp>
      <p:sp>
        <p:nvSpPr>
          <p:cNvPr id="482" name="Google Shape;482;p48"/>
          <p:cNvSpPr txBox="1"/>
          <p:nvPr/>
        </p:nvSpPr>
        <p:spPr>
          <a:xfrm>
            <a:off x="4643437" y="2857500"/>
            <a:ext cx="1193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Eve</a:t>
            </a:r>
            <a:endParaRPr sz="1400" b="0" i="0" u="none" strike="noStrike" cap="none">
              <a:solidFill>
                <a:srgbClr val="000000"/>
              </a:solidFill>
              <a:latin typeface="Arial"/>
              <a:ea typeface="Arial"/>
              <a:cs typeface="Arial"/>
              <a:sym typeface="Arial"/>
            </a:endParaRPr>
          </a:p>
        </p:txBody>
      </p:sp>
      <p:cxnSp>
        <p:nvCxnSpPr>
          <p:cNvPr id="483" name="Google Shape;483;p48"/>
          <p:cNvCxnSpPr/>
          <p:nvPr/>
        </p:nvCxnSpPr>
        <p:spPr>
          <a:xfrm rot="-5400000">
            <a:off x="3607593" y="3750468"/>
            <a:ext cx="1643062" cy="0"/>
          </a:xfrm>
          <a:prstGeom prst="straightConnector1">
            <a:avLst/>
          </a:prstGeom>
          <a:noFill/>
          <a:ln w="53975" cap="flat" cmpd="sng">
            <a:solidFill>
              <a:schemeClr val="dk1"/>
            </a:solidFill>
            <a:prstDash val="solid"/>
            <a:miter lim="800000"/>
            <a:headEnd type="none" w="sm" len="sm"/>
            <a:tailEnd type="stealth" w="med" len="med"/>
          </a:ln>
        </p:spPr>
      </p:cxnSp>
      <p:cxnSp>
        <p:nvCxnSpPr>
          <p:cNvPr id="484" name="Google Shape;484;p48"/>
          <p:cNvCxnSpPr/>
          <p:nvPr/>
        </p:nvCxnSpPr>
        <p:spPr>
          <a:xfrm rot="10800000" flipH="1">
            <a:off x="1830387" y="4537075"/>
            <a:ext cx="5848350" cy="74612"/>
          </a:xfrm>
          <a:prstGeom prst="straightConnector1">
            <a:avLst/>
          </a:prstGeom>
          <a:noFill/>
          <a:ln w="60325" cap="flat" cmpd="sng">
            <a:solidFill>
              <a:schemeClr val="dk1"/>
            </a:solidFill>
            <a:prstDash val="solid"/>
            <a:miter lim="800000"/>
            <a:headEnd type="none" w="sm" len="sm"/>
            <a:tailEnd type="stealth" w="med" len="med"/>
          </a:ln>
        </p:spPr>
      </p:cxnSp>
      <p:pic>
        <p:nvPicPr>
          <p:cNvPr id="485" name="Google Shape;485;p48" descr="D:\IS\interview\envelope.jpg"/>
          <p:cNvPicPr preferRelativeResize="0"/>
          <p:nvPr/>
        </p:nvPicPr>
        <p:blipFill rotWithShape="1">
          <a:blip r:embed="rId6">
            <a:alphaModFix/>
          </a:blip>
          <a:srcRect/>
          <a:stretch/>
        </p:blipFill>
        <p:spPr>
          <a:xfrm>
            <a:off x="1970087" y="4851400"/>
            <a:ext cx="844550" cy="585787"/>
          </a:xfrm>
          <a:prstGeom prst="rect">
            <a:avLst/>
          </a:prstGeom>
          <a:noFill/>
          <a:ln>
            <a:noFill/>
          </a:ln>
        </p:spPr>
      </p:pic>
      <p:sp>
        <p:nvSpPr>
          <p:cNvPr id="486" name="Google Shape;486;p48"/>
          <p:cNvSpPr txBox="1"/>
          <p:nvPr/>
        </p:nvSpPr>
        <p:spPr>
          <a:xfrm>
            <a:off x="1214437" y="6057900"/>
            <a:ext cx="6262687"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Need to have Key for Encryption – Decryption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487" name="Google Shape;487;p48"/>
          <p:cNvPicPr preferRelativeResize="0"/>
          <p:nvPr/>
        </p:nvPicPr>
        <p:blipFill rotWithShape="1">
          <a:blip r:embed="rId7">
            <a:alphaModFix/>
          </a:blip>
          <a:srcRect/>
          <a:stretch/>
        </p:blipFill>
        <p:spPr>
          <a:xfrm>
            <a:off x="8632825" y="6346825"/>
            <a:ext cx="304800" cy="304800"/>
          </a:xfrm>
          <a:prstGeom prst="rect">
            <a:avLst/>
          </a:prstGeom>
          <a:noFill/>
          <a:ln>
            <a:noFill/>
          </a:ln>
        </p:spPr>
      </p:pic>
      <p:sp>
        <p:nvSpPr>
          <p:cNvPr id="488" name="Google Shape;488;p48"/>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1" y="3100431"/>
            <a:ext cx="9072349" cy="732194"/>
          </a:xfrm>
        </p:spPr>
        <p:txBody>
          <a:bodyPr/>
          <a:lstStyle/>
          <a:p>
            <a:r>
              <a:rPr lang="en-US" dirty="0" smtClean="0"/>
              <a:t>                     EULER’S TOTIENT FUNCTION </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595959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9"/>
          <p:cNvSpPr txBox="1">
            <a:spLocks noGrp="1"/>
          </p:cNvSpPr>
          <p:nvPr>
            <p:ph type="title" idx="4294967295"/>
          </p:nvPr>
        </p:nvSpPr>
        <p:spPr>
          <a:xfrm>
            <a:off x="0" y="92868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Objective</a:t>
            </a:r>
            <a:endParaRPr/>
          </a:p>
        </p:txBody>
      </p:sp>
      <p:sp>
        <p:nvSpPr>
          <p:cNvPr id="494" name="Google Shape;494;p49"/>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Describe key Exchange</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Discuss Diffie Hellman Key Exchange Algorithm</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Solve Numerical based on Diffie Hellman Key Exchange Algorithm </a:t>
            </a:r>
            <a:endParaRPr/>
          </a:p>
        </p:txBody>
      </p:sp>
      <p:pic>
        <p:nvPicPr>
          <p:cNvPr id="495" name="Google Shape;495;p49"/>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496" name="Google Shape;496;p49"/>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0"/>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Introduction</a:t>
            </a:r>
            <a:endParaRPr/>
          </a:p>
        </p:txBody>
      </p:sp>
      <p:sp>
        <p:nvSpPr>
          <p:cNvPr id="502" name="Google Shape;502;p5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Discovered by Whitfield Diffie and Martin Hellman</a:t>
            </a:r>
            <a:endParaRPr/>
          </a:p>
          <a:p>
            <a:pPr marL="685800" marR="0" lvl="1" indent="-228600" algn="l" rtl="0">
              <a:lnSpc>
                <a:spcPct val="15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“New Directions in Cryptography”</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Diffie-Hellman key agreement protocol</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Exponential key agreement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Allows two users to exchange a secret key</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Requires no prior secrets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Real-time over an untrusted network</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pic>
        <p:nvPicPr>
          <p:cNvPr id="503" name="Google Shape;503;p50"/>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504" name="Google Shape;504;p50"/>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1"/>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Introduction Cont..</a:t>
            </a:r>
            <a:endParaRPr/>
          </a:p>
        </p:txBody>
      </p:sp>
      <p:sp>
        <p:nvSpPr>
          <p:cNvPr id="510" name="Google Shape;510;p51"/>
          <p:cNvSpPr txBox="1">
            <a:spLocks noGrp="1"/>
          </p:cNvSpPr>
          <p:nvPr>
            <p:ph type="body" idx="1"/>
          </p:nvPr>
        </p:nvSpPr>
        <p:spPr>
          <a:xfrm>
            <a:off x="914400" y="1857375"/>
            <a:ext cx="7772400" cy="41624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Security of transmission is critical for many network and Internet applications</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Requires users to share information in a way that others can’t decipher the flow of information</a:t>
            </a:r>
            <a:endParaRPr/>
          </a:p>
          <a:p>
            <a:pPr marL="228600" marR="0" lvl="0" indent="-50800" algn="l" rtl="0">
              <a:lnSpc>
                <a:spcPct val="90000"/>
              </a:lnSpc>
              <a:spcBef>
                <a:spcPts val="100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p:txBody>
      </p:sp>
      <p:pic>
        <p:nvPicPr>
          <p:cNvPr id="511" name="Google Shape;511;p51"/>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512" name="Google Shape;512;p51"/>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2"/>
          <p:cNvSpPr txBox="1">
            <a:spLocks noGrp="1"/>
          </p:cNvSpPr>
          <p:nvPr>
            <p:ph type="title" idx="4294967295"/>
          </p:nvPr>
        </p:nvSpPr>
        <p:spPr>
          <a:xfrm>
            <a:off x="0" y="928687"/>
            <a:ext cx="9144000" cy="6540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Key exchange</a:t>
            </a:r>
            <a:endParaRPr/>
          </a:p>
        </p:txBody>
      </p:sp>
      <p:pic>
        <p:nvPicPr>
          <p:cNvPr id="519" name="Google Shape;519;p52"/>
          <p:cNvPicPr preferRelativeResize="0"/>
          <p:nvPr/>
        </p:nvPicPr>
        <p:blipFill rotWithShape="1">
          <a:blip r:embed="rId3">
            <a:alphaModFix/>
          </a:blip>
          <a:srcRect/>
          <a:stretch/>
        </p:blipFill>
        <p:spPr>
          <a:xfrm>
            <a:off x="571500" y="3392487"/>
            <a:ext cx="1071562" cy="2051050"/>
          </a:xfrm>
          <a:prstGeom prst="rect">
            <a:avLst/>
          </a:prstGeom>
          <a:noFill/>
          <a:ln>
            <a:noFill/>
          </a:ln>
        </p:spPr>
      </p:pic>
      <p:pic>
        <p:nvPicPr>
          <p:cNvPr id="520" name="Google Shape;520;p52"/>
          <p:cNvPicPr preferRelativeResize="0"/>
          <p:nvPr/>
        </p:nvPicPr>
        <p:blipFill rotWithShape="1">
          <a:blip r:embed="rId4">
            <a:alphaModFix/>
          </a:blip>
          <a:srcRect/>
          <a:stretch/>
        </p:blipFill>
        <p:spPr>
          <a:xfrm>
            <a:off x="7572375" y="3330575"/>
            <a:ext cx="935037" cy="2255837"/>
          </a:xfrm>
          <a:prstGeom prst="rect">
            <a:avLst/>
          </a:prstGeom>
          <a:noFill/>
          <a:ln>
            <a:noFill/>
          </a:ln>
        </p:spPr>
      </p:pic>
      <p:pic>
        <p:nvPicPr>
          <p:cNvPr id="521" name="Google Shape;521;p52"/>
          <p:cNvPicPr preferRelativeResize="0"/>
          <p:nvPr/>
        </p:nvPicPr>
        <p:blipFill rotWithShape="1">
          <a:blip r:embed="rId5">
            <a:alphaModFix/>
          </a:blip>
          <a:srcRect/>
          <a:stretch/>
        </p:blipFill>
        <p:spPr>
          <a:xfrm>
            <a:off x="3714750" y="1643062"/>
            <a:ext cx="1633537" cy="1271587"/>
          </a:xfrm>
          <a:prstGeom prst="rect">
            <a:avLst/>
          </a:prstGeom>
          <a:noFill/>
          <a:ln>
            <a:noFill/>
          </a:ln>
        </p:spPr>
      </p:pic>
      <p:cxnSp>
        <p:nvCxnSpPr>
          <p:cNvPr id="522" name="Google Shape;522;p52"/>
          <p:cNvCxnSpPr/>
          <p:nvPr/>
        </p:nvCxnSpPr>
        <p:spPr>
          <a:xfrm rot="-5400000">
            <a:off x="3748087" y="3679825"/>
            <a:ext cx="1360487" cy="1587"/>
          </a:xfrm>
          <a:prstGeom prst="straightConnector1">
            <a:avLst/>
          </a:prstGeom>
          <a:noFill/>
          <a:ln w="53975" cap="flat" cmpd="sng">
            <a:solidFill>
              <a:schemeClr val="dk1"/>
            </a:solidFill>
            <a:prstDash val="solid"/>
            <a:miter lim="800000"/>
            <a:headEnd type="none" w="sm" len="sm"/>
            <a:tailEnd type="stealth" w="med" len="med"/>
          </a:ln>
        </p:spPr>
      </p:cxnSp>
      <p:cxnSp>
        <p:nvCxnSpPr>
          <p:cNvPr id="523" name="Google Shape;523;p52"/>
          <p:cNvCxnSpPr/>
          <p:nvPr/>
        </p:nvCxnSpPr>
        <p:spPr>
          <a:xfrm>
            <a:off x="1643062" y="4418012"/>
            <a:ext cx="5929312" cy="39687"/>
          </a:xfrm>
          <a:prstGeom prst="straightConnector1">
            <a:avLst/>
          </a:prstGeom>
          <a:noFill/>
          <a:ln w="60325" cap="flat" cmpd="sng">
            <a:solidFill>
              <a:schemeClr val="dk1"/>
            </a:solidFill>
            <a:prstDash val="solid"/>
            <a:miter lim="800000"/>
            <a:headEnd type="none" w="sm" len="sm"/>
            <a:tailEnd type="stealth" w="med" len="med"/>
          </a:ln>
        </p:spPr>
      </p:cxnSp>
      <p:sp>
        <p:nvSpPr>
          <p:cNvPr id="524" name="Google Shape;524;p52"/>
          <p:cNvSpPr txBox="1"/>
          <p:nvPr/>
        </p:nvSpPr>
        <p:spPr>
          <a:xfrm>
            <a:off x="428625" y="5503862"/>
            <a:ext cx="428625" cy="428625"/>
          </a:xfrm>
          <a:prstGeom prst="rect">
            <a:avLst/>
          </a:prstGeom>
          <a:solidFill>
            <a:srgbClr val="FFFF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25" name="Google Shape;525;p52"/>
          <p:cNvSpPr txBox="1"/>
          <p:nvPr/>
        </p:nvSpPr>
        <p:spPr>
          <a:xfrm>
            <a:off x="428625" y="6003925"/>
            <a:ext cx="428625" cy="428625"/>
          </a:xfrm>
          <a:prstGeom prst="rect">
            <a:avLst/>
          </a:prstGeom>
          <a:solidFill>
            <a:srgbClr val="FF0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Google Shape;526;p52"/>
          <p:cNvSpPr txBox="1"/>
          <p:nvPr/>
        </p:nvSpPr>
        <p:spPr>
          <a:xfrm>
            <a:off x="8347075" y="5500687"/>
            <a:ext cx="428625" cy="428625"/>
          </a:xfrm>
          <a:prstGeom prst="rect">
            <a:avLst/>
          </a:prstGeom>
          <a:solidFill>
            <a:srgbClr val="FFFF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27" name="Google Shape;527;p52"/>
          <p:cNvSpPr txBox="1"/>
          <p:nvPr/>
        </p:nvSpPr>
        <p:spPr>
          <a:xfrm>
            <a:off x="8347075" y="6000750"/>
            <a:ext cx="428625" cy="428625"/>
          </a:xfrm>
          <a:prstGeom prst="rect">
            <a:avLst/>
          </a:prstGeom>
          <a:solidFill>
            <a:srgbClr val="0070C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8" name="Google Shape;528;p52"/>
          <p:cNvSpPr/>
          <p:nvPr/>
        </p:nvSpPr>
        <p:spPr>
          <a:xfrm>
            <a:off x="1069960" y="5699491"/>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29" name="Google Shape;529;p52"/>
          <p:cNvSpPr txBox="1"/>
          <p:nvPr/>
        </p:nvSpPr>
        <p:spPr>
          <a:xfrm>
            <a:off x="1643062" y="5857875"/>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Google Shape;530;p52"/>
          <p:cNvSpPr/>
          <p:nvPr/>
        </p:nvSpPr>
        <p:spPr>
          <a:xfrm>
            <a:off x="7786710" y="5767757"/>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31" name="Google Shape;531;p52"/>
          <p:cNvSpPr txBox="1"/>
          <p:nvPr/>
        </p:nvSpPr>
        <p:spPr>
          <a:xfrm>
            <a:off x="7215187" y="5929312"/>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Google Shape;532;p52"/>
          <p:cNvSpPr txBox="1"/>
          <p:nvPr/>
        </p:nvSpPr>
        <p:spPr>
          <a:xfrm>
            <a:off x="1857375" y="4692650"/>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Google Shape;533;p52"/>
          <p:cNvSpPr txBox="1"/>
          <p:nvPr/>
        </p:nvSpPr>
        <p:spPr>
          <a:xfrm>
            <a:off x="7000875" y="4767262"/>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4" name="Google Shape;534;p52"/>
          <p:cNvSpPr txBox="1"/>
          <p:nvPr/>
        </p:nvSpPr>
        <p:spPr>
          <a:xfrm>
            <a:off x="1857375" y="4714875"/>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5" name="Google Shape;535;p52"/>
          <p:cNvSpPr txBox="1"/>
          <p:nvPr/>
        </p:nvSpPr>
        <p:spPr>
          <a:xfrm>
            <a:off x="7000875" y="4786312"/>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6" name="Google Shape;536;p52"/>
          <p:cNvSpPr txBox="1"/>
          <p:nvPr/>
        </p:nvSpPr>
        <p:spPr>
          <a:xfrm>
            <a:off x="430212" y="5000625"/>
            <a:ext cx="428625" cy="428625"/>
          </a:xfrm>
          <a:prstGeom prst="rect">
            <a:avLst/>
          </a:prstGeom>
          <a:solidFill>
            <a:schemeClr val="lt1"/>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7" name="Google Shape;537;p52"/>
          <p:cNvSpPr txBox="1"/>
          <p:nvPr/>
        </p:nvSpPr>
        <p:spPr>
          <a:xfrm>
            <a:off x="8358187" y="4929187"/>
            <a:ext cx="428625" cy="428625"/>
          </a:xfrm>
          <a:prstGeom prst="rect">
            <a:avLst/>
          </a:prstGeom>
          <a:solidFill>
            <a:schemeClr val="lt1"/>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38" name="Google Shape;538;p52"/>
          <p:cNvPicPr preferRelativeResize="0"/>
          <p:nvPr/>
        </p:nvPicPr>
        <p:blipFill rotWithShape="1">
          <a:blip r:embed="rId6">
            <a:alphaModFix/>
          </a:blip>
          <a:srcRect/>
          <a:stretch/>
        </p:blipFill>
        <p:spPr>
          <a:xfrm>
            <a:off x="8632825" y="6346825"/>
            <a:ext cx="304800" cy="304800"/>
          </a:xfrm>
          <a:prstGeom prst="rect">
            <a:avLst/>
          </a:prstGeom>
          <a:noFill/>
          <a:ln>
            <a:noFill/>
          </a:ln>
        </p:spPr>
      </p:pic>
      <p:sp>
        <p:nvSpPr>
          <p:cNvPr id="539" name="Google Shape;539;p52"/>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3"/>
          <p:cNvSpPr txBox="1">
            <a:spLocks noGrp="1"/>
          </p:cNvSpPr>
          <p:nvPr>
            <p:ph type="title" idx="4294967295"/>
          </p:nvPr>
        </p:nvSpPr>
        <p:spPr>
          <a:xfrm>
            <a:off x="0" y="928687"/>
            <a:ext cx="9144000" cy="6540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Key Exchange Cont…</a:t>
            </a:r>
            <a:endParaRPr/>
          </a:p>
        </p:txBody>
      </p:sp>
      <p:pic>
        <p:nvPicPr>
          <p:cNvPr id="546" name="Google Shape;546;p53"/>
          <p:cNvPicPr preferRelativeResize="0"/>
          <p:nvPr/>
        </p:nvPicPr>
        <p:blipFill rotWithShape="1">
          <a:blip r:embed="rId3">
            <a:alphaModFix/>
          </a:blip>
          <a:srcRect/>
          <a:stretch/>
        </p:blipFill>
        <p:spPr>
          <a:xfrm>
            <a:off x="571500" y="2913062"/>
            <a:ext cx="1400175" cy="2679700"/>
          </a:xfrm>
          <a:prstGeom prst="rect">
            <a:avLst/>
          </a:prstGeom>
          <a:noFill/>
          <a:ln>
            <a:noFill/>
          </a:ln>
        </p:spPr>
      </p:pic>
      <p:pic>
        <p:nvPicPr>
          <p:cNvPr id="547" name="Google Shape;547;p53"/>
          <p:cNvPicPr preferRelativeResize="0"/>
          <p:nvPr/>
        </p:nvPicPr>
        <p:blipFill rotWithShape="1">
          <a:blip r:embed="rId4">
            <a:alphaModFix/>
          </a:blip>
          <a:srcRect/>
          <a:stretch/>
        </p:blipFill>
        <p:spPr>
          <a:xfrm>
            <a:off x="7358062" y="2860675"/>
            <a:ext cx="1149350" cy="2774950"/>
          </a:xfrm>
          <a:prstGeom prst="rect">
            <a:avLst/>
          </a:prstGeom>
          <a:noFill/>
          <a:ln>
            <a:noFill/>
          </a:ln>
        </p:spPr>
      </p:pic>
      <p:pic>
        <p:nvPicPr>
          <p:cNvPr id="548" name="Google Shape;548;p53"/>
          <p:cNvPicPr preferRelativeResize="0"/>
          <p:nvPr/>
        </p:nvPicPr>
        <p:blipFill rotWithShape="1">
          <a:blip r:embed="rId5">
            <a:alphaModFix/>
          </a:blip>
          <a:srcRect/>
          <a:stretch/>
        </p:blipFill>
        <p:spPr>
          <a:xfrm>
            <a:off x="3429000" y="1639887"/>
            <a:ext cx="2062162" cy="1604962"/>
          </a:xfrm>
          <a:prstGeom prst="rect">
            <a:avLst/>
          </a:prstGeom>
          <a:noFill/>
          <a:ln>
            <a:noFill/>
          </a:ln>
        </p:spPr>
      </p:pic>
      <p:cxnSp>
        <p:nvCxnSpPr>
          <p:cNvPr id="549" name="Google Shape;549;p53"/>
          <p:cNvCxnSpPr/>
          <p:nvPr/>
        </p:nvCxnSpPr>
        <p:spPr>
          <a:xfrm rot="-5400000">
            <a:off x="3643312" y="4125912"/>
            <a:ext cx="1571625" cy="0"/>
          </a:xfrm>
          <a:prstGeom prst="straightConnector1">
            <a:avLst/>
          </a:prstGeom>
          <a:noFill/>
          <a:ln w="53975" cap="flat" cmpd="sng">
            <a:solidFill>
              <a:schemeClr val="dk1"/>
            </a:solidFill>
            <a:prstDash val="solid"/>
            <a:miter lim="800000"/>
            <a:headEnd type="none" w="sm" len="sm"/>
            <a:tailEnd type="stealth" w="med" len="med"/>
          </a:ln>
        </p:spPr>
      </p:cxnSp>
      <p:cxnSp>
        <p:nvCxnSpPr>
          <p:cNvPr id="550" name="Google Shape;550;p53"/>
          <p:cNvCxnSpPr/>
          <p:nvPr/>
        </p:nvCxnSpPr>
        <p:spPr>
          <a:xfrm rot="10800000" flipH="1">
            <a:off x="1971675" y="4924425"/>
            <a:ext cx="5386387" cy="4762"/>
          </a:xfrm>
          <a:prstGeom prst="straightConnector1">
            <a:avLst/>
          </a:prstGeom>
          <a:noFill/>
          <a:ln w="60325" cap="flat" cmpd="sng">
            <a:solidFill>
              <a:schemeClr val="dk1"/>
            </a:solidFill>
            <a:prstDash val="solid"/>
            <a:miter lim="800000"/>
            <a:headEnd type="none" w="sm" len="sm"/>
            <a:tailEnd type="stealth" w="med" len="med"/>
          </a:ln>
        </p:spPr>
      </p:cxnSp>
      <p:sp>
        <p:nvSpPr>
          <p:cNvPr id="551" name="Google Shape;551;p53"/>
          <p:cNvSpPr txBox="1"/>
          <p:nvPr/>
        </p:nvSpPr>
        <p:spPr>
          <a:xfrm>
            <a:off x="571500" y="6215062"/>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2" name="Google Shape;552;p53"/>
          <p:cNvSpPr txBox="1"/>
          <p:nvPr/>
        </p:nvSpPr>
        <p:spPr>
          <a:xfrm>
            <a:off x="571500" y="5643562"/>
            <a:ext cx="428625" cy="428625"/>
          </a:xfrm>
          <a:prstGeom prst="rect">
            <a:avLst/>
          </a:prstGeom>
          <a:solidFill>
            <a:srgbClr val="FF0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3" name="Google Shape;553;p53"/>
          <p:cNvSpPr txBox="1"/>
          <p:nvPr/>
        </p:nvSpPr>
        <p:spPr>
          <a:xfrm>
            <a:off x="8347075" y="5643562"/>
            <a:ext cx="428625" cy="428625"/>
          </a:xfrm>
          <a:prstGeom prst="rect">
            <a:avLst/>
          </a:prstGeom>
          <a:solidFill>
            <a:srgbClr val="0070C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4" name="Google Shape;554;p53"/>
          <p:cNvSpPr txBox="1"/>
          <p:nvPr/>
        </p:nvSpPr>
        <p:spPr>
          <a:xfrm>
            <a:off x="8347075" y="6143625"/>
            <a:ext cx="428625" cy="428625"/>
          </a:xfrm>
          <a:prstGeom prst="rect">
            <a:avLst/>
          </a:prstGeom>
          <a:solidFill>
            <a:srgbClr val="EFA011"/>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5" name="Google Shape;555;p53"/>
          <p:cNvSpPr/>
          <p:nvPr/>
        </p:nvSpPr>
        <p:spPr>
          <a:xfrm>
            <a:off x="1069960" y="5575312"/>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56" name="Google Shape;556;p53"/>
          <p:cNvSpPr txBox="1"/>
          <p:nvPr/>
        </p:nvSpPr>
        <p:spPr>
          <a:xfrm>
            <a:off x="1643062" y="5786437"/>
            <a:ext cx="428625" cy="428625"/>
          </a:xfrm>
          <a:prstGeom prst="rect">
            <a:avLst/>
          </a:prstGeom>
          <a:solidFill>
            <a:srgbClr val="AE7952"/>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7" name="Google Shape;557;p53"/>
          <p:cNvSpPr/>
          <p:nvPr/>
        </p:nvSpPr>
        <p:spPr>
          <a:xfrm>
            <a:off x="7786710" y="5643578"/>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58" name="Google Shape;558;p53"/>
          <p:cNvSpPr txBox="1"/>
          <p:nvPr/>
        </p:nvSpPr>
        <p:spPr>
          <a:xfrm>
            <a:off x="7286625" y="5857875"/>
            <a:ext cx="428625" cy="428625"/>
          </a:xfrm>
          <a:prstGeom prst="rect">
            <a:avLst/>
          </a:prstGeom>
          <a:solidFill>
            <a:srgbClr val="AE7952"/>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9" name="Google Shape;559;p53"/>
          <p:cNvSpPr txBox="1"/>
          <p:nvPr/>
        </p:nvSpPr>
        <p:spPr>
          <a:xfrm>
            <a:off x="3786187" y="3286125"/>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0" name="Google Shape;560;p53"/>
          <p:cNvSpPr txBox="1"/>
          <p:nvPr/>
        </p:nvSpPr>
        <p:spPr>
          <a:xfrm>
            <a:off x="4714875" y="3286125"/>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61" name="Google Shape;561;p53"/>
          <p:cNvPicPr preferRelativeResize="0"/>
          <p:nvPr/>
        </p:nvPicPr>
        <p:blipFill rotWithShape="1">
          <a:blip r:embed="rId6">
            <a:alphaModFix/>
          </a:blip>
          <a:srcRect/>
          <a:stretch/>
        </p:blipFill>
        <p:spPr>
          <a:xfrm>
            <a:off x="8632825" y="6346825"/>
            <a:ext cx="304800" cy="304800"/>
          </a:xfrm>
          <a:prstGeom prst="rect">
            <a:avLst/>
          </a:prstGeom>
          <a:noFill/>
          <a:ln>
            <a:noFill/>
          </a:ln>
        </p:spPr>
      </p:pic>
      <p:sp>
        <p:nvSpPr>
          <p:cNvPr id="562" name="Google Shape;562;p53"/>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4"/>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Basic Concept</a:t>
            </a:r>
            <a:endParaRPr/>
          </a:p>
        </p:txBody>
      </p:sp>
      <p:sp>
        <p:nvSpPr>
          <p:cNvPr id="568" name="Google Shape;568;p54"/>
          <p:cNvSpPr txBox="1"/>
          <p:nvPr/>
        </p:nvSpPr>
        <p:spPr>
          <a:xfrm>
            <a:off x="1576387" y="2428875"/>
            <a:ext cx="785812" cy="642937"/>
          </a:xfrm>
          <a:prstGeom prst="rect">
            <a:avLst/>
          </a:prstGeom>
          <a:solidFill>
            <a:srgbClr val="FFFF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9" name="Google Shape;569;p54"/>
          <p:cNvSpPr txBox="1"/>
          <p:nvPr/>
        </p:nvSpPr>
        <p:spPr>
          <a:xfrm>
            <a:off x="3505200" y="2428875"/>
            <a:ext cx="785812" cy="642937"/>
          </a:xfrm>
          <a:prstGeom prst="rect">
            <a:avLst/>
          </a:prstGeom>
          <a:solidFill>
            <a:srgbClr val="0070C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0" name="Google Shape;570;p54"/>
          <p:cNvSpPr txBox="1"/>
          <p:nvPr/>
        </p:nvSpPr>
        <p:spPr>
          <a:xfrm>
            <a:off x="7005637" y="2357437"/>
            <a:ext cx="785812" cy="642937"/>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1" name="Google Shape;571;p54"/>
          <p:cNvSpPr/>
          <p:nvPr/>
        </p:nvSpPr>
        <p:spPr>
          <a:xfrm>
            <a:off x="2647360" y="2214554"/>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cxnSp>
        <p:nvCxnSpPr>
          <p:cNvPr id="572" name="Google Shape;572;p54"/>
          <p:cNvCxnSpPr/>
          <p:nvPr/>
        </p:nvCxnSpPr>
        <p:spPr>
          <a:xfrm>
            <a:off x="4576762" y="2714625"/>
            <a:ext cx="2214562" cy="1587"/>
          </a:xfrm>
          <a:prstGeom prst="straightConnector1">
            <a:avLst/>
          </a:prstGeom>
          <a:noFill/>
          <a:ln w="50800" cap="flat" cmpd="sng">
            <a:solidFill>
              <a:schemeClr val="dk1"/>
            </a:solidFill>
            <a:prstDash val="solid"/>
            <a:miter lim="800000"/>
            <a:headEnd type="none" w="sm" len="sm"/>
            <a:tailEnd type="stealth" w="med" len="med"/>
          </a:ln>
        </p:spPr>
      </p:cxnSp>
      <p:sp>
        <p:nvSpPr>
          <p:cNvPr id="573" name="Google Shape;573;p54"/>
          <p:cNvSpPr/>
          <p:nvPr/>
        </p:nvSpPr>
        <p:spPr>
          <a:xfrm>
            <a:off x="4861938" y="1643050"/>
            <a:ext cx="146783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easy</a:t>
            </a:r>
            <a:endParaRPr sz="1400" b="0" i="0" u="none" strike="noStrike" cap="none">
              <a:solidFill>
                <a:srgbClr val="000000"/>
              </a:solidFill>
              <a:latin typeface="Arial"/>
              <a:ea typeface="Arial"/>
              <a:cs typeface="Arial"/>
              <a:sym typeface="Arial"/>
            </a:endParaRPr>
          </a:p>
        </p:txBody>
      </p:sp>
      <p:sp>
        <p:nvSpPr>
          <p:cNvPr id="574" name="Google Shape;574;p54"/>
          <p:cNvSpPr txBox="1"/>
          <p:nvPr/>
        </p:nvSpPr>
        <p:spPr>
          <a:xfrm>
            <a:off x="1601787" y="4241800"/>
            <a:ext cx="785812" cy="642937"/>
          </a:xfrm>
          <a:prstGeom prst="rect">
            <a:avLst/>
          </a:prstGeom>
          <a:solidFill>
            <a:srgbClr val="FFFF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5" name="Google Shape;575;p54"/>
          <p:cNvSpPr txBox="1"/>
          <p:nvPr/>
        </p:nvSpPr>
        <p:spPr>
          <a:xfrm>
            <a:off x="3530600" y="4227512"/>
            <a:ext cx="785812" cy="642937"/>
          </a:xfrm>
          <a:prstGeom prst="rect">
            <a:avLst/>
          </a:prstGeom>
          <a:solidFill>
            <a:srgbClr val="0070C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6" name="Google Shape;576;p54"/>
          <p:cNvSpPr txBox="1"/>
          <p:nvPr/>
        </p:nvSpPr>
        <p:spPr>
          <a:xfrm>
            <a:off x="7031037" y="4156075"/>
            <a:ext cx="785812" cy="642937"/>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7" name="Google Shape;577;p54"/>
          <p:cNvSpPr/>
          <p:nvPr/>
        </p:nvSpPr>
        <p:spPr>
          <a:xfrm>
            <a:off x="2673148" y="4055114"/>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cxnSp>
        <p:nvCxnSpPr>
          <p:cNvPr id="578" name="Google Shape;578;p54"/>
          <p:cNvCxnSpPr/>
          <p:nvPr/>
        </p:nvCxnSpPr>
        <p:spPr>
          <a:xfrm rot="10800000">
            <a:off x="4719637" y="4524375"/>
            <a:ext cx="1954212" cy="1587"/>
          </a:xfrm>
          <a:prstGeom prst="straightConnector1">
            <a:avLst/>
          </a:prstGeom>
          <a:noFill/>
          <a:ln w="50800" cap="flat" cmpd="sng">
            <a:solidFill>
              <a:schemeClr val="dk1"/>
            </a:solidFill>
            <a:prstDash val="solid"/>
            <a:miter lim="800000"/>
            <a:headEnd type="none" w="sm" len="sm"/>
            <a:tailEnd type="stealth" w="med" len="med"/>
          </a:ln>
        </p:spPr>
      </p:cxnSp>
      <p:sp>
        <p:nvSpPr>
          <p:cNvPr id="579" name="Google Shape;579;p54"/>
          <p:cNvSpPr/>
          <p:nvPr/>
        </p:nvSpPr>
        <p:spPr>
          <a:xfrm>
            <a:off x="5139590" y="3441406"/>
            <a:ext cx="1508298"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hard</a:t>
            </a:r>
            <a:endParaRPr sz="1400" b="0" i="0" u="none" strike="noStrike" cap="none">
              <a:solidFill>
                <a:srgbClr val="000000"/>
              </a:solidFill>
              <a:latin typeface="Arial"/>
              <a:ea typeface="Arial"/>
              <a:cs typeface="Arial"/>
              <a:sym typeface="Arial"/>
            </a:endParaRPr>
          </a:p>
        </p:txBody>
      </p:sp>
      <p:sp>
        <p:nvSpPr>
          <p:cNvPr id="580" name="Google Shape;580;p54"/>
          <p:cNvSpPr txBox="1"/>
          <p:nvPr/>
        </p:nvSpPr>
        <p:spPr>
          <a:xfrm>
            <a:off x="1000125" y="5214937"/>
            <a:ext cx="7358062" cy="8921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600"/>
              <a:buFont typeface="Arial"/>
              <a:buNone/>
            </a:pPr>
            <a:r>
              <a:rPr lang="en-US" sz="2600" b="0" i="0" u="none" strike="noStrike" cap="none">
                <a:solidFill>
                  <a:schemeClr val="dk1"/>
                </a:solidFill>
                <a:latin typeface="Arial"/>
                <a:ea typeface="Arial"/>
                <a:cs typeface="Arial"/>
                <a:sym typeface="Arial"/>
              </a:rPr>
              <a:t>Based on the difficulty of computing discrete logarithms of large numbers.</a:t>
            </a:r>
            <a:endParaRPr sz="1400" b="0" i="0" u="none" strike="noStrike" cap="none">
              <a:solidFill>
                <a:srgbClr val="000000"/>
              </a:solidFill>
              <a:latin typeface="Arial"/>
              <a:ea typeface="Arial"/>
              <a:cs typeface="Arial"/>
              <a:sym typeface="Arial"/>
            </a:endParaRPr>
          </a:p>
        </p:txBody>
      </p:sp>
      <p:pic>
        <p:nvPicPr>
          <p:cNvPr id="581" name="Google Shape;581;p54"/>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582" name="Google Shape;582;p54"/>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5"/>
          <p:cNvSpPr txBox="1">
            <a:spLocks noGrp="1"/>
          </p:cNvSpPr>
          <p:nvPr>
            <p:ph type="title" idx="4294967295"/>
          </p:nvPr>
        </p:nvSpPr>
        <p:spPr>
          <a:xfrm>
            <a:off x="0" y="928687"/>
            <a:ext cx="9144000" cy="6540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Key exchange</a:t>
            </a:r>
            <a:endParaRPr/>
          </a:p>
        </p:txBody>
      </p:sp>
      <p:pic>
        <p:nvPicPr>
          <p:cNvPr id="589" name="Google Shape;589;p55"/>
          <p:cNvPicPr preferRelativeResize="0"/>
          <p:nvPr/>
        </p:nvPicPr>
        <p:blipFill rotWithShape="1">
          <a:blip r:embed="rId3">
            <a:alphaModFix/>
          </a:blip>
          <a:srcRect/>
          <a:stretch/>
        </p:blipFill>
        <p:spPr>
          <a:xfrm>
            <a:off x="571500" y="3392487"/>
            <a:ext cx="1214437" cy="2324100"/>
          </a:xfrm>
          <a:prstGeom prst="rect">
            <a:avLst/>
          </a:prstGeom>
          <a:noFill/>
          <a:ln>
            <a:noFill/>
          </a:ln>
        </p:spPr>
      </p:pic>
      <p:pic>
        <p:nvPicPr>
          <p:cNvPr id="590" name="Google Shape;590;p55"/>
          <p:cNvPicPr preferRelativeResize="0"/>
          <p:nvPr/>
        </p:nvPicPr>
        <p:blipFill rotWithShape="1">
          <a:blip r:embed="rId4">
            <a:alphaModFix/>
          </a:blip>
          <a:srcRect/>
          <a:stretch/>
        </p:blipFill>
        <p:spPr>
          <a:xfrm>
            <a:off x="7500937" y="3330575"/>
            <a:ext cx="1006475" cy="2428875"/>
          </a:xfrm>
          <a:prstGeom prst="rect">
            <a:avLst/>
          </a:prstGeom>
          <a:noFill/>
          <a:ln>
            <a:noFill/>
          </a:ln>
        </p:spPr>
      </p:pic>
      <p:pic>
        <p:nvPicPr>
          <p:cNvPr id="591" name="Google Shape;591;p55"/>
          <p:cNvPicPr preferRelativeResize="0"/>
          <p:nvPr/>
        </p:nvPicPr>
        <p:blipFill rotWithShape="1">
          <a:blip r:embed="rId5">
            <a:alphaModFix/>
          </a:blip>
          <a:srcRect/>
          <a:stretch/>
        </p:blipFill>
        <p:spPr>
          <a:xfrm>
            <a:off x="3643312" y="1571625"/>
            <a:ext cx="1519237" cy="1184275"/>
          </a:xfrm>
          <a:prstGeom prst="rect">
            <a:avLst/>
          </a:prstGeom>
          <a:noFill/>
          <a:ln>
            <a:noFill/>
          </a:ln>
        </p:spPr>
      </p:pic>
      <p:cxnSp>
        <p:nvCxnSpPr>
          <p:cNvPr id="592" name="Google Shape;592;p55"/>
          <p:cNvCxnSpPr/>
          <p:nvPr/>
        </p:nvCxnSpPr>
        <p:spPr>
          <a:xfrm rot="-5400000">
            <a:off x="3644106" y="3574256"/>
            <a:ext cx="1570037" cy="0"/>
          </a:xfrm>
          <a:prstGeom prst="straightConnector1">
            <a:avLst/>
          </a:prstGeom>
          <a:noFill/>
          <a:ln w="53975" cap="flat" cmpd="sng">
            <a:solidFill>
              <a:schemeClr val="dk1"/>
            </a:solidFill>
            <a:prstDash val="solid"/>
            <a:miter lim="800000"/>
            <a:headEnd type="none" w="sm" len="sm"/>
            <a:tailEnd type="stealth" w="med" len="med"/>
          </a:ln>
        </p:spPr>
      </p:cxnSp>
      <p:cxnSp>
        <p:nvCxnSpPr>
          <p:cNvPr id="593" name="Google Shape;593;p55"/>
          <p:cNvCxnSpPr/>
          <p:nvPr/>
        </p:nvCxnSpPr>
        <p:spPr>
          <a:xfrm rot="10800000" flipH="1">
            <a:off x="1785937" y="4545012"/>
            <a:ext cx="5715000" cy="9525"/>
          </a:xfrm>
          <a:prstGeom prst="straightConnector1">
            <a:avLst/>
          </a:prstGeom>
          <a:noFill/>
          <a:ln w="60325" cap="flat" cmpd="sng">
            <a:solidFill>
              <a:schemeClr val="dk1"/>
            </a:solidFill>
            <a:prstDash val="solid"/>
            <a:miter lim="800000"/>
            <a:headEnd type="none" w="sm" len="sm"/>
            <a:tailEnd type="stealth" w="med" len="med"/>
          </a:ln>
        </p:spPr>
      </p:cxnSp>
      <p:sp>
        <p:nvSpPr>
          <p:cNvPr id="594" name="Google Shape;594;p55"/>
          <p:cNvSpPr txBox="1"/>
          <p:nvPr/>
        </p:nvSpPr>
        <p:spPr>
          <a:xfrm>
            <a:off x="285750" y="5503862"/>
            <a:ext cx="428625" cy="428625"/>
          </a:xfrm>
          <a:prstGeom prst="rect">
            <a:avLst/>
          </a:prstGeom>
          <a:solidFill>
            <a:srgbClr val="FFFF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α</a:t>
            </a:r>
            <a:endParaRPr sz="1400" b="0" i="0" u="none" strike="noStrike" cap="none">
              <a:solidFill>
                <a:srgbClr val="000000"/>
              </a:solidFill>
              <a:latin typeface="Arial"/>
              <a:ea typeface="Arial"/>
              <a:cs typeface="Arial"/>
              <a:sym typeface="Arial"/>
            </a:endParaRPr>
          </a:p>
        </p:txBody>
      </p:sp>
      <p:sp>
        <p:nvSpPr>
          <p:cNvPr id="595" name="Google Shape;595;p55"/>
          <p:cNvSpPr txBox="1"/>
          <p:nvPr/>
        </p:nvSpPr>
        <p:spPr>
          <a:xfrm>
            <a:off x="285750" y="6003925"/>
            <a:ext cx="428625" cy="428625"/>
          </a:xfrm>
          <a:prstGeom prst="rect">
            <a:avLst/>
          </a:prstGeom>
          <a:solidFill>
            <a:srgbClr val="FF0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X</a:t>
            </a:r>
            <a:r>
              <a:rPr lang="en-US" sz="1800" b="0" i="0" u="none" strike="noStrike" cap="none" baseline="-25000">
                <a:solidFill>
                  <a:srgbClr val="FFFFFF"/>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596" name="Google Shape;596;p55"/>
          <p:cNvSpPr txBox="1"/>
          <p:nvPr/>
        </p:nvSpPr>
        <p:spPr>
          <a:xfrm>
            <a:off x="8418512" y="5429250"/>
            <a:ext cx="428625" cy="428625"/>
          </a:xfrm>
          <a:prstGeom prst="rect">
            <a:avLst/>
          </a:prstGeom>
          <a:solidFill>
            <a:srgbClr val="FFFF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α</a:t>
            </a:r>
            <a:endParaRPr sz="1400" b="0" i="0" u="none" strike="noStrike" cap="none">
              <a:solidFill>
                <a:srgbClr val="000000"/>
              </a:solidFill>
              <a:latin typeface="Arial"/>
              <a:ea typeface="Arial"/>
              <a:cs typeface="Arial"/>
              <a:sym typeface="Arial"/>
            </a:endParaRPr>
          </a:p>
        </p:txBody>
      </p:sp>
      <p:sp>
        <p:nvSpPr>
          <p:cNvPr id="597" name="Google Shape;597;p55"/>
          <p:cNvSpPr txBox="1"/>
          <p:nvPr/>
        </p:nvSpPr>
        <p:spPr>
          <a:xfrm>
            <a:off x="8418512" y="5929312"/>
            <a:ext cx="428625" cy="428625"/>
          </a:xfrm>
          <a:prstGeom prst="rect">
            <a:avLst/>
          </a:prstGeom>
          <a:solidFill>
            <a:srgbClr val="0070C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X</a:t>
            </a:r>
            <a:r>
              <a:rPr lang="en-US" sz="1800" b="0" i="0" u="none" strike="noStrike" cap="none" baseline="-25000">
                <a:solidFill>
                  <a:srgbClr val="FFFFFF"/>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598" name="Google Shape;598;p55"/>
          <p:cNvSpPr/>
          <p:nvPr/>
        </p:nvSpPr>
        <p:spPr>
          <a:xfrm>
            <a:off x="785767" y="5504239"/>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99" name="Google Shape;599;p55"/>
          <p:cNvSpPr txBox="1"/>
          <p:nvPr/>
        </p:nvSpPr>
        <p:spPr>
          <a:xfrm>
            <a:off x="1643062" y="5715000"/>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600" name="Google Shape;600;p55"/>
          <p:cNvSpPr/>
          <p:nvPr/>
        </p:nvSpPr>
        <p:spPr>
          <a:xfrm>
            <a:off x="7786710" y="5643578"/>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601" name="Google Shape;601;p55"/>
          <p:cNvSpPr txBox="1"/>
          <p:nvPr/>
        </p:nvSpPr>
        <p:spPr>
          <a:xfrm>
            <a:off x="7215187" y="5805487"/>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02" name="Google Shape;602;p55"/>
          <p:cNvSpPr txBox="1"/>
          <p:nvPr/>
        </p:nvSpPr>
        <p:spPr>
          <a:xfrm>
            <a:off x="1857375" y="4692650"/>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603" name="Google Shape;603;p55"/>
          <p:cNvSpPr txBox="1"/>
          <p:nvPr/>
        </p:nvSpPr>
        <p:spPr>
          <a:xfrm>
            <a:off x="7000875" y="4767262"/>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04" name="Google Shape;604;p55"/>
          <p:cNvSpPr txBox="1"/>
          <p:nvPr/>
        </p:nvSpPr>
        <p:spPr>
          <a:xfrm>
            <a:off x="1865312" y="4705350"/>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605" name="Google Shape;605;p55"/>
          <p:cNvSpPr txBox="1"/>
          <p:nvPr/>
        </p:nvSpPr>
        <p:spPr>
          <a:xfrm>
            <a:off x="7011987" y="4778375"/>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06" name="Google Shape;606;p55"/>
          <p:cNvSpPr txBox="1"/>
          <p:nvPr/>
        </p:nvSpPr>
        <p:spPr>
          <a:xfrm>
            <a:off x="287337" y="5000625"/>
            <a:ext cx="428625" cy="428625"/>
          </a:xfrm>
          <a:prstGeom prst="rect">
            <a:avLst/>
          </a:prstGeom>
          <a:solidFill>
            <a:schemeClr val="lt1"/>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sp>
        <p:nvSpPr>
          <p:cNvPr id="607" name="Google Shape;607;p55"/>
          <p:cNvSpPr txBox="1"/>
          <p:nvPr/>
        </p:nvSpPr>
        <p:spPr>
          <a:xfrm>
            <a:off x="8429625" y="4857750"/>
            <a:ext cx="428625" cy="428625"/>
          </a:xfrm>
          <a:prstGeom prst="rect">
            <a:avLst/>
          </a:prstGeom>
          <a:solidFill>
            <a:schemeClr val="lt1"/>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q</a:t>
            </a:r>
            <a:endParaRPr sz="1400" b="0" i="0" u="none" strike="noStrike" cap="none">
              <a:solidFill>
                <a:srgbClr val="000000"/>
              </a:solidFill>
              <a:latin typeface="Arial"/>
              <a:ea typeface="Arial"/>
              <a:cs typeface="Arial"/>
              <a:sym typeface="Arial"/>
            </a:endParaRPr>
          </a:p>
        </p:txBody>
      </p:sp>
      <p:pic>
        <p:nvPicPr>
          <p:cNvPr id="608" name="Google Shape;608;p55"/>
          <p:cNvPicPr preferRelativeResize="0"/>
          <p:nvPr/>
        </p:nvPicPr>
        <p:blipFill rotWithShape="1">
          <a:blip r:embed="rId6">
            <a:alphaModFix/>
          </a:blip>
          <a:srcRect/>
          <a:stretch/>
        </p:blipFill>
        <p:spPr>
          <a:xfrm>
            <a:off x="214312" y="1643062"/>
            <a:ext cx="2554287" cy="700087"/>
          </a:xfrm>
          <a:prstGeom prst="rect">
            <a:avLst/>
          </a:prstGeom>
          <a:noFill/>
          <a:ln>
            <a:noFill/>
          </a:ln>
        </p:spPr>
      </p:pic>
      <p:pic>
        <p:nvPicPr>
          <p:cNvPr id="609" name="Google Shape;609;p55"/>
          <p:cNvPicPr preferRelativeResize="0"/>
          <p:nvPr/>
        </p:nvPicPr>
        <p:blipFill rotWithShape="1">
          <a:blip r:embed="rId7">
            <a:alphaModFix/>
          </a:blip>
          <a:srcRect/>
          <a:stretch/>
        </p:blipFill>
        <p:spPr>
          <a:xfrm>
            <a:off x="357187" y="2571750"/>
            <a:ext cx="3227387" cy="333375"/>
          </a:xfrm>
          <a:prstGeom prst="rect">
            <a:avLst/>
          </a:prstGeom>
          <a:noFill/>
          <a:ln>
            <a:noFill/>
          </a:ln>
        </p:spPr>
      </p:pic>
      <p:pic>
        <p:nvPicPr>
          <p:cNvPr id="610" name="Google Shape;610;p55"/>
          <p:cNvPicPr preferRelativeResize="0"/>
          <p:nvPr/>
        </p:nvPicPr>
        <p:blipFill rotWithShape="1">
          <a:blip r:embed="rId8">
            <a:alphaModFix/>
          </a:blip>
          <a:srcRect/>
          <a:stretch/>
        </p:blipFill>
        <p:spPr>
          <a:xfrm>
            <a:off x="5572125" y="1571625"/>
            <a:ext cx="3251200" cy="785812"/>
          </a:xfrm>
          <a:prstGeom prst="rect">
            <a:avLst/>
          </a:prstGeom>
          <a:noFill/>
          <a:ln>
            <a:noFill/>
          </a:ln>
        </p:spPr>
      </p:pic>
      <p:pic>
        <p:nvPicPr>
          <p:cNvPr id="611" name="Google Shape;611;p55"/>
          <p:cNvPicPr preferRelativeResize="0"/>
          <p:nvPr/>
        </p:nvPicPr>
        <p:blipFill rotWithShape="1">
          <a:blip r:embed="rId9">
            <a:alphaModFix/>
          </a:blip>
          <a:srcRect/>
          <a:stretch/>
        </p:blipFill>
        <p:spPr>
          <a:xfrm>
            <a:off x="5572125" y="2357437"/>
            <a:ext cx="3357562" cy="1008062"/>
          </a:xfrm>
          <a:prstGeom prst="rect">
            <a:avLst/>
          </a:prstGeom>
          <a:noFill/>
          <a:ln>
            <a:noFill/>
          </a:ln>
        </p:spPr>
      </p:pic>
      <p:pic>
        <p:nvPicPr>
          <p:cNvPr id="612" name="Google Shape;612;p55"/>
          <p:cNvPicPr preferRelativeResize="0"/>
          <p:nvPr/>
        </p:nvPicPr>
        <p:blipFill rotWithShape="1">
          <a:blip r:embed="rId10">
            <a:alphaModFix/>
          </a:blip>
          <a:srcRect/>
          <a:stretch/>
        </p:blipFill>
        <p:spPr>
          <a:xfrm>
            <a:off x="8632825" y="6346825"/>
            <a:ext cx="304800" cy="304800"/>
          </a:xfrm>
          <a:prstGeom prst="rect">
            <a:avLst/>
          </a:prstGeom>
          <a:noFill/>
          <a:ln>
            <a:noFill/>
          </a:ln>
        </p:spPr>
      </p:pic>
      <p:sp>
        <p:nvSpPr>
          <p:cNvPr id="613" name="Google Shape;613;p55"/>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6"/>
          <p:cNvSpPr txBox="1">
            <a:spLocks noGrp="1"/>
          </p:cNvSpPr>
          <p:nvPr>
            <p:ph type="title" idx="4294967295"/>
          </p:nvPr>
        </p:nvSpPr>
        <p:spPr>
          <a:xfrm>
            <a:off x="0" y="928687"/>
            <a:ext cx="9144000" cy="6540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Key Exchange Cont…</a:t>
            </a:r>
            <a:endParaRPr/>
          </a:p>
        </p:txBody>
      </p:sp>
      <p:pic>
        <p:nvPicPr>
          <p:cNvPr id="620" name="Google Shape;620;p56"/>
          <p:cNvPicPr preferRelativeResize="0"/>
          <p:nvPr/>
        </p:nvPicPr>
        <p:blipFill rotWithShape="1">
          <a:blip r:embed="rId3">
            <a:alphaModFix/>
          </a:blip>
          <a:srcRect/>
          <a:stretch/>
        </p:blipFill>
        <p:spPr>
          <a:xfrm>
            <a:off x="571500" y="2786062"/>
            <a:ext cx="1400175" cy="2679700"/>
          </a:xfrm>
          <a:prstGeom prst="rect">
            <a:avLst/>
          </a:prstGeom>
          <a:noFill/>
          <a:ln>
            <a:noFill/>
          </a:ln>
        </p:spPr>
      </p:pic>
      <p:pic>
        <p:nvPicPr>
          <p:cNvPr id="621" name="Google Shape;621;p56"/>
          <p:cNvPicPr preferRelativeResize="0"/>
          <p:nvPr/>
        </p:nvPicPr>
        <p:blipFill rotWithShape="1">
          <a:blip r:embed="rId4">
            <a:alphaModFix/>
          </a:blip>
          <a:srcRect/>
          <a:stretch/>
        </p:blipFill>
        <p:spPr>
          <a:xfrm>
            <a:off x="7358062" y="2714625"/>
            <a:ext cx="1149350" cy="2774950"/>
          </a:xfrm>
          <a:prstGeom prst="rect">
            <a:avLst/>
          </a:prstGeom>
          <a:noFill/>
          <a:ln>
            <a:noFill/>
          </a:ln>
        </p:spPr>
      </p:pic>
      <p:pic>
        <p:nvPicPr>
          <p:cNvPr id="622" name="Google Shape;622;p56"/>
          <p:cNvPicPr preferRelativeResize="0"/>
          <p:nvPr/>
        </p:nvPicPr>
        <p:blipFill rotWithShape="1">
          <a:blip r:embed="rId5">
            <a:alphaModFix/>
          </a:blip>
          <a:srcRect/>
          <a:stretch/>
        </p:blipFill>
        <p:spPr>
          <a:xfrm>
            <a:off x="3429000" y="1535112"/>
            <a:ext cx="2062162" cy="1604962"/>
          </a:xfrm>
          <a:prstGeom prst="rect">
            <a:avLst/>
          </a:prstGeom>
          <a:noFill/>
          <a:ln>
            <a:noFill/>
          </a:ln>
        </p:spPr>
      </p:pic>
      <p:cxnSp>
        <p:nvCxnSpPr>
          <p:cNvPr id="623" name="Google Shape;623;p56"/>
          <p:cNvCxnSpPr/>
          <p:nvPr/>
        </p:nvCxnSpPr>
        <p:spPr>
          <a:xfrm rot="-5400000">
            <a:off x="3643312" y="4268787"/>
            <a:ext cx="1571625" cy="0"/>
          </a:xfrm>
          <a:prstGeom prst="straightConnector1">
            <a:avLst/>
          </a:prstGeom>
          <a:noFill/>
          <a:ln w="53975" cap="flat" cmpd="sng">
            <a:solidFill>
              <a:schemeClr val="dk1"/>
            </a:solidFill>
            <a:prstDash val="solid"/>
            <a:miter lim="800000"/>
            <a:headEnd type="none" w="sm" len="sm"/>
            <a:tailEnd type="stealth" w="med" len="med"/>
          </a:ln>
        </p:spPr>
      </p:cxnSp>
      <p:cxnSp>
        <p:nvCxnSpPr>
          <p:cNvPr id="624" name="Google Shape;624;p56"/>
          <p:cNvCxnSpPr/>
          <p:nvPr/>
        </p:nvCxnSpPr>
        <p:spPr>
          <a:xfrm rot="10800000" flipH="1">
            <a:off x="1971675" y="5067300"/>
            <a:ext cx="5386387" cy="4762"/>
          </a:xfrm>
          <a:prstGeom prst="straightConnector1">
            <a:avLst/>
          </a:prstGeom>
          <a:noFill/>
          <a:ln w="60325" cap="flat" cmpd="sng">
            <a:solidFill>
              <a:schemeClr val="dk1"/>
            </a:solidFill>
            <a:prstDash val="solid"/>
            <a:miter lim="800000"/>
            <a:headEnd type="none" w="sm" len="sm"/>
            <a:tailEnd type="stealth" w="med" len="med"/>
          </a:ln>
        </p:spPr>
      </p:cxnSp>
      <p:sp>
        <p:nvSpPr>
          <p:cNvPr id="625" name="Google Shape;625;p56"/>
          <p:cNvSpPr txBox="1"/>
          <p:nvPr/>
        </p:nvSpPr>
        <p:spPr>
          <a:xfrm>
            <a:off x="571500" y="5997575"/>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26" name="Google Shape;626;p56"/>
          <p:cNvSpPr txBox="1"/>
          <p:nvPr/>
        </p:nvSpPr>
        <p:spPr>
          <a:xfrm>
            <a:off x="571500" y="5426075"/>
            <a:ext cx="428625" cy="428625"/>
          </a:xfrm>
          <a:prstGeom prst="rect">
            <a:avLst/>
          </a:prstGeom>
          <a:solidFill>
            <a:srgbClr val="FF0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X</a:t>
            </a:r>
            <a:r>
              <a:rPr lang="en-US" sz="1800" b="0" i="0" u="none" strike="noStrike" cap="none" baseline="-25000">
                <a:solidFill>
                  <a:srgbClr val="FFFFFF"/>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627" name="Google Shape;627;p56"/>
          <p:cNvSpPr txBox="1"/>
          <p:nvPr/>
        </p:nvSpPr>
        <p:spPr>
          <a:xfrm>
            <a:off x="8347075" y="5500687"/>
            <a:ext cx="428625" cy="428625"/>
          </a:xfrm>
          <a:prstGeom prst="rect">
            <a:avLst/>
          </a:prstGeom>
          <a:solidFill>
            <a:srgbClr val="0070C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X</a:t>
            </a:r>
            <a:r>
              <a:rPr lang="en-US" sz="1800" b="0" i="0" u="none" strike="noStrike" cap="none" baseline="-25000">
                <a:solidFill>
                  <a:srgbClr val="FFFFFF"/>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sp>
        <p:nvSpPr>
          <p:cNvPr id="628" name="Google Shape;628;p56"/>
          <p:cNvSpPr txBox="1"/>
          <p:nvPr/>
        </p:nvSpPr>
        <p:spPr>
          <a:xfrm>
            <a:off x="8347075" y="6000750"/>
            <a:ext cx="428625" cy="428625"/>
          </a:xfrm>
          <a:prstGeom prst="rect">
            <a:avLst/>
          </a:prstGeom>
          <a:solidFill>
            <a:srgbClr val="EFA011"/>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629" name="Google Shape;629;p56"/>
          <p:cNvSpPr/>
          <p:nvPr/>
        </p:nvSpPr>
        <p:spPr>
          <a:xfrm>
            <a:off x="1069960" y="5357826"/>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630" name="Google Shape;630;p56"/>
          <p:cNvSpPr txBox="1"/>
          <p:nvPr/>
        </p:nvSpPr>
        <p:spPr>
          <a:xfrm>
            <a:off x="1643062" y="5568950"/>
            <a:ext cx="428625" cy="428625"/>
          </a:xfrm>
          <a:prstGeom prst="rect">
            <a:avLst/>
          </a:prstGeom>
          <a:solidFill>
            <a:srgbClr val="AE7952"/>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K</a:t>
            </a:r>
            <a:endParaRPr sz="1400" b="0" i="0" u="none" strike="noStrike" cap="none">
              <a:solidFill>
                <a:srgbClr val="000000"/>
              </a:solidFill>
              <a:latin typeface="Arial"/>
              <a:ea typeface="Arial"/>
              <a:cs typeface="Arial"/>
              <a:sym typeface="Arial"/>
            </a:endParaRPr>
          </a:p>
        </p:txBody>
      </p:sp>
      <p:sp>
        <p:nvSpPr>
          <p:cNvPr id="631" name="Google Shape;631;p56"/>
          <p:cNvSpPr/>
          <p:nvPr/>
        </p:nvSpPr>
        <p:spPr>
          <a:xfrm>
            <a:off x="7786710" y="5500717"/>
            <a:ext cx="52931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632" name="Google Shape;632;p56"/>
          <p:cNvSpPr txBox="1"/>
          <p:nvPr/>
        </p:nvSpPr>
        <p:spPr>
          <a:xfrm>
            <a:off x="7286625" y="5715000"/>
            <a:ext cx="428625" cy="428625"/>
          </a:xfrm>
          <a:prstGeom prst="rect">
            <a:avLst/>
          </a:prstGeom>
          <a:solidFill>
            <a:srgbClr val="AE7952"/>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K</a:t>
            </a:r>
            <a:endParaRPr sz="1400" b="0" i="0" u="none" strike="noStrike" cap="none">
              <a:solidFill>
                <a:srgbClr val="000000"/>
              </a:solidFill>
              <a:latin typeface="Arial"/>
              <a:ea typeface="Arial"/>
              <a:cs typeface="Arial"/>
              <a:sym typeface="Arial"/>
            </a:endParaRPr>
          </a:p>
        </p:txBody>
      </p:sp>
      <p:sp>
        <p:nvSpPr>
          <p:cNvPr id="633" name="Google Shape;633;p56"/>
          <p:cNvSpPr txBox="1"/>
          <p:nvPr/>
        </p:nvSpPr>
        <p:spPr>
          <a:xfrm>
            <a:off x="3786187" y="3214687"/>
            <a:ext cx="428625" cy="428625"/>
          </a:xfrm>
          <a:prstGeom prst="rect">
            <a:avLst/>
          </a:prstGeom>
          <a:solidFill>
            <a:srgbClr val="FFC00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A</a:t>
            </a:r>
            <a:endParaRPr sz="1400" b="0" i="0" u="none" strike="noStrike" cap="none">
              <a:solidFill>
                <a:srgbClr val="000000"/>
              </a:solidFill>
              <a:latin typeface="Arial"/>
              <a:ea typeface="Arial"/>
              <a:cs typeface="Arial"/>
              <a:sym typeface="Arial"/>
            </a:endParaRPr>
          </a:p>
        </p:txBody>
      </p:sp>
      <p:sp>
        <p:nvSpPr>
          <p:cNvPr id="634" name="Google Shape;634;p56"/>
          <p:cNvSpPr txBox="1"/>
          <p:nvPr/>
        </p:nvSpPr>
        <p:spPr>
          <a:xfrm>
            <a:off x="4714875" y="3214687"/>
            <a:ext cx="428625" cy="428625"/>
          </a:xfrm>
          <a:prstGeom prst="rect">
            <a:avLst/>
          </a:prstGeom>
          <a:solidFill>
            <a:srgbClr val="92D050"/>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Y</a:t>
            </a:r>
            <a:r>
              <a:rPr lang="en-US" sz="1800" b="0" i="0" u="none" strike="noStrike" cap="none" baseline="-25000">
                <a:solidFill>
                  <a:schemeClr val="dk1"/>
                </a:solidFill>
                <a:latin typeface="Calibri"/>
                <a:ea typeface="Calibri"/>
                <a:cs typeface="Calibri"/>
                <a:sym typeface="Calibri"/>
              </a:rPr>
              <a:t>B</a:t>
            </a:r>
            <a:endParaRPr sz="1400" b="0" i="0" u="none" strike="noStrike" cap="none">
              <a:solidFill>
                <a:srgbClr val="000000"/>
              </a:solidFill>
              <a:latin typeface="Arial"/>
              <a:ea typeface="Arial"/>
              <a:cs typeface="Arial"/>
              <a:sym typeface="Arial"/>
            </a:endParaRPr>
          </a:p>
        </p:txBody>
      </p:sp>
      <p:pic>
        <p:nvPicPr>
          <p:cNvPr id="635" name="Google Shape;635;p56"/>
          <p:cNvPicPr preferRelativeResize="0"/>
          <p:nvPr/>
        </p:nvPicPr>
        <p:blipFill rotWithShape="1">
          <a:blip r:embed="rId6">
            <a:alphaModFix/>
          </a:blip>
          <a:srcRect/>
          <a:stretch/>
        </p:blipFill>
        <p:spPr>
          <a:xfrm>
            <a:off x="5786437" y="1771650"/>
            <a:ext cx="2965450" cy="1014412"/>
          </a:xfrm>
          <a:prstGeom prst="rect">
            <a:avLst/>
          </a:prstGeom>
          <a:noFill/>
          <a:ln>
            <a:noFill/>
          </a:ln>
        </p:spPr>
      </p:pic>
      <p:pic>
        <p:nvPicPr>
          <p:cNvPr id="636" name="Google Shape;636;p56"/>
          <p:cNvPicPr preferRelativeResize="0"/>
          <p:nvPr/>
        </p:nvPicPr>
        <p:blipFill rotWithShape="1">
          <a:blip r:embed="rId7">
            <a:alphaModFix/>
          </a:blip>
          <a:srcRect/>
          <a:stretch/>
        </p:blipFill>
        <p:spPr>
          <a:xfrm>
            <a:off x="8632825" y="6346825"/>
            <a:ext cx="304800" cy="304800"/>
          </a:xfrm>
          <a:prstGeom prst="rect">
            <a:avLst/>
          </a:prstGeom>
          <a:noFill/>
          <a:ln>
            <a:noFill/>
          </a:ln>
        </p:spPr>
      </p:pic>
      <p:sp>
        <p:nvSpPr>
          <p:cNvPr id="637" name="Google Shape;637;p56"/>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67</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7"/>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Algorithm</a:t>
            </a:r>
            <a:endParaRPr/>
          </a:p>
        </p:txBody>
      </p:sp>
      <p:sp>
        <p:nvSpPr>
          <p:cNvPr id="643" name="Google Shape;643;p5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Global Public Elements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q 	prime number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α 		α &lt; q and α a primitive root of q</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User A Key Generation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Select private X</a:t>
            </a:r>
            <a:r>
              <a:rPr lang="en-US" sz="2000" b="0" i="0" u="none" strike="noStrike" cap="none" baseline="-25000">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X</a:t>
            </a:r>
            <a:r>
              <a:rPr lang="en-US" sz="2000" b="0" i="0" u="none" strike="noStrike" cap="none" baseline="-25000">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&lt; q</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Calculate public Y</a:t>
            </a:r>
            <a:r>
              <a:rPr lang="en-US" sz="2000" b="0" i="0" u="none" strike="noStrike" cap="none" baseline="-25000">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Y</a:t>
            </a:r>
            <a:r>
              <a:rPr lang="en-US" sz="2000" b="0" i="0" u="none" strike="noStrike" cap="none" baseline="-25000">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α</a:t>
            </a:r>
            <a:r>
              <a:rPr lang="en-US" sz="2000" b="0" i="0" u="none" strike="noStrike" cap="none" baseline="30000">
                <a:solidFill>
                  <a:schemeClr val="dk1"/>
                </a:solidFill>
                <a:latin typeface="Calibri"/>
                <a:ea typeface="Calibri"/>
                <a:cs typeface="Calibri"/>
                <a:sym typeface="Calibri"/>
              </a:rPr>
              <a:t>XA</a:t>
            </a:r>
            <a:r>
              <a:rPr lang="en-US" sz="2000" b="0" i="0" u="none" strike="noStrike" cap="none">
                <a:solidFill>
                  <a:schemeClr val="dk1"/>
                </a:solidFill>
                <a:latin typeface="Calibri"/>
                <a:ea typeface="Calibri"/>
                <a:cs typeface="Calibri"/>
                <a:sym typeface="Calibri"/>
              </a:rPr>
              <a:t> mod q</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User B Key Generation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Select private X</a:t>
            </a:r>
            <a:r>
              <a:rPr lang="en-US" sz="2000" b="0" i="0" u="none" strike="noStrike" cap="none" baseline="-25000">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X</a:t>
            </a:r>
            <a:r>
              <a:rPr lang="en-US" sz="2000" b="0" i="0" u="none" strike="noStrike" cap="none" baseline="-25000">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&lt;  q</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Calculate public Y</a:t>
            </a:r>
            <a:r>
              <a:rPr lang="en-US" sz="2000" b="0" i="0" u="none" strike="noStrike" cap="none" baseline="-25000">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Y</a:t>
            </a:r>
            <a:r>
              <a:rPr lang="en-US" sz="2000" b="0" i="0" u="none" strike="noStrike" cap="none" baseline="-25000">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 α</a:t>
            </a:r>
            <a:r>
              <a:rPr lang="en-US" sz="2000" b="0" i="0" u="none" strike="noStrike" cap="none" baseline="30000">
                <a:solidFill>
                  <a:schemeClr val="dk1"/>
                </a:solidFill>
                <a:latin typeface="Calibri"/>
                <a:ea typeface="Calibri"/>
                <a:cs typeface="Calibri"/>
                <a:sym typeface="Calibri"/>
              </a:rPr>
              <a:t>XB</a:t>
            </a:r>
            <a:r>
              <a:rPr lang="en-US" sz="2000" b="0" i="0" u="none" strike="noStrike" cap="none">
                <a:solidFill>
                  <a:schemeClr val="dk1"/>
                </a:solidFill>
                <a:latin typeface="Calibri"/>
                <a:ea typeface="Calibri"/>
                <a:cs typeface="Calibri"/>
                <a:sym typeface="Calibri"/>
              </a:rPr>
              <a:t> mod q        </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pic>
        <p:nvPicPr>
          <p:cNvPr id="644" name="Google Shape;644;p57"/>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645" name="Google Shape;645;p57"/>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8"/>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Algorithm Cont…</a:t>
            </a:r>
            <a:endParaRPr/>
          </a:p>
        </p:txBody>
      </p:sp>
      <p:sp>
        <p:nvSpPr>
          <p:cNvPr id="651" name="Google Shape;651;p5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101600" algn="l" rtl="0">
              <a:lnSpc>
                <a:spcPct val="9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Calculation of Secret Key by User A</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K = (Y</a:t>
            </a:r>
            <a:r>
              <a:rPr lang="en-US" sz="2000" b="0" i="0" u="none" baseline="-25000">
                <a:solidFill>
                  <a:schemeClr val="dk1"/>
                </a:solidFill>
                <a:latin typeface="Calibri"/>
                <a:ea typeface="Calibri"/>
                <a:cs typeface="Calibri"/>
                <a:sym typeface="Calibri"/>
              </a:rPr>
              <a:t>B</a:t>
            </a:r>
            <a:r>
              <a:rPr lang="en-US" sz="2000" b="0" i="0" u="none">
                <a:solidFill>
                  <a:schemeClr val="dk1"/>
                </a:solidFill>
                <a:latin typeface="Calibri"/>
                <a:ea typeface="Calibri"/>
                <a:cs typeface="Calibri"/>
                <a:sym typeface="Calibri"/>
              </a:rPr>
              <a:t>)</a:t>
            </a:r>
            <a:r>
              <a:rPr lang="en-US" sz="2000" b="0" i="0" u="none" baseline="30000">
                <a:solidFill>
                  <a:schemeClr val="dk1"/>
                </a:solidFill>
                <a:latin typeface="Calibri"/>
                <a:ea typeface="Calibri"/>
                <a:cs typeface="Calibri"/>
                <a:sym typeface="Calibri"/>
              </a:rPr>
              <a:t>XA</a:t>
            </a:r>
            <a:r>
              <a:rPr lang="en-US" sz="2000" b="0" i="0" u="none">
                <a:solidFill>
                  <a:schemeClr val="dk1"/>
                </a:solidFill>
                <a:latin typeface="Calibri"/>
                <a:ea typeface="Calibri"/>
                <a:cs typeface="Calibri"/>
                <a:sym typeface="Calibri"/>
              </a:rPr>
              <a:t> mod q</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Calculation of Secret Key by User B</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K = (Y</a:t>
            </a:r>
            <a:r>
              <a:rPr lang="en-US" sz="2000" b="0" i="0" u="none" baseline="-25000">
                <a:solidFill>
                  <a:schemeClr val="dk1"/>
                </a:solidFill>
                <a:latin typeface="Calibri"/>
                <a:ea typeface="Calibri"/>
                <a:cs typeface="Calibri"/>
                <a:sym typeface="Calibri"/>
              </a:rPr>
              <a:t>A</a:t>
            </a:r>
            <a:r>
              <a:rPr lang="en-US" sz="2000" b="0" i="0" u="none">
                <a:solidFill>
                  <a:schemeClr val="dk1"/>
                </a:solidFill>
                <a:latin typeface="Calibri"/>
                <a:ea typeface="Calibri"/>
                <a:cs typeface="Calibri"/>
                <a:sym typeface="Calibri"/>
              </a:rPr>
              <a:t>)</a:t>
            </a:r>
            <a:r>
              <a:rPr lang="en-US" sz="2000" b="0" i="0" u="none" baseline="30000">
                <a:solidFill>
                  <a:schemeClr val="dk1"/>
                </a:solidFill>
                <a:latin typeface="Calibri"/>
                <a:ea typeface="Calibri"/>
                <a:cs typeface="Calibri"/>
                <a:sym typeface="Calibri"/>
              </a:rPr>
              <a:t>XB</a:t>
            </a:r>
            <a:r>
              <a:rPr lang="en-US" sz="2000" b="0" i="0" u="none">
                <a:solidFill>
                  <a:schemeClr val="dk1"/>
                </a:solidFill>
                <a:latin typeface="Calibri"/>
                <a:ea typeface="Calibri"/>
                <a:cs typeface="Calibri"/>
                <a:sym typeface="Calibri"/>
              </a:rPr>
              <a:t> mod q</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652" name="Google Shape;652;p58"/>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653" name="Google Shape;653;p58"/>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alibri"/>
              <a:buNone/>
            </a:pPr>
            <a:r>
              <a:rPr lang="en-US" sz="3200" b="1" i="0" u="none">
                <a:solidFill>
                  <a:schemeClr val="lt1"/>
                </a:solidFill>
                <a:latin typeface="Calibri"/>
                <a:ea typeface="Calibri"/>
                <a:cs typeface="Calibri"/>
                <a:sym typeface="Calibri"/>
              </a:rPr>
              <a:t>Euler Totient Function ø(n)</a:t>
            </a:r>
            <a:endParaRPr/>
          </a:p>
        </p:txBody>
      </p:sp>
      <p:sp>
        <p:nvSpPr>
          <p:cNvPr id="116" name="Google Shape;116;p5"/>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Euler’s totient function ø(n), defined as the number of positive integers less than n &amp; relatively prime to n.</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Ex. for n=10     ø(n) = {1,3,7,9} </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Term “residue” refers to numbers less than some modulus, and the “reduced set of residues” to those numbers (residues) which are relatively prime to the modulus (n).</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Ex for n=10, </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complete set of residues is {0,1,2,3,4,5,6,7,8,9} </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Reduced set of residues is {1,3,7,9} </a:t>
            </a:r>
            <a:endParaRPr/>
          </a:p>
        </p:txBody>
      </p:sp>
      <p:pic>
        <p:nvPicPr>
          <p:cNvPr id="117" name="Google Shape;117;p5"/>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18" name="Google Shape;118;p5"/>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9"/>
          <p:cNvSpPr txBox="1">
            <a:spLocks noGrp="1"/>
          </p:cNvSpPr>
          <p:nvPr>
            <p:ph type="title" idx="4294967295"/>
          </p:nvPr>
        </p:nvSpPr>
        <p:spPr>
          <a:xfrm>
            <a:off x="0" y="92868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Example</a:t>
            </a:r>
            <a:endParaRPr/>
          </a:p>
        </p:txBody>
      </p:sp>
      <p:sp>
        <p:nvSpPr>
          <p:cNvPr id="659" name="Google Shape;659;p59"/>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Alice and Bob get public numbers</a:t>
            </a:r>
            <a:endParaRPr/>
          </a:p>
          <a:p>
            <a:pPr marL="685800" marR="0" lvl="1" indent="-228600" algn="l" rtl="0">
              <a:lnSpc>
                <a:spcPct val="10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q = 23, α = 9</a:t>
            </a:r>
            <a:endParaRPr/>
          </a:p>
          <a:p>
            <a:pPr marL="685800" marR="0" lvl="1" indent="-101600" algn="l" rtl="0">
              <a:lnSpc>
                <a:spcPct val="10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Alice and Bob choose Private Number</a:t>
            </a:r>
            <a:endParaRPr/>
          </a:p>
          <a:p>
            <a:pPr marL="685800" marR="0" lvl="1" indent="-228600" algn="l" rtl="0">
              <a:lnSpc>
                <a:spcPct val="10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X</a:t>
            </a:r>
            <a:r>
              <a:rPr lang="en-US" sz="2000" b="0" i="0" u="none" strike="noStrike" cap="none" baseline="-25000">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 4</a:t>
            </a:r>
            <a:endParaRPr/>
          </a:p>
          <a:p>
            <a:pPr marL="685800" marR="0" lvl="1" indent="-228600" algn="l" rtl="0">
              <a:lnSpc>
                <a:spcPct val="10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X</a:t>
            </a:r>
            <a:r>
              <a:rPr lang="en-US" sz="2000" b="0" i="0" u="none" strike="noStrike" cap="none" baseline="-25000">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 3</a:t>
            </a:r>
            <a:endParaRPr/>
          </a:p>
          <a:p>
            <a:pPr marL="228600" marR="0" lvl="0" indent="-228600" algn="l" rtl="0">
              <a:lnSpc>
                <a:spcPct val="10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Alice and Bob compute public values</a:t>
            </a:r>
            <a:endParaRPr/>
          </a:p>
          <a:p>
            <a:pPr marL="685800" marR="0" lvl="1" indent="-228600" algn="l" rtl="0">
              <a:lnSpc>
                <a:spcPct val="10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Y</a:t>
            </a:r>
            <a:r>
              <a:rPr lang="en-US" sz="2000" b="0" i="0" u="none" strike="noStrike" cap="none" baseline="-25000">
                <a:solidFill>
                  <a:schemeClr val="dk1"/>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 9</a:t>
            </a:r>
            <a:r>
              <a:rPr lang="en-US" sz="2000" b="0" i="0" u="none" strike="noStrike" cap="none" baseline="30000">
                <a:solidFill>
                  <a:schemeClr val="dk1"/>
                </a:solidFill>
                <a:latin typeface="Calibri"/>
                <a:ea typeface="Calibri"/>
                <a:cs typeface="Calibri"/>
                <a:sym typeface="Calibri"/>
              </a:rPr>
              <a:t>4</a:t>
            </a:r>
            <a:r>
              <a:rPr lang="en-US" sz="2000" b="0" i="0" u="none" strike="noStrike" cap="none">
                <a:solidFill>
                  <a:schemeClr val="dk1"/>
                </a:solidFill>
                <a:latin typeface="Calibri"/>
                <a:ea typeface="Calibri"/>
                <a:cs typeface="Calibri"/>
                <a:sym typeface="Calibri"/>
              </a:rPr>
              <a:t> mod 23 =  6561 mod 23  =  6</a:t>
            </a:r>
            <a:endParaRPr/>
          </a:p>
          <a:p>
            <a:pPr marL="685800" marR="0" lvl="1" indent="-228600" algn="l" rtl="0">
              <a:lnSpc>
                <a:spcPct val="10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Y</a:t>
            </a:r>
            <a:r>
              <a:rPr lang="en-US" sz="2000" b="0" i="0" u="none" strike="noStrike" cap="none" baseline="-25000">
                <a:solidFill>
                  <a:schemeClr val="dk1"/>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 9</a:t>
            </a:r>
            <a:r>
              <a:rPr lang="en-US" sz="2000" b="0" i="0" u="none" strike="noStrike" cap="none" baseline="30000">
                <a:solidFill>
                  <a:schemeClr val="dk1"/>
                </a:solidFill>
                <a:latin typeface="Calibri"/>
                <a:ea typeface="Calibri"/>
                <a:cs typeface="Calibri"/>
                <a:sym typeface="Calibri"/>
              </a:rPr>
              <a:t>3</a:t>
            </a:r>
            <a:r>
              <a:rPr lang="en-US" sz="2000" b="0" i="0" u="none" strike="noStrike" cap="none">
                <a:solidFill>
                  <a:schemeClr val="dk1"/>
                </a:solidFill>
                <a:latin typeface="Calibri"/>
                <a:ea typeface="Calibri"/>
                <a:cs typeface="Calibri"/>
                <a:sym typeface="Calibri"/>
              </a:rPr>
              <a:t> mod 23  =  729 mod 23    =  16</a:t>
            </a:r>
            <a:endParaRPr/>
          </a:p>
          <a:p>
            <a:pPr marL="685800" marR="0" lvl="1" indent="-101600" algn="l" rtl="0">
              <a:lnSpc>
                <a:spcPct val="10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Alice and Bob exchange public numbers</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660" name="Google Shape;660;p59"/>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661" name="Google Shape;661;p59"/>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0"/>
          <p:cNvSpPr txBox="1">
            <a:spLocks noGrp="1"/>
          </p:cNvSpPr>
          <p:nvPr>
            <p:ph type="title" idx="4294967295"/>
          </p:nvPr>
        </p:nvSpPr>
        <p:spPr>
          <a:xfrm>
            <a:off x="0" y="92868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Example cont..</a:t>
            </a:r>
            <a:endParaRPr/>
          </a:p>
        </p:txBody>
      </p:sp>
      <p:sp>
        <p:nvSpPr>
          <p:cNvPr id="667" name="Google Shape;667;p6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Alice and Bob compute symmetric keys</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K = (Y</a:t>
            </a:r>
            <a:r>
              <a:rPr lang="en-US" sz="2000" b="0" i="0" u="none" strike="noStrike" cap="none" baseline="-25000">
                <a:solidFill>
                  <a:schemeClr val="dk1"/>
                </a:solidFill>
                <a:latin typeface="Calibri"/>
                <a:ea typeface="Calibri"/>
                <a:cs typeface="Calibri"/>
                <a:sym typeface="Calibri"/>
              </a:rPr>
              <a:t>A </a:t>
            </a:r>
            <a:r>
              <a:rPr lang="en-US" sz="2000" b="0" i="0" u="none" strike="noStrike" cap="none">
                <a:solidFill>
                  <a:schemeClr val="dk1"/>
                </a:solidFill>
                <a:latin typeface="Calibri"/>
                <a:ea typeface="Calibri"/>
                <a:cs typeface="Calibri"/>
                <a:sym typeface="Calibri"/>
              </a:rPr>
              <a:t>)</a:t>
            </a:r>
            <a:r>
              <a:rPr lang="en-US" sz="2000" b="0" i="0" u="none" strike="noStrike" cap="none" baseline="30000">
                <a:solidFill>
                  <a:schemeClr val="dk1"/>
                </a:solidFill>
                <a:latin typeface="Calibri"/>
                <a:ea typeface="Calibri"/>
                <a:cs typeface="Calibri"/>
                <a:sym typeface="Calibri"/>
              </a:rPr>
              <a:t> XB</a:t>
            </a:r>
            <a:r>
              <a:rPr lang="en-US" sz="2000" b="0" i="0" u="none" strike="noStrike" cap="none">
                <a:solidFill>
                  <a:schemeClr val="dk1"/>
                </a:solidFill>
                <a:latin typeface="Calibri"/>
                <a:ea typeface="Calibri"/>
                <a:cs typeface="Calibri"/>
                <a:sym typeface="Calibri"/>
              </a:rPr>
              <a:t> mod q = 16</a:t>
            </a:r>
            <a:r>
              <a:rPr lang="en-US" sz="2000" b="0" i="0" u="none" strike="noStrike" cap="none" baseline="30000">
                <a:solidFill>
                  <a:schemeClr val="dk1"/>
                </a:solidFill>
                <a:latin typeface="Calibri"/>
                <a:ea typeface="Calibri"/>
                <a:cs typeface="Calibri"/>
                <a:sym typeface="Calibri"/>
              </a:rPr>
              <a:t>4</a:t>
            </a:r>
            <a:r>
              <a:rPr lang="en-US" sz="2000" b="1" i="0" u="none" strike="noStrike" cap="none" baseline="30000">
                <a:solidFill>
                  <a:schemeClr val="dk1"/>
                </a:solidFill>
                <a:latin typeface="Calibri"/>
                <a:ea typeface="Calibri"/>
                <a:cs typeface="Calibri"/>
                <a:sym typeface="Calibri"/>
              </a:rPr>
              <a:t> </a:t>
            </a: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 mod 23 = 9</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K = (Y</a:t>
            </a:r>
            <a:r>
              <a:rPr lang="en-US" sz="2000" b="0" i="0" u="none" strike="noStrike" cap="none" baseline="-25000">
                <a:solidFill>
                  <a:schemeClr val="dk1"/>
                </a:solidFill>
                <a:latin typeface="Calibri"/>
                <a:ea typeface="Calibri"/>
                <a:cs typeface="Calibri"/>
                <a:sym typeface="Calibri"/>
              </a:rPr>
              <a:t>B </a:t>
            </a:r>
            <a:r>
              <a:rPr lang="en-US" sz="2000" b="0" i="0" u="none" strike="noStrike" cap="none">
                <a:solidFill>
                  <a:schemeClr val="dk1"/>
                </a:solidFill>
                <a:latin typeface="Calibri"/>
                <a:ea typeface="Calibri"/>
                <a:cs typeface="Calibri"/>
                <a:sym typeface="Calibri"/>
              </a:rPr>
              <a:t>) </a:t>
            </a:r>
            <a:r>
              <a:rPr lang="en-US" sz="2000" b="0" i="0" u="none" strike="noStrike" cap="none" baseline="30000">
                <a:solidFill>
                  <a:schemeClr val="dk1"/>
                </a:solidFill>
                <a:latin typeface="Calibri"/>
                <a:ea typeface="Calibri"/>
                <a:cs typeface="Calibri"/>
                <a:sym typeface="Calibri"/>
              </a:rPr>
              <a:t>XA</a:t>
            </a:r>
            <a:r>
              <a:rPr lang="en-US" sz="2000" b="0" i="0" u="none" strike="noStrike" cap="none">
                <a:solidFill>
                  <a:schemeClr val="dk1"/>
                </a:solidFill>
                <a:latin typeface="Calibri"/>
                <a:ea typeface="Calibri"/>
                <a:cs typeface="Calibri"/>
                <a:sym typeface="Calibri"/>
              </a:rPr>
              <a:t> mod q = 6</a:t>
            </a:r>
            <a:r>
              <a:rPr lang="en-US" sz="2000" b="0" i="0" u="none" strike="noStrike" cap="none" baseline="30000">
                <a:solidFill>
                  <a:schemeClr val="dk1"/>
                </a:solidFill>
                <a:latin typeface="Calibri"/>
                <a:ea typeface="Calibri"/>
                <a:cs typeface="Calibri"/>
                <a:sym typeface="Calibri"/>
              </a:rPr>
              <a:t>3</a:t>
            </a:r>
            <a:r>
              <a:rPr lang="en-US" sz="2000" b="0" i="0" u="none" strike="noStrike" cap="none">
                <a:solidFill>
                  <a:schemeClr val="dk1"/>
                </a:solidFill>
                <a:latin typeface="Calibri"/>
                <a:ea typeface="Calibri"/>
                <a:cs typeface="Calibri"/>
                <a:sym typeface="Calibri"/>
              </a:rPr>
              <a:t>  mod 23 = 9</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Alice and Bob now can talk securely!</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668" name="Google Shape;668;p60"/>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669" name="Google Shape;669;p60"/>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61"/>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Applications</a:t>
            </a:r>
            <a:endParaRPr/>
          </a:p>
        </p:txBody>
      </p:sp>
      <p:sp>
        <p:nvSpPr>
          <p:cNvPr id="675" name="Google Shape;675;p61"/>
          <p:cNvSpPr txBox="1">
            <a:spLocks noGrp="1"/>
          </p:cNvSpPr>
          <p:nvPr>
            <p:ph type="body" idx="1"/>
          </p:nvPr>
        </p:nvSpPr>
        <p:spPr>
          <a:xfrm>
            <a:off x="914400" y="1785937"/>
            <a:ext cx="7772400" cy="423386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Diffie-Hellman is currently used in many protocols, namely:</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Secure Sockets Layer (SSL)/Transport Layer Security (TLS)</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Secure Shell (SSH)</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Internet Protocol Security (IPSec)</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Public Key Infrastructure (PKI)</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pic>
        <p:nvPicPr>
          <p:cNvPr id="676" name="Google Shape;676;p61"/>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677" name="Google Shape;677;p61"/>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62"/>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000"/>
              <a:buFont typeface="Calibri"/>
              <a:buNone/>
            </a:pPr>
            <a:r>
              <a:rPr lang="en-US" sz="3000" b="1" i="0" u="none">
                <a:solidFill>
                  <a:schemeClr val="lt1"/>
                </a:solidFill>
                <a:latin typeface="Calibri"/>
                <a:ea typeface="Calibri"/>
                <a:cs typeface="Calibri"/>
                <a:sym typeface="Calibri"/>
              </a:rPr>
              <a:t>Conclusion</a:t>
            </a:r>
            <a:endParaRPr/>
          </a:p>
        </p:txBody>
      </p:sp>
      <p:sp>
        <p:nvSpPr>
          <p:cNvPr id="683" name="Google Shape;683;p6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50800" algn="l" rtl="0">
              <a:lnSpc>
                <a:spcPct val="90000"/>
              </a:lnSpc>
              <a:spcBef>
                <a:spcPts val="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Authenticated Diffie-Hellman Key Agreement (1992)</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Defeats middleperson attack</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Diffie-Hellman POP Algorithm</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Enhances IPSec layer</a:t>
            </a:r>
            <a:endParaRPr/>
          </a:p>
          <a:p>
            <a:pPr marL="685800" marR="0" lvl="1" indent="-101600" algn="l" rtl="0">
              <a:lnSpc>
                <a:spcPct val="90000"/>
              </a:lnSpc>
              <a:spcBef>
                <a:spcPts val="5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Diffie-Hellman continues to play large role in secure protocol creation</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684" name="Google Shape;684;p62"/>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685" name="Google Shape;685;p62"/>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86" y="958979"/>
            <a:ext cx="8763000" cy="808037"/>
          </a:xfrm>
          <a:solidFill>
            <a:srgbClr val="0070C0"/>
          </a:solidFill>
          <a:ln>
            <a:solidFill>
              <a:schemeClr val="accent1"/>
            </a:solidFill>
          </a:ln>
        </p:spPr>
        <p:txBody>
          <a:bodyPr/>
          <a:lstStyle/>
          <a:p>
            <a:r>
              <a:rPr lang="en-IN" dirty="0">
                <a:solidFill>
                  <a:schemeClr val="bg1"/>
                </a:solidFill>
              </a:rPr>
              <a:t>Man in the middle attack</a:t>
            </a:r>
          </a:p>
        </p:txBody>
      </p:sp>
      <p:sp>
        <p:nvSpPr>
          <p:cNvPr id="3" name="Content Placeholder 2"/>
          <p:cNvSpPr>
            <a:spLocks noGrp="1"/>
          </p:cNvSpPr>
          <p:nvPr>
            <p:ph idx="1"/>
          </p:nvPr>
        </p:nvSpPr>
        <p:spPr>
          <a:xfrm>
            <a:off x="116360" y="1769075"/>
            <a:ext cx="8763000" cy="4656439"/>
          </a:xfrm>
        </p:spPr>
        <p:txBody>
          <a:bodyPr>
            <a:normAutofit fontScale="85000" lnSpcReduction="20000"/>
          </a:bodyPr>
          <a:lstStyle/>
          <a:p>
            <a:r>
              <a:rPr lang="en-IN" dirty="0">
                <a:solidFill>
                  <a:schemeClr val="tx1"/>
                </a:solidFill>
              </a:rPr>
              <a:t>Suppose Alice and Bob wish to exchange keys, and Darth is the adversary.</a:t>
            </a:r>
          </a:p>
          <a:p>
            <a:pPr marL="457200" indent="-457200">
              <a:buFont typeface="+mj-lt"/>
              <a:buAutoNum type="arabicPeriod"/>
            </a:pPr>
            <a:r>
              <a:rPr lang="en-IN" dirty="0">
                <a:solidFill>
                  <a:schemeClr val="tx1"/>
                </a:solidFill>
              </a:rPr>
              <a:t>Darth prepares for the attack by generating two random private keys </a:t>
            </a:r>
            <a:r>
              <a:rPr lang="en-IN" b="1" dirty="0">
                <a:solidFill>
                  <a:schemeClr val="tx1"/>
                </a:solidFill>
              </a:rPr>
              <a:t>X</a:t>
            </a:r>
            <a:r>
              <a:rPr lang="en-IN" b="1" baseline="-25000" dirty="0">
                <a:solidFill>
                  <a:schemeClr val="tx1"/>
                </a:solidFill>
              </a:rPr>
              <a:t>D1</a:t>
            </a:r>
            <a:r>
              <a:rPr lang="en-IN" dirty="0">
                <a:solidFill>
                  <a:schemeClr val="tx1"/>
                </a:solidFill>
              </a:rPr>
              <a:t> and </a:t>
            </a:r>
            <a:r>
              <a:rPr lang="en-IN" b="1" dirty="0">
                <a:solidFill>
                  <a:schemeClr val="tx1"/>
                </a:solidFill>
              </a:rPr>
              <a:t>X</a:t>
            </a:r>
            <a:r>
              <a:rPr lang="en-IN" b="1" baseline="-25000" dirty="0">
                <a:solidFill>
                  <a:schemeClr val="tx1"/>
                </a:solidFill>
              </a:rPr>
              <a:t>D2</a:t>
            </a:r>
            <a:r>
              <a:rPr lang="en-IN" dirty="0">
                <a:solidFill>
                  <a:schemeClr val="tx1"/>
                </a:solidFill>
              </a:rPr>
              <a:t> and then computes corresponding public keys </a:t>
            </a:r>
            <a:r>
              <a:rPr lang="en-IN" b="1" dirty="0">
                <a:solidFill>
                  <a:schemeClr val="tx1"/>
                </a:solidFill>
              </a:rPr>
              <a:t>Y</a:t>
            </a:r>
            <a:r>
              <a:rPr lang="en-IN" b="1" baseline="-25000" dirty="0">
                <a:solidFill>
                  <a:schemeClr val="tx1"/>
                </a:solidFill>
              </a:rPr>
              <a:t>D1</a:t>
            </a:r>
            <a:r>
              <a:rPr lang="en-IN" dirty="0">
                <a:solidFill>
                  <a:schemeClr val="tx1"/>
                </a:solidFill>
              </a:rPr>
              <a:t> and </a:t>
            </a:r>
            <a:r>
              <a:rPr lang="en-IN" b="1" dirty="0">
                <a:solidFill>
                  <a:schemeClr val="tx1"/>
                </a:solidFill>
              </a:rPr>
              <a:t>Y</a:t>
            </a:r>
            <a:r>
              <a:rPr lang="en-IN" b="1" baseline="-25000" dirty="0">
                <a:solidFill>
                  <a:schemeClr val="tx1"/>
                </a:solidFill>
              </a:rPr>
              <a:t>D2</a:t>
            </a:r>
            <a:r>
              <a:rPr lang="en-IN" dirty="0">
                <a:solidFill>
                  <a:schemeClr val="tx1"/>
                </a:solidFill>
              </a:rPr>
              <a:t>.</a:t>
            </a:r>
          </a:p>
          <a:p>
            <a:pPr marL="457200" indent="-457200">
              <a:buFont typeface="+mj-lt"/>
              <a:buAutoNum type="arabicPeriod"/>
            </a:pPr>
            <a:r>
              <a:rPr lang="en-IN" dirty="0">
                <a:solidFill>
                  <a:schemeClr val="tx1"/>
                </a:solidFill>
              </a:rPr>
              <a:t>Alice transmits </a:t>
            </a:r>
            <a:r>
              <a:rPr lang="en-IN" b="1" dirty="0">
                <a:solidFill>
                  <a:schemeClr val="tx1"/>
                </a:solidFill>
              </a:rPr>
              <a:t>Y</a:t>
            </a:r>
            <a:r>
              <a:rPr lang="en-IN" b="1" baseline="-25000" dirty="0">
                <a:solidFill>
                  <a:schemeClr val="tx1"/>
                </a:solidFill>
              </a:rPr>
              <a:t>A</a:t>
            </a:r>
            <a:r>
              <a:rPr lang="en-IN" dirty="0">
                <a:solidFill>
                  <a:schemeClr val="tx1"/>
                </a:solidFill>
              </a:rPr>
              <a:t> to Bob.</a:t>
            </a:r>
          </a:p>
          <a:p>
            <a:pPr marL="457200" indent="-457200">
              <a:buFont typeface="+mj-lt"/>
              <a:buAutoNum type="arabicPeriod"/>
            </a:pPr>
            <a:r>
              <a:rPr lang="en-IN" dirty="0">
                <a:solidFill>
                  <a:schemeClr val="tx1"/>
                </a:solidFill>
              </a:rPr>
              <a:t>Darth intercepts </a:t>
            </a:r>
            <a:r>
              <a:rPr lang="en-IN" b="1" dirty="0">
                <a:solidFill>
                  <a:schemeClr val="tx1"/>
                </a:solidFill>
              </a:rPr>
              <a:t>Y</a:t>
            </a:r>
            <a:r>
              <a:rPr lang="en-IN" b="1" baseline="-25000" dirty="0">
                <a:solidFill>
                  <a:schemeClr val="tx1"/>
                </a:solidFill>
              </a:rPr>
              <a:t>A</a:t>
            </a:r>
            <a:r>
              <a:rPr lang="en-IN" dirty="0">
                <a:solidFill>
                  <a:schemeClr val="tx1"/>
                </a:solidFill>
              </a:rPr>
              <a:t> and transmits </a:t>
            </a:r>
            <a:r>
              <a:rPr lang="en-IN" b="1" dirty="0">
                <a:solidFill>
                  <a:schemeClr val="tx1"/>
                </a:solidFill>
              </a:rPr>
              <a:t>Y</a:t>
            </a:r>
            <a:r>
              <a:rPr lang="en-IN" b="1" baseline="-25000" dirty="0">
                <a:solidFill>
                  <a:schemeClr val="tx1"/>
                </a:solidFill>
              </a:rPr>
              <a:t>D1</a:t>
            </a:r>
            <a:r>
              <a:rPr lang="en-IN" dirty="0">
                <a:solidFill>
                  <a:schemeClr val="tx1"/>
                </a:solidFill>
              </a:rPr>
              <a:t> to Bob. Darth also calculates </a:t>
            </a:r>
            <a:r>
              <a:rPr lang="en-IN" b="1" dirty="0">
                <a:solidFill>
                  <a:schemeClr val="tx1"/>
                </a:solidFill>
              </a:rPr>
              <a:t>K</a:t>
            </a:r>
            <a:r>
              <a:rPr lang="en-IN" b="1" baseline="-25000" dirty="0">
                <a:solidFill>
                  <a:schemeClr val="tx1"/>
                </a:solidFill>
              </a:rPr>
              <a:t>2</a:t>
            </a:r>
            <a:r>
              <a:rPr lang="en-IN" b="1" dirty="0">
                <a:solidFill>
                  <a:schemeClr val="tx1"/>
                </a:solidFill>
              </a:rPr>
              <a:t>=(Y</a:t>
            </a:r>
            <a:r>
              <a:rPr lang="en-IN" b="1" baseline="-25000" dirty="0">
                <a:solidFill>
                  <a:schemeClr val="tx1"/>
                </a:solidFill>
              </a:rPr>
              <a:t>A</a:t>
            </a:r>
            <a:r>
              <a:rPr lang="en-IN" b="1" dirty="0">
                <a:solidFill>
                  <a:schemeClr val="tx1"/>
                </a:solidFill>
              </a:rPr>
              <a:t>)</a:t>
            </a:r>
            <a:r>
              <a:rPr lang="en-IN" b="1" baseline="30000" dirty="0">
                <a:solidFill>
                  <a:schemeClr val="tx1"/>
                </a:solidFill>
              </a:rPr>
              <a:t>XD2</a:t>
            </a:r>
            <a:r>
              <a:rPr lang="en-IN" b="1" dirty="0">
                <a:solidFill>
                  <a:schemeClr val="tx1"/>
                </a:solidFill>
              </a:rPr>
              <a:t> mod q</a:t>
            </a:r>
            <a:r>
              <a:rPr lang="en-IN" dirty="0">
                <a:solidFill>
                  <a:schemeClr val="tx1"/>
                </a:solidFill>
              </a:rPr>
              <a:t>.</a:t>
            </a:r>
          </a:p>
          <a:p>
            <a:pPr marL="457200" indent="-457200">
              <a:buFont typeface="+mj-lt"/>
              <a:buAutoNum type="arabicPeriod"/>
            </a:pPr>
            <a:r>
              <a:rPr lang="en-IN" dirty="0">
                <a:solidFill>
                  <a:schemeClr val="tx1"/>
                </a:solidFill>
              </a:rPr>
              <a:t>Bob receives </a:t>
            </a:r>
            <a:r>
              <a:rPr lang="en-IN" b="1" dirty="0">
                <a:solidFill>
                  <a:schemeClr val="tx1"/>
                </a:solidFill>
              </a:rPr>
              <a:t>Y</a:t>
            </a:r>
            <a:r>
              <a:rPr lang="en-IN" b="1" baseline="-25000" dirty="0">
                <a:solidFill>
                  <a:schemeClr val="tx1"/>
                </a:solidFill>
              </a:rPr>
              <a:t>D1</a:t>
            </a:r>
            <a:r>
              <a:rPr lang="en-IN" dirty="0">
                <a:solidFill>
                  <a:schemeClr val="tx1"/>
                </a:solidFill>
              </a:rPr>
              <a:t> and calculates </a:t>
            </a:r>
            <a:r>
              <a:rPr lang="en-IN" b="1" dirty="0">
                <a:solidFill>
                  <a:schemeClr val="tx1"/>
                </a:solidFill>
              </a:rPr>
              <a:t>K</a:t>
            </a:r>
            <a:r>
              <a:rPr lang="en-IN" b="1" baseline="-25000" dirty="0">
                <a:solidFill>
                  <a:schemeClr val="tx1"/>
                </a:solidFill>
              </a:rPr>
              <a:t>1</a:t>
            </a:r>
            <a:r>
              <a:rPr lang="en-IN" b="1" dirty="0">
                <a:solidFill>
                  <a:schemeClr val="tx1"/>
                </a:solidFill>
              </a:rPr>
              <a:t> =  (Y</a:t>
            </a:r>
            <a:r>
              <a:rPr lang="en-IN" b="1" baseline="-25000" dirty="0">
                <a:solidFill>
                  <a:schemeClr val="tx1"/>
                </a:solidFill>
              </a:rPr>
              <a:t>D1</a:t>
            </a:r>
            <a:r>
              <a:rPr lang="en-IN" b="1" dirty="0">
                <a:solidFill>
                  <a:schemeClr val="tx1"/>
                </a:solidFill>
              </a:rPr>
              <a:t>)</a:t>
            </a:r>
            <a:r>
              <a:rPr lang="en-IN" b="1" baseline="30000" dirty="0">
                <a:solidFill>
                  <a:schemeClr val="tx1"/>
                </a:solidFill>
              </a:rPr>
              <a:t>XB</a:t>
            </a:r>
            <a:r>
              <a:rPr lang="en-IN" b="1" dirty="0">
                <a:solidFill>
                  <a:schemeClr val="tx1"/>
                </a:solidFill>
              </a:rPr>
              <a:t> mod q.</a:t>
            </a:r>
          </a:p>
          <a:p>
            <a:pPr marL="457200" indent="-457200">
              <a:buFont typeface="+mj-lt"/>
              <a:buAutoNum type="arabicPeriod"/>
            </a:pPr>
            <a:r>
              <a:rPr lang="en-IN" dirty="0">
                <a:solidFill>
                  <a:schemeClr val="tx1"/>
                </a:solidFill>
              </a:rPr>
              <a:t>Bob transmits </a:t>
            </a:r>
            <a:r>
              <a:rPr lang="en-IN" b="1" dirty="0">
                <a:solidFill>
                  <a:schemeClr val="tx1"/>
                </a:solidFill>
              </a:rPr>
              <a:t>Y</a:t>
            </a:r>
            <a:r>
              <a:rPr lang="en-IN" b="1" baseline="-25000" dirty="0">
                <a:solidFill>
                  <a:schemeClr val="tx1"/>
                </a:solidFill>
              </a:rPr>
              <a:t>B</a:t>
            </a:r>
            <a:r>
              <a:rPr lang="en-IN" dirty="0">
                <a:solidFill>
                  <a:schemeClr val="tx1"/>
                </a:solidFill>
              </a:rPr>
              <a:t> to Alice.</a:t>
            </a:r>
          </a:p>
          <a:p>
            <a:pPr marL="457200" indent="-457200">
              <a:buFont typeface="+mj-lt"/>
              <a:buAutoNum type="arabicPeriod"/>
            </a:pPr>
            <a:r>
              <a:rPr lang="en-IN" dirty="0">
                <a:solidFill>
                  <a:schemeClr val="tx1"/>
                </a:solidFill>
              </a:rPr>
              <a:t>Darth intercepts </a:t>
            </a:r>
            <a:r>
              <a:rPr lang="en-IN" b="1" dirty="0">
                <a:solidFill>
                  <a:schemeClr val="tx1"/>
                </a:solidFill>
              </a:rPr>
              <a:t>Y</a:t>
            </a:r>
            <a:r>
              <a:rPr lang="en-IN" b="1" baseline="-25000" dirty="0">
                <a:solidFill>
                  <a:schemeClr val="tx1"/>
                </a:solidFill>
              </a:rPr>
              <a:t>B</a:t>
            </a:r>
            <a:r>
              <a:rPr lang="en-IN" dirty="0">
                <a:solidFill>
                  <a:schemeClr val="tx1"/>
                </a:solidFill>
              </a:rPr>
              <a:t> and transmits </a:t>
            </a:r>
            <a:r>
              <a:rPr lang="en-IN" b="1" dirty="0">
                <a:solidFill>
                  <a:schemeClr val="tx1"/>
                </a:solidFill>
              </a:rPr>
              <a:t>Y</a:t>
            </a:r>
            <a:r>
              <a:rPr lang="en-IN" b="1" baseline="-25000" dirty="0">
                <a:solidFill>
                  <a:schemeClr val="tx1"/>
                </a:solidFill>
              </a:rPr>
              <a:t>D2</a:t>
            </a:r>
            <a:r>
              <a:rPr lang="en-IN" dirty="0">
                <a:solidFill>
                  <a:schemeClr val="tx1"/>
                </a:solidFill>
              </a:rPr>
              <a:t> to Alice. Darth calculates </a:t>
            </a:r>
            <a:r>
              <a:rPr lang="en-IN" b="1" dirty="0">
                <a:solidFill>
                  <a:schemeClr val="tx1"/>
                </a:solidFill>
              </a:rPr>
              <a:t>K</a:t>
            </a:r>
            <a:r>
              <a:rPr lang="en-IN" b="1" baseline="-25000" dirty="0">
                <a:solidFill>
                  <a:schemeClr val="tx1"/>
                </a:solidFill>
              </a:rPr>
              <a:t>1</a:t>
            </a:r>
            <a:r>
              <a:rPr lang="en-IN" b="1" dirty="0">
                <a:solidFill>
                  <a:schemeClr val="tx1"/>
                </a:solidFill>
              </a:rPr>
              <a:t>=(Y</a:t>
            </a:r>
            <a:r>
              <a:rPr lang="en-IN" b="1" baseline="-25000" dirty="0">
                <a:solidFill>
                  <a:schemeClr val="tx1"/>
                </a:solidFill>
              </a:rPr>
              <a:t>B</a:t>
            </a:r>
            <a:r>
              <a:rPr lang="en-IN" b="1" dirty="0">
                <a:solidFill>
                  <a:schemeClr val="tx1"/>
                </a:solidFill>
              </a:rPr>
              <a:t>)</a:t>
            </a:r>
            <a:r>
              <a:rPr lang="en-IN" b="1" baseline="30000" dirty="0">
                <a:solidFill>
                  <a:schemeClr val="tx1"/>
                </a:solidFill>
              </a:rPr>
              <a:t>XD1</a:t>
            </a:r>
            <a:r>
              <a:rPr lang="en-IN" b="1" dirty="0">
                <a:solidFill>
                  <a:schemeClr val="tx1"/>
                </a:solidFill>
              </a:rPr>
              <a:t> mod q.</a:t>
            </a:r>
          </a:p>
          <a:p>
            <a:pPr marL="457200" indent="-457200">
              <a:buFont typeface="+mj-lt"/>
              <a:buAutoNum type="arabicPeriod"/>
            </a:pPr>
            <a:r>
              <a:rPr lang="en-IN" dirty="0">
                <a:solidFill>
                  <a:schemeClr val="tx1"/>
                </a:solidFill>
              </a:rPr>
              <a:t>Alice receives </a:t>
            </a:r>
            <a:r>
              <a:rPr lang="en-IN" b="1" dirty="0">
                <a:solidFill>
                  <a:schemeClr val="tx1"/>
                </a:solidFill>
              </a:rPr>
              <a:t>Y</a:t>
            </a:r>
            <a:r>
              <a:rPr lang="en-IN" b="1" baseline="-25000" dirty="0">
                <a:solidFill>
                  <a:schemeClr val="tx1"/>
                </a:solidFill>
              </a:rPr>
              <a:t>D2</a:t>
            </a:r>
            <a:r>
              <a:rPr lang="en-IN" dirty="0">
                <a:solidFill>
                  <a:schemeClr val="tx1"/>
                </a:solidFill>
              </a:rPr>
              <a:t> and calculates </a:t>
            </a:r>
            <a:r>
              <a:rPr lang="en-IN" b="1" dirty="0">
                <a:solidFill>
                  <a:schemeClr val="tx1"/>
                </a:solidFill>
              </a:rPr>
              <a:t>K</a:t>
            </a:r>
            <a:r>
              <a:rPr lang="en-IN" b="1" baseline="-25000" dirty="0">
                <a:solidFill>
                  <a:schemeClr val="tx1"/>
                </a:solidFill>
              </a:rPr>
              <a:t>2</a:t>
            </a:r>
            <a:r>
              <a:rPr lang="en-IN" b="1" dirty="0">
                <a:solidFill>
                  <a:schemeClr val="tx1"/>
                </a:solidFill>
              </a:rPr>
              <a:t> = (Y</a:t>
            </a:r>
            <a:r>
              <a:rPr lang="en-IN" b="1" baseline="-25000" dirty="0">
                <a:solidFill>
                  <a:schemeClr val="tx1"/>
                </a:solidFill>
              </a:rPr>
              <a:t>D2</a:t>
            </a:r>
            <a:r>
              <a:rPr lang="en-IN" b="1" dirty="0">
                <a:solidFill>
                  <a:schemeClr val="tx1"/>
                </a:solidFill>
              </a:rPr>
              <a:t>)</a:t>
            </a:r>
            <a:r>
              <a:rPr lang="en-IN" b="1" baseline="30000" dirty="0">
                <a:solidFill>
                  <a:schemeClr val="tx1"/>
                </a:solidFill>
              </a:rPr>
              <a:t>XA</a:t>
            </a:r>
            <a:r>
              <a:rPr lang="en-IN" b="1" dirty="0">
                <a:solidFill>
                  <a:schemeClr val="tx1"/>
                </a:solidFill>
              </a:rPr>
              <a:t> mod q.</a:t>
            </a:r>
          </a:p>
          <a:p>
            <a:endParaRPr lang="en-IN" dirty="0"/>
          </a:p>
        </p:txBody>
      </p:sp>
    </p:spTree>
    <p:extLst>
      <p:ext uri="{BB962C8B-B14F-4D97-AF65-F5344CB8AC3E}">
        <p14:creationId xmlns:p14="http://schemas.microsoft.com/office/powerpoint/2010/main" val="2783180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33748" y="1062681"/>
            <a:ext cx="6676504" cy="4979773"/>
          </a:xfrm>
          <a:prstGeom prst="rect">
            <a:avLst/>
          </a:prstGeom>
        </p:spPr>
      </p:pic>
    </p:spTree>
    <p:extLst>
      <p:ext uri="{BB962C8B-B14F-4D97-AF65-F5344CB8AC3E}">
        <p14:creationId xmlns:p14="http://schemas.microsoft.com/office/powerpoint/2010/main" val="5632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3"/>
          <p:cNvSpPr/>
          <p:nvPr/>
        </p:nvSpPr>
        <p:spPr>
          <a:xfrm>
            <a:off x="2500298" y="2786058"/>
            <a:ext cx="450059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15151"/>
              </a:buClr>
              <a:buSzPts val="5400"/>
              <a:buFont typeface="Arial"/>
              <a:buNone/>
            </a:pPr>
            <a:r>
              <a:rPr lang="en-US" sz="5400" b="1" i="0" u="none" strike="noStrike" cap="none">
                <a:solidFill>
                  <a:srgbClr val="51515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691" name="Google Shape;691;p63"/>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692" name="Google Shape;692;p63"/>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4"/>
          <p:cNvSpPr txBox="1"/>
          <p:nvPr/>
        </p:nvSpPr>
        <p:spPr>
          <a:xfrm>
            <a:off x="0" y="3214687"/>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99" name="Google Shape;699;p64" descr="C:\Users\parul\Desktop\2.png"/>
          <p:cNvPicPr preferRelativeResize="0"/>
          <p:nvPr/>
        </p:nvPicPr>
        <p:blipFill rotWithShape="1">
          <a:blip r:embed="rId3">
            <a:alphaModFix/>
          </a:blip>
          <a:srcRect/>
          <a:stretch/>
        </p:blipFill>
        <p:spPr>
          <a:xfrm>
            <a:off x="2433637" y="4000500"/>
            <a:ext cx="4276725" cy="571500"/>
          </a:xfrm>
          <a:prstGeom prst="rect">
            <a:avLst/>
          </a:prstGeom>
          <a:noFill/>
          <a:ln>
            <a:noFill/>
          </a:ln>
        </p:spPr>
      </p:pic>
      <p:pic>
        <p:nvPicPr>
          <p:cNvPr id="700" name="Google Shape;700;p64" descr="C:\Users\parul\Desktop\Cover Page with yellow patch - Version 18.png"/>
          <p:cNvPicPr preferRelativeResize="0"/>
          <p:nvPr/>
        </p:nvPicPr>
        <p:blipFill rotWithShape="1">
          <a:blip r:embed="rId4">
            <a:alphaModFix/>
          </a:blip>
          <a:srcRect/>
          <a:stretch/>
        </p:blipFill>
        <p:spPr>
          <a:xfrm>
            <a:off x="3038475" y="4946650"/>
            <a:ext cx="3067050" cy="260350"/>
          </a:xfrm>
          <a:prstGeom prst="rect">
            <a:avLst/>
          </a:prstGeom>
          <a:noFill/>
          <a:ln>
            <a:noFill/>
          </a:ln>
        </p:spPr>
      </p:pic>
      <p:sp>
        <p:nvSpPr>
          <p:cNvPr id="701" name="Google Shape;701;p64"/>
          <p:cNvSpPr txBox="1"/>
          <p:nvPr/>
        </p:nvSpPr>
        <p:spPr>
          <a:xfrm>
            <a:off x="0" y="6003925"/>
            <a:ext cx="9144000" cy="3571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2" name="Google Shape;702;p64"/>
          <p:cNvSpPr txBox="1"/>
          <p:nvPr/>
        </p:nvSpPr>
        <p:spPr>
          <a:xfrm>
            <a:off x="3249612" y="5997575"/>
            <a:ext cx="2644775" cy="369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800"/>
              <a:buFont typeface="Calibri"/>
              <a:buNone/>
            </a:pPr>
            <a:r>
              <a:rPr lang="en-US" sz="1800" b="0" i="0" u="none" strike="noStrike" cap="none">
                <a:solidFill>
                  <a:schemeClr val="dk2"/>
                </a:solidFill>
                <a:latin typeface="Calibri"/>
                <a:ea typeface="Calibri"/>
                <a:cs typeface="Calibri"/>
                <a:sym typeface="Calibri"/>
              </a:rPr>
              <a:t>www.paruluniversity.ac.in</a:t>
            </a:r>
            <a:endParaRPr sz="1400" b="0" i="0" u="none" strike="noStrike" cap="none">
              <a:solidFill>
                <a:srgbClr val="000000"/>
              </a:solidFill>
              <a:latin typeface="Arial"/>
              <a:ea typeface="Arial"/>
              <a:cs typeface="Arial"/>
              <a:sym typeface="Arial"/>
            </a:endParaRPr>
          </a:p>
        </p:txBody>
      </p:sp>
      <p:pic>
        <p:nvPicPr>
          <p:cNvPr id="703" name="Google Shape;703;p6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704" name="Google Shape;704;p64"/>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alibri"/>
              <a:buNone/>
            </a:pPr>
            <a:r>
              <a:rPr lang="en-US" sz="3200" b="1" i="0" u="none">
                <a:solidFill>
                  <a:schemeClr val="lt1"/>
                </a:solidFill>
                <a:latin typeface="Calibri"/>
                <a:ea typeface="Calibri"/>
                <a:cs typeface="Calibri"/>
                <a:sym typeface="Calibri"/>
              </a:rPr>
              <a:t>Euler Totient Function ø(n)</a:t>
            </a:r>
            <a:endParaRPr/>
          </a:p>
        </p:txBody>
      </p:sp>
      <p:sp>
        <p:nvSpPr>
          <p:cNvPr id="124" name="Google Shape;124;p6"/>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To compute ø(n) need to count number of residues to be excluded</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 general need prime factorization, but</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for p (p prime) 	               ø(p)   = p-1 </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for p.q (p,q prime)	  ø(pq)  =(p-1)x(q-1) </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eg.</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ø(37) = 36</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ø(21) = (3–1)x(7–1) = 2x6 = 12</a:t>
            </a:r>
            <a:endParaRPr/>
          </a:p>
        </p:txBody>
      </p:sp>
      <p:pic>
        <p:nvPicPr>
          <p:cNvPr id="125" name="Google Shape;125;p6"/>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26" name="Google Shape;126;p6"/>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idx="4294967295"/>
          </p:nvPr>
        </p:nvSpPr>
        <p:spPr>
          <a:xfrm>
            <a:off x="0" y="947737"/>
            <a:ext cx="9144000" cy="730250"/>
          </a:xfrm>
          <a:prstGeom prst="rect">
            <a:avLst/>
          </a:prstGeom>
          <a:solidFill>
            <a:srgbClr val="2F5597"/>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alibri"/>
              <a:buNone/>
            </a:pPr>
            <a:r>
              <a:rPr lang="en-US" sz="3200" b="1" i="0" u="none">
                <a:solidFill>
                  <a:schemeClr val="lt1"/>
                </a:solidFill>
                <a:latin typeface="Calibri"/>
                <a:ea typeface="Calibri"/>
                <a:cs typeface="Calibri"/>
                <a:sym typeface="Calibri"/>
              </a:rPr>
              <a:t>Euler’s Theorem</a:t>
            </a:r>
            <a:endParaRPr/>
          </a:p>
        </p:txBody>
      </p:sp>
      <p:sp>
        <p:nvSpPr>
          <p:cNvPr id="132" name="Google Shape;132;p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For every a and n that are relatively prime</a:t>
            </a:r>
            <a:endParaRPr/>
          </a:p>
          <a:p>
            <a:pPr marL="228600" marR="0" lvl="0" indent="-22860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		</a:t>
            </a:r>
            <a:r>
              <a:rPr lang="en-US" sz="2000" b="1" i="0" u="none" strike="noStrike" cap="none">
                <a:solidFill>
                  <a:schemeClr val="dk1"/>
                </a:solidFill>
                <a:latin typeface="Courier New"/>
                <a:ea typeface="Courier New"/>
                <a:cs typeface="Courier New"/>
                <a:sym typeface="Courier New"/>
              </a:rPr>
              <a:t> </a:t>
            </a:r>
            <a:r>
              <a:rPr lang="en-US" sz="2000" b="0" i="0" u="none" strike="noStrike" cap="none">
                <a:solidFill>
                  <a:schemeClr val="dk1"/>
                </a:solidFill>
                <a:latin typeface="Courier New"/>
                <a:ea typeface="Courier New"/>
                <a:cs typeface="Courier New"/>
                <a:sym typeface="Courier New"/>
              </a:rPr>
              <a:t>a</a:t>
            </a:r>
            <a:r>
              <a:rPr lang="en-US" sz="2000" b="1" i="0" u="none" strike="noStrike" cap="none" baseline="30000">
                <a:solidFill>
                  <a:schemeClr val="dk1"/>
                </a:solidFill>
                <a:latin typeface="Courier New"/>
                <a:ea typeface="Courier New"/>
                <a:cs typeface="Courier New"/>
                <a:sym typeface="Courier New"/>
              </a:rPr>
              <a:t>ø(n)</a:t>
            </a:r>
            <a:r>
              <a:rPr lang="en-US" sz="2000" b="1" i="0" u="none" strike="noStrike" cap="none">
                <a:solidFill>
                  <a:schemeClr val="dk1"/>
                </a:solidFill>
                <a:latin typeface="Courier New"/>
                <a:ea typeface="Courier New"/>
                <a:cs typeface="Courier New"/>
                <a:sym typeface="Courier New"/>
              </a:rPr>
              <a:t> </a:t>
            </a:r>
            <a:r>
              <a:rPr lang="en-US" sz="2000" b="0" i="0" u="none" strike="noStrike" cap="none">
                <a:solidFill>
                  <a:schemeClr val="dk1"/>
                </a:solidFill>
                <a:latin typeface="Calibri"/>
                <a:ea typeface="Calibri"/>
                <a:cs typeface="Calibri"/>
                <a:sym typeface="Calibri"/>
              </a:rPr>
              <a:t>≡ 1 (mod n) for any a,n where gcd(a,n)=1</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Ex.</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a=3;  n=10;   ø(10)=4; </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	hence </a:t>
            </a:r>
            <a:r>
              <a:rPr lang="en-US" sz="2000" b="0" i="0" u="none" strike="noStrike" cap="none">
                <a:solidFill>
                  <a:schemeClr val="dk1"/>
                </a:solidFill>
                <a:latin typeface="Times New Roman"/>
                <a:ea typeface="Times New Roman"/>
                <a:cs typeface="Times New Roman"/>
                <a:sym typeface="Times New Roman"/>
              </a:rPr>
              <a:t>3</a:t>
            </a:r>
            <a:r>
              <a:rPr lang="en-US" sz="2000" b="0" i="0" u="none" strike="noStrike" cap="none" baseline="30000">
                <a:solidFill>
                  <a:schemeClr val="dk1"/>
                </a:solidFill>
                <a:latin typeface="Times New Roman"/>
                <a:ea typeface="Times New Roman"/>
                <a:cs typeface="Times New Roman"/>
                <a:sym typeface="Times New Roman"/>
              </a:rPr>
              <a:t>4</a:t>
            </a:r>
            <a:r>
              <a:rPr lang="en-US" sz="2000" b="1" i="0" u="none" strike="noStrike" cap="none" baseline="30000">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Calibri"/>
                <a:ea typeface="Calibri"/>
                <a:cs typeface="Calibri"/>
                <a:sym typeface="Calibri"/>
              </a:rPr>
              <a:t>= 81 = 1 mod 10</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a=2;  n=11;   ø(11)=10;</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	hence </a:t>
            </a:r>
            <a:r>
              <a:rPr lang="en-US" sz="2000" b="0" i="0" u="none" strike="noStrike" cap="none">
                <a:solidFill>
                  <a:schemeClr val="dk1"/>
                </a:solidFill>
                <a:latin typeface="Times New Roman"/>
                <a:ea typeface="Times New Roman"/>
                <a:cs typeface="Times New Roman"/>
                <a:sym typeface="Times New Roman"/>
              </a:rPr>
              <a:t>2</a:t>
            </a:r>
            <a:r>
              <a:rPr lang="en-US" sz="2000" b="0" i="0" u="none" strike="noStrike" cap="none" baseline="30000">
                <a:solidFill>
                  <a:schemeClr val="dk1"/>
                </a:solidFill>
                <a:latin typeface="Times New Roman"/>
                <a:ea typeface="Times New Roman"/>
                <a:cs typeface="Times New Roman"/>
                <a:sym typeface="Times New Roman"/>
              </a:rPr>
              <a:t>10</a:t>
            </a:r>
            <a:r>
              <a:rPr lang="en-US" sz="2000" b="0" i="0" u="none" strike="noStrike" cap="none">
                <a:solidFill>
                  <a:schemeClr val="dk1"/>
                </a:solidFill>
                <a:latin typeface="Calibri"/>
                <a:ea typeface="Calibri"/>
                <a:cs typeface="Calibri"/>
                <a:sym typeface="Calibri"/>
              </a:rPr>
              <a:t> = 1024 = 1 mod 11</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133" name="Google Shape;133;p7"/>
          <p:cNvPicPr preferRelativeResize="0"/>
          <p:nvPr/>
        </p:nvPicPr>
        <p:blipFill rotWithShape="1">
          <a:blip r:embed="rId3">
            <a:alphaModFix/>
          </a:blip>
          <a:srcRect/>
          <a:stretch/>
        </p:blipFill>
        <p:spPr>
          <a:xfrm>
            <a:off x="8632825" y="6346825"/>
            <a:ext cx="304800" cy="304800"/>
          </a:xfrm>
          <a:prstGeom prst="rect">
            <a:avLst/>
          </a:prstGeom>
          <a:noFill/>
          <a:ln>
            <a:noFill/>
          </a:ln>
        </p:spPr>
      </p:pic>
      <p:sp>
        <p:nvSpPr>
          <p:cNvPr id="134" name="Google Shape;134;p7"/>
          <p:cNvSpPr txBox="1"/>
          <p:nvPr/>
        </p:nvSpPr>
        <p:spPr>
          <a:xfrm>
            <a:off x="6467475" y="6483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2_PU E Content 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U E Content 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3823</Words>
  <Application>Microsoft Office PowerPoint</Application>
  <PresentationFormat>On-screen Show (4:3)</PresentationFormat>
  <Paragraphs>606</Paragraphs>
  <Slides>77</Slides>
  <Notes>64</Notes>
  <HiddenSlides>0</HiddenSlides>
  <MMClips>0</MMClips>
  <ScaleCrop>false</ScaleCrop>
  <HeadingPairs>
    <vt:vector size="4" baseType="variant">
      <vt:variant>
        <vt:lpstr>Theme</vt:lpstr>
      </vt:variant>
      <vt:variant>
        <vt:i4>2</vt:i4>
      </vt:variant>
      <vt:variant>
        <vt:lpstr>Slide Titles</vt:lpstr>
      </vt:variant>
      <vt:variant>
        <vt:i4>77</vt:i4>
      </vt:variant>
    </vt:vector>
  </HeadingPairs>
  <TitlesOfParts>
    <vt:vector size="79" baseType="lpstr">
      <vt:lpstr>2_PU E Content Theme1</vt:lpstr>
      <vt:lpstr>PU E Content Theme1</vt:lpstr>
      <vt:lpstr>PowerPoint Presentation</vt:lpstr>
      <vt:lpstr>PowerPoint Presentation</vt:lpstr>
      <vt:lpstr>                                        Contents</vt:lpstr>
      <vt:lpstr>PowerPoint Presentation</vt:lpstr>
      <vt:lpstr>PowerPoint Presentation</vt:lpstr>
      <vt:lpstr>                     EULER’S TOTIENT FUNCTION </vt:lpstr>
      <vt:lpstr>Euler Totient Function ø(n)</vt:lpstr>
      <vt:lpstr>Euler Totient Function ø(n)</vt:lpstr>
      <vt:lpstr>Euler’s Theorem</vt:lpstr>
      <vt:lpstr>                             FERMAT’S THEOREM</vt:lpstr>
      <vt:lpstr>                             Fermats theorem</vt:lpstr>
      <vt:lpstr>Fermat’s Theorem</vt:lpstr>
      <vt:lpstr>Fermat’s Theorem</vt:lpstr>
      <vt:lpstr>TESTING FOR PRIMALITY</vt:lpstr>
      <vt:lpstr>                                Miller-Rabin Algorithm </vt:lpstr>
      <vt:lpstr>Example</vt:lpstr>
      <vt:lpstr>Example</vt:lpstr>
      <vt:lpstr>           PRINCIPLES OF PUBLIC KEY CRYPTO SYSTEMS</vt:lpstr>
      <vt:lpstr>Principles Of Public-Key Cryptosystems</vt:lpstr>
      <vt:lpstr>Introduction</vt:lpstr>
      <vt:lpstr>Principles of Public-key Cryptosystems</vt:lpstr>
      <vt:lpstr>Public-key Cryptosystems</vt:lpstr>
      <vt:lpstr>Public-key Cryptosystems (Conti…)</vt:lpstr>
      <vt:lpstr>Public-key Cryptosystems (Conti…)</vt:lpstr>
      <vt:lpstr>Public-key Cryptosystems (Conti…)</vt:lpstr>
      <vt:lpstr>Public-key Cryptosystems (Conti…)</vt:lpstr>
      <vt:lpstr>Public-key Cryptosystems (Conti…)</vt:lpstr>
      <vt:lpstr>Public-key Cryptosystems (Conti…)</vt:lpstr>
      <vt:lpstr>Public-key Cryptosystems (Conti…)</vt:lpstr>
      <vt:lpstr>Public-key Cryptosystems (Conti…)</vt:lpstr>
      <vt:lpstr>Public-key Cryptosystems (Conti…)</vt:lpstr>
      <vt:lpstr>Public-key Cryptosystems (Conti…)</vt:lpstr>
      <vt:lpstr>Applications for Public-key Cryptosystem</vt:lpstr>
      <vt:lpstr>Requirements for Public-key Cryptography</vt:lpstr>
      <vt:lpstr>                             THE RSA ALGORITHM</vt:lpstr>
      <vt:lpstr>The RSA Algorithm</vt:lpstr>
      <vt:lpstr>RSA Algorithm</vt:lpstr>
      <vt:lpstr>The RSA Algorithm (Conti…)</vt:lpstr>
      <vt:lpstr>The RSA Algorithm (Conti…)</vt:lpstr>
      <vt:lpstr>RSA Example- Key setup</vt:lpstr>
      <vt:lpstr>RSA Example- Key setup</vt:lpstr>
      <vt:lpstr>RSA Example- En/Decryption</vt:lpstr>
      <vt:lpstr>RSA Example- Key setup</vt:lpstr>
      <vt:lpstr>RSA Example- En/Decryption</vt:lpstr>
      <vt:lpstr>RSA Example- Key setup</vt:lpstr>
      <vt:lpstr>RSA Example- Key setup</vt:lpstr>
      <vt:lpstr>RSA Example- En/Decryption</vt:lpstr>
      <vt:lpstr>The RSA Algorithm (Conti…)</vt:lpstr>
      <vt:lpstr>The Security of RSA</vt:lpstr>
      <vt:lpstr>The Security of RSA (Conti…)</vt:lpstr>
      <vt:lpstr>The Security of RSA (Conti…)</vt:lpstr>
      <vt:lpstr>The Security of RSA (Conti…)</vt:lpstr>
      <vt:lpstr>Issue:</vt:lpstr>
      <vt:lpstr>        DIFFIE-HELLMAN KEY EXCHANGE ALGORITHM</vt:lpstr>
      <vt:lpstr>                          Diffie Hellman Algorithm</vt:lpstr>
      <vt:lpstr>Diffie Hellman Algorithm</vt:lpstr>
      <vt:lpstr>Diffie Hellman Algorithm</vt:lpstr>
      <vt:lpstr>Alice wants to send a message to Bob </vt:lpstr>
      <vt:lpstr>Can use cryptography</vt:lpstr>
      <vt:lpstr>Objective</vt:lpstr>
      <vt:lpstr>Introduction</vt:lpstr>
      <vt:lpstr>Introduction Cont..</vt:lpstr>
      <vt:lpstr>Key exchange</vt:lpstr>
      <vt:lpstr>Key Exchange Cont…</vt:lpstr>
      <vt:lpstr>Basic Concept</vt:lpstr>
      <vt:lpstr>Key exchange</vt:lpstr>
      <vt:lpstr>Key Exchange Cont…</vt:lpstr>
      <vt:lpstr>Algorithm</vt:lpstr>
      <vt:lpstr>Algorithm Cont…</vt:lpstr>
      <vt:lpstr>Example</vt:lpstr>
      <vt:lpstr>Example cont..</vt:lpstr>
      <vt:lpstr>Applications</vt:lpstr>
      <vt:lpstr>Conclusion</vt:lpstr>
      <vt:lpstr>Man in the middle attack</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HP</cp:lastModifiedBy>
  <cp:revision>10</cp:revision>
  <dcterms:created xsi:type="dcterms:W3CDTF">2020-05-18T10:32:41Z</dcterms:created>
  <dcterms:modified xsi:type="dcterms:W3CDTF">2024-06-02T19:42:58Z</dcterms:modified>
</cp:coreProperties>
</file>