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1"/>
  </p:sldMasterIdLst>
  <p:notesMasterIdLst>
    <p:notesMasterId r:id="rId55"/>
  </p:notesMasterIdLst>
  <p:handoutMasterIdLst>
    <p:handoutMasterId r:id="rId56"/>
  </p:handoutMasterIdLst>
  <p:sldIdLst>
    <p:sldId id="453" r:id="rId2"/>
    <p:sldId id="429" r:id="rId3"/>
    <p:sldId id="430" r:id="rId4"/>
    <p:sldId id="454" r:id="rId5"/>
    <p:sldId id="395" r:id="rId6"/>
    <p:sldId id="396" r:id="rId7"/>
    <p:sldId id="397" r:id="rId8"/>
    <p:sldId id="398" r:id="rId9"/>
    <p:sldId id="400" r:id="rId10"/>
    <p:sldId id="401" r:id="rId11"/>
    <p:sldId id="402" r:id="rId12"/>
    <p:sldId id="403" r:id="rId13"/>
    <p:sldId id="404" r:id="rId14"/>
    <p:sldId id="455" r:id="rId15"/>
    <p:sldId id="425" r:id="rId16"/>
    <p:sldId id="426" r:id="rId17"/>
    <p:sldId id="427" r:id="rId18"/>
    <p:sldId id="428" r:id="rId19"/>
    <p:sldId id="456" r:id="rId20"/>
    <p:sldId id="432" r:id="rId21"/>
    <p:sldId id="457" r:id="rId22"/>
    <p:sldId id="450" r:id="rId23"/>
    <p:sldId id="458" r:id="rId24"/>
    <p:sldId id="433" r:id="rId25"/>
    <p:sldId id="459" r:id="rId26"/>
    <p:sldId id="434" r:id="rId27"/>
    <p:sldId id="435" r:id="rId28"/>
    <p:sldId id="437" r:id="rId29"/>
    <p:sldId id="438" r:id="rId30"/>
    <p:sldId id="439" r:id="rId31"/>
    <p:sldId id="460" r:id="rId32"/>
    <p:sldId id="440" r:id="rId33"/>
    <p:sldId id="441" r:id="rId34"/>
    <p:sldId id="442" r:id="rId35"/>
    <p:sldId id="443" r:id="rId36"/>
    <p:sldId id="452" r:id="rId37"/>
    <p:sldId id="444" r:id="rId38"/>
    <p:sldId id="445" r:id="rId39"/>
    <p:sldId id="446" r:id="rId40"/>
    <p:sldId id="447" r:id="rId41"/>
    <p:sldId id="448" r:id="rId42"/>
    <p:sldId id="461" r:id="rId43"/>
    <p:sldId id="462" r:id="rId44"/>
    <p:sldId id="463" r:id="rId45"/>
    <p:sldId id="464" r:id="rId46"/>
    <p:sldId id="465" r:id="rId47"/>
    <p:sldId id="466" r:id="rId48"/>
    <p:sldId id="467" r:id="rId49"/>
    <p:sldId id="469" r:id="rId50"/>
    <p:sldId id="468" r:id="rId51"/>
    <p:sldId id="470" r:id="rId52"/>
    <p:sldId id="471" r:id="rId53"/>
    <p:sldId id="472" r:id="rId54"/>
  </p:sldIdLst>
  <p:sldSz cx="9144000" cy="6858000" type="screen4x3"/>
  <p:notesSz cx="6858000" cy="9144000"/>
  <p:defaultTextStyle>
    <a:defPPr>
      <a:defRPr lang="en-IN"/>
    </a:defPPr>
    <a:lvl1pPr algn="ctr" rtl="0" fontAlgn="base">
      <a:spcBef>
        <a:spcPct val="0"/>
      </a:spcBef>
      <a:spcAft>
        <a:spcPct val="0"/>
      </a:spcAft>
      <a:defRPr kern="1200">
        <a:solidFill>
          <a:schemeClr val="tx1"/>
        </a:solidFill>
        <a:latin typeface="Arial" charset="0"/>
        <a:ea typeface="+mn-ea"/>
        <a:cs typeface="Arial" charset="0"/>
      </a:defRPr>
    </a:lvl1pPr>
    <a:lvl2pPr marL="457200" algn="ctr" rtl="0" fontAlgn="base">
      <a:spcBef>
        <a:spcPct val="0"/>
      </a:spcBef>
      <a:spcAft>
        <a:spcPct val="0"/>
      </a:spcAft>
      <a:defRPr kern="1200">
        <a:solidFill>
          <a:schemeClr val="tx1"/>
        </a:solidFill>
        <a:latin typeface="Arial" charset="0"/>
        <a:ea typeface="+mn-ea"/>
        <a:cs typeface="Arial" charset="0"/>
      </a:defRPr>
    </a:lvl2pPr>
    <a:lvl3pPr marL="914400" algn="ctr" rtl="0" fontAlgn="base">
      <a:spcBef>
        <a:spcPct val="0"/>
      </a:spcBef>
      <a:spcAft>
        <a:spcPct val="0"/>
      </a:spcAft>
      <a:defRPr kern="1200">
        <a:solidFill>
          <a:schemeClr val="tx1"/>
        </a:solidFill>
        <a:latin typeface="Arial" charset="0"/>
        <a:ea typeface="+mn-ea"/>
        <a:cs typeface="Arial" charset="0"/>
      </a:defRPr>
    </a:lvl3pPr>
    <a:lvl4pPr marL="1371600" algn="ctr" rtl="0" fontAlgn="base">
      <a:spcBef>
        <a:spcPct val="0"/>
      </a:spcBef>
      <a:spcAft>
        <a:spcPct val="0"/>
      </a:spcAft>
      <a:defRPr kern="1200">
        <a:solidFill>
          <a:schemeClr val="tx1"/>
        </a:solidFill>
        <a:latin typeface="Arial" charset="0"/>
        <a:ea typeface="+mn-ea"/>
        <a:cs typeface="Arial" charset="0"/>
      </a:defRPr>
    </a:lvl4pPr>
    <a:lvl5pPr marL="1828800" algn="ctr"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29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3591"/>
    <p:restoredTop sz="92197"/>
  </p:normalViewPr>
  <p:slideViewPr>
    <p:cSldViewPr>
      <p:cViewPr>
        <p:scale>
          <a:sx n="60" d="100"/>
          <a:sy n="60" d="100"/>
        </p:scale>
        <p:origin x="-2818" y="-509"/>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42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IN"/>
          </a:p>
        </p:txBody>
      </p:sp>
      <p:sp>
        <p:nvSpPr>
          <p:cNvPr id="286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IN"/>
          </a:p>
        </p:txBody>
      </p:sp>
      <p:sp>
        <p:nvSpPr>
          <p:cNvPr id="286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r>
              <a:rPr lang="en-IN"/>
              <a:t>ddgsdf dsfg sdfd </a:t>
            </a:r>
          </a:p>
        </p:txBody>
      </p:sp>
      <p:sp>
        <p:nvSpPr>
          <p:cNvPr id="286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C2B1E85-B13B-4489-A06E-01BCE6166B2A}" type="slidenum">
              <a:rPr lang="en-IN"/>
              <a:pPr>
                <a:defRPr/>
              </a:pPr>
              <a:t>‹#›</a:t>
            </a:fld>
            <a:endParaRPr lang="en-IN"/>
          </a:p>
        </p:txBody>
      </p:sp>
    </p:spTree>
    <p:extLst>
      <p:ext uri="{BB962C8B-B14F-4D97-AF65-F5344CB8AC3E}">
        <p14:creationId xmlns:p14="http://schemas.microsoft.com/office/powerpoint/2010/main" val="1610095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IN"/>
          </a:p>
        </p:txBody>
      </p:sp>
      <p:sp>
        <p:nvSpPr>
          <p:cNvPr id="266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IN"/>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IN" noProof="0"/>
              <a:t>Click to edit Master text styles</a:t>
            </a:r>
          </a:p>
          <a:p>
            <a:pPr lvl="1"/>
            <a:r>
              <a:rPr lang="en-IN" noProof="0"/>
              <a:t>Second level</a:t>
            </a:r>
          </a:p>
          <a:p>
            <a:pPr lvl="2"/>
            <a:r>
              <a:rPr lang="en-IN" noProof="0"/>
              <a:t>Third level</a:t>
            </a:r>
          </a:p>
          <a:p>
            <a:pPr lvl="3"/>
            <a:r>
              <a:rPr lang="en-IN" noProof="0"/>
              <a:t>Fourth level</a:t>
            </a:r>
          </a:p>
          <a:p>
            <a:pPr lvl="4"/>
            <a:r>
              <a:rPr lang="en-IN" noProof="0"/>
              <a:t>Fifth level</a:t>
            </a:r>
          </a:p>
        </p:txBody>
      </p:sp>
      <p:sp>
        <p:nvSpPr>
          <p:cNvPr id="266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r>
              <a:rPr lang="en-IN"/>
              <a:t>ddgsdf dsfg sdfd </a:t>
            </a:r>
          </a:p>
        </p:txBody>
      </p:sp>
      <p:sp>
        <p:nvSpPr>
          <p:cNvPr id="266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8563BE8-D8BE-4699-B776-E52DEC17FACB}" type="slidenum">
              <a:rPr lang="en-IN"/>
              <a:pPr>
                <a:defRPr/>
              </a:pPr>
              <a:t>‹#›</a:t>
            </a:fld>
            <a:endParaRPr lang="en-IN"/>
          </a:p>
        </p:txBody>
      </p:sp>
    </p:spTree>
    <p:extLst>
      <p:ext uri="{BB962C8B-B14F-4D97-AF65-F5344CB8AC3E}">
        <p14:creationId xmlns:p14="http://schemas.microsoft.com/office/powerpoint/2010/main" val="78689125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2"/>
        <p:cNvGrpSpPr/>
        <p:nvPr/>
      </p:nvGrpSpPr>
      <p:grpSpPr>
        <a:xfrm>
          <a:off x="0" y="0"/>
          <a:ext cx="0" cy="0"/>
          <a:chOff x="0" y="0"/>
          <a:chExt cx="0" cy="0"/>
        </a:xfrm>
      </p:grpSpPr>
      <p:sp>
        <p:nvSpPr>
          <p:cNvPr id="1703" name="Google Shape;1703;p9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4" name="Google Shape;1704;p9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24578" name="Rectangle 2"/>
          <p:cNvSpPr>
            <a:spLocks noGrp="1" noChangeArrowheads="1"/>
          </p:cNvSpPr>
          <p:nvPr>
            <p:ph type="ctrTitle"/>
          </p:nvPr>
        </p:nvSpPr>
        <p:spPr>
          <a:xfrm>
            <a:off x="914400" y="1524000"/>
            <a:ext cx="7623175" cy="1752600"/>
          </a:xfrm>
        </p:spPr>
        <p:txBody>
          <a:bodyPr/>
          <a:lstStyle>
            <a:lvl1pPr>
              <a:defRPr sz="5000"/>
            </a:lvl1pPr>
          </a:lstStyle>
          <a:p>
            <a:r>
              <a:rPr lang="en-IN" altLang="en-US" dirty="0"/>
              <a:t>Click to edit Master title style</a:t>
            </a:r>
          </a:p>
        </p:txBody>
      </p:sp>
      <p:sp>
        <p:nvSpPr>
          <p:cNvPr id="2457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IN"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IN"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IN" altLang="en-US"/>
              <a:t>Information Security</a:t>
            </a:r>
          </a:p>
        </p:txBody>
      </p:sp>
      <p:sp>
        <p:nvSpPr>
          <p:cNvPr id="8" name="Rectangle 6"/>
          <p:cNvSpPr>
            <a:spLocks noGrp="1" noChangeArrowheads="1"/>
          </p:cNvSpPr>
          <p:nvPr>
            <p:ph type="sldNum" sz="quarter" idx="12"/>
          </p:nvPr>
        </p:nvSpPr>
        <p:spPr/>
        <p:txBody>
          <a:bodyPr/>
          <a:lstStyle>
            <a:lvl1pPr>
              <a:defRPr/>
            </a:lvl1pPr>
          </a:lstStyle>
          <a:p>
            <a:pPr>
              <a:defRPr/>
            </a:pPr>
            <a:fld id="{8F9E8680-C83D-4F69-854A-541B10543479}" type="slidenum">
              <a:rPr lang="en-IN" altLang="en-US"/>
              <a:pPr>
                <a:defRPr/>
              </a:pPr>
              <a:t>‹#›</a:t>
            </a:fld>
            <a:endParaRPr lang="en-IN" altLang="en-US"/>
          </a:p>
        </p:txBody>
      </p:sp>
      <p:pic>
        <p:nvPicPr>
          <p:cNvPr id="9" name="Google Shape;88;p1" descr="C:\Users\parul\Desktop\temp.png"/>
          <p:cNvPicPr preferRelativeResize="0"/>
          <p:nvPr userDrawn="1"/>
        </p:nvPicPr>
        <p:blipFill rotWithShape="1">
          <a:blip r:embed="rId2">
            <a:alphaModFix/>
          </a:blip>
          <a:srcRect/>
          <a:stretch/>
        </p:blipFill>
        <p:spPr>
          <a:xfrm>
            <a:off x="0" y="-21432"/>
            <a:ext cx="9144000" cy="6900863"/>
          </a:xfrm>
          <a:prstGeom prst="rect">
            <a:avLst/>
          </a:prstGeom>
          <a:noFill/>
          <a:ln>
            <a:noFill/>
          </a:ln>
        </p:spPr>
      </p:pic>
      <p:pic>
        <p:nvPicPr>
          <p:cNvPr id="10" name="Picture 9">
            <a:extLst>
              <a:ext uri="{FF2B5EF4-FFF2-40B4-BE49-F238E27FC236}">
                <a16:creationId xmlns="" xmlns:a16="http://schemas.microsoft.com/office/drawing/2014/main" id="{109F1F28-2471-4424-991F-F3B077F22EC9}"/>
              </a:ext>
            </a:extLst>
          </p:cNvPr>
          <p:cNvPicPr>
            <a:picLocks noChangeAspect="1"/>
          </p:cNvPicPr>
          <p:nvPr userDrawn="1"/>
        </p:nvPicPr>
        <p:blipFill>
          <a:blip r:embed="rId3"/>
          <a:stretch>
            <a:fillRect/>
          </a:stretch>
        </p:blipFill>
        <p:spPr>
          <a:xfrm>
            <a:off x="2967855" y="184414"/>
            <a:ext cx="3208290" cy="1104996"/>
          </a:xfrm>
          <a:prstGeom prst="rect">
            <a:avLst/>
          </a:prstGeom>
        </p:spPr>
        <p:style>
          <a:lnRef idx="1">
            <a:schemeClr val="accent1"/>
          </a:lnRef>
          <a:fillRef idx="3">
            <a:schemeClr val="accent1"/>
          </a:fillRef>
          <a:effectRef idx="2">
            <a:schemeClr val="accent1"/>
          </a:effectRef>
          <a:fontRef idx="minor">
            <a:schemeClr val="lt1"/>
          </a:fontRef>
        </p:style>
      </p:pic>
      <p:sp>
        <p:nvSpPr>
          <p:cNvPr id="11" name="Google Shape;89;p1"/>
          <p:cNvSpPr/>
          <p:nvPr userDrawn="1"/>
        </p:nvSpPr>
        <p:spPr>
          <a:xfrm>
            <a:off x="1268260" y="1465176"/>
            <a:ext cx="6858000" cy="1169987"/>
          </a:xfrm>
          <a:prstGeom prst="rect">
            <a:avLst/>
          </a:prstGeom>
          <a:noFill/>
          <a:ln>
            <a:noFill/>
          </a:ln>
        </p:spPr>
        <p:txBody>
          <a:bodyPr spcFirstLastPara="1" wrap="square" lIns="91425" tIns="45700" rIns="91425" bIns="45700" anchor="t" anchorCtr="0">
            <a:noAutofit/>
          </a:bodyPr>
          <a:lstStyle/>
          <a:p>
            <a:pPr algn="ctr">
              <a:buSzPts val="3500"/>
            </a:pPr>
            <a:r>
              <a:rPr lang="en-US" sz="3500" b="1" dirty="0">
                <a:latin typeface="Calibri"/>
                <a:ea typeface="Calibri"/>
                <a:cs typeface="Calibri"/>
                <a:sym typeface="Calibri"/>
              </a:rPr>
              <a:t>Information and Network Security</a:t>
            </a:r>
          </a:p>
          <a:p>
            <a:pPr marL="0" marR="0" lvl="0" indent="0" algn="ctr" rtl="0">
              <a:spcBef>
                <a:spcPts val="0"/>
              </a:spcBef>
              <a:spcAft>
                <a:spcPts val="0"/>
              </a:spcAft>
              <a:buClr>
                <a:srgbClr val="000000"/>
              </a:buClr>
              <a:buSzPts val="3500"/>
              <a:buFont typeface="Arial"/>
              <a:buNone/>
            </a:pPr>
            <a:endParaRPr sz="3500" b="1" i="0" u="none" strike="noStrike" cap="none" dirty="0">
              <a:solidFill>
                <a:srgbClr val="000000"/>
              </a:solidFill>
              <a:latin typeface="Calibri"/>
              <a:ea typeface="Calibri"/>
              <a:cs typeface="Calibri"/>
              <a:sym typeface="Calibri"/>
            </a:endParaRPr>
          </a:p>
        </p:txBody>
      </p:sp>
      <p:sp>
        <p:nvSpPr>
          <p:cNvPr id="12" name="Google Shape;90;p1"/>
          <p:cNvSpPr/>
          <p:nvPr userDrawn="1"/>
        </p:nvSpPr>
        <p:spPr>
          <a:xfrm>
            <a:off x="1641322" y="2469356"/>
            <a:ext cx="6089650" cy="769938"/>
          </a:xfrm>
          <a:prstGeom prst="rect">
            <a:avLst/>
          </a:prstGeom>
          <a:noFill/>
          <a:ln>
            <a:noFill/>
          </a:ln>
        </p:spPr>
        <p:txBody>
          <a:bodyPr spcFirstLastPara="1" wrap="square" lIns="91425" tIns="45700" rIns="91425" bIns="45700" anchor="t" anchorCtr="0">
            <a:noAutofit/>
          </a:bodyPr>
          <a:lstStyle/>
          <a:p>
            <a:pPr lvl="0" algn="ctr">
              <a:buSzPts val="2200"/>
            </a:pPr>
            <a:r>
              <a:rPr lang="en-IN" sz="2200" b="1" dirty="0">
                <a:latin typeface="Calibri"/>
                <a:ea typeface="Calibri"/>
                <a:cs typeface="Calibri"/>
                <a:sym typeface="Calibri"/>
              </a:rPr>
              <a:t>Ms. Hansa </a:t>
            </a:r>
            <a:r>
              <a:rPr lang="en-IN" sz="2200" b="1" dirty="0" err="1">
                <a:latin typeface="Calibri"/>
                <a:ea typeface="Calibri"/>
                <a:cs typeface="Calibri"/>
                <a:sym typeface="Calibri"/>
              </a:rPr>
              <a:t>Vaghela</a:t>
            </a:r>
            <a:r>
              <a:rPr lang="en-IN" sz="2200" b="1" dirty="0">
                <a:latin typeface="Calibri"/>
                <a:ea typeface="Calibri"/>
                <a:cs typeface="Calibri"/>
                <a:sym typeface="Calibri"/>
              </a:rPr>
              <a:t> , </a:t>
            </a:r>
            <a:r>
              <a:rPr lang="en-IN" sz="2200" dirty="0">
                <a:latin typeface="Calibri"/>
                <a:ea typeface="Calibri"/>
                <a:cs typeface="Calibri"/>
                <a:sym typeface="Calibri"/>
              </a:rPr>
              <a:t>Assistant Professor</a:t>
            </a:r>
            <a:endParaRPr lang="en-IN" sz="2400" dirty="0"/>
          </a:p>
          <a:p>
            <a:pPr lvl="0" algn="ctr">
              <a:buSzPts val="2200"/>
            </a:pPr>
            <a:r>
              <a:rPr lang="en-IN" sz="2200" dirty="0">
                <a:latin typeface="Calibri"/>
                <a:ea typeface="Calibri"/>
                <a:cs typeface="Calibri"/>
                <a:sym typeface="Calibri"/>
              </a:rPr>
              <a:t>Computer Science &amp; Engineering</a:t>
            </a:r>
          </a:p>
        </p:txBody>
      </p:sp>
      <p:cxnSp>
        <p:nvCxnSpPr>
          <p:cNvPr id="13" name="Google Shape;93;p1"/>
          <p:cNvCxnSpPr/>
          <p:nvPr userDrawn="1"/>
        </p:nvCxnSpPr>
        <p:spPr>
          <a:xfrm>
            <a:off x="1542897" y="2187292"/>
            <a:ext cx="6286500" cy="1587"/>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IN"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IN" altLang="en-US"/>
              <a:t>Information Security</a:t>
            </a:r>
          </a:p>
        </p:txBody>
      </p:sp>
      <p:sp>
        <p:nvSpPr>
          <p:cNvPr id="6" name="Rectangle 6"/>
          <p:cNvSpPr>
            <a:spLocks noGrp="1" noChangeArrowheads="1"/>
          </p:cNvSpPr>
          <p:nvPr>
            <p:ph type="sldNum" sz="quarter" idx="12"/>
          </p:nvPr>
        </p:nvSpPr>
        <p:spPr>
          <a:ln/>
        </p:spPr>
        <p:txBody>
          <a:bodyPr/>
          <a:lstStyle>
            <a:lvl1pPr>
              <a:defRPr/>
            </a:lvl1pPr>
          </a:lstStyle>
          <a:p>
            <a:pPr>
              <a:defRPr/>
            </a:pPr>
            <a:fld id="{C53BF496-D6A5-4D08-88B3-EEA159A3064B}" type="slidenum">
              <a:rPr lang="en-IN" altLang="en-US"/>
              <a:pPr>
                <a:defRPr/>
              </a:pPr>
              <a:t>‹#›</a:t>
            </a:fld>
            <a:endParaRPr lang="en-I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IN"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IN" altLang="en-US"/>
              <a:t>Information Security</a:t>
            </a:r>
          </a:p>
        </p:txBody>
      </p:sp>
      <p:sp>
        <p:nvSpPr>
          <p:cNvPr id="6" name="Rectangle 6"/>
          <p:cNvSpPr>
            <a:spLocks noGrp="1" noChangeArrowheads="1"/>
          </p:cNvSpPr>
          <p:nvPr>
            <p:ph type="sldNum" sz="quarter" idx="12"/>
          </p:nvPr>
        </p:nvSpPr>
        <p:spPr>
          <a:ln/>
        </p:spPr>
        <p:txBody>
          <a:bodyPr/>
          <a:lstStyle>
            <a:lvl1pPr>
              <a:defRPr/>
            </a:lvl1pPr>
          </a:lstStyle>
          <a:p>
            <a:pPr>
              <a:defRPr/>
            </a:pPr>
            <a:fld id="{73B4BA5D-D966-46DC-BA1F-5A7CC853382D}" type="slidenum">
              <a:rPr lang="en-IN" altLang="en-US"/>
              <a:pPr>
                <a:defRPr/>
              </a:pPr>
              <a:t>‹#›</a:t>
            </a:fld>
            <a:endParaRPr lang="en-I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and Content">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0" y="1844824"/>
            <a:ext cx="4038600" cy="4530725"/>
          </a:xfrm>
          <a:ln>
            <a:solidFill>
              <a:srgbClr val="0070C0"/>
            </a:solidFill>
          </a:ln>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211960" y="1844824"/>
            <a:ext cx="4038600" cy="4530725"/>
          </a:xfrm>
          <a:ln>
            <a:solidFill>
              <a:srgbClr val="0070C0"/>
            </a:solidFill>
          </a:ln>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IN"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IN" altLang="en-US"/>
              <a:t>Information Security</a:t>
            </a:r>
          </a:p>
        </p:txBody>
      </p:sp>
      <p:sp>
        <p:nvSpPr>
          <p:cNvPr id="7" name="Rectangle 6"/>
          <p:cNvSpPr>
            <a:spLocks noGrp="1" noChangeArrowheads="1"/>
          </p:cNvSpPr>
          <p:nvPr>
            <p:ph type="sldNum" sz="quarter" idx="12"/>
          </p:nvPr>
        </p:nvSpPr>
        <p:spPr>
          <a:ln/>
        </p:spPr>
        <p:txBody>
          <a:bodyPr/>
          <a:lstStyle>
            <a:lvl1pPr>
              <a:defRPr/>
            </a:lvl1pPr>
          </a:lstStyle>
          <a:p>
            <a:pPr>
              <a:defRPr/>
            </a:pPr>
            <a:fld id="{35F8EEA3-0128-4DC8-B862-FE93016080C6}" type="slidenum">
              <a:rPr lang="en-IN" altLang="en-US"/>
              <a:pPr>
                <a:defRPr/>
              </a:pPr>
              <a:t>‹#›</a:t>
            </a:fld>
            <a:endParaRPr lang="en-IN" altLang="en-US"/>
          </a:p>
        </p:txBody>
      </p:sp>
      <p:pic>
        <p:nvPicPr>
          <p:cNvPr id="8" name="Picture 7">
            <a:extLst>
              <a:ext uri="{FF2B5EF4-FFF2-40B4-BE49-F238E27FC236}">
                <a16:creationId xmlns="" xmlns:a16="http://schemas.microsoft.com/office/drawing/2014/main" id="{A9AB50B6-7397-42D3-B9F9-862D395CE67F}"/>
              </a:ext>
            </a:extLst>
          </p:cNvPr>
          <p:cNvPicPr>
            <a:picLocks noChangeAspect="1"/>
          </p:cNvPicPr>
          <p:nvPr userDrawn="1"/>
        </p:nvPicPr>
        <p:blipFill>
          <a:blip r:embed="rId2"/>
          <a:stretch>
            <a:fillRect/>
          </a:stretch>
        </p:blipFill>
        <p:spPr>
          <a:xfrm>
            <a:off x="179512" y="45430"/>
            <a:ext cx="3166287" cy="788864"/>
          </a:xfrm>
          <a:prstGeom prst="rect">
            <a:avLst/>
          </a:prstGeom>
        </p:spPr>
      </p:pic>
      <p:cxnSp>
        <p:nvCxnSpPr>
          <p:cNvPr id="9" name="Google Shape;26;p67"/>
          <p:cNvCxnSpPr/>
          <p:nvPr userDrawn="1"/>
        </p:nvCxnSpPr>
        <p:spPr>
          <a:xfrm>
            <a:off x="0" y="980728"/>
            <a:ext cx="9144000" cy="0"/>
          </a:xfrm>
          <a:prstGeom prst="straightConnector1">
            <a:avLst/>
          </a:prstGeom>
          <a:noFill/>
          <a:ln w="28575" cap="flat" cmpd="sng">
            <a:solidFill>
              <a:srgbClr val="0070C0"/>
            </a:solidFill>
            <a:prstDash val="solid"/>
            <a:miter lim="800000"/>
            <a:headEnd type="none" w="sm" len="sm"/>
            <a:tailEnd type="none" w="sm" len="sm"/>
          </a:ln>
        </p:spPr>
      </p:cxnSp>
      <p:sp>
        <p:nvSpPr>
          <p:cNvPr id="11" name="Title 1"/>
          <p:cNvSpPr>
            <a:spLocks noGrp="1"/>
          </p:cNvSpPr>
          <p:nvPr>
            <p:ph type="title" hasCustomPrompt="1"/>
          </p:nvPr>
        </p:nvSpPr>
        <p:spPr>
          <a:xfrm>
            <a:off x="71650" y="987425"/>
            <a:ext cx="8964846" cy="732194"/>
          </a:xfrm>
        </p:spPr>
        <p:txBody>
          <a:bodyPr/>
          <a:lstStyle/>
          <a:p>
            <a:r>
              <a:rPr lang="en-US" dirty="0" smtClean="0"/>
              <a:t>                        Contents</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70C0"/>
          </a:solidFill>
          <a:ln>
            <a:solidFill>
              <a:srgbClr val="0070C0"/>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IN" altLang="en-US"/>
          </a:p>
        </p:txBody>
      </p:sp>
      <p:sp>
        <p:nvSpPr>
          <p:cNvPr id="6" name="Rectangle 6"/>
          <p:cNvSpPr>
            <a:spLocks noGrp="1" noChangeArrowheads="1"/>
          </p:cNvSpPr>
          <p:nvPr>
            <p:ph type="sldNum" sz="quarter" idx="12"/>
          </p:nvPr>
        </p:nvSpPr>
        <p:spPr>
          <a:ln/>
        </p:spPr>
        <p:txBody>
          <a:bodyPr/>
          <a:lstStyle>
            <a:lvl1pPr>
              <a:defRPr/>
            </a:lvl1pPr>
          </a:lstStyle>
          <a:p>
            <a:pPr>
              <a:defRPr/>
            </a:pPr>
            <a:fld id="{DA8F73A3-471E-44A4-9249-54B5D0E4C369}" type="slidenum">
              <a:rPr lang="en-IN" altLang="en-US"/>
              <a:pPr>
                <a:defRPr/>
              </a:pPr>
              <a:t>‹#›</a:t>
            </a:fld>
            <a:endParaRPr lang="en-IN" altLang="en-US"/>
          </a:p>
        </p:txBody>
      </p:sp>
      <p:pic>
        <p:nvPicPr>
          <p:cNvPr id="7" name="Picture 6">
            <a:extLst>
              <a:ext uri="{FF2B5EF4-FFF2-40B4-BE49-F238E27FC236}">
                <a16:creationId xmlns="" xmlns:a16="http://schemas.microsoft.com/office/drawing/2014/main" id="{A9AB50B6-7397-42D3-B9F9-862D395CE67F}"/>
              </a:ext>
            </a:extLst>
          </p:cNvPr>
          <p:cNvPicPr>
            <a:picLocks noChangeAspect="1"/>
          </p:cNvPicPr>
          <p:nvPr userDrawn="1"/>
        </p:nvPicPr>
        <p:blipFill>
          <a:blip r:embed="rId2"/>
          <a:stretch>
            <a:fillRect/>
          </a:stretch>
        </p:blipFill>
        <p:spPr>
          <a:xfrm>
            <a:off x="2798" y="41398"/>
            <a:ext cx="3166287" cy="1011337"/>
          </a:xfrm>
          <a:prstGeom prst="rect">
            <a:avLst/>
          </a:prstGeom>
        </p:spPr>
      </p:pic>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76256" y="41399"/>
            <a:ext cx="2016224" cy="7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IN"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IN" altLang="en-US"/>
              <a:t>Information Security</a:t>
            </a:r>
          </a:p>
        </p:txBody>
      </p:sp>
      <p:sp>
        <p:nvSpPr>
          <p:cNvPr id="6" name="Rectangle 6"/>
          <p:cNvSpPr>
            <a:spLocks noGrp="1" noChangeArrowheads="1"/>
          </p:cNvSpPr>
          <p:nvPr>
            <p:ph type="sldNum" sz="quarter" idx="12"/>
          </p:nvPr>
        </p:nvSpPr>
        <p:spPr>
          <a:ln/>
        </p:spPr>
        <p:txBody>
          <a:bodyPr/>
          <a:lstStyle>
            <a:lvl1pPr>
              <a:defRPr/>
            </a:lvl1pPr>
          </a:lstStyle>
          <a:p>
            <a:pPr>
              <a:defRPr/>
            </a:pPr>
            <a:fld id="{D31D4D57-2BAF-4C2A-9C54-56C6DE1B337D}" type="slidenum">
              <a:rPr lang="en-IN" altLang="en-US"/>
              <a:pPr>
                <a:defRPr/>
              </a:pPr>
              <a:t>‹#›</a:t>
            </a:fld>
            <a:endParaRPr lang="en-I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IN"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IN" altLang="en-US"/>
              <a:t>Information Security</a:t>
            </a:r>
          </a:p>
        </p:txBody>
      </p:sp>
      <p:sp>
        <p:nvSpPr>
          <p:cNvPr id="7" name="Rectangle 6"/>
          <p:cNvSpPr>
            <a:spLocks noGrp="1" noChangeArrowheads="1"/>
          </p:cNvSpPr>
          <p:nvPr>
            <p:ph type="sldNum" sz="quarter" idx="12"/>
          </p:nvPr>
        </p:nvSpPr>
        <p:spPr>
          <a:ln/>
        </p:spPr>
        <p:txBody>
          <a:bodyPr/>
          <a:lstStyle>
            <a:lvl1pPr>
              <a:defRPr/>
            </a:lvl1pPr>
          </a:lstStyle>
          <a:p>
            <a:pPr>
              <a:defRPr/>
            </a:pPr>
            <a:fld id="{61CA1787-6EEA-427C-812E-0B543FFB8B18}" type="slidenum">
              <a:rPr lang="en-IN" altLang="en-US"/>
              <a:pPr>
                <a:defRPr/>
              </a:pPr>
              <a:t>‹#›</a:t>
            </a:fld>
            <a:endParaRPr lang="en-I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IN"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IN" altLang="en-US"/>
              <a:t>Information Security</a:t>
            </a:r>
          </a:p>
        </p:txBody>
      </p:sp>
      <p:sp>
        <p:nvSpPr>
          <p:cNvPr id="9" name="Rectangle 6"/>
          <p:cNvSpPr>
            <a:spLocks noGrp="1" noChangeArrowheads="1"/>
          </p:cNvSpPr>
          <p:nvPr>
            <p:ph type="sldNum" sz="quarter" idx="12"/>
          </p:nvPr>
        </p:nvSpPr>
        <p:spPr>
          <a:ln/>
        </p:spPr>
        <p:txBody>
          <a:bodyPr/>
          <a:lstStyle>
            <a:lvl1pPr>
              <a:defRPr/>
            </a:lvl1pPr>
          </a:lstStyle>
          <a:p>
            <a:pPr>
              <a:defRPr/>
            </a:pPr>
            <a:fld id="{7D946358-4DCE-460E-9F5C-62E1DA014A41}" type="slidenum">
              <a:rPr lang="en-IN" altLang="en-US"/>
              <a:pPr>
                <a:defRPr/>
              </a:pPr>
              <a:t>‹#›</a:t>
            </a:fld>
            <a:endParaRPr lang="en-I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IN"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IN" altLang="en-US"/>
              <a:t>Information Security</a:t>
            </a:r>
          </a:p>
        </p:txBody>
      </p:sp>
      <p:sp>
        <p:nvSpPr>
          <p:cNvPr id="5" name="Rectangle 6"/>
          <p:cNvSpPr>
            <a:spLocks noGrp="1" noChangeArrowheads="1"/>
          </p:cNvSpPr>
          <p:nvPr>
            <p:ph type="sldNum" sz="quarter" idx="12"/>
          </p:nvPr>
        </p:nvSpPr>
        <p:spPr>
          <a:ln/>
        </p:spPr>
        <p:txBody>
          <a:bodyPr/>
          <a:lstStyle>
            <a:lvl1pPr>
              <a:defRPr/>
            </a:lvl1pPr>
          </a:lstStyle>
          <a:p>
            <a:pPr>
              <a:defRPr/>
            </a:pPr>
            <a:fld id="{42C8B8C0-926B-446D-B695-251B1E90900B}" type="slidenum">
              <a:rPr lang="en-IN" altLang="en-US"/>
              <a:pPr>
                <a:defRPr/>
              </a:pPr>
              <a:t>‹#›</a:t>
            </a:fld>
            <a:endParaRPr lang="en-I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IN"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IN" altLang="en-US"/>
              <a:t>Information Security</a:t>
            </a:r>
          </a:p>
        </p:txBody>
      </p:sp>
      <p:sp>
        <p:nvSpPr>
          <p:cNvPr id="4" name="Rectangle 6"/>
          <p:cNvSpPr>
            <a:spLocks noGrp="1" noChangeArrowheads="1"/>
          </p:cNvSpPr>
          <p:nvPr>
            <p:ph type="sldNum" sz="quarter" idx="12"/>
          </p:nvPr>
        </p:nvSpPr>
        <p:spPr>
          <a:ln/>
        </p:spPr>
        <p:txBody>
          <a:bodyPr/>
          <a:lstStyle>
            <a:lvl1pPr>
              <a:defRPr/>
            </a:lvl1pPr>
          </a:lstStyle>
          <a:p>
            <a:pPr>
              <a:defRPr/>
            </a:pPr>
            <a:fld id="{CF3B143D-2896-46A3-8939-31CDD938BB1C}" type="slidenum">
              <a:rPr lang="en-IN" altLang="en-US"/>
              <a:pPr>
                <a:defRPr/>
              </a:pPr>
              <a:t>‹#›</a:t>
            </a:fld>
            <a:endParaRPr lang="en-I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IN"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IN" altLang="en-US"/>
              <a:t>Information Security</a:t>
            </a:r>
          </a:p>
        </p:txBody>
      </p:sp>
      <p:sp>
        <p:nvSpPr>
          <p:cNvPr id="7" name="Rectangle 6"/>
          <p:cNvSpPr>
            <a:spLocks noGrp="1" noChangeArrowheads="1"/>
          </p:cNvSpPr>
          <p:nvPr>
            <p:ph type="sldNum" sz="quarter" idx="12"/>
          </p:nvPr>
        </p:nvSpPr>
        <p:spPr>
          <a:ln/>
        </p:spPr>
        <p:txBody>
          <a:bodyPr/>
          <a:lstStyle>
            <a:lvl1pPr>
              <a:defRPr/>
            </a:lvl1pPr>
          </a:lstStyle>
          <a:p>
            <a:pPr>
              <a:defRPr/>
            </a:pPr>
            <a:fld id="{407F3AA4-5F33-41C8-A4D0-1053F210BEC6}" type="slidenum">
              <a:rPr lang="en-IN" altLang="en-US"/>
              <a:pPr>
                <a:defRPr/>
              </a:pPr>
              <a:t>‹#›</a:t>
            </a:fld>
            <a:endParaRPr lang="en-I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IN"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IN" altLang="en-US"/>
              <a:t>Information Security</a:t>
            </a:r>
          </a:p>
        </p:txBody>
      </p:sp>
      <p:sp>
        <p:nvSpPr>
          <p:cNvPr id="7" name="Rectangle 6"/>
          <p:cNvSpPr>
            <a:spLocks noGrp="1" noChangeArrowheads="1"/>
          </p:cNvSpPr>
          <p:nvPr>
            <p:ph type="sldNum" sz="quarter" idx="12"/>
          </p:nvPr>
        </p:nvSpPr>
        <p:spPr>
          <a:ln/>
        </p:spPr>
        <p:txBody>
          <a:bodyPr/>
          <a:lstStyle>
            <a:lvl1pPr>
              <a:defRPr/>
            </a:lvl1pPr>
          </a:lstStyle>
          <a:p>
            <a:pPr>
              <a:defRPr/>
            </a:pPr>
            <a:fld id="{7D03306A-1BA6-426C-B8CC-5248F0FEEFFC}" type="slidenum">
              <a:rPr lang="en-IN" altLang="en-US"/>
              <a:pPr>
                <a:defRPr/>
              </a:pPr>
              <a:t>‹#›</a:t>
            </a:fld>
            <a:endParaRPr lang="en-I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IN" altLang="en-US"/>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IN" altLang="en-US"/>
              <a:t>Click to edit Master text styles</a:t>
            </a:r>
          </a:p>
          <a:p>
            <a:pPr lvl="1"/>
            <a:r>
              <a:rPr lang="en-IN" altLang="en-US"/>
              <a:t>Second level</a:t>
            </a:r>
          </a:p>
          <a:p>
            <a:pPr lvl="2"/>
            <a:r>
              <a:rPr lang="en-IN" altLang="en-US"/>
              <a:t>Third level</a:t>
            </a:r>
          </a:p>
          <a:p>
            <a:pPr lvl="3"/>
            <a:r>
              <a:rPr lang="en-IN" altLang="en-US"/>
              <a:t>Fourth level</a:t>
            </a:r>
          </a:p>
          <a:p>
            <a:pPr lvl="4"/>
            <a:r>
              <a:rPr lang="en-IN" altLang="en-US"/>
              <a:t>Fifth level</a:t>
            </a:r>
          </a:p>
        </p:txBody>
      </p:sp>
      <p:sp>
        <p:nvSpPr>
          <p:cNvPr id="2355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mj-lt"/>
              </a:defRPr>
            </a:lvl1pPr>
          </a:lstStyle>
          <a:p>
            <a:pPr>
              <a:defRPr/>
            </a:pPr>
            <a:endParaRPr lang="en-IN" altLang="en-US"/>
          </a:p>
        </p:txBody>
      </p:sp>
      <p:sp>
        <p:nvSpPr>
          <p:cNvPr id="2355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r>
              <a:rPr lang="en-IN" altLang="en-US"/>
              <a:t>Information Security</a:t>
            </a:r>
          </a:p>
        </p:txBody>
      </p:sp>
      <p:sp>
        <p:nvSpPr>
          <p:cNvPr id="2355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E7C61317-7030-47B1-BA0F-5A15ADD634D4}" type="slidenum">
              <a:rPr lang="en-IN" altLang="en-US"/>
              <a:pPr>
                <a:defRPr/>
              </a:pPr>
              <a:t>‹#›</a:t>
            </a:fld>
            <a:endParaRPr lang="en-IN" altLang="en-US"/>
          </a:p>
        </p:txBody>
      </p:sp>
      <p:sp>
        <p:nvSpPr>
          <p:cNvPr id="2355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2356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718"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hf hd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charset="0"/>
        </a:defRPr>
      </a:lvl2pPr>
      <a:lvl3pPr algn="l" rtl="0" eaLnBrk="0" fontAlgn="base" hangingPunct="0">
        <a:spcBef>
          <a:spcPct val="0"/>
        </a:spcBef>
        <a:spcAft>
          <a:spcPct val="0"/>
        </a:spcAft>
        <a:defRPr sz="4200">
          <a:solidFill>
            <a:schemeClr val="tx2"/>
          </a:solidFill>
          <a:latin typeface="Garamond" pitchFamily="18" charset="0"/>
          <a:cs typeface="Arial" charset="0"/>
        </a:defRPr>
      </a:lvl3pPr>
      <a:lvl4pPr algn="l" rtl="0" eaLnBrk="0" fontAlgn="base" hangingPunct="0">
        <a:spcBef>
          <a:spcPct val="0"/>
        </a:spcBef>
        <a:spcAft>
          <a:spcPct val="0"/>
        </a:spcAft>
        <a:defRPr sz="4200">
          <a:solidFill>
            <a:schemeClr val="tx2"/>
          </a:solidFill>
          <a:latin typeface="Garamond" pitchFamily="18" charset="0"/>
          <a:cs typeface="Arial" charset="0"/>
        </a:defRPr>
      </a:lvl4pPr>
      <a:lvl5pPr algn="l" rtl="0" eaLnBrk="0" fontAlgn="base" hangingPunct="0">
        <a:spcBef>
          <a:spcPct val="0"/>
        </a:spcBef>
        <a:spcAft>
          <a:spcPct val="0"/>
        </a:spcAft>
        <a:defRPr sz="4200">
          <a:solidFill>
            <a:schemeClr val="tx2"/>
          </a:solidFill>
          <a:latin typeface="Garamond" pitchFamily="18" charset="0"/>
          <a:cs typeface="Arial" charset="0"/>
        </a:defRPr>
      </a:lvl5pPr>
      <a:lvl6pPr marL="457200" algn="l" rtl="0" fontAlgn="base">
        <a:spcBef>
          <a:spcPct val="0"/>
        </a:spcBef>
        <a:spcAft>
          <a:spcPct val="0"/>
        </a:spcAft>
        <a:defRPr sz="4200">
          <a:solidFill>
            <a:schemeClr val="tx2"/>
          </a:solidFill>
          <a:latin typeface="Garamond" pitchFamily="18" charset="0"/>
          <a:cs typeface="Arial" charset="0"/>
        </a:defRPr>
      </a:lvl6pPr>
      <a:lvl7pPr marL="914400" algn="l" rtl="0" fontAlgn="base">
        <a:spcBef>
          <a:spcPct val="0"/>
        </a:spcBef>
        <a:spcAft>
          <a:spcPct val="0"/>
        </a:spcAft>
        <a:defRPr sz="4200">
          <a:solidFill>
            <a:schemeClr val="tx2"/>
          </a:solidFill>
          <a:latin typeface="Garamond" pitchFamily="18" charset="0"/>
          <a:cs typeface="Arial" charset="0"/>
        </a:defRPr>
      </a:lvl7pPr>
      <a:lvl8pPr marL="1371600" algn="l" rtl="0" fontAlgn="base">
        <a:spcBef>
          <a:spcPct val="0"/>
        </a:spcBef>
        <a:spcAft>
          <a:spcPct val="0"/>
        </a:spcAft>
        <a:defRPr sz="4200">
          <a:solidFill>
            <a:schemeClr val="tx2"/>
          </a:solidFill>
          <a:latin typeface="Garamond" pitchFamily="18" charset="0"/>
          <a:cs typeface="Arial" charset="0"/>
        </a:defRPr>
      </a:lvl8pPr>
      <a:lvl9pPr marL="1828800" algn="l" rtl="0" fontAlgn="base">
        <a:spcBef>
          <a:spcPct val="0"/>
        </a:spcBef>
        <a:spcAft>
          <a:spcPct val="0"/>
        </a:spcAft>
        <a:defRPr sz="4200">
          <a:solidFill>
            <a:schemeClr val="tx2"/>
          </a:solidFill>
          <a:latin typeface="Garamond" pitchFamily="18" charset="0"/>
          <a:cs typeface="Arial"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6360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pPr>
              <a:defRPr/>
            </a:pPr>
            <a:r>
              <a:rPr lang="en-IN" altLang="en-US"/>
              <a:t>Information Security</a:t>
            </a:r>
          </a:p>
        </p:txBody>
      </p:sp>
      <p:sp>
        <p:nvSpPr>
          <p:cNvPr id="5" name="Slide Number Placeholder 6"/>
          <p:cNvSpPr>
            <a:spLocks noGrp="1"/>
          </p:cNvSpPr>
          <p:nvPr>
            <p:ph type="sldNum" sz="quarter" idx="12"/>
          </p:nvPr>
        </p:nvSpPr>
        <p:spPr/>
        <p:txBody>
          <a:bodyPr/>
          <a:lstStyle/>
          <a:p>
            <a:pPr>
              <a:defRPr/>
            </a:pPr>
            <a:fld id="{D3C70E37-734C-4466-BC47-BE2A8D8A37DE}" type="slidenum">
              <a:rPr lang="en-IN" altLang="en-US"/>
              <a:pPr>
                <a:defRPr/>
              </a:pPr>
              <a:t>10</a:t>
            </a:fld>
            <a:endParaRPr lang="en-IN" altLang="en-US"/>
          </a:p>
        </p:txBody>
      </p:sp>
      <p:sp>
        <p:nvSpPr>
          <p:cNvPr id="27652" name="Rectangle 2"/>
          <p:cNvSpPr>
            <a:spLocks noGrp="1" noChangeArrowheads="1"/>
          </p:cNvSpPr>
          <p:nvPr>
            <p:ph type="title"/>
          </p:nvPr>
        </p:nvSpPr>
        <p:spPr>
          <a:xfrm>
            <a:off x="8384" y="980728"/>
            <a:ext cx="8229600" cy="703262"/>
          </a:xfrm>
        </p:spPr>
        <p:txBody>
          <a:bodyPr/>
          <a:lstStyle/>
          <a:p>
            <a:pPr eaLnBrk="1" hangingPunct="1"/>
            <a:r>
              <a:rPr lang="en-US" sz="2800" b="1" dirty="0">
                <a:latin typeface="Times New Roman" pitchFamily="18" charset="0"/>
              </a:rPr>
              <a:t>Hierarchical Key Control</a:t>
            </a:r>
          </a:p>
        </p:txBody>
      </p:sp>
      <p:sp>
        <p:nvSpPr>
          <p:cNvPr id="27653" name="Rectangle 3"/>
          <p:cNvSpPr>
            <a:spLocks noGrp="1" noChangeArrowheads="1"/>
          </p:cNvSpPr>
          <p:nvPr>
            <p:ph type="body" sz="half" idx="1"/>
          </p:nvPr>
        </p:nvSpPr>
        <p:spPr>
          <a:xfrm>
            <a:off x="29592" y="1667545"/>
            <a:ext cx="8218488" cy="5184775"/>
          </a:xfrm>
        </p:spPr>
        <p:txBody>
          <a:bodyPr/>
          <a:lstStyle/>
          <a:p>
            <a:pPr algn="just" eaLnBrk="1" hangingPunct="1"/>
            <a:r>
              <a:rPr lang="en-US" sz="2200" dirty="0">
                <a:latin typeface="Times New Roman" pitchFamily="18" charset="0"/>
              </a:rPr>
              <a:t>It is not necessary to limit the key distribution function to a single KDC.</a:t>
            </a:r>
          </a:p>
          <a:p>
            <a:pPr algn="just" eaLnBrk="1" hangingPunct="1"/>
            <a:r>
              <a:rPr lang="en-US" sz="2200" dirty="0">
                <a:latin typeface="Times New Roman" pitchFamily="18" charset="0"/>
              </a:rPr>
              <a:t>For very large network, it may not be practical to do so.</a:t>
            </a:r>
          </a:p>
          <a:p>
            <a:pPr algn="just" eaLnBrk="1" hangingPunct="1"/>
            <a:r>
              <a:rPr lang="en-US" sz="2200" dirty="0">
                <a:latin typeface="Times New Roman" pitchFamily="18" charset="0"/>
              </a:rPr>
              <a:t>As an alternative, a hierarchy of KDCs can be established.</a:t>
            </a:r>
          </a:p>
          <a:p>
            <a:pPr algn="just" eaLnBrk="1" hangingPunct="1"/>
            <a:r>
              <a:rPr lang="en-US" sz="2200" dirty="0">
                <a:latin typeface="Times New Roman" pitchFamily="18" charset="0"/>
              </a:rPr>
              <a:t>For an example, there can be local KDCs, each responsible for a small domain of the overall internetworking, such as single LAN or a single building.</a:t>
            </a:r>
          </a:p>
          <a:p>
            <a:pPr algn="just" eaLnBrk="1" hangingPunct="1"/>
            <a:r>
              <a:rPr lang="en-US" sz="2200" dirty="0">
                <a:latin typeface="Times New Roman" pitchFamily="18" charset="0"/>
              </a:rPr>
              <a:t>For communication among entities within the same local domain, the local KDC responsible for key distribution.</a:t>
            </a:r>
          </a:p>
          <a:p>
            <a:pPr algn="just" eaLnBrk="1" hangingPunct="1"/>
            <a:r>
              <a:rPr lang="en-US" sz="2200" dirty="0">
                <a:latin typeface="Times New Roman" pitchFamily="18" charset="0"/>
              </a:rPr>
              <a:t>If two entities in different domains desire a shared key, then the corresponding local KDC s can communicate through a global KDC.</a:t>
            </a:r>
          </a:p>
          <a:p>
            <a:pPr algn="just" eaLnBrk="1" hangingPunct="1"/>
            <a:r>
              <a:rPr lang="en-US" sz="2200" dirty="0">
                <a:latin typeface="Times New Roman" pitchFamily="18" charset="0"/>
              </a:rPr>
              <a:t>Such a scheme limit the damage of a faulty KDC to its local area only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pPr>
              <a:defRPr/>
            </a:pPr>
            <a:r>
              <a:rPr lang="en-IN" altLang="en-US"/>
              <a:t>Information Security</a:t>
            </a:r>
          </a:p>
        </p:txBody>
      </p:sp>
      <p:sp>
        <p:nvSpPr>
          <p:cNvPr id="5" name="Slide Number Placeholder 6"/>
          <p:cNvSpPr>
            <a:spLocks noGrp="1"/>
          </p:cNvSpPr>
          <p:nvPr>
            <p:ph type="sldNum" sz="quarter" idx="12"/>
          </p:nvPr>
        </p:nvSpPr>
        <p:spPr/>
        <p:txBody>
          <a:bodyPr/>
          <a:lstStyle/>
          <a:p>
            <a:pPr>
              <a:defRPr/>
            </a:pPr>
            <a:fld id="{2475FFD2-180A-421F-9E46-C61F304E7F1F}" type="slidenum">
              <a:rPr lang="en-IN" altLang="en-US"/>
              <a:pPr>
                <a:defRPr/>
              </a:pPr>
              <a:t>11</a:t>
            </a:fld>
            <a:endParaRPr lang="en-IN" altLang="en-US"/>
          </a:p>
        </p:txBody>
      </p:sp>
      <p:sp>
        <p:nvSpPr>
          <p:cNvPr id="28676" name="Rectangle 2"/>
          <p:cNvSpPr>
            <a:spLocks noGrp="1" noChangeArrowheads="1"/>
          </p:cNvSpPr>
          <p:nvPr>
            <p:ph type="title"/>
          </p:nvPr>
        </p:nvSpPr>
        <p:spPr>
          <a:xfrm>
            <a:off x="0" y="980728"/>
            <a:ext cx="8229600" cy="703262"/>
          </a:xfrm>
        </p:spPr>
        <p:txBody>
          <a:bodyPr/>
          <a:lstStyle/>
          <a:p>
            <a:pPr eaLnBrk="1" hangingPunct="1"/>
            <a:r>
              <a:rPr lang="en-US" sz="2800" b="1">
                <a:latin typeface="Times New Roman" pitchFamily="18" charset="0"/>
              </a:rPr>
              <a:t>Session Key Lifetime</a:t>
            </a:r>
          </a:p>
        </p:txBody>
      </p:sp>
      <p:sp>
        <p:nvSpPr>
          <p:cNvPr id="28677" name="Rectangle 3"/>
          <p:cNvSpPr>
            <a:spLocks noGrp="1" noChangeArrowheads="1"/>
          </p:cNvSpPr>
          <p:nvPr>
            <p:ph type="body" sz="half" idx="1"/>
          </p:nvPr>
        </p:nvSpPr>
        <p:spPr>
          <a:xfrm>
            <a:off x="4192" y="2033588"/>
            <a:ext cx="8218488" cy="4824412"/>
          </a:xfrm>
        </p:spPr>
        <p:txBody>
          <a:bodyPr/>
          <a:lstStyle/>
          <a:p>
            <a:pPr algn="just" eaLnBrk="1" hangingPunct="1"/>
            <a:r>
              <a:rPr lang="en-US" sz="2400" dirty="0">
                <a:latin typeface="Times New Roman" pitchFamily="18" charset="0"/>
              </a:rPr>
              <a:t>The more frequently session keys are exchanged, the more secure they are.</a:t>
            </a:r>
          </a:p>
          <a:p>
            <a:pPr algn="just" eaLnBrk="1" hangingPunct="1"/>
            <a:r>
              <a:rPr lang="en-US" sz="2400" dirty="0">
                <a:latin typeface="Times New Roman" pitchFamily="18" charset="0"/>
              </a:rPr>
              <a:t>On the other hand, the distribution of session keys delays the start of exchange and place a burden on network capacity.</a:t>
            </a:r>
          </a:p>
          <a:p>
            <a:pPr algn="just" eaLnBrk="1" hangingPunct="1"/>
            <a:r>
              <a:rPr lang="en-US" sz="2400" dirty="0">
                <a:latin typeface="Times New Roman" pitchFamily="18" charset="0"/>
              </a:rPr>
              <a:t>A security manager must try to balance these competing consideration in determining the lifetime of a particular session key.</a:t>
            </a:r>
          </a:p>
          <a:p>
            <a:pPr algn="just" eaLnBrk="1" hangingPunct="1"/>
            <a:r>
              <a:rPr lang="en-US" sz="2400" dirty="0">
                <a:latin typeface="Times New Roman" pitchFamily="18" charset="0"/>
              </a:rPr>
              <a:t>For connection-oriented protocols, one obvious choice is to use the same session key for the length of time that the connection is open, using new session key for each new session.</a:t>
            </a:r>
          </a:p>
          <a:p>
            <a:pPr algn="just" eaLnBrk="1" hangingPunct="1"/>
            <a:endParaRPr lang="en-US" sz="2400" dirty="0">
              <a:latin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pPr>
              <a:defRPr/>
            </a:pPr>
            <a:r>
              <a:rPr lang="en-IN" altLang="en-US"/>
              <a:t>Information Security</a:t>
            </a:r>
          </a:p>
        </p:txBody>
      </p:sp>
      <p:sp>
        <p:nvSpPr>
          <p:cNvPr id="5" name="Slide Number Placeholder 6"/>
          <p:cNvSpPr>
            <a:spLocks noGrp="1"/>
          </p:cNvSpPr>
          <p:nvPr>
            <p:ph type="sldNum" sz="quarter" idx="12"/>
          </p:nvPr>
        </p:nvSpPr>
        <p:spPr/>
        <p:txBody>
          <a:bodyPr/>
          <a:lstStyle/>
          <a:p>
            <a:pPr>
              <a:defRPr/>
            </a:pPr>
            <a:fld id="{1FD62E60-1690-40E4-BA97-3C7118CAB5FE}" type="slidenum">
              <a:rPr lang="en-IN" altLang="en-US"/>
              <a:pPr>
                <a:defRPr/>
              </a:pPr>
              <a:t>12</a:t>
            </a:fld>
            <a:endParaRPr lang="en-IN" altLang="en-US"/>
          </a:p>
        </p:txBody>
      </p:sp>
      <p:sp>
        <p:nvSpPr>
          <p:cNvPr id="29700" name="Rectangle 2"/>
          <p:cNvSpPr>
            <a:spLocks noGrp="1" noChangeArrowheads="1"/>
          </p:cNvSpPr>
          <p:nvPr>
            <p:ph type="title"/>
          </p:nvPr>
        </p:nvSpPr>
        <p:spPr>
          <a:xfrm>
            <a:off x="0" y="980728"/>
            <a:ext cx="8229600" cy="703262"/>
          </a:xfrm>
        </p:spPr>
        <p:txBody>
          <a:bodyPr/>
          <a:lstStyle/>
          <a:p>
            <a:pPr eaLnBrk="1" hangingPunct="1"/>
            <a:r>
              <a:rPr lang="en-US" sz="2800" b="1" dirty="0">
                <a:latin typeface="Times New Roman" pitchFamily="18" charset="0"/>
              </a:rPr>
              <a:t>Session Key Lifetime (Conti…)</a:t>
            </a:r>
          </a:p>
        </p:txBody>
      </p:sp>
      <p:sp>
        <p:nvSpPr>
          <p:cNvPr id="29701" name="Rectangle 3"/>
          <p:cNvSpPr>
            <a:spLocks noGrp="1" noChangeArrowheads="1"/>
          </p:cNvSpPr>
          <p:nvPr>
            <p:ph type="body" sz="half" idx="1"/>
          </p:nvPr>
        </p:nvSpPr>
        <p:spPr>
          <a:xfrm>
            <a:off x="0" y="2015332"/>
            <a:ext cx="8218488" cy="4824412"/>
          </a:xfrm>
        </p:spPr>
        <p:txBody>
          <a:bodyPr/>
          <a:lstStyle/>
          <a:p>
            <a:pPr algn="just" eaLnBrk="1" hangingPunct="1"/>
            <a:r>
              <a:rPr lang="en-US" sz="2400" dirty="0">
                <a:latin typeface="Times New Roman" pitchFamily="18" charset="0"/>
              </a:rPr>
              <a:t>For connectionless protocols, such as a transaction-oriented protocols, the most secure approach is to use a new session key for each exchange.</a:t>
            </a:r>
          </a:p>
          <a:p>
            <a:pPr algn="just" eaLnBrk="1" hangingPunct="1"/>
            <a:endParaRPr lang="en-US" sz="2400" dirty="0">
              <a:latin typeface="Times New Roman" pitchFamily="18" charset="0"/>
            </a:endParaRPr>
          </a:p>
          <a:p>
            <a:pPr algn="just" eaLnBrk="1" hangingPunct="1"/>
            <a:r>
              <a:rPr lang="en-US" sz="2400" dirty="0">
                <a:latin typeface="Times New Roman" pitchFamily="18" charset="0"/>
              </a:rPr>
              <a:t>However, this negates one of the principal benefits of connectionless protocols, which is minimum overhead and delay for each transaction.</a:t>
            </a:r>
          </a:p>
          <a:p>
            <a:pPr algn="just" eaLnBrk="1" hangingPunct="1"/>
            <a:endParaRPr lang="en-US" sz="2400" dirty="0">
              <a:latin typeface="Times New Roman" pitchFamily="18" charset="0"/>
            </a:endParaRPr>
          </a:p>
          <a:p>
            <a:pPr algn="just" eaLnBrk="1" hangingPunct="1"/>
            <a:r>
              <a:rPr lang="en-US" sz="2400" dirty="0">
                <a:latin typeface="Times New Roman" pitchFamily="18" charset="0"/>
              </a:rPr>
              <a:t>A better strategy is to use a given session key for a certain fixed period only or for a certain number of transactions.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pPr>
              <a:defRPr/>
            </a:pPr>
            <a:r>
              <a:rPr lang="en-IN" altLang="en-US"/>
              <a:t>Information Security</a:t>
            </a:r>
          </a:p>
        </p:txBody>
      </p:sp>
      <p:sp>
        <p:nvSpPr>
          <p:cNvPr id="6" name="Slide Number Placeholder 6"/>
          <p:cNvSpPr>
            <a:spLocks noGrp="1"/>
          </p:cNvSpPr>
          <p:nvPr>
            <p:ph type="sldNum" sz="quarter" idx="12"/>
          </p:nvPr>
        </p:nvSpPr>
        <p:spPr/>
        <p:txBody>
          <a:bodyPr/>
          <a:lstStyle/>
          <a:p>
            <a:pPr>
              <a:defRPr/>
            </a:pPr>
            <a:fld id="{B764B5D7-3987-4680-96A5-02E35E7B6E5C}" type="slidenum">
              <a:rPr lang="en-IN" altLang="en-US"/>
              <a:pPr>
                <a:defRPr/>
              </a:pPr>
              <a:t>13</a:t>
            </a:fld>
            <a:endParaRPr lang="en-IN" altLang="en-US"/>
          </a:p>
        </p:txBody>
      </p:sp>
      <p:sp>
        <p:nvSpPr>
          <p:cNvPr id="30724" name="Rectangle 2"/>
          <p:cNvSpPr>
            <a:spLocks noGrp="1" noChangeArrowheads="1"/>
          </p:cNvSpPr>
          <p:nvPr>
            <p:ph type="title"/>
          </p:nvPr>
        </p:nvSpPr>
        <p:spPr>
          <a:xfrm>
            <a:off x="8384" y="1052736"/>
            <a:ext cx="8229600" cy="703262"/>
          </a:xfrm>
        </p:spPr>
        <p:txBody>
          <a:bodyPr/>
          <a:lstStyle/>
          <a:p>
            <a:pPr eaLnBrk="1" hangingPunct="1"/>
            <a:r>
              <a:rPr lang="en-US" sz="2800" b="1" dirty="0">
                <a:latin typeface="Times New Roman" pitchFamily="18" charset="0"/>
              </a:rPr>
              <a:t>A Transparent Key Control Scheme</a:t>
            </a:r>
          </a:p>
        </p:txBody>
      </p:sp>
      <p:sp>
        <p:nvSpPr>
          <p:cNvPr id="30725" name="Rectangle 3"/>
          <p:cNvSpPr>
            <a:spLocks noGrp="1" noChangeArrowheads="1"/>
          </p:cNvSpPr>
          <p:nvPr>
            <p:ph type="body" sz="half" idx="1"/>
          </p:nvPr>
        </p:nvSpPr>
        <p:spPr>
          <a:xfrm>
            <a:off x="323528" y="1772816"/>
            <a:ext cx="8218488" cy="4824412"/>
          </a:xfrm>
        </p:spPr>
        <p:txBody>
          <a:bodyPr/>
          <a:lstStyle/>
          <a:p>
            <a:pPr algn="just" eaLnBrk="1" hangingPunct="1"/>
            <a:r>
              <a:rPr lang="en-US" sz="2400" dirty="0">
                <a:latin typeface="Times New Roman" pitchFamily="18" charset="0"/>
              </a:rPr>
              <a:t>The scheme is useful is useful for providing end-to-end encryption at a network or transport level in a way that is transparent to the end user.</a:t>
            </a:r>
          </a:p>
          <a:p>
            <a:pPr algn="just" eaLnBrk="1" hangingPunct="1"/>
            <a:endParaRPr lang="en-US" sz="2400" dirty="0">
              <a:latin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1"/>
          </p:nvPr>
        </p:nvSpPr>
        <p:spPr/>
        <p:txBody>
          <a:bodyPr/>
          <a:lstStyle/>
          <a:p>
            <a:endParaRPr lang="en-IN" dirty="0"/>
          </a:p>
        </p:txBody>
      </p:sp>
      <p:sp>
        <p:nvSpPr>
          <p:cNvPr id="3" name="Content Placeholder 2"/>
          <p:cNvSpPr>
            <a:spLocks noGrp="1"/>
          </p:cNvSpPr>
          <p:nvPr>
            <p:ph sz="half" idx="2"/>
          </p:nvPr>
        </p:nvSpPr>
        <p:spPr/>
        <p:txBody>
          <a:bodyPr/>
          <a:lstStyle/>
          <a:p>
            <a:endParaRPr lang="en-IN"/>
          </a:p>
        </p:txBody>
      </p:sp>
      <p:sp>
        <p:nvSpPr>
          <p:cNvPr id="4" name="Footer Placeholder 3"/>
          <p:cNvSpPr>
            <a:spLocks noGrp="1"/>
          </p:cNvSpPr>
          <p:nvPr>
            <p:ph type="ftr" sz="quarter" idx="11"/>
          </p:nvPr>
        </p:nvSpPr>
        <p:spPr/>
        <p:txBody>
          <a:bodyPr/>
          <a:lstStyle/>
          <a:p>
            <a:pPr>
              <a:defRPr/>
            </a:pPr>
            <a:r>
              <a:rPr lang="en-IN" altLang="en-US" smtClean="0"/>
              <a:t>Information Security</a:t>
            </a:r>
            <a:endParaRPr lang="en-IN" altLang="en-US"/>
          </a:p>
        </p:txBody>
      </p:sp>
      <p:sp>
        <p:nvSpPr>
          <p:cNvPr id="5" name="Slide Number Placeholder 4"/>
          <p:cNvSpPr>
            <a:spLocks noGrp="1"/>
          </p:cNvSpPr>
          <p:nvPr>
            <p:ph type="sldNum" sz="quarter" idx="12"/>
          </p:nvPr>
        </p:nvSpPr>
        <p:spPr/>
        <p:txBody>
          <a:bodyPr/>
          <a:lstStyle/>
          <a:p>
            <a:pPr>
              <a:defRPr/>
            </a:pPr>
            <a:fld id="{35F8EEA3-0128-4DC8-B862-FE93016080C6}" type="slidenum">
              <a:rPr lang="en-IN" altLang="en-US" smtClean="0"/>
              <a:pPr>
                <a:defRPr/>
              </a:pPr>
              <a:t>14</a:t>
            </a:fld>
            <a:endParaRPr lang="en-IN" altLang="en-US"/>
          </a:p>
        </p:txBody>
      </p:sp>
      <p:sp>
        <p:nvSpPr>
          <p:cNvPr id="6" name="Title 5"/>
          <p:cNvSpPr>
            <a:spLocks noGrp="1"/>
          </p:cNvSpPr>
          <p:nvPr>
            <p:ph type="title"/>
          </p:nvPr>
        </p:nvSpPr>
        <p:spPr/>
        <p:txBody>
          <a:bodyPr/>
          <a:lstStyle/>
          <a:p>
            <a:endParaRPr lang="en-IN"/>
          </a:p>
        </p:txBody>
      </p:sp>
      <p:pic>
        <p:nvPicPr>
          <p:cNvPr id="7" name="Picture 4"/>
          <p:cNvPicPr>
            <a:picLocks noGrp="1" noChangeAspect="1" noChangeArrowheads="1"/>
          </p:cNvPicPr>
          <p:nvPr>
            <p:ph sz="half" idx="2"/>
          </p:nvPr>
        </p:nvPicPr>
        <p:blipFill>
          <a:blip r:embed="rId2"/>
          <a:srcRect/>
          <a:stretch>
            <a:fillRect/>
          </a:stretch>
        </p:blipFill>
        <p:spPr>
          <a:xfrm>
            <a:off x="179512" y="1196752"/>
            <a:ext cx="8712968" cy="5301208"/>
          </a:xfrm>
          <a:noFill/>
        </p:spPr>
      </p:pic>
    </p:spTree>
    <p:extLst>
      <p:ext uri="{BB962C8B-B14F-4D97-AF65-F5344CB8AC3E}">
        <p14:creationId xmlns:p14="http://schemas.microsoft.com/office/powerpoint/2010/main" val="2269262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pPr>
              <a:defRPr/>
            </a:pPr>
            <a:r>
              <a:rPr lang="en-IN" altLang="en-US"/>
              <a:t>Information Security</a:t>
            </a:r>
          </a:p>
        </p:txBody>
      </p:sp>
      <p:sp>
        <p:nvSpPr>
          <p:cNvPr id="5" name="Slide Number Placeholder 6"/>
          <p:cNvSpPr>
            <a:spLocks noGrp="1"/>
          </p:cNvSpPr>
          <p:nvPr>
            <p:ph type="sldNum" sz="quarter" idx="12"/>
          </p:nvPr>
        </p:nvSpPr>
        <p:spPr/>
        <p:txBody>
          <a:bodyPr/>
          <a:lstStyle/>
          <a:p>
            <a:pPr>
              <a:defRPr/>
            </a:pPr>
            <a:fld id="{724A88C2-1139-49A8-A182-56FB98493C2A}" type="slidenum">
              <a:rPr lang="en-IN" altLang="en-US"/>
              <a:pPr>
                <a:defRPr/>
              </a:pPr>
              <a:t>15</a:t>
            </a:fld>
            <a:endParaRPr lang="en-IN" altLang="en-US"/>
          </a:p>
        </p:txBody>
      </p:sp>
      <p:sp>
        <p:nvSpPr>
          <p:cNvPr id="31748" name="Rectangle 2"/>
          <p:cNvSpPr>
            <a:spLocks noGrp="1" noChangeArrowheads="1"/>
          </p:cNvSpPr>
          <p:nvPr>
            <p:ph type="title"/>
          </p:nvPr>
        </p:nvSpPr>
        <p:spPr>
          <a:xfrm>
            <a:off x="0" y="980728"/>
            <a:ext cx="8229600" cy="703262"/>
          </a:xfrm>
        </p:spPr>
        <p:txBody>
          <a:bodyPr/>
          <a:lstStyle/>
          <a:p>
            <a:pPr eaLnBrk="1" hangingPunct="1"/>
            <a:r>
              <a:rPr lang="en-US" sz="2800" b="1">
                <a:latin typeface="Times New Roman" pitchFamily="18" charset="0"/>
              </a:rPr>
              <a:t>A Transparent Key Control Scheme (Conti…)</a:t>
            </a:r>
          </a:p>
        </p:txBody>
      </p:sp>
      <p:sp>
        <p:nvSpPr>
          <p:cNvPr id="31749" name="Rectangle 3"/>
          <p:cNvSpPr>
            <a:spLocks noGrp="1" noChangeArrowheads="1"/>
          </p:cNvSpPr>
          <p:nvPr>
            <p:ph type="body" sz="half" idx="1"/>
          </p:nvPr>
        </p:nvSpPr>
        <p:spPr>
          <a:xfrm>
            <a:off x="0" y="2028032"/>
            <a:ext cx="8218488" cy="4824412"/>
          </a:xfrm>
        </p:spPr>
        <p:txBody>
          <a:bodyPr/>
          <a:lstStyle/>
          <a:p>
            <a:pPr algn="just" eaLnBrk="1" hangingPunct="1">
              <a:lnSpc>
                <a:spcPct val="90000"/>
              </a:lnSpc>
            </a:pPr>
            <a:r>
              <a:rPr lang="en-US" sz="2400" dirty="0">
                <a:latin typeface="Times New Roman" pitchFamily="18" charset="0"/>
              </a:rPr>
              <a:t>The approach assumes that communication makes use of a connection-oriented end-to-end protocol, such as TCP.</a:t>
            </a:r>
          </a:p>
          <a:p>
            <a:pPr algn="just" eaLnBrk="1" hangingPunct="1">
              <a:lnSpc>
                <a:spcPct val="90000"/>
              </a:lnSpc>
            </a:pPr>
            <a:endParaRPr lang="en-US" sz="2400" dirty="0">
              <a:latin typeface="Times New Roman" pitchFamily="18" charset="0"/>
            </a:endParaRPr>
          </a:p>
          <a:p>
            <a:pPr algn="just" eaLnBrk="1" hangingPunct="1">
              <a:lnSpc>
                <a:spcPct val="90000"/>
              </a:lnSpc>
            </a:pPr>
            <a:r>
              <a:rPr lang="en-US" sz="2400" dirty="0">
                <a:latin typeface="Times New Roman" pitchFamily="18" charset="0"/>
              </a:rPr>
              <a:t>When one host wishes to set up a connection to another host, it transmits a connection request packet.</a:t>
            </a:r>
          </a:p>
          <a:p>
            <a:pPr algn="just" eaLnBrk="1" hangingPunct="1">
              <a:lnSpc>
                <a:spcPct val="90000"/>
              </a:lnSpc>
            </a:pPr>
            <a:endParaRPr lang="en-US" sz="2400" dirty="0">
              <a:latin typeface="Times New Roman" pitchFamily="18" charset="0"/>
            </a:endParaRPr>
          </a:p>
          <a:p>
            <a:pPr algn="just" eaLnBrk="1" hangingPunct="1">
              <a:lnSpc>
                <a:spcPct val="90000"/>
              </a:lnSpc>
            </a:pPr>
            <a:r>
              <a:rPr lang="en-US" sz="2400" dirty="0">
                <a:latin typeface="Times New Roman" pitchFamily="18" charset="0"/>
              </a:rPr>
              <a:t>The session security module (SSM)  saves that packet and applies to the KDC for permission to establish the connection.</a:t>
            </a:r>
          </a:p>
          <a:p>
            <a:pPr algn="just" eaLnBrk="1" hangingPunct="1">
              <a:lnSpc>
                <a:spcPct val="90000"/>
              </a:lnSpc>
            </a:pPr>
            <a:endParaRPr lang="en-US" sz="2400" dirty="0">
              <a:latin typeface="Times New Roman" pitchFamily="18" charset="0"/>
            </a:endParaRPr>
          </a:p>
          <a:p>
            <a:pPr algn="just" eaLnBrk="1" hangingPunct="1">
              <a:lnSpc>
                <a:spcPct val="90000"/>
              </a:lnSpc>
            </a:pPr>
            <a:r>
              <a:rPr lang="en-US" sz="2400" dirty="0">
                <a:latin typeface="Times New Roman" pitchFamily="18" charset="0"/>
              </a:rPr>
              <a:t>The communication between the SSM and the KDC is encrypted using the master key shared only by SSM and the KDC.</a:t>
            </a:r>
          </a:p>
          <a:p>
            <a:pPr algn="just" eaLnBrk="1" hangingPunct="1">
              <a:lnSpc>
                <a:spcPct val="90000"/>
              </a:lnSpc>
            </a:pPr>
            <a:endParaRPr lang="en-US" sz="2400" dirty="0">
              <a:latin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pPr>
              <a:defRPr/>
            </a:pPr>
            <a:r>
              <a:rPr lang="en-IN" altLang="en-US"/>
              <a:t>Information Security</a:t>
            </a:r>
          </a:p>
        </p:txBody>
      </p:sp>
      <p:sp>
        <p:nvSpPr>
          <p:cNvPr id="5" name="Slide Number Placeholder 6"/>
          <p:cNvSpPr>
            <a:spLocks noGrp="1"/>
          </p:cNvSpPr>
          <p:nvPr>
            <p:ph type="sldNum" sz="quarter" idx="12"/>
          </p:nvPr>
        </p:nvSpPr>
        <p:spPr/>
        <p:txBody>
          <a:bodyPr/>
          <a:lstStyle/>
          <a:p>
            <a:pPr>
              <a:defRPr/>
            </a:pPr>
            <a:fld id="{19D88559-F92F-4A42-981F-06408BF00749}" type="slidenum">
              <a:rPr lang="en-IN" altLang="en-US"/>
              <a:pPr>
                <a:defRPr/>
              </a:pPr>
              <a:t>16</a:t>
            </a:fld>
            <a:endParaRPr lang="en-IN" altLang="en-US"/>
          </a:p>
        </p:txBody>
      </p:sp>
      <p:sp>
        <p:nvSpPr>
          <p:cNvPr id="32772" name="Rectangle 2"/>
          <p:cNvSpPr>
            <a:spLocks noGrp="1" noChangeArrowheads="1"/>
          </p:cNvSpPr>
          <p:nvPr>
            <p:ph type="title"/>
          </p:nvPr>
        </p:nvSpPr>
        <p:spPr>
          <a:xfrm>
            <a:off x="0" y="980728"/>
            <a:ext cx="8229600" cy="703262"/>
          </a:xfrm>
        </p:spPr>
        <p:txBody>
          <a:bodyPr/>
          <a:lstStyle/>
          <a:p>
            <a:pPr eaLnBrk="1" hangingPunct="1"/>
            <a:r>
              <a:rPr lang="en-US" sz="3200" b="1" dirty="0">
                <a:latin typeface="Times New Roman" pitchFamily="18" charset="0"/>
              </a:rPr>
              <a:t>A Transparent Key Control Scheme (Conti…)</a:t>
            </a:r>
          </a:p>
        </p:txBody>
      </p:sp>
      <p:sp>
        <p:nvSpPr>
          <p:cNvPr id="32773" name="Rectangle 3"/>
          <p:cNvSpPr>
            <a:spLocks noGrp="1" noChangeArrowheads="1"/>
          </p:cNvSpPr>
          <p:nvPr>
            <p:ph type="body" sz="half" idx="1"/>
          </p:nvPr>
        </p:nvSpPr>
        <p:spPr>
          <a:xfrm>
            <a:off x="0" y="2033588"/>
            <a:ext cx="8218488" cy="4824412"/>
          </a:xfrm>
        </p:spPr>
        <p:txBody>
          <a:bodyPr/>
          <a:lstStyle/>
          <a:p>
            <a:pPr algn="just" eaLnBrk="1" hangingPunct="1"/>
            <a:r>
              <a:rPr lang="en-US" sz="2400" dirty="0">
                <a:latin typeface="Times New Roman" pitchFamily="18" charset="0"/>
              </a:rPr>
              <a:t>If the KDC Approves the connection request, it generate the session key and delivers it to the two appropriate SSMs, using a unique permanent key for each SSM.</a:t>
            </a:r>
          </a:p>
          <a:p>
            <a:pPr algn="just" eaLnBrk="1" hangingPunct="1"/>
            <a:r>
              <a:rPr lang="en-US" sz="2400" dirty="0">
                <a:latin typeface="Times New Roman" pitchFamily="18" charset="0"/>
              </a:rPr>
              <a:t>The requesting SSM can now release the connection request packet, and a connection is set up between the two end systems.</a:t>
            </a:r>
          </a:p>
          <a:p>
            <a:pPr algn="just" eaLnBrk="1" hangingPunct="1"/>
            <a:endParaRPr lang="en-US" sz="2400" dirty="0">
              <a:latin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pPr>
              <a:defRPr/>
            </a:pPr>
            <a:r>
              <a:rPr lang="en-IN" altLang="en-US"/>
              <a:t>Information Security</a:t>
            </a:r>
          </a:p>
        </p:txBody>
      </p:sp>
      <p:sp>
        <p:nvSpPr>
          <p:cNvPr id="6" name="Slide Number Placeholder 6"/>
          <p:cNvSpPr>
            <a:spLocks noGrp="1"/>
          </p:cNvSpPr>
          <p:nvPr>
            <p:ph type="sldNum" sz="quarter" idx="12"/>
          </p:nvPr>
        </p:nvSpPr>
        <p:spPr/>
        <p:txBody>
          <a:bodyPr/>
          <a:lstStyle/>
          <a:p>
            <a:pPr>
              <a:defRPr/>
            </a:pPr>
            <a:fld id="{3C137BBE-90B8-41FC-BF29-1335E660CA1F}" type="slidenum">
              <a:rPr lang="en-IN" altLang="en-US"/>
              <a:pPr>
                <a:defRPr/>
              </a:pPr>
              <a:t>17</a:t>
            </a:fld>
            <a:endParaRPr lang="en-IN" altLang="en-US"/>
          </a:p>
        </p:txBody>
      </p:sp>
      <p:sp>
        <p:nvSpPr>
          <p:cNvPr id="33796" name="Rectangle 2"/>
          <p:cNvSpPr>
            <a:spLocks noGrp="1" noChangeArrowheads="1"/>
          </p:cNvSpPr>
          <p:nvPr>
            <p:ph type="title"/>
          </p:nvPr>
        </p:nvSpPr>
        <p:spPr>
          <a:xfrm>
            <a:off x="0" y="980728"/>
            <a:ext cx="8229600" cy="703262"/>
          </a:xfrm>
        </p:spPr>
        <p:txBody>
          <a:bodyPr/>
          <a:lstStyle/>
          <a:p>
            <a:pPr eaLnBrk="1" hangingPunct="1"/>
            <a:r>
              <a:rPr lang="en-US" sz="3600" b="1" dirty="0">
                <a:latin typeface="Times New Roman" pitchFamily="18" charset="0"/>
              </a:rPr>
              <a:t>Decentralized Key Control</a:t>
            </a:r>
          </a:p>
        </p:txBody>
      </p:sp>
      <p:pic>
        <p:nvPicPr>
          <p:cNvPr id="33799" name="Picture 7"/>
          <p:cNvPicPr>
            <a:picLocks noChangeAspect="1" noChangeArrowheads="1"/>
          </p:cNvPicPr>
          <p:nvPr/>
        </p:nvPicPr>
        <p:blipFill>
          <a:blip r:embed="rId2"/>
          <a:srcRect/>
          <a:stretch>
            <a:fillRect/>
          </a:stretch>
        </p:blipFill>
        <p:spPr bwMode="auto">
          <a:xfrm>
            <a:off x="899592" y="2636912"/>
            <a:ext cx="7215188" cy="291941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pPr>
              <a:defRPr/>
            </a:pPr>
            <a:r>
              <a:rPr lang="en-IN" altLang="en-US"/>
              <a:t>Information Security</a:t>
            </a:r>
          </a:p>
        </p:txBody>
      </p:sp>
      <p:sp>
        <p:nvSpPr>
          <p:cNvPr id="5" name="Slide Number Placeholder 6"/>
          <p:cNvSpPr>
            <a:spLocks noGrp="1"/>
          </p:cNvSpPr>
          <p:nvPr>
            <p:ph type="sldNum" sz="quarter" idx="12"/>
          </p:nvPr>
        </p:nvSpPr>
        <p:spPr/>
        <p:txBody>
          <a:bodyPr/>
          <a:lstStyle/>
          <a:p>
            <a:pPr>
              <a:defRPr/>
            </a:pPr>
            <a:fld id="{E47F4C00-83D6-4C4A-A5B8-F7761D725A35}" type="slidenum">
              <a:rPr lang="en-IN" altLang="en-US"/>
              <a:pPr>
                <a:defRPr/>
              </a:pPr>
              <a:t>18</a:t>
            </a:fld>
            <a:endParaRPr lang="en-IN" altLang="en-US"/>
          </a:p>
        </p:txBody>
      </p:sp>
      <p:sp>
        <p:nvSpPr>
          <p:cNvPr id="34820" name="Rectangle 2"/>
          <p:cNvSpPr>
            <a:spLocks noGrp="1" noChangeArrowheads="1"/>
          </p:cNvSpPr>
          <p:nvPr>
            <p:ph type="title"/>
          </p:nvPr>
        </p:nvSpPr>
        <p:spPr>
          <a:xfrm>
            <a:off x="0" y="980728"/>
            <a:ext cx="8229600" cy="703262"/>
          </a:xfrm>
        </p:spPr>
        <p:txBody>
          <a:bodyPr/>
          <a:lstStyle/>
          <a:p>
            <a:pPr eaLnBrk="1" hangingPunct="1"/>
            <a:r>
              <a:rPr lang="en-US" sz="3600" b="1" dirty="0">
                <a:latin typeface="Times New Roman" pitchFamily="18" charset="0"/>
              </a:rPr>
              <a:t>Decentralized Key Control</a:t>
            </a:r>
          </a:p>
        </p:txBody>
      </p:sp>
      <p:sp>
        <p:nvSpPr>
          <p:cNvPr id="34821" name="Rectangle 3"/>
          <p:cNvSpPr>
            <a:spLocks noGrp="1" noChangeArrowheads="1"/>
          </p:cNvSpPr>
          <p:nvPr>
            <p:ph type="body" sz="half" idx="1"/>
          </p:nvPr>
        </p:nvSpPr>
        <p:spPr>
          <a:xfrm>
            <a:off x="-8508" y="2015332"/>
            <a:ext cx="8964488" cy="4824412"/>
          </a:xfrm>
        </p:spPr>
        <p:txBody>
          <a:bodyPr/>
          <a:lstStyle/>
          <a:p>
            <a:pPr algn="just" eaLnBrk="1" hangingPunct="1"/>
            <a:r>
              <a:rPr lang="en-US" sz="2400" dirty="0">
                <a:latin typeface="Times New Roman" pitchFamily="18" charset="0"/>
              </a:rPr>
              <a:t>A session key may be established with the following sequences of the steps.</a:t>
            </a:r>
          </a:p>
          <a:p>
            <a:pPr algn="just" eaLnBrk="1" hangingPunct="1"/>
            <a:r>
              <a:rPr lang="en-US" sz="2400" dirty="0">
                <a:latin typeface="Times New Roman" pitchFamily="18" charset="0"/>
              </a:rPr>
              <a:t>A issues a request to B for a session key and includes a nonce, N1.</a:t>
            </a:r>
          </a:p>
          <a:p>
            <a:pPr algn="just" eaLnBrk="1" hangingPunct="1"/>
            <a:r>
              <a:rPr lang="en-US" sz="2400" dirty="0">
                <a:latin typeface="Times New Roman" pitchFamily="18" charset="0"/>
              </a:rPr>
              <a:t>B response with a message that is encrypted using the shared master key. The response includes the session key selected by B, the value f(N1), and another nonce N2.</a:t>
            </a:r>
          </a:p>
          <a:p>
            <a:pPr algn="just" eaLnBrk="1" hangingPunct="1"/>
            <a:r>
              <a:rPr lang="en-US" sz="2400" dirty="0">
                <a:latin typeface="Times New Roman" pitchFamily="18" charset="0"/>
              </a:rPr>
              <a:t>Using the new session key, A returns f(N2) to B.</a:t>
            </a:r>
          </a:p>
          <a:p>
            <a:pPr algn="just" eaLnBrk="1" hangingPunct="1"/>
            <a:r>
              <a:rPr lang="en-US" sz="2400" dirty="0">
                <a:latin typeface="Times New Roman" pitchFamily="18" charset="0"/>
              </a:rPr>
              <a:t>Because the message transferred using the master key are short, cryptanalysis is difficult.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IN" altLang="en-US" smtClean="0"/>
              <a:t>Information Security</a:t>
            </a:r>
            <a:endParaRPr lang="en-IN" altLang="en-US"/>
          </a:p>
        </p:txBody>
      </p:sp>
      <p:sp>
        <p:nvSpPr>
          <p:cNvPr id="5" name="Slide Number Placeholder 4"/>
          <p:cNvSpPr>
            <a:spLocks noGrp="1"/>
          </p:cNvSpPr>
          <p:nvPr>
            <p:ph type="sldNum" sz="quarter" idx="12"/>
          </p:nvPr>
        </p:nvSpPr>
        <p:spPr/>
        <p:txBody>
          <a:bodyPr/>
          <a:lstStyle/>
          <a:p>
            <a:pPr>
              <a:defRPr/>
            </a:pPr>
            <a:fld id="{35F8EEA3-0128-4DC8-B862-FE93016080C6}" type="slidenum">
              <a:rPr lang="en-IN" altLang="en-US" smtClean="0"/>
              <a:pPr>
                <a:defRPr/>
              </a:pPr>
              <a:t>19</a:t>
            </a:fld>
            <a:endParaRPr lang="en-IN" altLang="en-US"/>
          </a:p>
        </p:txBody>
      </p:sp>
      <p:sp>
        <p:nvSpPr>
          <p:cNvPr id="6" name="Title 5"/>
          <p:cNvSpPr>
            <a:spLocks noGrp="1"/>
          </p:cNvSpPr>
          <p:nvPr>
            <p:ph type="title"/>
          </p:nvPr>
        </p:nvSpPr>
        <p:spPr/>
        <p:txBody>
          <a:bodyPr/>
          <a:lstStyle/>
          <a:p>
            <a:endParaRPr lang="en-IN"/>
          </a:p>
        </p:txBody>
      </p:sp>
      <p:pic>
        <p:nvPicPr>
          <p:cNvPr id="7" name="Picture 7"/>
          <p:cNvPicPr>
            <a:picLocks noChangeAspect="1" noChangeArrowheads="1"/>
          </p:cNvPicPr>
          <p:nvPr/>
        </p:nvPicPr>
        <p:blipFill>
          <a:blip r:embed="rId2"/>
          <a:srcRect/>
          <a:stretch>
            <a:fillRect/>
          </a:stretch>
        </p:blipFill>
        <p:spPr bwMode="auto">
          <a:xfrm>
            <a:off x="0" y="980728"/>
            <a:ext cx="9144000" cy="5184576"/>
          </a:xfrm>
          <a:prstGeom prst="rect">
            <a:avLst/>
          </a:prstGeom>
          <a:noFill/>
          <a:ln w="9525">
            <a:noFill/>
            <a:miter lim="800000"/>
            <a:headEnd/>
            <a:tailEnd/>
          </a:ln>
        </p:spPr>
      </p:pic>
    </p:spTree>
    <p:extLst>
      <p:ext uri="{BB962C8B-B14F-4D97-AF65-F5344CB8AC3E}">
        <p14:creationId xmlns:p14="http://schemas.microsoft.com/office/powerpoint/2010/main" val="1430424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79512" y="993031"/>
            <a:ext cx="8964488" cy="779785"/>
          </a:xfrm>
        </p:spPr>
        <p:txBody>
          <a:bodyPr/>
          <a:lstStyle/>
          <a:p>
            <a:r>
              <a:rPr lang="en-US" dirty="0"/>
              <a:t>Simple Secret Key Distribution</a:t>
            </a:r>
          </a:p>
        </p:txBody>
      </p:sp>
      <p:sp>
        <p:nvSpPr>
          <p:cNvPr id="5" name="Slide Number Placeholder 4"/>
          <p:cNvSpPr>
            <a:spLocks noGrp="1"/>
          </p:cNvSpPr>
          <p:nvPr>
            <p:ph type="sldNum" sz="quarter" idx="12"/>
          </p:nvPr>
        </p:nvSpPr>
        <p:spPr/>
        <p:txBody>
          <a:bodyPr/>
          <a:lstStyle/>
          <a:p>
            <a:pPr>
              <a:defRPr/>
            </a:pPr>
            <a:fld id="{9494CC2C-FF36-4C4C-BF12-C1E7A4CBCD2F}" type="slidenum">
              <a:rPr lang="en-IN" altLang="en-US" smtClean="0"/>
              <a:pPr>
                <a:defRPr/>
              </a:pPr>
              <a:t>20</a:t>
            </a:fld>
            <a:endParaRPr lang="en-IN" altLang="en-US"/>
          </a:p>
        </p:txBody>
      </p:sp>
      <p:sp>
        <p:nvSpPr>
          <p:cNvPr id="2" name="Rectangle 1"/>
          <p:cNvSpPr/>
          <p:nvPr/>
        </p:nvSpPr>
        <p:spPr>
          <a:xfrm>
            <a:off x="179512" y="2132856"/>
            <a:ext cx="8608888" cy="4785926"/>
          </a:xfrm>
          <a:prstGeom prst="rect">
            <a:avLst/>
          </a:prstGeom>
        </p:spPr>
        <p:txBody>
          <a:bodyPr wrap="square">
            <a:spAutoFit/>
          </a:bodyPr>
          <a:lstStyle/>
          <a:p>
            <a:pPr algn="just"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a:latin typeface="Times" charset="0"/>
                <a:ea typeface="Times" charset="0"/>
                <a:cs typeface="Times" charset="0"/>
              </a:rPr>
              <a:t>If A wishes to communicate with B, the following procedure is employed:</a:t>
            </a:r>
          </a:p>
          <a:p>
            <a:pPr algn="just" eaLnBrk="1" hangingPunct="1">
              <a:spcBef>
                <a:spcPts val="450"/>
              </a:spcBef>
              <a:buFont typeface="Times New Roman"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a:latin typeface="Times" charset="0"/>
                <a:ea typeface="Times" charset="0"/>
                <a:cs typeface="Times" charset="0"/>
              </a:rPr>
              <a:t>A generates a public/private key pair {</a:t>
            </a:r>
            <a:r>
              <a:rPr lang="en-US" altLang="en-US" sz="2000" i="1" dirty="0" err="1">
                <a:latin typeface="Times" charset="0"/>
                <a:ea typeface="Times" charset="0"/>
                <a:cs typeface="Times" charset="0"/>
              </a:rPr>
              <a:t>PUa</a:t>
            </a:r>
            <a:r>
              <a:rPr lang="en-US" altLang="en-US" sz="2000" i="1" dirty="0">
                <a:latin typeface="Times" charset="0"/>
                <a:ea typeface="Times" charset="0"/>
                <a:cs typeface="Times" charset="0"/>
              </a:rPr>
              <a:t>, </a:t>
            </a:r>
            <a:r>
              <a:rPr lang="en-US" altLang="en-US" sz="2000" i="1" dirty="0" err="1">
                <a:latin typeface="Times" charset="0"/>
                <a:ea typeface="Times" charset="0"/>
                <a:cs typeface="Times" charset="0"/>
              </a:rPr>
              <a:t>PRa</a:t>
            </a:r>
            <a:r>
              <a:rPr lang="en-US" altLang="en-US" sz="2000" i="1" dirty="0">
                <a:latin typeface="Times" charset="0"/>
                <a:ea typeface="Times" charset="0"/>
                <a:cs typeface="Times" charset="0"/>
              </a:rPr>
              <a:t>} </a:t>
            </a:r>
            <a:r>
              <a:rPr lang="en-US" altLang="en-US" sz="2000" dirty="0">
                <a:latin typeface="Times" charset="0"/>
                <a:ea typeface="Times" charset="0"/>
                <a:cs typeface="Times" charset="0"/>
              </a:rPr>
              <a:t>and transmits a message to B consisting of </a:t>
            </a:r>
            <a:r>
              <a:rPr lang="en-US" altLang="en-US" sz="2000" dirty="0" err="1">
                <a:latin typeface="Times" charset="0"/>
                <a:ea typeface="Times" charset="0"/>
                <a:cs typeface="Times" charset="0"/>
              </a:rPr>
              <a:t>PUa</a:t>
            </a:r>
            <a:r>
              <a:rPr lang="en-US" altLang="en-US" sz="2000" dirty="0">
                <a:latin typeface="Times" charset="0"/>
                <a:ea typeface="Times" charset="0"/>
                <a:cs typeface="Times" charset="0"/>
              </a:rPr>
              <a:t> and an identifier of A, IDA.  </a:t>
            </a:r>
          </a:p>
          <a:p>
            <a:pPr algn="just" eaLnBrk="1" hangingPunct="1">
              <a:spcBef>
                <a:spcPts val="450"/>
              </a:spcBef>
              <a:buFont typeface="Times New Roman"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a:latin typeface="Times" charset="0"/>
                <a:ea typeface="Times" charset="0"/>
                <a:cs typeface="Times" charset="0"/>
              </a:rPr>
              <a:t>B generates a secret key, Ks, and transmits it to A, encrypted with A's public key.  </a:t>
            </a:r>
          </a:p>
          <a:p>
            <a:pPr algn="just" eaLnBrk="1" hangingPunct="1">
              <a:spcBef>
                <a:spcPts val="450"/>
              </a:spcBef>
              <a:buFont typeface="Times New Roman"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a:latin typeface="Times" charset="0"/>
                <a:ea typeface="Times" charset="0"/>
                <a:cs typeface="Times" charset="0"/>
              </a:rPr>
              <a:t>A computes D(</a:t>
            </a:r>
            <a:r>
              <a:rPr lang="en-US" altLang="en-US" sz="2000" dirty="0" err="1">
                <a:latin typeface="Times" charset="0"/>
                <a:ea typeface="Times" charset="0"/>
                <a:cs typeface="Times" charset="0"/>
              </a:rPr>
              <a:t>PRa</a:t>
            </a:r>
            <a:r>
              <a:rPr lang="en-US" altLang="en-US" sz="2000" dirty="0">
                <a:latin typeface="Times" charset="0"/>
                <a:ea typeface="Times" charset="0"/>
                <a:cs typeface="Times" charset="0"/>
              </a:rPr>
              <a:t>, E(</a:t>
            </a:r>
            <a:r>
              <a:rPr lang="en-US" altLang="en-US" sz="2000" dirty="0" err="1">
                <a:latin typeface="Times" charset="0"/>
                <a:ea typeface="Times" charset="0"/>
                <a:cs typeface="Times" charset="0"/>
              </a:rPr>
              <a:t>PUa</a:t>
            </a:r>
            <a:r>
              <a:rPr lang="en-US" altLang="en-US" sz="2000" dirty="0">
                <a:latin typeface="Times" charset="0"/>
                <a:ea typeface="Times" charset="0"/>
                <a:cs typeface="Times" charset="0"/>
              </a:rPr>
              <a:t>, Ks)) to recover the secret key. Because only A can decrypt the message, only A and B will know the identity of Ks.  </a:t>
            </a:r>
          </a:p>
          <a:p>
            <a:pPr algn="just" eaLnBrk="1" hangingPunct="1">
              <a:spcBef>
                <a:spcPts val="450"/>
              </a:spcBef>
              <a:buFont typeface="Times New Roman"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a:latin typeface="Times" charset="0"/>
                <a:ea typeface="Times" charset="0"/>
                <a:cs typeface="Times" charset="0"/>
              </a:rPr>
              <a:t>A discards </a:t>
            </a:r>
            <a:r>
              <a:rPr lang="en-US" altLang="en-US" sz="2000" dirty="0" err="1">
                <a:latin typeface="Times" charset="0"/>
                <a:ea typeface="Times" charset="0"/>
                <a:cs typeface="Times" charset="0"/>
              </a:rPr>
              <a:t>PUa</a:t>
            </a:r>
            <a:r>
              <a:rPr lang="en-US" altLang="en-US" sz="2000" dirty="0">
                <a:latin typeface="Times" charset="0"/>
                <a:ea typeface="Times" charset="0"/>
                <a:cs typeface="Times" charset="0"/>
              </a:rPr>
              <a:t> and </a:t>
            </a:r>
            <a:r>
              <a:rPr lang="en-US" altLang="en-US" sz="2000" dirty="0" err="1">
                <a:latin typeface="Times" charset="0"/>
                <a:ea typeface="Times" charset="0"/>
                <a:cs typeface="Times" charset="0"/>
              </a:rPr>
              <a:t>PRa</a:t>
            </a:r>
            <a:r>
              <a:rPr lang="en-US" altLang="en-US" sz="2000" dirty="0">
                <a:latin typeface="Times" charset="0"/>
                <a:ea typeface="Times" charset="0"/>
                <a:cs typeface="Times" charset="0"/>
              </a:rPr>
              <a:t> and B discards </a:t>
            </a:r>
            <a:r>
              <a:rPr lang="en-US" altLang="en-US" sz="2000" dirty="0" err="1">
                <a:latin typeface="Times" charset="0"/>
                <a:ea typeface="Times" charset="0"/>
                <a:cs typeface="Times" charset="0"/>
              </a:rPr>
              <a:t>PUa</a:t>
            </a:r>
            <a:r>
              <a:rPr lang="en-US" altLang="en-US" sz="2000" dirty="0">
                <a:latin typeface="Times" charset="0"/>
                <a:ea typeface="Times" charset="0"/>
                <a:cs typeface="Times" charset="0"/>
              </a:rPr>
              <a:t>. </a:t>
            </a:r>
          </a:p>
          <a:p>
            <a:pPr algn="just"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2000" dirty="0">
              <a:latin typeface="Times" charset="0"/>
              <a:ea typeface="Times" charset="0"/>
              <a:cs typeface="Times" charset="0"/>
            </a:endParaRPr>
          </a:p>
          <a:p>
            <a:pPr algn="just"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a:latin typeface="Times" charset="0"/>
                <a:ea typeface="Times" charset="0"/>
                <a:cs typeface="Times" charset="0"/>
              </a:rPr>
              <a:t>A and B can now securely communicate using conventional encryption and the session key </a:t>
            </a:r>
            <a:r>
              <a:rPr lang="en-US" altLang="en-US" sz="2000" i="1" dirty="0">
                <a:latin typeface="Times" charset="0"/>
                <a:ea typeface="Times" charset="0"/>
                <a:cs typeface="Times" charset="0"/>
              </a:rPr>
              <a:t>Ks. </a:t>
            </a:r>
            <a:r>
              <a:rPr lang="en-US" altLang="en-US" sz="2000" dirty="0">
                <a:latin typeface="Times" charset="0"/>
                <a:ea typeface="Times" charset="0"/>
                <a:cs typeface="Times" charset="0"/>
              </a:rPr>
              <a:t>At the completion of the exchange, both A and B discard </a:t>
            </a:r>
            <a:r>
              <a:rPr lang="en-US" altLang="en-US" sz="2000" i="1" dirty="0">
                <a:latin typeface="Times" charset="0"/>
                <a:ea typeface="Times" charset="0"/>
                <a:cs typeface="Times" charset="0"/>
              </a:rPr>
              <a:t>Ks</a:t>
            </a:r>
            <a:r>
              <a:rPr lang="en-US" altLang="en-US" sz="2000" dirty="0">
                <a:latin typeface="Times" charset="0"/>
                <a:ea typeface="Times" charset="0"/>
                <a:cs typeface="Times" charset="0"/>
              </a:rPr>
              <a:t>. Despite its simplicity, this is an attractive protocol. No keys exist before the start of the communication and none exist after the completion of communication. Thus, the risk of compromise of the keys is minimal. At the same time, the communication is secure from eavesdropping.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A8F73A3-471E-44A4-9249-54B5D0E4C369}" type="slidenum">
              <a:rPr lang="en-IN" altLang="en-US" smtClean="0"/>
              <a:pPr>
                <a:defRPr/>
              </a:pPr>
              <a:t>21</a:t>
            </a:fld>
            <a:endParaRPr lang="en-IN" altLang="en-US"/>
          </a:p>
        </p:txBody>
      </p:sp>
      <p:pic>
        <p:nvPicPr>
          <p:cNvPr id="5" name="Picture 2"/>
          <p:cNvPicPr>
            <a:picLocks noGrp="1" noChangeAspect="1" noChangeArrowheads="1"/>
          </p:cNvPicPr>
          <p:nvPr>
            <p:ph idx="1"/>
          </p:nvPr>
        </p:nvPicPr>
        <p:blipFill>
          <a:blip r:embed="rId2"/>
          <a:srcRect/>
          <a:stretch>
            <a:fillRect/>
          </a:stretch>
        </p:blipFill>
        <p:spPr bwMode="auto">
          <a:xfrm>
            <a:off x="0" y="2420888"/>
            <a:ext cx="8964488" cy="3024336"/>
          </a:xfrm>
          <a:prstGeom prst="rect">
            <a:avLst/>
          </a:prstGeom>
          <a:noFill/>
          <a:ln w="9525">
            <a:noFill/>
            <a:miter lim="800000"/>
            <a:headEnd/>
            <a:tailEnd/>
          </a:ln>
        </p:spPr>
      </p:pic>
    </p:spTree>
    <p:extLst>
      <p:ext uri="{BB962C8B-B14F-4D97-AF65-F5344CB8AC3E}">
        <p14:creationId xmlns:p14="http://schemas.microsoft.com/office/powerpoint/2010/main" val="2003138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0" y="980728"/>
            <a:ext cx="9108504" cy="720079"/>
          </a:xfrm>
        </p:spPr>
        <p:txBody>
          <a:bodyPr/>
          <a:lstStyle/>
          <a:p>
            <a:pPr algn="just"/>
            <a:r>
              <a:rPr lang="en-US" sz="2400" dirty="0"/>
              <a:t>Secret Key Distribution with Confidentiality and Authentication</a:t>
            </a:r>
          </a:p>
        </p:txBody>
      </p:sp>
      <p:sp>
        <p:nvSpPr>
          <p:cNvPr id="5" name="Slide Number Placeholder 4"/>
          <p:cNvSpPr>
            <a:spLocks noGrp="1"/>
          </p:cNvSpPr>
          <p:nvPr>
            <p:ph type="sldNum" sz="quarter" idx="12"/>
          </p:nvPr>
        </p:nvSpPr>
        <p:spPr/>
        <p:txBody>
          <a:bodyPr/>
          <a:lstStyle/>
          <a:p>
            <a:pPr>
              <a:defRPr/>
            </a:pPr>
            <a:fld id="{0352DF66-C039-466B-9D73-E9855C84E59B}" type="slidenum">
              <a:rPr lang="en-IN" altLang="en-US" smtClean="0"/>
              <a:pPr>
                <a:defRPr/>
              </a:pPr>
              <a:t>22</a:t>
            </a:fld>
            <a:endParaRPr lang="en-IN" altLang="en-US"/>
          </a:p>
        </p:txBody>
      </p:sp>
      <p:sp>
        <p:nvSpPr>
          <p:cNvPr id="3" name="Rectangle 2"/>
          <p:cNvSpPr/>
          <p:nvPr/>
        </p:nvSpPr>
        <p:spPr>
          <a:xfrm>
            <a:off x="-29716" y="1772816"/>
            <a:ext cx="9036496" cy="3118803"/>
          </a:xfrm>
          <a:prstGeom prst="rect">
            <a:avLst/>
          </a:prstGeom>
        </p:spPr>
        <p:txBody>
          <a:bodyPr wrap="square">
            <a:spAutoFit/>
          </a:bodyPr>
          <a:lstStyle/>
          <a:p>
            <a:pPr algn="just"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a:latin typeface="Times New Roman" charset="0"/>
                <a:ea typeface="Times New Roman" charset="0"/>
                <a:cs typeface="Times New Roman" charset="0"/>
              </a:rPr>
              <a:t>This approach suggested in [NEED78], provides protection against both active and passive attacks. </a:t>
            </a:r>
          </a:p>
          <a:p>
            <a:pPr algn="just"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a:latin typeface="Times New Roman" charset="0"/>
                <a:ea typeface="Times New Roman" charset="0"/>
                <a:cs typeface="Times New Roman" charset="0"/>
              </a:rPr>
              <a:t>Assuming A and B have exchanged public keys </a:t>
            </a:r>
          </a:p>
          <a:p>
            <a:pPr algn="just"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a:latin typeface="Times New Roman" charset="0"/>
                <a:ea typeface="Times New Roman" charset="0"/>
                <a:cs typeface="Times New Roman" charset="0"/>
              </a:rPr>
              <a:t>1 A uses B's public key to encrypt a message to B containing an identifier of A (IA) and a nonce (N1), which is used to identify this transaction uniquely.  </a:t>
            </a:r>
          </a:p>
          <a:p>
            <a:pPr algn="just"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a:latin typeface="Times New Roman" charset="0"/>
                <a:ea typeface="Times New Roman" charset="0"/>
                <a:cs typeface="Times New Roman" charset="0"/>
              </a:rPr>
              <a:t>2 B sends a message to A encrypted with </a:t>
            </a:r>
            <a:r>
              <a:rPr lang="en-US" altLang="en-US" sz="2000" dirty="0" err="1">
                <a:latin typeface="Times New Roman" charset="0"/>
                <a:ea typeface="Times New Roman" charset="0"/>
                <a:cs typeface="Times New Roman" charset="0"/>
              </a:rPr>
              <a:t>PUa</a:t>
            </a:r>
            <a:r>
              <a:rPr lang="en-US" altLang="en-US" sz="2000" dirty="0">
                <a:latin typeface="Times New Roman" charset="0"/>
                <a:ea typeface="Times New Roman" charset="0"/>
                <a:cs typeface="Times New Roman" charset="0"/>
              </a:rPr>
              <a:t> and containing A's nonce (N1) as well as a new nonce generated by B (N2). Because only B could have decrypted message (1), the presence of N1 in message (2) assures A that the correspondent is B.  </a:t>
            </a:r>
          </a:p>
          <a:p>
            <a:pPr algn="just"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a:latin typeface="Times New Roman" charset="0"/>
                <a:ea typeface="Times New Roman" charset="0"/>
                <a:cs typeface="Times New Roman" charset="0"/>
              </a:rPr>
              <a:t>3 A returns N2, encrypted using B's public key, to assure B that its correspondent is A.  </a:t>
            </a:r>
          </a:p>
        </p:txBody>
      </p:sp>
    </p:spTree>
    <p:extLst>
      <p:ext uri="{BB962C8B-B14F-4D97-AF65-F5344CB8AC3E}">
        <p14:creationId xmlns:p14="http://schemas.microsoft.com/office/powerpoint/2010/main" val="27394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A8F73A3-471E-44A4-9249-54B5D0E4C369}" type="slidenum">
              <a:rPr lang="en-IN" altLang="en-US" smtClean="0"/>
              <a:pPr>
                <a:defRPr/>
              </a:pPr>
              <a:t>23</a:t>
            </a:fld>
            <a:endParaRPr lang="en-IN" altLang="en-US"/>
          </a:p>
        </p:txBody>
      </p:sp>
      <p:pic>
        <p:nvPicPr>
          <p:cNvPr id="5" name="Picture 2"/>
          <p:cNvPicPr>
            <a:picLocks noGrp="1" noChangeAspect="1" noChangeArrowheads="1"/>
          </p:cNvPicPr>
          <p:nvPr>
            <p:ph idx="1"/>
          </p:nvPr>
        </p:nvPicPr>
        <p:blipFill>
          <a:blip r:embed="rId2"/>
          <a:srcRect/>
          <a:stretch>
            <a:fillRect/>
          </a:stretch>
        </p:blipFill>
        <p:spPr bwMode="auto">
          <a:xfrm>
            <a:off x="107504" y="1844824"/>
            <a:ext cx="8856984" cy="4248472"/>
          </a:xfrm>
          <a:prstGeom prst="rect">
            <a:avLst/>
          </a:prstGeom>
          <a:noFill/>
          <a:ln w="9525">
            <a:noFill/>
            <a:miter lim="800000"/>
            <a:headEnd/>
            <a:tailEnd/>
          </a:ln>
        </p:spPr>
      </p:pic>
    </p:spTree>
    <p:extLst>
      <p:ext uri="{BB962C8B-B14F-4D97-AF65-F5344CB8AC3E}">
        <p14:creationId xmlns:p14="http://schemas.microsoft.com/office/powerpoint/2010/main" val="1350289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0" y="1196753"/>
            <a:ext cx="9144000" cy="648072"/>
          </a:xfrm>
        </p:spPr>
        <p:txBody>
          <a:bodyPr/>
          <a:lstStyle/>
          <a:p>
            <a:pPr algn="just"/>
            <a:r>
              <a:rPr lang="en-US" sz="2400" dirty="0"/>
              <a:t>Secret Key Distribution with Confidentiality and Authentication</a:t>
            </a:r>
          </a:p>
        </p:txBody>
      </p:sp>
      <p:sp>
        <p:nvSpPr>
          <p:cNvPr id="4" name="Footer Placeholder 3"/>
          <p:cNvSpPr>
            <a:spLocks noGrp="1"/>
          </p:cNvSpPr>
          <p:nvPr>
            <p:ph type="ftr" sz="quarter" idx="4294967295"/>
          </p:nvPr>
        </p:nvSpPr>
        <p:spPr>
          <a:xfrm>
            <a:off x="3124200" y="6248400"/>
            <a:ext cx="2895600" cy="457200"/>
          </a:xfrm>
        </p:spPr>
        <p:txBody>
          <a:bodyPr/>
          <a:lstStyle/>
          <a:p>
            <a:pPr>
              <a:defRPr/>
            </a:pPr>
            <a:r>
              <a:rPr lang="en-IN" altLang="en-US"/>
              <a:t>Information Security</a:t>
            </a:r>
          </a:p>
        </p:txBody>
      </p:sp>
      <p:sp>
        <p:nvSpPr>
          <p:cNvPr id="5" name="Slide Number Placeholder 4"/>
          <p:cNvSpPr>
            <a:spLocks noGrp="1"/>
          </p:cNvSpPr>
          <p:nvPr>
            <p:ph type="sldNum" sz="quarter" idx="12"/>
          </p:nvPr>
        </p:nvSpPr>
        <p:spPr/>
        <p:txBody>
          <a:bodyPr/>
          <a:lstStyle/>
          <a:p>
            <a:pPr>
              <a:defRPr/>
            </a:pPr>
            <a:fld id="{0352DF66-C039-466B-9D73-E9855C84E59B}" type="slidenum">
              <a:rPr lang="en-IN" altLang="en-US" smtClean="0"/>
              <a:pPr>
                <a:defRPr/>
              </a:pPr>
              <a:t>24</a:t>
            </a:fld>
            <a:endParaRPr lang="en-IN" altLang="en-US"/>
          </a:p>
        </p:txBody>
      </p:sp>
      <p:sp>
        <p:nvSpPr>
          <p:cNvPr id="2" name="Rectangle 1"/>
          <p:cNvSpPr/>
          <p:nvPr/>
        </p:nvSpPr>
        <p:spPr>
          <a:xfrm>
            <a:off x="12576" y="1988840"/>
            <a:ext cx="8640960" cy="2805896"/>
          </a:xfrm>
          <a:prstGeom prst="rect">
            <a:avLst/>
          </a:prstGeom>
        </p:spPr>
        <p:txBody>
          <a:bodyPr wrap="square">
            <a:spAutoFit/>
          </a:bodyPr>
          <a:lstStyle/>
          <a:p>
            <a:pPr algn="just"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400" dirty="0">
                <a:latin typeface="Times New Roman" charset="0"/>
                <a:ea typeface="Times New Roman" charset="0"/>
                <a:cs typeface="Times New Roman" charset="0"/>
              </a:rPr>
              <a:t>4 A selects a secret key Ks and sends M = E(</a:t>
            </a:r>
            <a:r>
              <a:rPr lang="en-US" altLang="en-US" sz="2400" dirty="0" err="1">
                <a:latin typeface="Times New Roman" charset="0"/>
                <a:ea typeface="Times New Roman" charset="0"/>
                <a:cs typeface="Times New Roman" charset="0"/>
              </a:rPr>
              <a:t>PUb</a:t>
            </a:r>
            <a:r>
              <a:rPr lang="en-US" altLang="en-US" sz="2400" dirty="0">
                <a:latin typeface="Times New Roman" charset="0"/>
                <a:ea typeface="Times New Roman" charset="0"/>
                <a:cs typeface="Times New Roman" charset="0"/>
              </a:rPr>
              <a:t>, E(</a:t>
            </a:r>
            <a:r>
              <a:rPr lang="en-US" altLang="en-US" sz="2400" dirty="0" err="1">
                <a:latin typeface="Times New Roman" charset="0"/>
                <a:ea typeface="Times New Roman" charset="0"/>
                <a:cs typeface="Times New Roman" charset="0"/>
              </a:rPr>
              <a:t>PRa</a:t>
            </a:r>
            <a:r>
              <a:rPr lang="en-US" altLang="en-US" sz="2400" dirty="0">
                <a:latin typeface="Times New Roman" charset="0"/>
                <a:ea typeface="Times New Roman" charset="0"/>
                <a:cs typeface="Times New Roman" charset="0"/>
              </a:rPr>
              <a:t>, Ks)) to B. Encryption with B's public key ensures that only B can read it; encryption with A's private key ensures that only A could have sent it.  </a:t>
            </a:r>
          </a:p>
          <a:p>
            <a:pPr algn="just"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400" dirty="0">
                <a:latin typeface="Times New Roman" charset="0"/>
                <a:ea typeface="Times New Roman" charset="0"/>
                <a:cs typeface="Times New Roman" charset="0"/>
              </a:rPr>
              <a:t>5 B computes D(</a:t>
            </a:r>
            <a:r>
              <a:rPr lang="en-US" altLang="en-US" sz="2400" dirty="0" err="1">
                <a:latin typeface="Times New Roman" charset="0"/>
                <a:ea typeface="Times New Roman" charset="0"/>
                <a:cs typeface="Times New Roman" charset="0"/>
              </a:rPr>
              <a:t>PUa</a:t>
            </a:r>
            <a:r>
              <a:rPr lang="en-US" altLang="en-US" sz="2400" dirty="0">
                <a:latin typeface="Times New Roman" charset="0"/>
                <a:ea typeface="Times New Roman" charset="0"/>
                <a:cs typeface="Times New Roman" charset="0"/>
              </a:rPr>
              <a:t>, D(</a:t>
            </a:r>
            <a:r>
              <a:rPr lang="en-US" altLang="en-US" sz="2400" dirty="0" err="1">
                <a:latin typeface="Times New Roman" charset="0"/>
                <a:ea typeface="Times New Roman" charset="0"/>
                <a:cs typeface="Times New Roman" charset="0"/>
              </a:rPr>
              <a:t>PRb</a:t>
            </a:r>
            <a:r>
              <a:rPr lang="en-US" altLang="en-US" sz="2400" dirty="0">
                <a:latin typeface="Times New Roman" charset="0"/>
                <a:ea typeface="Times New Roman" charset="0"/>
                <a:cs typeface="Times New Roman" charset="0"/>
              </a:rPr>
              <a:t>, M)) to recover the secret key.    </a:t>
            </a:r>
          </a:p>
          <a:p>
            <a:pPr algn="just"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400" dirty="0">
                <a:latin typeface="Times New Roman" charset="0"/>
                <a:ea typeface="Times New Roman" charset="0"/>
                <a:cs typeface="Times New Roman" charset="0"/>
              </a:rPr>
              <a:t>The result is that this scheme ensures both confidentiality and authentication in the exchange of a secret key.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A8F73A3-471E-44A4-9249-54B5D0E4C369}" type="slidenum">
              <a:rPr lang="en-IN" altLang="en-US" smtClean="0"/>
              <a:pPr>
                <a:defRPr/>
              </a:pPr>
              <a:t>25</a:t>
            </a:fld>
            <a:endParaRPr lang="en-IN" altLang="en-US"/>
          </a:p>
        </p:txBody>
      </p:sp>
      <p:pic>
        <p:nvPicPr>
          <p:cNvPr id="5" name="Picture 2"/>
          <p:cNvPicPr>
            <a:picLocks noGrp="1" noChangeAspect="1" noChangeArrowheads="1"/>
          </p:cNvPicPr>
          <p:nvPr>
            <p:ph idx="1"/>
          </p:nvPr>
        </p:nvPicPr>
        <p:blipFill>
          <a:blip r:embed="rId2"/>
          <a:srcRect/>
          <a:stretch>
            <a:fillRect/>
          </a:stretch>
        </p:blipFill>
        <p:spPr bwMode="auto">
          <a:xfrm>
            <a:off x="107504" y="1628800"/>
            <a:ext cx="8784976" cy="4248472"/>
          </a:xfrm>
          <a:prstGeom prst="rect">
            <a:avLst/>
          </a:prstGeom>
          <a:noFill/>
          <a:ln w="9525">
            <a:noFill/>
            <a:miter lim="800000"/>
            <a:headEnd/>
            <a:tailEnd/>
          </a:ln>
        </p:spPr>
      </p:pic>
    </p:spTree>
    <p:extLst>
      <p:ext uri="{BB962C8B-B14F-4D97-AF65-F5344CB8AC3E}">
        <p14:creationId xmlns:p14="http://schemas.microsoft.com/office/powerpoint/2010/main" val="3920013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642938" y="2571750"/>
            <a:ext cx="8229600" cy="1139825"/>
          </a:xfrm>
        </p:spPr>
        <p:txBody>
          <a:bodyPr/>
          <a:lstStyle/>
          <a:p>
            <a:r>
              <a:rPr lang="en-US" dirty="0" err="1">
                <a:solidFill>
                  <a:schemeClr val="bg1"/>
                </a:solidFill>
              </a:rPr>
              <a:t>Diffie</a:t>
            </a:r>
            <a:r>
              <a:rPr lang="en-US" dirty="0">
                <a:solidFill>
                  <a:schemeClr val="bg1"/>
                </a:solidFill>
              </a:rPr>
              <a:t> Hellman key exchange</a:t>
            </a:r>
          </a:p>
        </p:txBody>
      </p:sp>
      <p:sp>
        <p:nvSpPr>
          <p:cNvPr id="4" name="Footer Placeholder 3"/>
          <p:cNvSpPr>
            <a:spLocks noGrp="1"/>
          </p:cNvSpPr>
          <p:nvPr>
            <p:ph type="ftr" sz="quarter" idx="4294967295"/>
          </p:nvPr>
        </p:nvSpPr>
        <p:spPr>
          <a:xfrm>
            <a:off x="3124200" y="6248400"/>
            <a:ext cx="2895600" cy="457200"/>
          </a:xfrm>
        </p:spPr>
        <p:txBody>
          <a:bodyPr/>
          <a:lstStyle/>
          <a:p>
            <a:pPr>
              <a:defRPr/>
            </a:pPr>
            <a:r>
              <a:rPr lang="en-IN" altLang="en-US"/>
              <a:t>Information Security</a:t>
            </a:r>
          </a:p>
        </p:txBody>
      </p:sp>
      <p:sp>
        <p:nvSpPr>
          <p:cNvPr id="5" name="Slide Number Placeholder 4"/>
          <p:cNvSpPr>
            <a:spLocks noGrp="1"/>
          </p:cNvSpPr>
          <p:nvPr>
            <p:ph type="sldNum" sz="quarter" idx="12"/>
          </p:nvPr>
        </p:nvSpPr>
        <p:spPr/>
        <p:txBody>
          <a:bodyPr/>
          <a:lstStyle/>
          <a:p>
            <a:pPr>
              <a:defRPr/>
            </a:pPr>
            <a:fld id="{D71A6D01-917C-40CD-8798-C6C82B6289EB}" type="slidenum">
              <a:rPr lang="en-IN" altLang="en-US" smtClean="0"/>
              <a:pPr>
                <a:defRPr/>
              </a:pPr>
              <a:t>26</a:t>
            </a:fld>
            <a:endParaRPr lang="en-I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248400"/>
            <a:ext cx="2895600" cy="457200"/>
          </a:xfrm>
        </p:spPr>
        <p:txBody>
          <a:bodyPr/>
          <a:lstStyle/>
          <a:p>
            <a:pPr>
              <a:defRPr/>
            </a:pPr>
            <a:r>
              <a:rPr lang="en-IN" altLang="en-US"/>
              <a:t>Information Security</a:t>
            </a:r>
          </a:p>
        </p:txBody>
      </p:sp>
      <p:sp>
        <p:nvSpPr>
          <p:cNvPr id="5" name="Slide Number Placeholder 4"/>
          <p:cNvSpPr>
            <a:spLocks noGrp="1"/>
          </p:cNvSpPr>
          <p:nvPr>
            <p:ph type="sldNum" sz="quarter" idx="12"/>
          </p:nvPr>
        </p:nvSpPr>
        <p:spPr/>
        <p:txBody>
          <a:bodyPr/>
          <a:lstStyle/>
          <a:p>
            <a:pPr>
              <a:defRPr/>
            </a:pPr>
            <a:fld id="{6BE7A152-EA4D-4CE2-B87C-57766ACE3163}" type="slidenum">
              <a:rPr lang="en-IN" altLang="en-US" smtClean="0"/>
              <a:pPr>
                <a:defRPr/>
              </a:pPr>
              <a:t>27</a:t>
            </a:fld>
            <a:endParaRPr lang="en-IN" altLang="en-US"/>
          </a:p>
        </p:txBody>
      </p:sp>
      <p:pic>
        <p:nvPicPr>
          <p:cNvPr id="49157" name="Picture 3"/>
          <p:cNvPicPr>
            <a:picLocks noChangeAspect="1" noChangeArrowheads="1"/>
          </p:cNvPicPr>
          <p:nvPr/>
        </p:nvPicPr>
        <p:blipFill>
          <a:blip r:embed="rId2"/>
          <a:srcRect/>
          <a:stretch>
            <a:fillRect/>
          </a:stretch>
        </p:blipFill>
        <p:spPr bwMode="auto">
          <a:xfrm>
            <a:off x="1824038" y="1081088"/>
            <a:ext cx="5495925" cy="49911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0" y="1124745"/>
            <a:ext cx="8229600" cy="792088"/>
          </a:xfrm>
        </p:spPr>
        <p:txBody>
          <a:bodyPr/>
          <a:lstStyle/>
          <a:p>
            <a:r>
              <a:rPr lang="en-US" dirty="0"/>
              <a:t>Distribution of public key</a:t>
            </a:r>
          </a:p>
        </p:txBody>
      </p:sp>
      <p:sp>
        <p:nvSpPr>
          <p:cNvPr id="39939" name="Content Placeholder 2"/>
          <p:cNvSpPr>
            <a:spLocks noGrp="1"/>
          </p:cNvSpPr>
          <p:nvPr>
            <p:ph idx="1"/>
          </p:nvPr>
        </p:nvSpPr>
        <p:spPr>
          <a:xfrm>
            <a:off x="29592" y="2492896"/>
            <a:ext cx="8229600" cy="4530725"/>
          </a:xfrm>
        </p:spPr>
        <p:txBody>
          <a:bodyPr/>
          <a:lstStyle/>
          <a:p>
            <a:r>
              <a:rPr lang="en-US" dirty="0"/>
              <a:t>Public announcement</a:t>
            </a:r>
          </a:p>
          <a:p>
            <a:r>
              <a:rPr lang="en-US" dirty="0"/>
              <a:t>Publicly available directory</a:t>
            </a:r>
          </a:p>
          <a:p>
            <a:r>
              <a:rPr lang="en-US" dirty="0"/>
              <a:t>Public-key authority</a:t>
            </a:r>
          </a:p>
          <a:p>
            <a:r>
              <a:rPr lang="en-US" dirty="0"/>
              <a:t>Public-key certificates</a:t>
            </a:r>
          </a:p>
        </p:txBody>
      </p:sp>
      <p:sp>
        <p:nvSpPr>
          <p:cNvPr id="4" name="Footer Placeholder 3"/>
          <p:cNvSpPr>
            <a:spLocks noGrp="1"/>
          </p:cNvSpPr>
          <p:nvPr>
            <p:ph type="ftr" sz="quarter" idx="4294967295"/>
          </p:nvPr>
        </p:nvSpPr>
        <p:spPr>
          <a:xfrm>
            <a:off x="3124200" y="6248400"/>
            <a:ext cx="2895600" cy="457200"/>
          </a:xfrm>
        </p:spPr>
        <p:txBody>
          <a:bodyPr/>
          <a:lstStyle/>
          <a:p>
            <a:pPr>
              <a:defRPr/>
            </a:pPr>
            <a:r>
              <a:rPr lang="en-IN" altLang="en-US"/>
              <a:t>Information Security</a:t>
            </a:r>
          </a:p>
        </p:txBody>
      </p:sp>
      <p:sp>
        <p:nvSpPr>
          <p:cNvPr id="5" name="Slide Number Placeholder 4"/>
          <p:cNvSpPr>
            <a:spLocks noGrp="1"/>
          </p:cNvSpPr>
          <p:nvPr>
            <p:ph type="sldNum" sz="quarter" idx="12"/>
          </p:nvPr>
        </p:nvSpPr>
        <p:spPr/>
        <p:txBody>
          <a:bodyPr/>
          <a:lstStyle/>
          <a:p>
            <a:pPr>
              <a:defRPr/>
            </a:pPr>
            <a:fld id="{DA21B682-5FA1-4F46-9415-A72B38114CC2}" type="slidenum">
              <a:rPr lang="en-IN" altLang="en-US" smtClean="0"/>
              <a:pPr>
                <a:defRPr/>
              </a:pPr>
              <a:t>28</a:t>
            </a:fld>
            <a:endParaRPr lang="en-I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2292" y="1124745"/>
            <a:ext cx="8994204" cy="792088"/>
          </a:xfrm>
        </p:spPr>
        <p:txBody>
          <a:bodyPr/>
          <a:lstStyle/>
          <a:p>
            <a:r>
              <a:rPr lang="en-US" dirty="0"/>
              <a:t>Public announcement</a:t>
            </a:r>
            <a:r>
              <a:rPr lang="en-US" sz="6000" dirty="0">
                <a:solidFill>
                  <a:schemeClr val="tx1"/>
                </a:solidFill>
              </a:rPr>
              <a:t/>
            </a:r>
            <a:br>
              <a:rPr lang="en-US" sz="6000" dirty="0">
                <a:solidFill>
                  <a:schemeClr val="tx1"/>
                </a:solidFill>
              </a:rPr>
            </a:br>
            <a:r>
              <a:rPr lang="en-US" sz="6000" dirty="0" smtClean="0">
                <a:solidFill>
                  <a:schemeClr val="tx1"/>
                </a:solidFill>
              </a:rPr>
              <a:t> </a:t>
            </a:r>
            <a:endParaRPr lang="en-US" dirty="0"/>
          </a:p>
        </p:txBody>
      </p:sp>
      <p:sp>
        <p:nvSpPr>
          <p:cNvPr id="4" name="Footer Placeholder 3"/>
          <p:cNvSpPr>
            <a:spLocks noGrp="1"/>
          </p:cNvSpPr>
          <p:nvPr>
            <p:ph type="ftr" sz="quarter" idx="4294967295"/>
          </p:nvPr>
        </p:nvSpPr>
        <p:spPr>
          <a:xfrm>
            <a:off x="3124200" y="6248400"/>
            <a:ext cx="2895600" cy="457200"/>
          </a:xfrm>
        </p:spPr>
        <p:txBody>
          <a:bodyPr/>
          <a:lstStyle/>
          <a:p>
            <a:pPr>
              <a:defRPr/>
            </a:pPr>
            <a:r>
              <a:rPr lang="en-IN" altLang="en-US"/>
              <a:t>Information Security</a:t>
            </a:r>
          </a:p>
        </p:txBody>
      </p:sp>
      <p:sp>
        <p:nvSpPr>
          <p:cNvPr id="5" name="Slide Number Placeholder 4"/>
          <p:cNvSpPr>
            <a:spLocks noGrp="1"/>
          </p:cNvSpPr>
          <p:nvPr>
            <p:ph type="sldNum" sz="quarter" idx="12"/>
          </p:nvPr>
        </p:nvSpPr>
        <p:spPr/>
        <p:txBody>
          <a:bodyPr/>
          <a:lstStyle/>
          <a:p>
            <a:pPr>
              <a:defRPr/>
            </a:pPr>
            <a:fld id="{FF1E2A76-E078-4335-9904-AA765AB98F53}" type="slidenum">
              <a:rPr lang="en-IN" altLang="en-US" smtClean="0"/>
              <a:pPr>
                <a:defRPr/>
              </a:pPr>
              <a:t>29</a:t>
            </a:fld>
            <a:endParaRPr lang="en-IN" altLang="en-US"/>
          </a:p>
        </p:txBody>
      </p:sp>
      <p:sp>
        <p:nvSpPr>
          <p:cNvPr id="3" name="Content Placeholder 2"/>
          <p:cNvSpPr>
            <a:spLocks noGrp="1"/>
          </p:cNvSpPr>
          <p:nvPr>
            <p:ph idx="1"/>
          </p:nvPr>
        </p:nvSpPr>
        <p:spPr>
          <a:xfrm>
            <a:off x="21208" y="2346091"/>
            <a:ext cx="8229600" cy="2125861"/>
          </a:xfrm>
        </p:spPr>
        <p:txBody>
          <a:bodyPr/>
          <a:lstStyle/>
          <a:p>
            <a:pPr algn="just" eaLnBrk="1" hangingPunct="1">
              <a:spcBef>
                <a:spcPts val="450"/>
              </a:spcBef>
              <a:buClrTx/>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400" dirty="0">
                <a:latin typeface="Times New Roman" charset="0"/>
                <a:ea typeface="Times New Roman" charset="0"/>
                <a:cs typeface="Times New Roman" charset="0"/>
              </a:rPr>
              <a:t>The point of public-key encryption is that the public key is public, hence any participant can send his or her public key to any other participant, or broadcast the key to the community at large. </a:t>
            </a:r>
          </a:p>
          <a:p>
            <a:pPr algn="just" eaLnBrk="1" hangingPunct="1">
              <a:spcBef>
                <a:spcPts val="450"/>
              </a:spcBef>
              <a:buClrTx/>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400" dirty="0">
                <a:latin typeface="Times New Roman" charset="0"/>
                <a:ea typeface="Times New Roman" charset="0"/>
                <a:cs typeface="Times New Roman" charset="0"/>
              </a:rPr>
              <a:t>Its major weakness is forgery, anyone can create a key claiming to be someone else and broadcast it, and until the forgery is discovered they can masquerade as the claimed user</a:t>
            </a:r>
            <a:r>
              <a:rPr lang="en-US" altLang="en-US" sz="3200" dirty="0">
                <a:latin typeface="Times New Roman" charset="0"/>
                <a:ea typeface="Times New Roman" charset="0"/>
                <a:cs typeface="Times New Roman" charset="0"/>
              </a:rPr>
              <a:t>.</a:t>
            </a:r>
          </a:p>
          <a:p>
            <a:pPr marL="0" indent="0">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0" y="1124745"/>
            <a:ext cx="9144000" cy="792088"/>
          </a:xfrm>
        </p:spPr>
        <p:txBody>
          <a:bodyPr/>
          <a:lstStyle/>
          <a:p>
            <a:r>
              <a:rPr lang="en-US" dirty="0"/>
              <a:t>Publicly available directory</a:t>
            </a:r>
            <a:br>
              <a:rPr lang="en-US" dirty="0"/>
            </a:br>
            <a:r>
              <a:rPr lang="en-US" sz="6000" dirty="0">
                <a:solidFill>
                  <a:schemeClr val="tx1"/>
                </a:solidFill>
              </a:rPr>
              <a:t/>
            </a:r>
            <a:br>
              <a:rPr lang="en-US" sz="6000" dirty="0">
                <a:solidFill>
                  <a:schemeClr val="tx1"/>
                </a:solidFill>
              </a:rPr>
            </a:br>
            <a:endParaRPr lang="en-US" dirty="0"/>
          </a:p>
        </p:txBody>
      </p:sp>
      <p:sp>
        <p:nvSpPr>
          <p:cNvPr id="5" name="Slide Number Placeholder 4"/>
          <p:cNvSpPr>
            <a:spLocks noGrp="1"/>
          </p:cNvSpPr>
          <p:nvPr>
            <p:ph type="sldNum" sz="quarter" idx="12"/>
          </p:nvPr>
        </p:nvSpPr>
        <p:spPr/>
        <p:txBody>
          <a:bodyPr/>
          <a:lstStyle/>
          <a:p>
            <a:pPr>
              <a:defRPr/>
            </a:pPr>
            <a:fld id="{D4C93E31-822D-44EB-B225-0DB4740F5547}" type="slidenum">
              <a:rPr lang="en-IN" altLang="en-US" smtClean="0"/>
              <a:pPr>
                <a:defRPr/>
              </a:pPr>
              <a:t>30</a:t>
            </a:fld>
            <a:endParaRPr lang="en-IN" altLang="en-US"/>
          </a:p>
        </p:txBody>
      </p:sp>
      <p:sp>
        <p:nvSpPr>
          <p:cNvPr id="3" name="Rectangle 2"/>
          <p:cNvSpPr/>
          <p:nvPr/>
        </p:nvSpPr>
        <p:spPr>
          <a:xfrm>
            <a:off x="0" y="2132856"/>
            <a:ext cx="8280920" cy="2962349"/>
          </a:xfrm>
          <a:prstGeom prst="rect">
            <a:avLst/>
          </a:prstGeom>
        </p:spPr>
        <p:txBody>
          <a:bodyPr wrap="square">
            <a:spAutoFit/>
          </a:bodyPr>
          <a:lstStyle/>
          <a:p>
            <a:pPr algn="just">
              <a:lnSpc>
                <a:spcPct val="90000"/>
              </a:lnSpc>
              <a:spcBef>
                <a:spcPts val="800"/>
              </a:spcBef>
              <a:buClr>
                <a:srgbClr val="5FAFFF"/>
              </a:buClr>
              <a:buSzPct val="80000"/>
              <a:buFont typeface="Wingdings" charset="2"/>
              <a:buChar char=""/>
            </a:pPr>
            <a:r>
              <a:rPr lang="en-US" altLang="en-US" sz="2000" dirty="0">
                <a:latin typeface="Times New Roman" charset="0"/>
                <a:ea typeface="Times New Roman" charset="0"/>
                <a:cs typeface="Times New Roman" charset="0"/>
              </a:rPr>
              <a:t>can obtain greater security by registering keys with a public directory</a:t>
            </a:r>
          </a:p>
          <a:p>
            <a:pPr algn="just">
              <a:lnSpc>
                <a:spcPct val="90000"/>
              </a:lnSpc>
              <a:spcBef>
                <a:spcPts val="800"/>
              </a:spcBef>
              <a:buClr>
                <a:srgbClr val="5FAFFF"/>
              </a:buClr>
              <a:buSzPct val="80000"/>
              <a:buFont typeface="Wingdings" charset="2"/>
              <a:buChar char=""/>
            </a:pPr>
            <a:r>
              <a:rPr lang="en-US" altLang="en-US" sz="2000" dirty="0">
                <a:latin typeface="Times New Roman" charset="0"/>
                <a:ea typeface="Times New Roman" charset="0"/>
                <a:cs typeface="Times New Roman" charset="0"/>
              </a:rPr>
              <a:t>directory must be trusted with properties:</a:t>
            </a:r>
          </a:p>
          <a:p>
            <a:pPr lvl="1" algn="just">
              <a:lnSpc>
                <a:spcPct val="90000"/>
              </a:lnSpc>
              <a:spcBef>
                <a:spcPts val="700"/>
              </a:spcBef>
              <a:buClr>
                <a:srgbClr val="D9D9FF"/>
              </a:buClr>
              <a:buSzPct val="50000"/>
              <a:buFont typeface="Wingdings" charset="2"/>
              <a:buChar char=""/>
            </a:pPr>
            <a:r>
              <a:rPr lang="en-US" altLang="en-US" sz="2000" dirty="0">
                <a:latin typeface="Times New Roman" charset="0"/>
                <a:ea typeface="Times New Roman" charset="0"/>
                <a:cs typeface="Times New Roman" charset="0"/>
              </a:rPr>
              <a:t>contains {</a:t>
            </a:r>
            <a:r>
              <a:rPr lang="en-US" altLang="en-US" sz="2000" dirty="0" err="1">
                <a:latin typeface="Times New Roman" charset="0"/>
                <a:ea typeface="Times New Roman" charset="0"/>
                <a:cs typeface="Times New Roman" charset="0"/>
              </a:rPr>
              <a:t>name,public</a:t>
            </a:r>
            <a:r>
              <a:rPr lang="en-US" altLang="en-US" sz="2000" dirty="0">
                <a:latin typeface="Times New Roman" charset="0"/>
                <a:ea typeface="Times New Roman" charset="0"/>
                <a:cs typeface="Times New Roman" charset="0"/>
              </a:rPr>
              <a:t>-key} entries</a:t>
            </a:r>
          </a:p>
          <a:p>
            <a:pPr lvl="1" algn="just">
              <a:lnSpc>
                <a:spcPct val="90000"/>
              </a:lnSpc>
              <a:spcBef>
                <a:spcPts val="700"/>
              </a:spcBef>
              <a:buClr>
                <a:srgbClr val="D9D9FF"/>
              </a:buClr>
              <a:buSzPct val="50000"/>
              <a:buFont typeface="Wingdings" charset="2"/>
              <a:buChar char=""/>
            </a:pPr>
            <a:r>
              <a:rPr lang="en-US" altLang="en-US" sz="2000" dirty="0">
                <a:latin typeface="Times New Roman" charset="0"/>
                <a:ea typeface="Times New Roman" charset="0"/>
                <a:cs typeface="Times New Roman" charset="0"/>
              </a:rPr>
              <a:t>participants register securely with directory</a:t>
            </a:r>
          </a:p>
          <a:p>
            <a:pPr lvl="1" algn="just">
              <a:lnSpc>
                <a:spcPct val="90000"/>
              </a:lnSpc>
              <a:spcBef>
                <a:spcPts val="700"/>
              </a:spcBef>
              <a:buClr>
                <a:srgbClr val="D9D9FF"/>
              </a:buClr>
              <a:buSzPct val="50000"/>
              <a:buFont typeface="Wingdings" charset="2"/>
              <a:buChar char=""/>
            </a:pPr>
            <a:r>
              <a:rPr lang="en-US" altLang="en-US" sz="2000" dirty="0">
                <a:latin typeface="Times New Roman" charset="0"/>
                <a:ea typeface="Times New Roman" charset="0"/>
                <a:cs typeface="Times New Roman" charset="0"/>
              </a:rPr>
              <a:t>participants can replace key at any time</a:t>
            </a:r>
          </a:p>
          <a:p>
            <a:pPr lvl="1" algn="just">
              <a:lnSpc>
                <a:spcPct val="90000"/>
              </a:lnSpc>
              <a:spcBef>
                <a:spcPts val="700"/>
              </a:spcBef>
              <a:buClr>
                <a:srgbClr val="D9D9FF"/>
              </a:buClr>
              <a:buSzPct val="50000"/>
              <a:buFont typeface="Wingdings" charset="2"/>
              <a:buChar char=""/>
            </a:pPr>
            <a:r>
              <a:rPr lang="en-US" altLang="en-US" sz="2000" dirty="0">
                <a:latin typeface="Times New Roman" charset="0"/>
                <a:ea typeface="Times New Roman" charset="0"/>
                <a:cs typeface="Times New Roman" charset="0"/>
              </a:rPr>
              <a:t>directory is periodically published</a:t>
            </a:r>
          </a:p>
          <a:p>
            <a:pPr lvl="1" algn="just">
              <a:lnSpc>
                <a:spcPct val="90000"/>
              </a:lnSpc>
              <a:spcBef>
                <a:spcPts val="700"/>
              </a:spcBef>
              <a:buClr>
                <a:srgbClr val="D9D9FF"/>
              </a:buClr>
              <a:buSzPct val="50000"/>
              <a:buFont typeface="Wingdings" charset="2"/>
              <a:buChar char=""/>
            </a:pPr>
            <a:r>
              <a:rPr lang="en-US" altLang="en-US" sz="2000" dirty="0">
                <a:latin typeface="Times New Roman" charset="0"/>
                <a:ea typeface="Times New Roman" charset="0"/>
                <a:cs typeface="Times New Roman" charset="0"/>
              </a:rPr>
              <a:t>directory can be accessed electronically</a:t>
            </a:r>
          </a:p>
          <a:p>
            <a:pPr algn="just">
              <a:lnSpc>
                <a:spcPct val="90000"/>
              </a:lnSpc>
              <a:spcBef>
                <a:spcPts val="800"/>
              </a:spcBef>
              <a:buClr>
                <a:srgbClr val="5FAFFF"/>
              </a:buClr>
              <a:buSzPct val="80000"/>
              <a:buFont typeface="Wingdings" charset="2"/>
              <a:buChar char=""/>
            </a:pPr>
            <a:r>
              <a:rPr lang="en-US" altLang="en-US" sz="2000" dirty="0">
                <a:latin typeface="Times New Roman" charset="0"/>
                <a:ea typeface="Times New Roman" charset="0"/>
                <a:cs typeface="Times New Roman" charset="0"/>
              </a:rPr>
              <a:t>still vulnerable to tampering or forgery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A8F73A3-471E-44A4-9249-54B5D0E4C369}" type="slidenum">
              <a:rPr lang="en-IN" altLang="en-US" smtClean="0"/>
              <a:pPr>
                <a:defRPr/>
              </a:pPr>
              <a:t>31</a:t>
            </a:fld>
            <a:endParaRPr lang="en-IN" altLang="en-US"/>
          </a:p>
        </p:txBody>
      </p:sp>
      <p:pic>
        <p:nvPicPr>
          <p:cNvPr id="5" name="Picture 2"/>
          <p:cNvPicPr>
            <a:picLocks noGrp="1" noChangeAspect="1" noChangeArrowheads="1"/>
          </p:cNvPicPr>
          <p:nvPr>
            <p:ph idx="1"/>
          </p:nvPr>
        </p:nvPicPr>
        <p:blipFill>
          <a:blip r:embed="rId2"/>
          <a:srcRect/>
          <a:stretch>
            <a:fillRect/>
          </a:stretch>
        </p:blipFill>
        <p:spPr bwMode="auto">
          <a:xfrm>
            <a:off x="107504" y="1268760"/>
            <a:ext cx="8712968" cy="4320480"/>
          </a:xfrm>
          <a:prstGeom prst="rect">
            <a:avLst/>
          </a:prstGeom>
          <a:noFill/>
          <a:ln w="9525">
            <a:noFill/>
            <a:miter lim="800000"/>
            <a:headEnd/>
            <a:tailEnd/>
          </a:ln>
        </p:spPr>
      </p:pic>
    </p:spTree>
    <p:extLst>
      <p:ext uri="{BB962C8B-B14F-4D97-AF65-F5344CB8AC3E}">
        <p14:creationId xmlns:p14="http://schemas.microsoft.com/office/powerpoint/2010/main" val="1473802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0" y="980728"/>
            <a:ext cx="9144000" cy="792087"/>
          </a:xfrm>
        </p:spPr>
        <p:txBody>
          <a:bodyPr/>
          <a:lstStyle/>
          <a:p>
            <a:r>
              <a:rPr lang="en-US" dirty="0"/>
              <a:t>Public-key authority</a:t>
            </a:r>
            <a:r>
              <a:rPr lang="en-US" sz="6000" dirty="0">
                <a:solidFill>
                  <a:schemeClr val="tx1"/>
                </a:solidFill>
              </a:rPr>
              <a:t/>
            </a:r>
            <a:br>
              <a:rPr lang="en-US" sz="6000" dirty="0">
                <a:solidFill>
                  <a:schemeClr val="tx1"/>
                </a:solidFill>
              </a:rPr>
            </a:br>
            <a:r>
              <a:rPr lang="en-US" dirty="0"/>
              <a:t/>
            </a:r>
            <a:br>
              <a:rPr lang="en-US" dirty="0"/>
            </a:br>
            <a:r>
              <a:rPr lang="en-US" sz="6000" dirty="0">
                <a:solidFill>
                  <a:schemeClr val="tx1"/>
                </a:solidFill>
              </a:rPr>
              <a:t/>
            </a:r>
            <a:br>
              <a:rPr lang="en-US" sz="6000" dirty="0">
                <a:solidFill>
                  <a:schemeClr val="tx1"/>
                </a:solidFill>
              </a:rPr>
            </a:br>
            <a:endParaRPr lang="en-US" dirty="0"/>
          </a:p>
        </p:txBody>
      </p:sp>
      <p:sp>
        <p:nvSpPr>
          <p:cNvPr id="4" name="Footer Placeholder 3"/>
          <p:cNvSpPr>
            <a:spLocks noGrp="1"/>
          </p:cNvSpPr>
          <p:nvPr>
            <p:ph type="ftr" sz="quarter" idx="4294967295"/>
          </p:nvPr>
        </p:nvSpPr>
        <p:spPr>
          <a:xfrm>
            <a:off x="3124200" y="6248400"/>
            <a:ext cx="2895600" cy="457200"/>
          </a:xfrm>
        </p:spPr>
        <p:txBody>
          <a:bodyPr/>
          <a:lstStyle/>
          <a:p>
            <a:pPr>
              <a:defRPr/>
            </a:pPr>
            <a:r>
              <a:rPr lang="en-IN" altLang="en-US"/>
              <a:t>Information Security</a:t>
            </a:r>
          </a:p>
        </p:txBody>
      </p:sp>
      <p:sp>
        <p:nvSpPr>
          <p:cNvPr id="5" name="Slide Number Placeholder 4"/>
          <p:cNvSpPr>
            <a:spLocks noGrp="1"/>
          </p:cNvSpPr>
          <p:nvPr>
            <p:ph type="sldNum" sz="quarter" idx="12"/>
          </p:nvPr>
        </p:nvSpPr>
        <p:spPr/>
        <p:txBody>
          <a:bodyPr/>
          <a:lstStyle/>
          <a:p>
            <a:pPr>
              <a:defRPr/>
            </a:pPr>
            <a:fld id="{F78A95D2-6403-4730-BDB5-6FABDC2518FA}" type="slidenum">
              <a:rPr lang="en-IN" altLang="en-US" smtClean="0"/>
              <a:pPr>
                <a:defRPr/>
              </a:pPr>
              <a:t>32</a:t>
            </a:fld>
            <a:endParaRPr lang="en-IN" altLang="en-US"/>
          </a:p>
        </p:txBody>
      </p:sp>
      <p:pic>
        <p:nvPicPr>
          <p:cNvPr id="43014" name="Picture 2"/>
          <p:cNvPicPr>
            <a:picLocks noChangeAspect="1" noChangeArrowheads="1"/>
          </p:cNvPicPr>
          <p:nvPr/>
        </p:nvPicPr>
        <p:blipFill>
          <a:blip r:embed="rId2"/>
          <a:srcRect/>
          <a:stretch>
            <a:fillRect/>
          </a:stretch>
        </p:blipFill>
        <p:spPr bwMode="auto">
          <a:xfrm>
            <a:off x="500063" y="2564904"/>
            <a:ext cx="7929562" cy="3435846"/>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1118295"/>
            <a:ext cx="9144000" cy="726529"/>
          </a:xfrm>
        </p:spPr>
        <p:txBody>
          <a:bodyPr/>
          <a:lstStyle/>
          <a:p>
            <a:r>
              <a:rPr lang="en-US" dirty="0"/>
              <a:t>Public-key certificates</a:t>
            </a:r>
            <a:r>
              <a:rPr lang="en-US" sz="6000" dirty="0">
                <a:solidFill>
                  <a:schemeClr val="tx1"/>
                </a:solidFill>
              </a:rPr>
              <a:t/>
            </a:r>
            <a:br>
              <a:rPr lang="en-US" sz="6000" dirty="0">
                <a:solidFill>
                  <a:schemeClr val="tx1"/>
                </a:solidFill>
              </a:rPr>
            </a:br>
            <a:r>
              <a:rPr lang="en-US" dirty="0"/>
              <a:t/>
            </a:r>
            <a:br>
              <a:rPr lang="en-US" dirty="0"/>
            </a:br>
            <a:r>
              <a:rPr lang="en-US" sz="6000" dirty="0">
                <a:solidFill>
                  <a:schemeClr val="tx1"/>
                </a:solidFill>
              </a:rPr>
              <a:t/>
            </a:r>
            <a:br>
              <a:rPr lang="en-US" sz="6000" dirty="0">
                <a:solidFill>
                  <a:schemeClr val="tx1"/>
                </a:solidFill>
              </a:rPr>
            </a:br>
            <a:endParaRPr lang="en-US" dirty="0"/>
          </a:p>
        </p:txBody>
      </p:sp>
      <p:sp>
        <p:nvSpPr>
          <p:cNvPr id="4" name="Footer Placeholder 3"/>
          <p:cNvSpPr>
            <a:spLocks noGrp="1"/>
          </p:cNvSpPr>
          <p:nvPr>
            <p:ph type="ftr" sz="quarter" idx="4294967295"/>
          </p:nvPr>
        </p:nvSpPr>
        <p:spPr>
          <a:xfrm>
            <a:off x="3124200" y="6248400"/>
            <a:ext cx="2895600" cy="457200"/>
          </a:xfrm>
        </p:spPr>
        <p:txBody>
          <a:bodyPr/>
          <a:lstStyle/>
          <a:p>
            <a:pPr>
              <a:defRPr/>
            </a:pPr>
            <a:r>
              <a:rPr lang="en-IN" altLang="en-US"/>
              <a:t>Information Security</a:t>
            </a:r>
          </a:p>
        </p:txBody>
      </p:sp>
      <p:sp>
        <p:nvSpPr>
          <p:cNvPr id="5" name="Slide Number Placeholder 4"/>
          <p:cNvSpPr>
            <a:spLocks noGrp="1"/>
          </p:cNvSpPr>
          <p:nvPr>
            <p:ph type="sldNum" sz="quarter" idx="12"/>
          </p:nvPr>
        </p:nvSpPr>
        <p:spPr/>
        <p:txBody>
          <a:bodyPr/>
          <a:lstStyle/>
          <a:p>
            <a:pPr>
              <a:defRPr/>
            </a:pPr>
            <a:fld id="{9C919F0F-E405-41F8-B1D9-1231367F172F}" type="slidenum">
              <a:rPr lang="en-IN" altLang="en-US" smtClean="0"/>
              <a:pPr>
                <a:defRPr/>
              </a:pPr>
              <a:t>33</a:t>
            </a:fld>
            <a:endParaRPr lang="en-IN" altLang="en-US"/>
          </a:p>
        </p:txBody>
      </p:sp>
      <p:pic>
        <p:nvPicPr>
          <p:cNvPr id="44037" name="Picture 2"/>
          <p:cNvPicPr>
            <a:picLocks noChangeAspect="1" noChangeArrowheads="1"/>
          </p:cNvPicPr>
          <p:nvPr/>
        </p:nvPicPr>
        <p:blipFill>
          <a:blip r:embed="rId2"/>
          <a:srcRect/>
          <a:stretch>
            <a:fillRect/>
          </a:stretch>
        </p:blipFill>
        <p:spPr bwMode="auto">
          <a:xfrm>
            <a:off x="899592" y="2276872"/>
            <a:ext cx="6992938" cy="3494732"/>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4744"/>
            <a:ext cx="9144000" cy="720080"/>
          </a:xfrm>
        </p:spPr>
        <p:txBody>
          <a:bodyPr/>
          <a:lstStyle/>
          <a:p>
            <a:r>
              <a:rPr lang="en-US" dirty="0"/>
              <a:t>X.509 certificates 	</a:t>
            </a:r>
            <a:br>
              <a:rPr lang="en-US" dirty="0"/>
            </a:br>
            <a:endParaRPr lang="en-US" dirty="0"/>
          </a:p>
        </p:txBody>
      </p:sp>
      <p:sp>
        <p:nvSpPr>
          <p:cNvPr id="3" name="Content Placeholder 2"/>
          <p:cNvSpPr>
            <a:spLocks noGrp="1"/>
          </p:cNvSpPr>
          <p:nvPr>
            <p:ph idx="1"/>
          </p:nvPr>
        </p:nvSpPr>
        <p:spPr>
          <a:xfrm>
            <a:off x="0" y="1798621"/>
            <a:ext cx="8229600" cy="5059379"/>
          </a:xfrm>
        </p:spPr>
        <p:txBody>
          <a:bodyPr/>
          <a:lstStyle/>
          <a:p>
            <a:pPr algn="just"/>
            <a:r>
              <a:rPr lang="en-US" sz="2400" dirty="0"/>
              <a:t>The ITU-T recommendation X.509 Directory Authentication Service is part of the X.500 series of recommendations that define a directory service.</a:t>
            </a:r>
          </a:p>
          <a:p>
            <a:pPr algn="just"/>
            <a:r>
              <a:rPr lang="en-US" sz="2400" dirty="0"/>
              <a:t>X.509 defines a framework for the provision of authentication services by the X.500 directory to its users.</a:t>
            </a:r>
          </a:p>
          <a:p>
            <a:pPr algn="just"/>
            <a:r>
              <a:rPr lang="en-US" sz="2400" dirty="0"/>
              <a:t>The directory may serve as a repository of Public Certificates.</a:t>
            </a:r>
          </a:p>
          <a:p>
            <a:pPr algn="just"/>
            <a:r>
              <a:rPr lang="en-US" sz="2400" dirty="0"/>
              <a:t>Each certificate contains the public key of a user and is signed with the private key of a Trusted Certificate Authority (CA).</a:t>
            </a:r>
          </a:p>
        </p:txBody>
      </p:sp>
      <p:sp>
        <p:nvSpPr>
          <p:cNvPr id="4" name="Footer Placeholder 3"/>
          <p:cNvSpPr>
            <a:spLocks noGrp="1"/>
          </p:cNvSpPr>
          <p:nvPr>
            <p:ph type="ftr" sz="quarter" idx="4294967295"/>
          </p:nvPr>
        </p:nvSpPr>
        <p:spPr>
          <a:xfrm>
            <a:off x="3124200" y="6248400"/>
            <a:ext cx="2895600" cy="457200"/>
          </a:xfrm>
        </p:spPr>
        <p:txBody>
          <a:bodyPr/>
          <a:lstStyle/>
          <a:p>
            <a:pPr>
              <a:defRPr/>
            </a:pPr>
            <a:r>
              <a:rPr lang="en-IN" altLang="en-US"/>
              <a:t>Information Security</a:t>
            </a:r>
          </a:p>
        </p:txBody>
      </p:sp>
      <p:sp>
        <p:nvSpPr>
          <p:cNvPr id="5" name="Slide Number Placeholder 4"/>
          <p:cNvSpPr>
            <a:spLocks noGrp="1"/>
          </p:cNvSpPr>
          <p:nvPr>
            <p:ph type="sldNum" sz="quarter" idx="12"/>
          </p:nvPr>
        </p:nvSpPr>
        <p:spPr/>
        <p:txBody>
          <a:bodyPr/>
          <a:lstStyle/>
          <a:p>
            <a:pPr>
              <a:defRPr/>
            </a:pPr>
            <a:fld id="{DA8F73A3-471E-44A4-9249-54B5D0E4C369}" type="slidenum">
              <a:rPr lang="en-IN" altLang="en-US" smtClean="0"/>
              <a:pPr>
                <a:defRPr/>
              </a:pPr>
              <a:t>34</a:t>
            </a:fld>
            <a:endParaRPr lang="en-I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8721"/>
            <a:ext cx="9144000" cy="720080"/>
          </a:xfrm>
        </p:spPr>
        <p:txBody>
          <a:bodyPr/>
          <a:lstStyle/>
          <a:p>
            <a:r>
              <a:rPr lang="en-US" dirty="0"/>
              <a:t>X.509 certificates cont…..</a:t>
            </a:r>
          </a:p>
        </p:txBody>
      </p:sp>
      <p:sp>
        <p:nvSpPr>
          <p:cNvPr id="4" name="Footer Placeholder 3"/>
          <p:cNvSpPr>
            <a:spLocks noGrp="1"/>
          </p:cNvSpPr>
          <p:nvPr>
            <p:ph type="ftr" sz="quarter" idx="4294967295"/>
          </p:nvPr>
        </p:nvSpPr>
        <p:spPr>
          <a:xfrm>
            <a:off x="3124200" y="6248400"/>
            <a:ext cx="2895600" cy="457200"/>
          </a:xfrm>
        </p:spPr>
        <p:txBody>
          <a:bodyPr/>
          <a:lstStyle/>
          <a:p>
            <a:pPr>
              <a:defRPr/>
            </a:pPr>
            <a:r>
              <a:rPr lang="en-IN" altLang="en-US"/>
              <a:t>Information Security</a:t>
            </a:r>
          </a:p>
        </p:txBody>
      </p:sp>
      <p:sp>
        <p:nvSpPr>
          <p:cNvPr id="5" name="Slide Number Placeholder 4"/>
          <p:cNvSpPr>
            <a:spLocks noGrp="1"/>
          </p:cNvSpPr>
          <p:nvPr>
            <p:ph type="sldNum" sz="quarter" idx="12"/>
          </p:nvPr>
        </p:nvSpPr>
        <p:spPr/>
        <p:txBody>
          <a:bodyPr/>
          <a:lstStyle/>
          <a:p>
            <a:pPr>
              <a:defRPr/>
            </a:pPr>
            <a:fld id="{DA8F73A3-471E-44A4-9249-54B5D0E4C369}" type="slidenum">
              <a:rPr lang="en-IN" altLang="en-US" smtClean="0"/>
              <a:pPr>
                <a:defRPr/>
              </a:pPr>
              <a:t>35</a:t>
            </a:fld>
            <a:endParaRPr lang="en-IN" altLang="en-US"/>
          </a:p>
        </p:txBody>
      </p:sp>
      <p:pic>
        <p:nvPicPr>
          <p:cNvPr id="1027" name="Picture 3"/>
          <p:cNvPicPr>
            <a:picLocks noChangeAspect="1" noChangeArrowheads="1"/>
          </p:cNvPicPr>
          <p:nvPr/>
        </p:nvPicPr>
        <p:blipFill>
          <a:blip r:embed="rId2"/>
          <a:srcRect/>
          <a:stretch>
            <a:fillRect/>
          </a:stretch>
        </p:blipFill>
        <p:spPr bwMode="auto">
          <a:xfrm>
            <a:off x="1071538" y="2204864"/>
            <a:ext cx="6715172" cy="3724466"/>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908720"/>
            <a:ext cx="9036496" cy="774923"/>
          </a:xfrm>
        </p:spPr>
        <p:txBody>
          <a:bodyPr/>
          <a:lstStyle/>
          <a:p>
            <a:r>
              <a:rPr lang="en-US" b="1" dirty="0" smtClean="0">
                <a:solidFill>
                  <a:schemeClr val="bg1"/>
                </a:solidFill>
              </a:rPr>
              <a:t>           Public key certificate</a:t>
            </a:r>
            <a:endParaRPr lang="en-US" b="1"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700808"/>
            <a:ext cx="8260772" cy="5039591"/>
          </a:xfrm>
        </p:spPr>
      </p:pic>
    </p:spTree>
    <p:extLst>
      <p:ext uri="{BB962C8B-B14F-4D97-AF65-F5344CB8AC3E}">
        <p14:creationId xmlns:p14="http://schemas.microsoft.com/office/powerpoint/2010/main" val="322661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75735"/>
            <a:ext cx="8229600" cy="5559445"/>
          </a:xfrm>
        </p:spPr>
        <p:txBody>
          <a:bodyPr/>
          <a:lstStyle/>
          <a:p>
            <a:pPr algn="just">
              <a:buNone/>
            </a:pPr>
            <a:r>
              <a:rPr lang="en-US" dirty="0"/>
              <a:t>User certificates generated by CA have following characteristics:</a:t>
            </a:r>
          </a:p>
          <a:p>
            <a:pPr algn="just">
              <a:buNone/>
            </a:pPr>
            <a:endParaRPr lang="en-US" dirty="0"/>
          </a:p>
          <a:p>
            <a:pPr algn="just"/>
            <a:r>
              <a:rPr lang="en-US" sz="2800" dirty="0"/>
              <a:t>Any user with access to the public key of the CA can recover the user public key that was certified</a:t>
            </a:r>
          </a:p>
          <a:p>
            <a:pPr algn="just"/>
            <a:r>
              <a:rPr lang="en-US" sz="2800" dirty="0"/>
              <a:t>No party other than the CA can modify the directory</a:t>
            </a:r>
          </a:p>
          <a:p>
            <a:pPr algn="just"/>
            <a:r>
              <a:rPr lang="en-US" sz="2800" dirty="0"/>
              <a:t>An outline of the X.509 is shown in figure  and includes the following elements</a:t>
            </a:r>
            <a:r>
              <a:rPr lang="en-US" dirty="0"/>
              <a:t>:</a:t>
            </a:r>
          </a:p>
        </p:txBody>
      </p:sp>
      <p:sp>
        <p:nvSpPr>
          <p:cNvPr id="4" name="Footer Placeholder 3"/>
          <p:cNvSpPr>
            <a:spLocks noGrp="1"/>
          </p:cNvSpPr>
          <p:nvPr>
            <p:ph type="ftr" sz="quarter" idx="4294967295"/>
          </p:nvPr>
        </p:nvSpPr>
        <p:spPr>
          <a:xfrm>
            <a:off x="3124200" y="6248400"/>
            <a:ext cx="2895600" cy="457200"/>
          </a:xfrm>
        </p:spPr>
        <p:txBody>
          <a:bodyPr/>
          <a:lstStyle/>
          <a:p>
            <a:pPr>
              <a:defRPr/>
            </a:pPr>
            <a:r>
              <a:rPr lang="en-IN" altLang="en-US"/>
              <a:t>Information Security</a:t>
            </a:r>
          </a:p>
        </p:txBody>
      </p:sp>
      <p:sp>
        <p:nvSpPr>
          <p:cNvPr id="5" name="Slide Number Placeholder 4"/>
          <p:cNvSpPr>
            <a:spLocks noGrp="1"/>
          </p:cNvSpPr>
          <p:nvPr>
            <p:ph type="sldNum" sz="quarter" idx="12"/>
          </p:nvPr>
        </p:nvSpPr>
        <p:spPr/>
        <p:txBody>
          <a:bodyPr/>
          <a:lstStyle/>
          <a:p>
            <a:pPr>
              <a:defRPr/>
            </a:pPr>
            <a:fld id="{DA8F73A3-471E-44A4-9249-54B5D0E4C369}" type="slidenum">
              <a:rPr lang="en-IN" altLang="en-US" smtClean="0"/>
              <a:pPr>
                <a:defRPr/>
              </a:pPr>
              <a:t>37</a:t>
            </a:fld>
            <a:endParaRPr lang="en-I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4294967295"/>
          </p:nvPr>
        </p:nvSpPr>
        <p:spPr>
          <a:xfrm>
            <a:off x="3124200" y="6248400"/>
            <a:ext cx="2895600" cy="457200"/>
          </a:xfrm>
        </p:spPr>
        <p:txBody>
          <a:bodyPr/>
          <a:lstStyle/>
          <a:p>
            <a:pPr>
              <a:defRPr/>
            </a:pPr>
            <a:r>
              <a:rPr lang="en-IN" altLang="en-US"/>
              <a:t>Information Security</a:t>
            </a:r>
          </a:p>
        </p:txBody>
      </p:sp>
      <p:sp>
        <p:nvSpPr>
          <p:cNvPr id="5" name="Slide Number Placeholder 4"/>
          <p:cNvSpPr>
            <a:spLocks noGrp="1"/>
          </p:cNvSpPr>
          <p:nvPr>
            <p:ph type="sldNum" sz="quarter" idx="12"/>
          </p:nvPr>
        </p:nvSpPr>
        <p:spPr/>
        <p:txBody>
          <a:bodyPr/>
          <a:lstStyle/>
          <a:p>
            <a:pPr>
              <a:defRPr/>
            </a:pPr>
            <a:fld id="{DA8F73A3-471E-44A4-9249-54B5D0E4C369}" type="slidenum">
              <a:rPr lang="en-IN" altLang="en-US" smtClean="0"/>
              <a:pPr>
                <a:defRPr/>
              </a:pPr>
              <a:t>38</a:t>
            </a:fld>
            <a:endParaRPr lang="en-IN" altLang="en-US"/>
          </a:p>
        </p:txBody>
      </p:sp>
      <p:pic>
        <p:nvPicPr>
          <p:cNvPr id="2051" name="Picture 3"/>
          <p:cNvPicPr>
            <a:picLocks noChangeAspect="1" noChangeArrowheads="1"/>
          </p:cNvPicPr>
          <p:nvPr/>
        </p:nvPicPr>
        <p:blipFill>
          <a:blip r:embed="rId2"/>
          <a:srcRect/>
          <a:stretch>
            <a:fillRect/>
          </a:stretch>
        </p:blipFill>
        <p:spPr bwMode="auto">
          <a:xfrm>
            <a:off x="153734" y="142852"/>
            <a:ext cx="8618791" cy="6215106"/>
          </a:xfrm>
          <a:prstGeom prst="rect">
            <a:avLst/>
          </a:prstGeom>
          <a:noFill/>
          <a:ln w="9525">
            <a:noFill/>
            <a:miter lim="800000"/>
            <a:headEnd/>
            <a:tailEnd/>
          </a:ln>
          <a:effectLst/>
        </p:spPr>
      </p:pic>
      <p:sp>
        <p:nvSpPr>
          <p:cNvPr id="10" name="Right Brace 9"/>
          <p:cNvSpPr/>
          <p:nvPr/>
        </p:nvSpPr>
        <p:spPr bwMode="auto">
          <a:xfrm>
            <a:off x="3643306" y="500042"/>
            <a:ext cx="285752" cy="321471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1" name="TextBox 10"/>
          <p:cNvSpPr txBox="1"/>
          <p:nvPr/>
        </p:nvSpPr>
        <p:spPr>
          <a:xfrm>
            <a:off x="4286248" y="188640"/>
            <a:ext cx="4357717" cy="646331"/>
          </a:xfrm>
          <a:prstGeom prst="rect">
            <a:avLst/>
          </a:prstGeom>
          <a:solidFill>
            <a:schemeClr val="accent1"/>
          </a:solidFill>
        </p:spPr>
        <p:txBody>
          <a:bodyPr wrap="square" rtlCol="0">
            <a:spAutoFit/>
          </a:bodyPr>
          <a:lstStyle/>
          <a:p>
            <a:r>
              <a:rPr lang="en-US" dirty="0"/>
              <a:t>Differentiates among successive versions of the certificate format</a:t>
            </a:r>
          </a:p>
        </p:txBody>
      </p:sp>
      <p:sp>
        <p:nvSpPr>
          <p:cNvPr id="12" name="Left Arrow 11"/>
          <p:cNvSpPr/>
          <p:nvPr/>
        </p:nvSpPr>
        <p:spPr bwMode="auto">
          <a:xfrm>
            <a:off x="3428992" y="500042"/>
            <a:ext cx="857256" cy="500066"/>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3" name="TextBox 12"/>
          <p:cNvSpPr txBox="1"/>
          <p:nvPr/>
        </p:nvSpPr>
        <p:spPr>
          <a:xfrm>
            <a:off x="4000496" y="1928802"/>
            <a:ext cx="1146532" cy="369332"/>
          </a:xfrm>
          <a:prstGeom prst="rect">
            <a:avLst/>
          </a:prstGeom>
          <a:noFill/>
        </p:spPr>
        <p:txBody>
          <a:bodyPr wrap="none" rtlCol="0">
            <a:spAutoFit/>
          </a:bodyPr>
          <a:lstStyle/>
          <a:p>
            <a:r>
              <a:rPr lang="en-US" dirty="0"/>
              <a:t>Version 1</a:t>
            </a:r>
          </a:p>
        </p:txBody>
      </p:sp>
      <p:sp>
        <p:nvSpPr>
          <p:cNvPr id="14" name="Right Brace 13"/>
          <p:cNvSpPr/>
          <p:nvPr/>
        </p:nvSpPr>
        <p:spPr bwMode="auto">
          <a:xfrm>
            <a:off x="3643306" y="500042"/>
            <a:ext cx="285752" cy="414524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5" name="TextBox 14"/>
          <p:cNvSpPr txBox="1"/>
          <p:nvPr/>
        </p:nvSpPr>
        <p:spPr>
          <a:xfrm>
            <a:off x="3929058" y="2357430"/>
            <a:ext cx="1146532" cy="369332"/>
          </a:xfrm>
          <a:prstGeom prst="rect">
            <a:avLst/>
          </a:prstGeom>
          <a:noFill/>
        </p:spPr>
        <p:txBody>
          <a:bodyPr wrap="square" rtlCol="0">
            <a:spAutoFit/>
          </a:bodyPr>
          <a:lstStyle/>
          <a:p>
            <a:r>
              <a:rPr lang="en-US" dirty="0"/>
              <a:t>Version 2</a:t>
            </a:r>
          </a:p>
        </p:txBody>
      </p:sp>
      <p:sp>
        <p:nvSpPr>
          <p:cNvPr id="16" name="Right Brace 15"/>
          <p:cNvSpPr/>
          <p:nvPr/>
        </p:nvSpPr>
        <p:spPr bwMode="auto">
          <a:xfrm>
            <a:off x="3795706" y="500042"/>
            <a:ext cx="285752" cy="457203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7" name="TextBox 16"/>
          <p:cNvSpPr txBox="1"/>
          <p:nvPr/>
        </p:nvSpPr>
        <p:spPr>
          <a:xfrm>
            <a:off x="4071934" y="2643182"/>
            <a:ext cx="1146532" cy="382067"/>
          </a:xfrm>
          <a:prstGeom prst="rect">
            <a:avLst/>
          </a:prstGeom>
          <a:noFill/>
        </p:spPr>
        <p:txBody>
          <a:bodyPr wrap="square" rtlCol="0">
            <a:spAutoFit/>
          </a:bodyPr>
          <a:lstStyle/>
          <a:p>
            <a:r>
              <a:rPr lang="en-US" dirty="0"/>
              <a:t>Version 3</a:t>
            </a:r>
          </a:p>
        </p:txBody>
      </p:sp>
      <p:sp>
        <p:nvSpPr>
          <p:cNvPr id="18" name="TextBox 17"/>
          <p:cNvSpPr txBox="1"/>
          <p:nvPr/>
        </p:nvSpPr>
        <p:spPr>
          <a:xfrm>
            <a:off x="4273393" y="845412"/>
            <a:ext cx="4357717" cy="923330"/>
          </a:xfrm>
          <a:prstGeom prst="rect">
            <a:avLst/>
          </a:prstGeom>
          <a:solidFill>
            <a:schemeClr val="accent1"/>
          </a:solidFill>
        </p:spPr>
        <p:txBody>
          <a:bodyPr wrap="square" rtlCol="0">
            <a:spAutoFit/>
          </a:bodyPr>
          <a:lstStyle/>
          <a:p>
            <a:r>
              <a:rPr lang="en-US" dirty="0"/>
              <a:t>An integer value, unique within the</a:t>
            </a:r>
          </a:p>
          <a:p>
            <a:r>
              <a:rPr lang="en-US" dirty="0"/>
              <a:t>issuing CA, that is unambiguously associated with this certificate</a:t>
            </a:r>
          </a:p>
        </p:txBody>
      </p:sp>
      <p:sp>
        <p:nvSpPr>
          <p:cNvPr id="19" name="Left Arrow 18"/>
          <p:cNvSpPr/>
          <p:nvPr/>
        </p:nvSpPr>
        <p:spPr bwMode="auto">
          <a:xfrm>
            <a:off x="3416137" y="916850"/>
            <a:ext cx="857256" cy="500066"/>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20" name="TextBox 19"/>
          <p:cNvSpPr txBox="1"/>
          <p:nvPr/>
        </p:nvSpPr>
        <p:spPr>
          <a:xfrm>
            <a:off x="4238504" y="1291224"/>
            <a:ext cx="4357717" cy="1200329"/>
          </a:xfrm>
          <a:prstGeom prst="rect">
            <a:avLst/>
          </a:prstGeom>
          <a:solidFill>
            <a:schemeClr val="accent1"/>
          </a:solidFill>
        </p:spPr>
        <p:txBody>
          <a:bodyPr wrap="square" rtlCol="0">
            <a:spAutoFit/>
          </a:bodyPr>
          <a:lstStyle/>
          <a:p>
            <a:pPr algn="just"/>
            <a:r>
              <a:rPr lang="en-US" dirty="0"/>
              <a:t>The algorithm used to sign the certificate, together with any associated parameters; this has little utility due to a repeat of this information in the</a:t>
            </a:r>
          </a:p>
        </p:txBody>
      </p:sp>
      <p:sp>
        <p:nvSpPr>
          <p:cNvPr id="21" name="Left Arrow 20"/>
          <p:cNvSpPr/>
          <p:nvPr/>
        </p:nvSpPr>
        <p:spPr bwMode="auto">
          <a:xfrm>
            <a:off x="3381248" y="1362662"/>
            <a:ext cx="857256" cy="500066"/>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22" name="TextBox 21"/>
          <p:cNvSpPr txBox="1"/>
          <p:nvPr/>
        </p:nvSpPr>
        <p:spPr>
          <a:xfrm>
            <a:off x="4214810" y="1778019"/>
            <a:ext cx="4357717" cy="646331"/>
          </a:xfrm>
          <a:prstGeom prst="rect">
            <a:avLst/>
          </a:prstGeom>
          <a:solidFill>
            <a:schemeClr val="accent1"/>
          </a:solidFill>
        </p:spPr>
        <p:txBody>
          <a:bodyPr wrap="square" rtlCol="0">
            <a:spAutoFit/>
          </a:bodyPr>
          <a:lstStyle/>
          <a:p>
            <a:r>
              <a:rPr lang="en-US" dirty="0"/>
              <a:t>X.500 name of the CA that created</a:t>
            </a:r>
          </a:p>
          <a:p>
            <a:r>
              <a:rPr lang="en-US" dirty="0"/>
              <a:t>and signed this certificate</a:t>
            </a:r>
          </a:p>
        </p:txBody>
      </p:sp>
      <p:sp>
        <p:nvSpPr>
          <p:cNvPr id="23" name="Left Arrow 22"/>
          <p:cNvSpPr/>
          <p:nvPr/>
        </p:nvSpPr>
        <p:spPr bwMode="auto">
          <a:xfrm>
            <a:off x="3357554" y="1849457"/>
            <a:ext cx="857256" cy="500066"/>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24" name="TextBox 23"/>
          <p:cNvSpPr txBox="1"/>
          <p:nvPr/>
        </p:nvSpPr>
        <p:spPr>
          <a:xfrm>
            <a:off x="4212972" y="2227878"/>
            <a:ext cx="4357717" cy="646331"/>
          </a:xfrm>
          <a:prstGeom prst="rect">
            <a:avLst/>
          </a:prstGeom>
          <a:solidFill>
            <a:schemeClr val="accent1"/>
          </a:solidFill>
        </p:spPr>
        <p:txBody>
          <a:bodyPr wrap="square" rtlCol="0">
            <a:spAutoFit/>
          </a:bodyPr>
          <a:lstStyle/>
          <a:p>
            <a:pPr algn="just"/>
            <a:r>
              <a:rPr lang="en-US" dirty="0"/>
              <a:t>Two dates, the first and last on which the certificate is valid</a:t>
            </a:r>
          </a:p>
        </p:txBody>
      </p:sp>
      <p:sp>
        <p:nvSpPr>
          <p:cNvPr id="25" name="Left Arrow 24"/>
          <p:cNvSpPr/>
          <p:nvPr/>
        </p:nvSpPr>
        <p:spPr bwMode="auto">
          <a:xfrm>
            <a:off x="3355716" y="2299316"/>
            <a:ext cx="857256" cy="500066"/>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26" name="TextBox 25"/>
          <p:cNvSpPr txBox="1"/>
          <p:nvPr/>
        </p:nvSpPr>
        <p:spPr>
          <a:xfrm>
            <a:off x="4211134" y="2688754"/>
            <a:ext cx="4357717" cy="646331"/>
          </a:xfrm>
          <a:prstGeom prst="rect">
            <a:avLst/>
          </a:prstGeom>
          <a:solidFill>
            <a:schemeClr val="accent1"/>
          </a:solidFill>
        </p:spPr>
        <p:txBody>
          <a:bodyPr wrap="square" rtlCol="0">
            <a:spAutoFit/>
          </a:bodyPr>
          <a:lstStyle/>
          <a:p>
            <a:pPr algn="just"/>
            <a:r>
              <a:rPr lang="en-US" dirty="0"/>
              <a:t>The name of the user to whom the certificate refers</a:t>
            </a:r>
          </a:p>
        </p:txBody>
      </p:sp>
      <p:sp>
        <p:nvSpPr>
          <p:cNvPr id="27" name="Left Arrow 26"/>
          <p:cNvSpPr/>
          <p:nvPr/>
        </p:nvSpPr>
        <p:spPr bwMode="auto">
          <a:xfrm>
            <a:off x="3353878" y="2760192"/>
            <a:ext cx="857256" cy="500066"/>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28" name="TextBox 27"/>
          <p:cNvSpPr txBox="1"/>
          <p:nvPr/>
        </p:nvSpPr>
        <p:spPr>
          <a:xfrm>
            <a:off x="4203793" y="3189263"/>
            <a:ext cx="4357717" cy="1200329"/>
          </a:xfrm>
          <a:prstGeom prst="rect">
            <a:avLst/>
          </a:prstGeom>
          <a:solidFill>
            <a:schemeClr val="accent1"/>
          </a:solidFill>
        </p:spPr>
        <p:txBody>
          <a:bodyPr wrap="square" rtlCol="0">
            <a:spAutoFit/>
          </a:bodyPr>
          <a:lstStyle/>
          <a:p>
            <a:pPr algn="just"/>
            <a:r>
              <a:rPr lang="en-US" dirty="0"/>
              <a:t>The public key of the subject plus an identifier of the algorithm for which the key is to be used together with any associated parameters</a:t>
            </a:r>
          </a:p>
        </p:txBody>
      </p:sp>
      <p:sp>
        <p:nvSpPr>
          <p:cNvPr id="29" name="Left Arrow 28"/>
          <p:cNvSpPr/>
          <p:nvPr/>
        </p:nvSpPr>
        <p:spPr bwMode="auto">
          <a:xfrm>
            <a:off x="3346537" y="3260701"/>
            <a:ext cx="857256" cy="500066"/>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30" name="TextBox 29"/>
          <p:cNvSpPr txBox="1"/>
          <p:nvPr/>
        </p:nvSpPr>
        <p:spPr>
          <a:xfrm>
            <a:off x="4192777" y="3643314"/>
            <a:ext cx="4357717" cy="1200329"/>
          </a:xfrm>
          <a:prstGeom prst="rect">
            <a:avLst/>
          </a:prstGeom>
          <a:solidFill>
            <a:schemeClr val="accent1"/>
          </a:solidFill>
        </p:spPr>
        <p:txBody>
          <a:bodyPr wrap="square" rtlCol="0">
            <a:spAutoFit/>
          </a:bodyPr>
          <a:lstStyle/>
          <a:p>
            <a:pPr algn="just"/>
            <a:r>
              <a:rPr lang="en-US" dirty="0"/>
              <a:t>An optional bit string field used to identify uniquely the issuing CA in the event the X.500 name has been reused for  different entities</a:t>
            </a:r>
          </a:p>
        </p:txBody>
      </p:sp>
      <p:sp>
        <p:nvSpPr>
          <p:cNvPr id="31" name="Left Arrow 30"/>
          <p:cNvSpPr/>
          <p:nvPr/>
        </p:nvSpPr>
        <p:spPr bwMode="auto">
          <a:xfrm>
            <a:off x="3335521" y="3714752"/>
            <a:ext cx="857256" cy="500066"/>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32" name="TextBox 31"/>
          <p:cNvSpPr txBox="1"/>
          <p:nvPr/>
        </p:nvSpPr>
        <p:spPr>
          <a:xfrm>
            <a:off x="4190939" y="4108093"/>
            <a:ext cx="4357717" cy="1200329"/>
          </a:xfrm>
          <a:prstGeom prst="rect">
            <a:avLst/>
          </a:prstGeom>
          <a:solidFill>
            <a:schemeClr val="accent1"/>
          </a:solidFill>
        </p:spPr>
        <p:txBody>
          <a:bodyPr wrap="square" rtlCol="0">
            <a:spAutoFit/>
          </a:bodyPr>
          <a:lstStyle/>
          <a:p>
            <a:pPr algn="just"/>
            <a:r>
              <a:rPr lang="en-US" dirty="0"/>
              <a:t>An optional bit string field used to identify uniquely the subject in the event the X.500 name has been reused for different entities</a:t>
            </a:r>
          </a:p>
        </p:txBody>
      </p:sp>
      <p:sp>
        <p:nvSpPr>
          <p:cNvPr id="33" name="Left Arrow 32"/>
          <p:cNvSpPr/>
          <p:nvPr/>
        </p:nvSpPr>
        <p:spPr bwMode="auto">
          <a:xfrm>
            <a:off x="3333683" y="4179531"/>
            <a:ext cx="857256" cy="500066"/>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34" name="TextBox 33"/>
          <p:cNvSpPr txBox="1"/>
          <p:nvPr/>
        </p:nvSpPr>
        <p:spPr>
          <a:xfrm>
            <a:off x="4192777" y="4870901"/>
            <a:ext cx="4357717" cy="646331"/>
          </a:xfrm>
          <a:prstGeom prst="rect">
            <a:avLst/>
          </a:prstGeom>
          <a:solidFill>
            <a:schemeClr val="accent1"/>
          </a:solidFill>
        </p:spPr>
        <p:txBody>
          <a:bodyPr wrap="square" rtlCol="0">
            <a:spAutoFit/>
          </a:bodyPr>
          <a:lstStyle/>
          <a:p>
            <a:pPr algn="just"/>
            <a:r>
              <a:rPr lang="en-US" dirty="0"/>
              <a:t>A set of one or more extension fields these were added in version 3</a:t>
            </a:r>
          </a:p>
        </p:txBody>
      </p:sp>
      <p:sp>
        <p:nvSpPr>
          <p:cNvPr id="35" name="Left Arrow 34"/>
          <p:cNvSpPr/>
          <p:nvPr/>
        </p:nvSpPr>
        <p:spPr bwMode="auto">
          <a:xfrm>
            <a:off x="3335521" y="4646546"/>
            <a:ext cx="857256" cy="500066"/>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36" name="TextBox 35"/>
          <p:cNvSpPr txBox="1"/>
          <p:nvPr/>
        </p:nvSpPr>
        <p:spPr>
          <a:xfrm>
            <a:off x="4190939" y="5336048"/>
            <a:ext cx="4357717" cy="1477328"/>
          </a:xfrm>
          <a:prstGeom prst="rect">
            <a:avLst/>
          </a:prstGeom>
          <a:solidFill>
            <a:schemeClr val="accent1"/>
          </a:solidFill>
        </p:spPr>
        <p:txBody>
          <a:bodyPr wrap="square" rtlCol="0">
            <a:spAutoFit/>
          </a:bodyPr>
          <a:lstStyle/>
          <a:p>
            <a:pPr algn="just"/>
            <a:r>
              <a:rPr lang="en-US" dirty="0"/>
              <a:t>Covers all of the other fields of the certificate. It contains the hash code of the other fields, encrypted with the CA’s private key. This field includes the signature algorithm identifier</a:t>
            </a:r>
          </a:p>
        </p:txBody>
      </p:sp>
      <p:sp>
        <p:nvSpPr>
          <p:cNvPr id="37" name="Left Arrow 36"/>
          <p:cNvSpPr/>
          <p:nvPr/>
        </p:nvSpPr>
        <p:spPr bwMode="auto">
          <a:xfrm>
            <a:off x="3333683" y="5140473"/>
            <a:ext cx="857256" cy="500066"/>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16" presetID="3" presetClass="entr" presetSubtype="1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linds(horizontal)">
                                      <p:cBhvr>
                                        <p:cTn id="23"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24" presetID="3" presetClass="entr" presetSubtype="1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32" presetID="3"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linds(horizontal)">
                                      <p:cBhvr>
                                        <p:cTn id="34"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blinds(horizontal)">
                                      <p:cBhvr>
                                        <p:cTn id="39"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40" presetID="3" presetClass="entr" presetSubtype="1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linds(horizontal)">
                                      <p:cBhvr>
                                        <p:cTn id="4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linds(horizontal)">
                                      <p:cBhvr>
                                        <p:cTn id="47"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par>
                                <p:cTn id="48" presetID="3" presetClass="entr" presetSubtype="1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blinds(horizontal)">
                                      <p:cBhvr>
                                        <p:cTn id="50"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blinds(horizontal)">
                                      <p:cBhvr>
                                        <p:cTn id="55"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par>
                                <p:cTn id="56" presetID="3" presetClass="entr" presetSubtype="1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linds(horizontal)">
                                      <p:cBhvr>
                                        <p:cTn id="58"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blinds(horizontal)">
                                      <p:cBhvr>
                                        <p:cTn id="63"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par>
                                <p:cTn id="64" presetID="3" presetClass="entr" presetSubtype="1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blinds(horizontal)">
                                      <p:cBhvr>
                                        <p:cTn id="66"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blinds(horizontal)">
                                      <p:cBhvr>
                                        <p:cTn id="71"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par>
                                <p:cTn id="72" presetID="3" presetClass="entr" presetSubtype="10" fill="hold" grpId="0" nodeType="with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blinds(horizontal)">
                                      <p:cBhvr>
                                        <p:cTn id="74"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blinds(horizontal)">
                                      <p:cBhvr>
                                        <p:cTn id="79"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par>
                                <p:cTn id="80" presetID="3" presetClass="entr" presetSubtype="10" fill="hold" grpId="0" nodeType="with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blinds(horizontal)">
                                      <p:cBhvr>
                                        <p:cTn id="82"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blinds(horizontal)">
                                      <p:cBhvr>
                                        <p:cTn id="87"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par>
                                <p:cTn id="88" presetID="3" presetClass="entr" presetSubtype="10" fill="hold" grpId="0" nodeType="with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blinds(horizontal)">
                                      <p:cBhvr>
                                        <p:cTn id="90"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blinds(horizontal)">
                                      <p:cBhvr>
                                        <p:cTn id="95"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96" presetID="3" presetClass="entr" presetSubtype="10" fill="hold" grpId="0" nodeType="with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blinds(horizontal)">
                                      <p:cBhvr>
                                        <p:cTn id="98"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blinds(horizontal)">
                                      <p:cBhvr>
                                        <p:cTn id="103" dur="500"/>
                                        <p:tgtEl>
                                          <p:spTgt spid="35"/>
                                        </p:tgtEl>
                                      </p:cBhvr>
                                    </p:animEffect>
                                  </p:childTnLst>
                                  <p:subTnLst>
                                    <p:set>
                                      <p:cBhvr override="childStyle">
                                        <p:cTn dur="1" fill="hold" display="0" masterRel="nextClick" afterEffect="1"/>
                                        <p:tgtEl>
                                          <p:spTgt spid="35"/>
                                        </p:tgtEl>
                                        <p:attrNameLst>
                                          <p:attrName>style.visibility</p:attrName>
                                        </p:attrNameLst>
                                      </p:cBhvr>
                                      <p:to>
                                        <p:strVal val="hidden"/>
                                      </p:to>
                                    </p:set>
                                  </p:subTnLst>
                                </p:cTn>
                              </p:par>
                              <p:par>
                                <p:cTn id="104" presetID="3" presetClass="entr" presetSubtype="10" fill="hold" grpId="0" nodeType="withEffect">
                                  <p:stCondLst>
                                    <p:cond delay="0"/>
                                  </p:stCondLst>
                                  <p:childTnLst>
                                    <p:set>
                                      <p:cBhvr>
                                        <p:cTn id="105" dur="1" fill="hold">
                                          <p:stCondLst>
                                            <p:cond delay="0"/>
                                          </p:stCondLst>
                                        </p:cTn>
                                        <p:tgtEl>
                                          <p:spTgt spid="34"/>
                                        </p:tgtEl>
                                        <p:attrNameLst>
                                          <p:attrName>style.visibility</p:attrName>
                                        </p:attrNameLst>
                                      </p:cBhvr>
                                      <p:to>
                                        <p:strVal val="visible"/>
                                      </p:to>
                                    </p:set>
                                    <p:animEffect transition="in" filter="blinds(horizontal)">
                                      <p:cBhvr>
                                        <p:cTn id="106" dur="500"/>
                                        <p:tgtEl>
                                          <p:spTgt spid="34"/>
                                        </p:tgtEl>
                                      </p:cBhvr>
                                    </p:animEffec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blinds(horizontal)">
                                      <p:cBhvr>
                                        <p:cTn id="111"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par>
                                <p:cTn id="112" presetID="3" presetClass="entr" presetSubtype="10" fill="hold" grpId="0" nodeType="withEffect">
                                  <p:stCondLst>
                                    <p:cond delay="0"/>
                                  </p:stCondLst>
                                  <p:childTnLst>
                                    <p:set>
                                      <p:cBhvr>
                                        <p:cTn id="113" dur="1" fill="hold">
                                          <p:stCondLst>
                                            <p:cond delay="0"/>
                                          </p:stCondLst>
                                        </p:cTn>
                                        <p:tgtEl>
                                          <p:spTgt spid="36"/>
                                        </p:tgtEl>
                                        <p:attrNameLst>
                                          <p:attrName>style.visibility</p:attrName>
                                        </p:attrNameLst>
                                      </p:cBhvr>
                                      <p:to>
                                        <p:strVal val="visible"/>
                                      </p:to>
                                    </p:set>
                                    <p:animEffect transition="in" filter="blinds(horizontal)">
                                      <p:cBhvr>
                                        <p:cTn id="114"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p:bldP spid="14" grpId="0" animBg="1"/>
      <p:bldP spid="15" grpId="0"/>
      <p:bldP spid="16" grpId="0" animBg="1"/>
      <p:bldP spid="17" grpId="0"/>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4294967295"/>
          </p:nvPr>
        </p:nvSpPr>
        <p:spPr>
          <a:xfrm>
            <a:off x="3124200" y="6248400"/>
            <a:ext cx="2895600" cy="457200"/>
          </a:xfrm>
        </p:spPr>
        <p:txBody>
          <a:bodyPr/>
          <a:lstStyle/>
          <a:p>
            <a:pPr>
              <a:defRPr/>
            </a:pPr>
            <a:r>
              <a:rPr lang="en-IN" altLang="en-US"/>
              <a:t>Information Security</a:t>
            </a:r>
          </a:p>
        </p:txBody>
      </p:sp>
      <p:sp>
        <p:nvSpPr>
          <p:cNvPr id="5" name="Slide Number Placeholder 4"/>
          <p:cNvSpPr>
            <a:spLocks noGrp="1"/>
          </p:cNvSpPr>
          <p:nvPr>
            <p:ph type="sldNum" sz="quarter" idx="12"/>
          </p:nvPr>
        </p:nvSpPr>
        <p:spPr/>
        <p:txBody>
          <a:bodyPr/>
          <a:lstStyle/>
          <a:p>
            <a:pPr>
              <a:defRPr/>
            </a:pPr>
            <a:fld id="{DA8F73A3-471E-44A4-9249-54B5D0E4C369}" type="slidenum">
              <a:rPr lang="en-IN" altLang="en-US" smtClean="0"/>
              <a:pPr>
                <a:defRPr/>
              </a:pPr>
              <a:t>39</a:t>
            </a:fld>
            <a:endParaRPr lang="en-IN" altLang="en-US"/>
          </a:p>
        </p:txBody>
      </p:sp>
      <p:pic>
        <p:nvPicPr>
          <p:cNvPr id="2050" name="Picture 2"/>
          <p:cNvPicPr>
            <a:picLocks noChangeAspect="1" noChangeArrowheads="1"/>
          </p:cNvPicPr>
          <p:nvPr/>
        </p:nvPicPr>
        <p:blipFill>
          <a:blip r:embed="rId2"/>
          <a:srcRect/>
          <a:stretch>
            <a:fillRect/>
          </a:stretch>
        </p:blipFill>
        <p:spPr bwMode="auto">
          <a:xfrm>
            <a:off x="285720" y="214290"/>
            <a:ext cx="8429684" cy="6248423"/>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92" y="1844824"/>
            <a:ext cx="8229600" cy="4530725"/>
          </a:xfrm>
        </p:spPr>
        <p:txBody>
          <a:bodyPr/>
          <a:lstStyle/>
          <a:p>
            <a:r>
              <a:rPr lang="en-US" dirty="0" smtClean="0"/>
              <a:t>Symmetric key Distribution using Symmetric Encryption </a:t>
            </a:r>
          </a:p>
          <a:p>
            <a:r>
              <a:rPr lang="en-US" dirty="0" smtClean="0"/>
              <a:t>Symmetric key Distribution using Asymmetric Encryption </a:t>
            </a:r>
          </a:p>
          <a:p>
            <a:r>
              <a:rPr lang="en-US" dirty="0" err="1" smtClean="0"/>
              <a:t>Diffie</a:t>
            </a:r>
            <a:r>
              <a:rPr lang="en-US" dirty="0" smtClean="0"/>
              <a:t> </a:t>
            </a:r>
            <a:r>
              <a:rPr lang="en-US" dirty="0" err="1" smtClean="0"/>
              <a:t>hellman</a:t>
            </a:r>
            <a:r>
              <a:rPr lang="en-US" dirty="0" smtClean="0"/>
              <a:t> key exchange </a:t>
            </a:r>
          </a:p>
          <a:p>
            <a:r>
              <a:rPr lang="en-US" dirty="0" smtClean="0"/>
              <a:t>Distribution of public key</a:t>
            </a:r>
          </a:p>
          <a:p>
            <a:r>
              <a:rPr lang="en-US" dirty="0" smtClean="0"/>
              <a:t>X.509 Certificates</a:t>
            </a:r>
            <a:endParaRPr lang="en-IN" dirty="0"/>
          </a:p>
        </p:txBody>
      </p:sp>
      <p:sp>
        <p:nvSpPr>
          <p:cNvPr id="5" name="Slide Number Placeholder 4"/>
          <p:cNvSpPr>
            <a:spLocks noGrp="1"/>
          </p:cNvSpPr>
          <p:nvPr>
            <p:ph type="sldNum" sz="quarter" idx="12"/>
          </p:nvPr>
        </p:nvSpPr>
        <p:spPr/>
        <p:txBody>
          <a:bodyPr/>
          <a:lstStyle/>
          <a:p>
            <a:pPr>
              <a:defRPr/>
            </a:pPr>
            <a:fld id="{DA8F73A3-471E-44A4-9249-54B5D0E4C369}" type="slidenum">
              <a:rPr lang="en-IN" altLang="en-US" smtClean="0"/>
              <a:pPr>
                <a:defRPr/>
              </a:pPr>
              <a:t>4</a:t>
            </a:fld>
            <a:endParaRPr lang="en-IN" altLang="en-US"/>
          </a:p>
        </p:txBody>
      </p:sp>
      <p:sp>
        <p:nvSpPr>
          <p:cNvPr id="6" name="Title 1"/>
          <p:cNvSpPr txBox="1">
            <a:spLocks noGrp="1"/>
          </p:cNvSpPr>
          <p:nvPr>
            <p:ph type="title"/>
          </p:nvPr>
        </p:nvSpPr>
        <p:spPr>
          <a:xfrm>
            <a:off x="0" y="1124744"/>
            <a:ext cx="8928992" cy="724942"/>
          </a:xfrm>
          <a:prstGeom prst="rect">
            <a:avLst/>
          </a:prstGeom>
          <a:solidFill>
            <a:srgbClr val="2F5496"/>
          </a:solid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0000"/>
              </a:buClr>
              <a:buSzPts val="1400"/>
              <a:buFont typeface="Arial"/>
              <a:buNone/>
              <a:defRPr sz="3000" b="1" i="0" u="none" strike="noStrike" cap="none">
                <a:solidFill>
                  <a:schemeClr val="lt1"/>
                </a:solidFill>
                <a:latin typeface="Calibri"/>
                <a:ea typeface="Calibri"/>
                <a:cs typeface="Calibri"/>
                <a:sym typeface="Calibri"/>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000000"/>
              </a:buClr>
              <a:buSzPts val="1400"/>
              <a:buFont typeface="Arial"/>
              <a:buNone/>
              <a:tabLst/>
              <a:defRPr/>
            </a:pPr>
            <a:r>
              <a:rPr kumimoji="0" lang="en-US" sz="3000" b="1" i="0" u="none" strike="noStrike" kern="0" cap="none" spc="0" normalizeH="0" baseline="0" noProof="0" dirty="0" smtClean="0">
                <a:ln>
                  <a:noFill/>
                </a:ln>
                <a:solidFill>
                  <a:srgbClr val="FFFFFF"/>
                </a:solidFill>
                <a:effectLst/>
                <a:uLnTx/>
                <a:uFillTx/>
                <a:latin typeface="Calibri"/>
                <a:ea typeface="Calibri"/>
                <a:cs typeface="Calibri"/>
                <a:sym typeface="Calibri"/>
              </a:rPr>
              <a:t>                                   </a:t>
            </a:r>
            <a:r>
              <a:rPr kumimoji="0" lang="en-US" sz="4400" b="1" i="0" u="none" strike="noStrike" kern="0" cap="none" spc="0" normalizeH="0" baseline="0" noProof="0" dirty="0" smtClean="0">
                <a:ln>
                  <a:noFill/>
                </a:ln>
                <a:solidFill>
                  <a:srgbClr val="FFFFFF"/>
                </a:solidFill>
                <a:effectLst/>
                <a:uLnTx/>
                <a:uFillTx/>
                <a:latin typeface="Calibri"/>
                <a:ea typeface="Calibri"/>
                <a:cs typeface="Calibri"/>
                <a:sym typeface="Calibri"/>
              </a:rPr>
              <a:t>Contents  </a:t>
            </a:r>
            <a:endParaRPr kumimoji="0" lang="en-IN" sz="4400" b="1"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793951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 y="980728"/>
            <a:ext cx="9007924" cy="702915"/>
          </a:xfrm>
        </p:spPr>
        <p:txBody>
          <a:bodyPr/>
          <a:lstStyle/>
          <a:p>
            <a:r>
              <a:rPr lang="en-US" dirty="0"/>
              <a:t>Notation to define a certificate:</a:t>
            </a:r>
          </a:p>
        </p:txBody>
      </p:sp>
      <p:sp>
        <p:nvSpPr>
          <p:cNvPr id="4" name="Footer Placeholder 3"/>
          <p:cNvSpPr>
            <a:spLocks noGrp="1"/>
          </p:cNvSpPr>
          <p:nvPr>
            <p:ph type="ftr" sz="quarter" idx="4294967295"/>
          </p:nvPr>
        </p:nvSpPr>
        <p:spPr>
          <a:xfrm>
            <a:off x="3124200" y="6248400"/>
            <a:ext cx="2895600" cy="457200"/>
          </a:xfrm>
        </p:spPr>
        <p:txBody>
          <a:bodyPr/>
          <a:lstStyle/>
          <a:p>
            <a:pPr>
              <a:defRPr/>
            </a:pPr>
            <a:r>
              <a:rPr lang="en-IN" altLang="en-US"/>
              <a:t>Information Security</a:t>
            </a:r>
          </a:p>
        </p:txBody>
      </p:sp>
      <p:sp>
        <p:nvSpPr>
          <p:cNvPr id="5" name="Slide Number Placeholder 4"/>
          <p:cNvSpPr>
            <a:spLocks noGrp="1"/>
          </p:cNvSpPr>
          <p:nvPr>
            <p:ph type="sldNum" sz="quarter" idx="12"/>
          </p:nvPr>
        </p:nvSpPr>
        <p:spPr/>
        <p:txBody>
          <a:bodyPr/>
          <a:lstStyle/>
          <a:p>
            <a:pPr>
              <a:defRPr/>
            </a:pPr>
            <a:fld id="{DA8F73A3-471E-44A4-9249-54B5D0E4C369}" type="slidenum">
              <a:rPr lang="en-IN" altLang="en-US" smtClean="0"/>
              <a:pPr>
                <a:defRPr/>
              </a:pPr>
              <a:t>40</a:t>
            </a:fld>
            <a:endParaRPr lang="en-IN" altLang="en-US"/>
          </a:p>
        </p:txBody>
      </p:sp>
      <p:pic>
        <p:nvPicPr>
          <p:cNvPr id="1026" name="Picture 2"/>
          <p:cNvPicPr>
            <a:picLocks noChangeAspect="1" noChangeArrowheads="1"/>
          </p:cNvPicPr>
          <p:nvPr/>
        </p:nvPicPr>
        <p:blipFill>
          <a:blip r:embed="rId2"/>
          <a:srcRect/>
          <a:stretch>
            <a:fillRect/>
          </a:stretch>
        </p:blipFill>
        <p:spPr bwMode="auto">
          <a:xfrm>
            <a:off x="1357290" y="3000372"/>
            <a:ext cx="6143668" cy="619128"/>
          </a:xfrm>
          <a:prstGeom prst="rect">
            <a:avLst/>
          </a:prstGeom>
          <a:noFill/>
          <a:ln w="9525">
            <a:noFill/>
            <a:miter lim="800000"/>
            <a:headEnd/>
            <a:tailEnd/>
          </a:ln>
          <a:effectLst/>
        </p:spPr>
      </p:pic>
      <p:cxnSp>
        <p:nvCxnSpPr>
          <p:cNvPr id="10" name="Straight Arrow Connector 9"/>
          <p:cNvCxnSpPr/>
          <p:nvPr/>
        </p:nvCxnSpPr>
        <p:spPr bwMode="auto">
          <a:xfrm rot="16200000" flipH="1">
            <a:off x="3168266" y="2762186"/>
            <a:ext cx="714380" cy="142876"/>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sp>
        <p:nvSpPr>
          <p:cNvPr id="11" name="TextBox 10"/>
          <p:cNvSpPr txBox="1"/>
          <p:nvPr/>
        </p:nvSpPr>
        <p:spPr>
          <a:xfrm>
            <a:off x="3025390" y="2047806"/>
            <a:ext cx="2621231" cy="369332"/>
          </a:xfrm>
          <a:prstGeom prst="rect">
            <a:avLst/>
          </a:prstGeom>
          <a:noFill/>
        </p:spPr>
        <p:txBody>
          <a:bodyPr wrap="none" rtlCol="0">
            <a:spAutoFit/>
          </a:bodyPr>
          <a:lstStyle/>
          <a:p>
            <a:r>
              <a:rPr lang="en-US" dirty="0"/>
              <a:t>version of the certificate</a:t>
            </a:r>
          </a:p>
        </p:txBody>
      </p:sp>
      <p:cxnSp>
        <p:nvCxnSpPr>
          <p:cNvPr id="12" name="Straight Arrow Connector 11"/>
          <p:cNvCxnSpPr/>
          <p:nvPr/>
        </p:nvCxnSpPr>
        <p:spPr bwMode="auto">
          <a:xfrm rot="16200000" flipV="1">
            <a:off x="3679025" y="3679033"/>
            <a:ext cx="642942" cy="142876"/>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sp>
        <p:nvSpPr>
          <p:cNvPr id="13" name="TextBox 12"/>
          <p:cNvSpPr txBox="1"/>
          <p:nvPr/>
        </p:nvSpPr>
        <p:spPr>
          <a:xfrm>
            <a:off x="2428860" y="4071942"/>
            <a:ext cx="3275257" cy="369332"/>
          </a:xfrm>
          <a:prstGeom prst="rect">
            <a:avLst/>
          </a:prstGeom>
          <a:noFill/>
        </p:spPr>
        <p:txBody>
          <a:bodyPr wrap="none" rtlCol="0">
            <a:spAutoFit/>
          </a:bodyPr>
          <a:lstStyle/>
          <a:p>
            <a:r>
              <a:rPr lang="en-US" dirty="0"/>
              <a:t>serial number of the certificate</a:t>
            </a:r>
          </a:p>
        </p:txBody>
      </p:sp>
      <p:cxnSp>
        <p:nvCxnSpPr>
          <p:cNvPr id="15" name="Straight Arrow Connector 14"/>
          <p:cNvCxnSpPr/>
          <p:nvPr/>
        </p:nvCxnSpPr>
        <p:spPr bwMode="auto">
          <a:xfrm rot="5400000">
            <a:off x="4251323" y="2963859"/>
            <a:ext cx="357190" cy="1588"/>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rot="16200000" flipV="1">
            <a:off x="4635201" y="3563638"/>
            <a:ext cx="384558" cy="60545"/>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sp>
        <p:nvSpPr>
          <p:cNvPr id="19" name="TextBox 18"/>
          <p:cNvSpPr txBox="1"/>
          <p:nvPr/>
        </p:nvSpPr>
        <p:spPr>
          <a:xfrm>
            <a:off x="4143372" y="3714752"/>
            <a:ext cx="3057248" cy="369332"/>
          </a:xfrm>
          <a:prstGeom prst="rect">
            <a:avLst/>
          </a:prstGeom>
          <a:noFill/>
        </p:spPr>
        <p:txBody>
          <a:bodyPr wrap="none" rtlCol="0">
            <a:spAutoFit/>
          </a:bodyPr>
          <a:lstStyle/>
          <a:p>
            <a:r>
              <a:rPr lang="en-US" dirty="0"/>
              <a:t>Name of certificate authority</a:t>
            </a:r>
          </a:p>
        </p:txBody>
      </p:sp>
      <p:cxnSp>
        <p:nvCxnSpPr>
          <p:cNvPr id="22" name="Straight Arrow Connector 21"/>
          <p:cNvCxnSpPr/>
          <p:nvPr/>
        </p:nvCxnSpPr>
        <p:spPr bwMode="auto">
          <a:xfrm rot="5400000">
            <a:off x="5207964" y="2995072"/>
            <a:ext cx="357190" cy="1588"/>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24" name="Straight Arrow Connector 23"/>
          <p:cNvCxnSpPr/>
          <p:nvPr/>
        </p:nvCxnSpPr>
        <p:spPr bwMode="auto">
          <a:xfrm rot="16200000" flipV="1">
            <a:off x="5721357" y="3568973"/>
            <a:ext cx="384558" cy="60545"/>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26" name="Straight Arrow Connector 25"/>
          <p:cNvCxnSpPr/>
          <p:nvPr/>
        </p:nvCxnSpPr>
        <p:spPr bwMode="auto">
          <a:xfrm rot="5400000">
            <a:off x="6136658" y="2995072"/>
            <a:ext cx="357190" cy="1588"/>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rot="16200000" flipV="1">
            <a:off x="6661092" y="3591007"/>
            <a:ext cx="384558" cy="60545"/>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30" name="Straight Arrow Connector 29"/>
          <p:cNvCxnSpPr/>
          <p:nvPr/>
        </p:nvCxnSpPr>
        <p:spPr bwMode="auto">
          <a:xfrm rot="16200000" flipV="1">
            <a:off x="6985231" y="3568973"/>
            <a:ext cx="384558" cy="60545"/>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sp>
        <p:nvSpPr>
          <p:cNvPr id="31" name="TextBox 30"/>
          <p:cNvSpPr txBox="1"/>
          <p:nvPr/>
        </p:nvSpPr>
        <p:spPr>
          <a:xfrm>
            <a:off x="6643702" y="3786190"/>
            <a:ext cx="2133918" cy="646331"/>
          </a:xfrm>
          <a:prstGeom prst="rect">
            <a:avLst/>
          </a:prstGeom>
          <a:noFill/>
        </p:spPr>
        <p:txBody>
          <a:bodyPr wrap="none" rtlCol="0">
            <a:spAutoFit/>
          </a:bodyPr>
          <a:lstStyle/>
          <a:p>
            <a:pPr algn="just"/>
            <a:r>
              <a:rPr lang="en-US" dirty="0"/>
              <a:t>Period of validity of</a:t>
            </a:r>
          </a:p>
          <a:p>
            <a:pPr algn="just"/>
            <a:r>
              <a:rPr lang="en-US" dirty="0"/>
              <a:t> the certificate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par>
                                <p:cTn id="16" presetID="3" presetClass="entr" presetSubtype="1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19" presetID="3" presetClass="entr" presetSubtype="1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linds(horizontal)">
                                      <p:cBhvr>
                                        <p:cTn id="26"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27" presetID="3" presetClass="entr" presetSubtype="1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linds(horizontal)">
                                      <p:cBhvr>
                                        <p:cTn id="29"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par>
                                <p:cTn id="30" presetID="3" presetClass="entr" presetSubtype="1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linds(horizontal)">
                                      <p:cBhvr>
                                        <p:cTn id="32"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par>
                                <p:cTn id="33" presetID="3" presetClass="entr" presetSubtype="1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blinds(horizontal)">
                                      <p:cBhvr>
                                        <p:cTn id="35"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par>
                                <p:cTn id="36" presetID="3" presetClass="entr" presetSubtype="10" fill="hold"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blinds(horizontal)">
                                      <p:cBhvr>
                                        <p:cTn id="38"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par>
                                <p:cTn id="39" presetID="3" presetClass="entr" presetSubtype="1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blinds(horizontal)">
                                      <p:cBhvr>
                                        <p:cTn id="41"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blinds(horizontal)">
                                      <p:cBhvr>
                                        <p:cTn id="46"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par>
                                <p:cTn id="47" presetID="3" presetClass="entr" presetSubtype="1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blinds(horizontal)">
                                      <p:cBhvr>
                                        <p:cTn id="49"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9" grpId="0"/>
      <p:bldP spid="3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65039"/>
            <a:ext cx="9144000" cy="707777"/>
          </a:xfrm>
        </p:spPr>
        <p:txBody>
          <a:bodyPr/>
          <a:lstStyle/>
          <a:p>
            <a:r>
              <a:rPr lang="en-US" sz="4000" b="1" dirty="0"/>
              <a:t>PUBLIC-KEY INFRASTRUCTURE</a:t>
            </a:r>
            <a:endParaRPr lang="en-US" sz="4000" dirty="0"/>
          </a:p>
        </p:txBody>
      </p:sp>
      <p:sp>
        <p:nvSpPr>
          <p:cNvPr id="4" name="Footer Placeholder 3"/>
          <p:cNvSpPr>
            <a:spLocks noGrp="1"/>
          </p:cNvSpPr>
          <p:nvPr>
            <p:ph type="ftr" sz="quarter" idx="4294967295"/>
          </p:nvPr>
        </p:nvSpPr>
        <p:spPr>
          <a:xfrm>
            <a:off x="3124200" y="6248400"/>
            <a:ext cx="2895600" cy="457200"/>
          </a:xfrm>
        </p:spPr>
        <p:txBody>
          <a:bodyPr/>
          <a:lstStyle/>
          <a:p>
            <a:pPr>
              <a:defRPr/>
            </a:pPr>
            <a:r>
              <a:rPr lang="en-IN" altLang="en-US"/>
              <a:t>Information Security</a:t>
            </a:r>
          </a:p>
        </p:txBody>
      </p:sp>
      <p:sp>
        <p:nvSpPr>
          <p:cNvPr id="5" name="Slide Number Placeholder 4"/>
          <p:cNvSpPr>
            <a:spLocks noGrp="1"/>
          </p:cNvSpPr>
          <p:nvPr>
            <p:ph type="sldNum" sz="quarter" idx="12"/>
          </p:nvPr>
        </p:nvSpPr>
        <p:spPr/>
        <p:txBody>
          <a:bodyPr/>
          <a:lstStyle/>
          <a:p>
            <a:pPr>
              <a:defRPr/>
            </a:pPr>
            <a:fld id="{DA8F73A3-471E-44A4-9249-54B5D0E4C369}" type="slidenum">
              <a:rPr lang="en-IN" altLang="en-US" smtClean="0"/>
              <a:pPr>
                <a:defRPr/>
              </a:pPr>
              <a:t>41</a:t>
            </a:fld>
            <a:endParaRPr lang="en-IN" altLang="en-US"/>
          </a:p>
        </p:txBody>
      </p:sp>
      <p:pic>
        <p:nvPicPr>
          <p:cNvPr id="2050" name="Picture 2"/>
          <p:cNvPicPr>
            <a:picLocks noChangeAspect="1" noChangeArrowheads="1"/>
          </p:cNvPicPr>
          <p:nvPr/>
        </p:nvPicPr>
        <p:blipFill>
          <a:blip r:embed="rId2"/>
          <a:srcRect/>
          <a:stretch>
            <a:fillRect/>
          </a:stretch>
        </p:blipFill>
        <p:spPr bwMode="auto">
          <a:xfrm>
            <a:off x="1115616" y="1772816"/>
            <a:ext cx="6143668" cy="4800617"/>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92" y="980728"/>
            <a:ext cx="9127108" cy="846931"/>
          </a:xfrm>
        </p:spPr>
        <p:txBody>
          <a:bodyPr/>
          <a:lstStyle/>
          <a:p>
            <a:r>
              <a:rPr lang="en-US" b="1" dirty="0" smtClean="0">
                <a:solidFill>
                  <a:schemeClr val="accent3"/>
                </a:solidFill>
                <a:latin typeface="Times New Roman" panose="02020603050405020304" pitchFamily="18" charset="0"/>
                <a:cs typeface="Times New Roman" panose="02020603050405020304" pitchFamily="18" charset="0"/>
              </a:rPr>
              <a:t>                  FIREWALL</a:t>
            </a:r>
            <a:endParaRPr lang="en-IN" b="1"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536" y="2060848"/>
            <a:ext cx="8229600" cy="4530725"/>
          </a:xfrm>
        </p:spPr>
        <p:txBody>
          <a:bodyPr/>
          <a:lstStyle/>
          <a:p>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firewall</a:t>
            </a:r>
            <a:r>
              <a:rPr lang="en-US" sz="2400" dirty="0">
                <a:latin typeface="Times New Roman" panose="02020603050405020304" pitchFamily="18" charset="0"/>
                <a:cs typeface="Times New Roman" panose="02020603050405020304" pitchFamily="18" charset="0"/>
              </a:rPr>
              <a:t> is a network security device or software that monitors and controls incoming and outgoing network traffic based on predetermined security rules, establishing a barrier between a trusted internal network and untrusted external networks to prevent unauthorized access and protect against cyber threats through techniques like packet filtering, </a:t>
            </a:r>
            <a:r>
              <a:rPr lang="en-US" sz="2400" dirty="0" err="1">
                <a:latin typeface="Times New Roman" panose="02020603050405020304" pitchFamily="18" charset="0"/>
                <a:cs typeface="Times New Roman" panose="02020603050405020304" pitchFamily="18" charset="0"/>
              </a:rPr>
              <a:t>stateful</a:t>
            </a:r>
            <a:r>
              <a:rPr lang="en-US" sz="2400" dirty="0">
                <a:latin typeface="Times New Roman" panose="02020603050405020304" pitchFamily="18" charset="0"/>
                <a:cs typeface="Times New Roman" panose="02020603050405020304" pitchFamily="18" charset="0"/>
              </a:rPr>
              <a:t> inspection, proxy service, and advanced features in next-generation firewalls.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DA8F73A3-471E-44A4-9249-54B5D0E4C369}" type="slidenum">
              <a:rPr lang="en-IN" altLang="en-US" smtClean="0"/>
              <a:pPr>
                <a:defRPr/>
              </a:pPr>
              <a:t>42</a:t>
            </a:fld>
            <a:endParaRPr lang="en-IN" altLang="en-US"/>
          </a:p>
        </p:txBody>
      </p:sp>
    </p:spTree>
    <p:extLst>
      <p:ext uri="{BB962C8B-B14F-4D97-AF65-F5344CB8AC3E}">
        <p14:creationId xmlns:p14="http://schemas.microsoft.com/office/powerpoint/2010/main" val="755097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A8F73A3-471E-44A4-9249-54B5D0E4C369}" type="slidenum">
              <a:rPr lang="en-IN" altLang="en-US" smtClean="0"/>
              <a:pPr>
                <a:defRPr/>
              </a:pPr>
              <a:t>43</a:t>
            </a:fld>
            <a:endParaRPr lang="en-I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2736"/>
            <a:ext cx="9144000" cy="5339597"/>
          </a:xfrm>
          <a:prstGeom prst="rect">
            <a:avLst/>
          </a:prstGeom>
        </p:spPr>
      </p:pic>
    </p:spTree>
    <p:extLst>
      <p:ext uri="{BB962C8B-B14F-4D97-AF65-F5344CB8AC3E}">
        <p14:creationId xmlns:p14="http://schemas.microsoft.com/office/powerpoint/2010/main" val="41131560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68760"/>
            <a:ext cx="9036496" cy="868958"/>
          </a:xfrm>
        </p:spPr>
        <p:txBody>
          <a:bodyPr/>
          <a:lstStyle/>
          <a:p>
            <a:r>
              <a:rPr lang="en-US" dirty="0" smtClean="0">
                <a:solidFill>
                  <a:schemeClr val="accent3"/>
                </a:solidFill>
                <a:latin typeface="Times New Roman" panose="02020603050405020304" pitchFamily="18" charset="0"/>
                <a:cs typeface="Times New Roman" panose="02020603050405020304" pitchFamily="18" charset="0"/>
              </a:rPr>
              <a:t>                      INTRUDERS</a:t>
            </a:r>
            <a:endParaRPr lang="en-IN"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016" y="2132856"/>
            <a:ext cx="9019480" cy="4530725"/>
          </a:xfrm>
        </p:spPr>
        <p:txBody>
          <a:bodyPr/>
          <a:lstStyle/>
          <a:p>
            <a:r>
              <a:rPr lang="en-US" sz="2400" b="1" dirty="0">
                <a:latin typeface="Times New Roman" panose="02020603050405020304" pitchFamily="18" charset="0"/>
                <a:cs typeface="Times New Roman" panose="02020603050405020304" pitchFamily="18" charset="0"/>
              </a:rPr>
              <a:t>Intruders</a:t>
            </a:r>
            <a:r>
              <a:rPr lang="en-US" sz="2400" dirty="0">
                <a:latin typeface="Times New Roman" panose="02020603050405020304" pitchFamily="18" charset="0"/>
                <a:cs typeface="Times New Roman" panose="02020603050405020304" pitchFamily="18" charset="0"/>
              </a:rPr>
              <a:t> are unauthorized individuals or entities that attempt to gain access to a computer system, network, or data, often with malicious intent. Their activities can range from stealing sensitive information and disrupting services to installing malware and exploiting system vulnerabilities. Intruders can be external hackers, malicious insiders, or automated software designed to breach security defenses</a:t>
            </a:r>
            <a:r>
              <a:rPr lang="en-US" dirty="0"/>
              <a:t>.</a:t>
            </a:r>
          </a:p>
          <a:p>
            <a:pPr marL="0" indent="0">
              <a:buNone/>
            </a:pPr>
            <a:r>
              <a:rPr lang="en-US" dirty="0"/>
              <a:t/>
            </a:r>
            <a:br>
              <a:rPr lang="en-US" dirty="0"/>
            </a:br>
            <a:endParaRPr lang="en-IN" dirty="0"/>
          </a:p>
        </p:txBody>
      </p:sp>
      <p:sp>
        <p:nvSpPr>
          <p:cNvPr id="4" name="Slide Number Placeholder 3"/>
          <p:cNvSpPr>
            <a:spLocks noGrp="1"/>
          </p:cNvSpPr>
          <p:nvPr>
            <p:ph type="sldNum" sz="quarter" idx="12"/>
          </p:nvPr>
        </p:nvSpPr>
        <p:spPr/>
        <p:txBody>
          <a:bodyPr/>
          <a:lstStyle/>
          <a:p>
            <a:pPr>
              <a:defRPr/>
            </a:pPr>
            <a:fld id="{DA8F73A3-471E-44A4-9249-54B5D0E4C369}" type="slidenum">
              <a:rPr lang="en-IN" altLang="en-US" smtClean="0"/>
              <a:pPr>
                <a:defRPr/>
              </a:pPr>
              <a:t>44</a:t>
            </a:fld>
            <a:endParaRPr lang="en-IN" altLang="en-US"/>
          </a:p>
        </p:txBody>
      </p:sp>
    </p:spTree>
    <p:extLst>
      <p:ext uri="{BB962C8B-B14F-4D97-AF65-F5344CB8AC3E}">
        <p14:creationId xmlns:p14="http://schemas.microsoft.com/office/powerpoint/2010/main" val="32084070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2" y="908720"/>
            <a:ext cx="9114408" cy="774923"/>
          </a:xfrm>
        </p:spPr>
        <p:txBody>
          <a:bodyPr/>
          <a:lstStyle/>
          <a:p>
            <a:r>
              <a:rPr lang="en-US" sz="4400" dirty="0" smtClean="0">
                <a:solidFill>
                  <a:schemeClr val="accent3"/>
                </a:solidFill>
                <a:latin typeface="Times New Roman" panose="02020603050405020304" pitchFamily="18" charset="0"/>
                <a:cs typeface="Times New Roman" panose="02020603050405020304" pitchFamily="18" charset="0"/>
              </a:rPr>
              <a:t>                      VIRUS</a:t>
            </a:r>
            <a:endParaRPr lang="en-IN" sz="4400"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508" y="1844824"/>
            <a:ext cx="8955980" cy="4530725"/>
          </a:xfrm>
        </p:spPr>
        <p:txBody>
          <a:bodyPr/>
          <a:lstStyle/>
          <a:p>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virus</a:t>
            </a:r>
            <a:r>
              <a:rPr lang="en-US" sz="2400" dirty="0">
                <a:latin typeface="Times New Roman" panose="02020603050405020304" pitchFamily="18" charset="0"/>
                <a:cs typeface="Times New Roman" panose="02020603050405020304" pitchFamily="18" charset="0"/>
              </a:rPr>
              <a:t> is a type of malicious software (malware) designed to replicate itself and spread from one computer to another. It attaches itself to legitimate programs or files and can perform harmful activities, such as corrupting or destroying data, slowing down system performance, and compromising the security of the infected system. Viruses often require user interaction to spread, such as opening an infected file or running an infected program.</a:t>
            </a:r>
          </a:p>
          <a:p>
            <a:endParaRPr lang="en-IN" dirty="0"/>
          </a:p>
        </p:txBody>
      </p:sp>
      <p:sp>
        <p:nvSpPr>
          <p:cNvPr id="4" name="Slide Number Placeholder 3"/>
          <p:cNvSpPr>
            <a:spLocks noGrp="1"/>
          </p:cNvSpPr>
          <p:nvPr>
            <p:ph type="sldNum" sz="quarter" idx="12"/>
          </p:nvPr>
        </p:nvSpPr>
        <p:spPr/>
        <p:txBody>
          <a:bodyPr/>
          <a:lstStyle/>
          <a:p>
            <a:pPr>
              <a:defRPr/>
            </a:pPr>
            <a:fld id="{DA8F73A3-471E-44A4-9249-54B5D0E4C369}" type="slidenum">
              <a:rPr lang="en-IN" altLang="en-US" smtClean="0"/>
              <a:pPr>
                <a:defRPr/>
              </a:pPr>
              <a:t>45</a:t>
            </a:fld>
            <a:endParaRPr lang="en-IN" altLang="en-US"/>
          </a:p>
        </p:txBody>
      </p:sp>
    </p:spTree>
    <p:extLst>
      <p:ext uri="{BB962C8B-B14F-4D97-AF65-F5344CB8AC3E}">
        <p14:creationId xmlns:p14="http://schemas.microsoft.com/office/powerpoint/2010/main" val="41477519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52736"/>
            <a:ext cx="9144000" cy="846931"/>
          </a:xfrm>
        </p:spPr>
        <p:txBody>
          <a:bodyPr/>
          <a:lstStyle/>
          <a:p>
            <a:r>
              <a:rPr lang="en-US" sz="4400" dirty="0" smtClean="0">
                <a:solidFill>
                  <a:schemeClr val="accent3"/>
                </a:solidFill>
                <a:latin typeface="Times New Roman" panose="02020603050405020304" pitchFamily="18" charset="0"/>
                <a:cs typeface="Times New Roman" panose="02020603050405020304" pitchFamily="18" charset="0"/>
              </a:rPr>
              <a:t>                    TROJANS</a:t>
            </a:r>
            <a:endParaRPr lang="en-IN" sz="4400"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916832"/>
            <a:ext cx="9036496" cy="4530725"/>
          </a:xfrm>
        </p:spPr>
        <p:txBody>
          <a:bodyPr/>
          <a:lstStyle/>
          <a:p>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Trojan</a:t>
            </a:r>
            <a:r>
              <a:rPr lang="en-US" sz="2400" dirty="0">
                <a:latin typeface="Times New Roman" panose="02020603050405020304" pitchFamily="18" charset="0"/>
                <a:cs typeface="Times New Roman" panose="02020603050405020304" pitchFamily="18" charset="0"/>
              </a:rPr>
              <a:t>, or Trojan horse, is a type of malicious software (malware) that disguises itself as a legitimate or harmless program to deceive users into installing it. Once activated, Trojans can perform a variety of malicious activities, such as stealing sensitive information, creating backdoors for unauthorized access, or downloading and executing additional malware. Unlike viruses, Trojans do not replicate themselves but rely on deception and social engineering to spread.</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DA8F73A3-471E-44A4-9249-54B5D0E4C369}" type="slidenum">
              <a:rPr lang="en-IN" altLang="en-US" smtClean="0"/>
              <a:pPr>
                <a:defRPr/>
              </a:pPr>
              <a:t>46</a:t>
            </a:fld>
            <a:endParaRPr lang="en-IN" altLang="en-US"/>
          </a:p>
        </p:txBody>
      </p:sp>
    </p:spTree>
    <p:extLst>
      <p:ext uri="{BB962C8B-B14F-4D97-AF65-F5344CB8AC3E}">
        <p14:creationId xmlns:p14="http://schemas.microsoft.com/office/powerpoint/2010/main" val="27971603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A8F73A3-471E-44A4-9249-54B5D0E4C369}" type="slidenum">
              <a:rPr lang="en-IN" altLang="en-US" smtClean="0"/>
              <a:pPr>
                <a:defRPr/>
              </a:pPr>
              <a:t>47</a:t>
            </a:fld>
            <a:endParaRPr lang="en-I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24744"/>
            <a:ext cx="8136904" cy="5040560"/>
          </a:xfrm>
          <a:prstGeom prst="rect">
            <a:avLst/>
          </a:prstGeom>
        </p:spPr>
      </p:pic>
    </p:spTree>
    <p:extLst>
      <p:ext uri="{BB962C8B-B14F-4D97-AF65-F5344CB8AC3E}">
        <p14:creationId xmlns:p14="http://schemas.microsoft.com/office/powerpoint/2010/main" val="26241060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52736"/>
            <a:ext cx="9144000" cy="724942"/>
          </a:xfrm>
        </p:spPr>
        <p:txBody>
          <a:bodyPr/>
          <a:lstStyle/>
          <a:p>
            <a:r>
              <a:rPr lang="en-US" sz="4400" b="1" dirty="0" smtClean="0">
                <a:solidFill>
                  <a:schemeClr val="accent3"/>
                </a:solidFill>
                <a:latin typeface="Times New Roman" panose="02020603050405020304" pitchFamily="18" charset="0"/>
                <a:cs typeface="Times New Roman" panose="02020603050405020304" pitchFamily="18" charset="0"/>
              </a:rPr>
              <a:t>                     MALWARE</a:t>
            </a:r>
            <a:endParaRPr lang="en-IN" sz="4400" b="1"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92" y="1772816"/>
            <a:ext cx="8229600" cy="4530725"/>
          </a:xfrm>
        </p:spPr>
        <p:txBody>
          <a:bodyPr/>
          <a:lstStyle/>
          <a:p>
            <a:r>
              <a:rPr lang="en-US" sz="2000" b="1" dirty="0">
                <a:latin typeface="Times New Roman" panose="02020603050405020304" pitchFamily="18" charset="0"/>
                <a:cs typeface="Times New Roman" panose="02020603050405020304" pitchFamily="18" charset="0"/>
              </a:rPr>
              <a:t>Malware</a:t>
            </a:r>
            <a:r>
              <a:rPr lang="en-US" sz="2000" dirty="0">
                <a:latin typeface="Times New Roman" panose="02020603050405020304" pitchFamily="18" charset="0"/>
                <a:cs typeface="Times New Roman" panose="02020603050405020304" pitchFamily="18" charset="0"/>
              </a:rPr>
              <a:t> is a broad term encompassing any software intentionally designed to cause damage or perform unwanted actions on a computer, server, client, or network. This malicious software can take various forms, including viruses, worms, Trojans, spyware, adware, and ransomware. The primary goal of malware is to compromise the integrity, confidentiality, or availability of information systems. Malware can be used to steal sensitive data, such as personal information or financial details, disrupt operations by corrupting or deleting files, or gain unauthorized access to systems, allowing attackers to control the affected machines remotely. The methods of infection can vary, including email attachments, malicious websites, software downloads, and network vulnerabilities. The impact of malware can range from minor annoyances to severe disruptions and substantial financial losses for individuals and organizations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DA8F73A3-471E-44A4-9249-54B5D0E4C369}" type="slidenum">
              <a:rPr lang="en-IN" altLang="en-US" sz="2000" smtClean="0">
                <a:latin typeface="Times New Roman" panose="02020603050405020304" pitchFamily="18" charset="0"/>
                <a:cs typeface="Times New Roman" panose="02020603050405020304" pitchFamily="18" charset="0"/>
              </a:rPr>
              <a:pPr>
                <a:defRPr/>
              </a:pPr>
              <a:t>48</a:t>
            </a:fld>
            <a:endParaRPr lang="en-IN" alt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17116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A8F73A3-471E-44A4-9249-54B5D0E4C369}" type="slidenum">
              <a:rPr lang="en-IN" altLang="en-US" smtClean="0"/>
              <a:pPr>
                <a:defRPr/>
              </a:pPr>
              <a:t>49</a:t>
            </a:fld>
            <a:endParaRPr lang="en-IN" alt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608" y="1052736"/>
            <a:ext cx="7128791" cy="4824536"/>
          </a:xfrm>
          <a:prstGeom prst="rect">
            <a:avLst/>
          </a:prstGeom>
        </p:spPr>
      </p:pic>
    </p:spTree>
    <p:extLst>
      <p:ext uri="{BB962C8B-B14F-4D97-AF65-F5344CB8AC3E}">
        <p14:creationId xmlns:p14="http://schemas.microsoft.com/office/powerpoint/2010/main" val="9798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pPr>
              <a:defRPr/>
            </a:pPr>
            <a:fld id="{6F7EA45D-ED17-4DDE-891B-8F8586B86367}" type="slidenum">
              <a:rPr lang="en-IN" altLang="en-US"/>
              <a:pPr>
                <a:defRPr/>
              </a:pPr>
              <a:t>5</a:t>
            </a:fld>
            <a:endParaRPr lang="en-IN" altLang="en-US"/>
          </a:p>
        </p:txBody>
      </p:sp>
      <p:sp>
        <p:nvSpPr>
          <p:cNvPr id="21509" name="Rectangle 3"/>
          <p:cNvSpPr>
            <a:spLocks noGrp="1" noChangeArrowheads="1"/>
          </p:cNvSpPr>
          <p:nvPr>
            <p:ph type="body" sz="half" idx="1"/>
          </p:nvPr>
        </p:nvSpPr>
        <p:spPr>
          <a:xfrm>
            <a:off x="457200" y="1916832"/>
            <a:ext cx="8218488" cy="4033118"/>
          </a:xfrm>
        </p:spPr>
        <p:txBody>
          <a:bodyPr/>
          <a:lstStyle/>
          <a:p>
            <a:pPr algn="just" eaLnBrk="1" hangingPunct="1"/>
            <a:r>
              <a:rPr lang="en-US" sz="2400" dirty="0">
                <a:latin typeface="Times New Roman" pitchFamily="18" charset="0"/>
              </a:rPr>
              <a:t>For symmetric encryption to work, the two parties to an exchange must share the same key, and that key must be protected from access by others.</a:t>
            </a:r>
          </a:p>
          <a:p>
            <a:pPr algn="just" eaLnBrk="1" hangingPunct="1"/>
            <a:endParaRPr lang="en-US" sz="2400" dirty="0">
              <a:latin typeface="Times New Roman" pitchFamily="18" charset="0"/>
            </a:endParaRPr>
          </a:p>
          <a:p>
            <a:pPr algn="just" eaLnBrk="1" hangingPunct="1"/>
            <a:r>
              <a:rPr lang="en-US" sz="2400" dirty="0">
                <a:latin typeface="Times New Roman" pitchFamily="18" charset="0"/>
              </a:rPr>
              <a:t>The strength of any cryptographic system rests with the key distribution technique, a term that refers to the means of delivering a key to two parties who wish to exchange data, without allowing others to see the key.</a:t>
            </a:r>
          </a:p>
          <a:p>
            <a:pPr algn="just" eaLnBrk="1" hangingPunct="1"/>
            <a:endParaRPr lang="en-US" sz="2400" dirty="0">
              <a:latin typeface="Times New Roman" pitchFamily="18" charset="0"/>
            </a:endParaRPr>
          </a:p>
        </p:txBody>
      </p:sp>
      <p:sp>
        <p:nvSpPr>
          <p:cNvPr id="6" name="Title 1"/>
          <p:cNvSpPr>
            <a:spLocks noGrp="1"/>
          </p:cNvSpPr>
          <p:nvPr>
            <p:ph type="title"/>
          </p:nvPr>
        </p:nvSpPr>
        <p:spPr>
          <a:xfrm>
            <a:off x="71650" y="987425"/>
            <a:ext cx="9072350" cy="732194"/>
          </a:xfrm>
        </p:spPr>
        <p:txBody>
          <a:bodyPr/>
          <a:lstStyle/>
          <a:p>
            <a:r>
              <a:rPr lang="en-US" dirty="0" smtClean="0"/>
              <a:t>                           Contents</a:t>
            </a:r>
            <a:endParaRPr lang="en-IN" dirty="0"/>
          </a:p>
        </p:txBody>
      </p:sp>
      <p:sp>
        <p:nvSpPr>
          <p:cNvPr id="7" name="Title 1"/>
          <p:cNvSpPr txBox="1">
            <a:spLocks/>
          </p:cNvSpPr>
          <p:nvPr/>
        </p:nvSpPr>
        <p:spPr>
          <a:xfrm>
            <a:off x="0" y="980728"/>
            <a:ext cx="9144000" cy="732194"/>
          </a:xfrm>
          <a:prstGeom prst="rect">
            <a:avLst/>
          </a:prstGeom>
          <a:solidFill>
            <a:srgbClr val="2F5496"/>
          </a:solid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0000"/>
              </a:buClr>
              <a:buSzPts val="1400"/>
              <a:buFont typeface="Arial"/>
              <a:buNone/>
              <a:defRPr sz="3000" b="1" i="0" u="none" strike="noStrike" cap="none">
                <a:solidFill>
                  <a:schemeClr val="lt1"/>
                </a:solidFill>
                <a:latin typeface="Calibri"/>
                <a:ea typeface="Calibri"/>
                <a:cs typeface="Calibri"/>
                <a:sym typeface="Calibri"/>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000000"/>
              </a:buClr>
              <a:buSzPts val="1400"/>
              <a:buFont typeface="Arial"/>
              <a:buNone/>
              <a:tabLst/>
              <a:defRPr/>
            </a:pPr>
            <a:r>
              <a:rPr kumimoji="0" lang="en-US" sz="3000" b="1" i="0" u="none" strike="noStrike" kern="0" cap="none" spc="0" normalizeH="0" baseline="0" noProof="0" dirty="0" smtClean="0">
                <a:ln>
                  <a:noFill/>
                </a:ln>
                <a:solidFill>
                  <a:srgbClr val="FFFFFF"/>
                </a:solidFill>
                <a:effectLst/>
                <a:uLnTx/>
                <a:uFillTx/>
                <a:latin typeface="Calibri"/>
                <a:ea typeface="Calibri"/>
                <a:cs typeface="Calibri"/>
                <a:sym typeface="Calibri"/>
              </a:rPr>
              <a:t>                                      key Distribution</a:t>
            </a:r>
            <a:endParaRPr kumimoji="0" lang="en-IN" sz="3000" b="1"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2" y="836712"/>
            <a:ext cx="9139808" cy="846931"/>
          </a:xfrm>
        </p:spPr>
        <p:txBody>
          <a:bodyPr/>
          <a:lstStyle/>
          <a:p>
            <a:pPr algn="ctr"/>
            <a:r>
              <a:rPr lang="en-US" sz="4400" b="1" dirty="0" smtClean="0">
                <a:solidFill>
                  <a:schemeClr val="accent3"/>
                </a:solidFill>
                <a:latin typeface="Times New Roman" panose="02020603050405020304" pitchFamily="18" charset="0"/>
                <a:cs typeface="Times New Roman" panose="02020603050405020304" pitchFamily="18" charset="0"/>
              </a:rPr>
              <a:t>RANSOMEWARE</a:t>
            </a:r>
            <a:endParaRPr lang="en-IN" sz="4400" b="1"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b="1" dirty="0">
                <a:latin typeface="Times New Roman" panose="02020603050405020304" pitchFamily="18" charset="0"/>
                <a:cs typeface="Times New Roman" panose="02020603050405020304" pitchFamily="18" charset="0"/>
              </a:rPr>
              <a:t>Ransomware</a:t>
            </a:r>
            <a:r>
              <a:rPr lang="en-US" sz="2000" dirty="0">
                <a:latin typeface="Times New Roman" panose="02020603050405020304" pitchFamily="18" charset="0"/>
                <a:cs typeface="Times New Roman" panose="02020603050405020304" pitchFamily="18" charset="0"/>
              </a:rPr>
              <a:t> is a specific type of malware that represents a significant and growing threat to both individuals and organizations. Once it infects a system, ransomware encrypts the victim's files, rendering them inaccessible, or locks the user out of their system entirely. The attacker then demands a ransom payment, typically in cryptocurrency, in exchange for the decryption key or to unlock the system. Ransomware can spread through phishing emails, malicious downloads, or exploiting vulnerabilities in software or networks. The consequences of a ransomware attack can be devastating, including the loss of critical data, disruption of business operations, and significant financial costs related to the ransom payment, recovery efforts, and potential legal liabilities. Even if the ransom is paid, there is no guarantee that the attackers will provide the decryption key or that the decrypted data will be intact and usable. Preventing ransomware involves a combination of robust cybersecurity practices, such as regular data backups, user education on phishing, maintaining updated software, and employing security measures like firewalls and antivirus programs. </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DA8F73A3-471E-44A4-9249-54B5D0E4C369}" type="slidenum">
              <a:rPr lang="en-IN" altLang="en-US" sz="2000" smtClean="0">
                <a:latin typeface="Times New Roman" panose="02020603050405020304" pitchFamily="18" charset="0"/>
                <a:cs typeface="Times New Roman" panose="02020603050405020304" pitchFamily="18" charset="0"/>
              </a:rPr>
              <a:pPr>
                <a:defRPr/>
              </a:pPr>
              <a:t>50</a:t>
            </a:fld>
            <a:endParaRPr lang="en-IN" alt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59116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17080"/>
            <a:ext cx="8229600" cy="4296965"/>
          </a:xfrm>
        </p:spPr>
      </p:pic>
      <p:sp>
        <p:nvSpPr>
          <p:cNvPr id="4" name="Slide Number Placeholder 3"/>
          <p:cNvSpPr>
            <a:spLocks noGrp="1"/>
          </p:cNvSpPr>
          <p:nvPr>
            <p:ph type="sldNum" sz="quarter" idx="12"/>
          </p:nvPr>
        </p:nvSpPr>
        <p:spPr/>
        <p:txBody>
          <a:bodyPr/>
          <a:lstStyle/>
          <a:p>
            <a:pPr>
              <a:defRPr/>
            </a:pPr>
            <a:fld id="{DA8F73A3-471E-44A4-9249-54B5D0E4C369}" type="slidenum">
              <a:rPr lang="en-IN" altLang="en-US" smtClean="0"/>
              <a:pPr>
                <a:defRPr/>
              </a:pPr>
              <a:t>51</a:t>
            </a:fld>
            <a:endParaRPr lang="en-IN" altLang="en-US"/>
          </a:p>
        </p:txBody>
      </p:sp>
    </p:spTree>
    <p:extLst>
      <p:ext uri="{BB962C8B-B14F-4D97-AF65-F5344CB8AC3E}">
        <p14:creationId xmlns:p14="http://schemas.microsoft.com/office/powerpoint/2010/main" val="29317824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A8F73A3-471E-44A4-9249-54B5D0E4C369}" type="slidenum">
              <a:rPr lang="en-IN" altLang="en-US" smtClean="0"/>
              <a:pPr>
                <a:defRPr/>
              </a:pPr>
              <a:t>52</a:t>
            </a:fld>
            <a:endParaRPr lang="en-IN" altLang="en-US"/>
          </a:p>
        </p:txBody>
      </p:sp>
    </p:spTree>
    <p:extLst>
      <p:ext uri="{BB962C8B-B14F-4D97-AF65-F5344CB8AC3E}">
        <p14:creationId xmlns:p14="http://schemas.microsoft.com/office/powerpoint/2010/main" val="57500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705"/>
        <p:cNvGrpSpPr/>
        <p:nvPr/>
      </p:nvGrpSpPr>
      <p:grpSpPr>
        <a:xfrm>
          <a:off x="0" y="0"/>
          <a:ext cx="0" cy="0"/>
          <a:chOff x="0" y="0"/>
          <a:chExt cx="0" cy="0"/>
        </a:xfrm>
      </p:grpSpPr>
      <p:sp>
        <p:nvSpPr>
          <p:cNvPr id="1706" name="Google Shape;1706;p94"/>
          <p:cNvSpPr/>
          <p:nvPr/>
        </p:nvSpPr>
        <p:spPr>
          <a:xfrm>
            <a:off x="0" y="3214688"/>
            <a:ext cx="9144000" cy="3643312"/>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1708" name="Google Shape;1708;p94" descr="C:\Users\parul\Desktop\2.png"/>
          <p:cNvPicPr preferRelativeResize="0"/>
          <p:nvPr/>
        </p:nvPicPr>
        <p:blipFill rotWithShape="1">
          <a:blip r:embed="rId3">
            <a:alphaModFix/>
          </a:blip>
          <a:srcRect/>
          <a:stretch/>
        </p:blipFill>
        <p:spPr>
          <a:xfrm>
            <a:off x="2433638" y="4000500"/>
            <a:ext cx="4276725" cy="571500"/>
          </a:xfrm>
          <a:prstGeom prst="rect">
            <a:avLst/>
          </a:prstGeom>
          <a:noFill/>
          <a:ln>
            <a:noFill/>
          </a:ln>
        </p:spPr>
      </p:pic>
      <p:pic>
        <p:nvPicPr>
          <p:cNvPr id="1709" name="Google Shape;1709;p94" descr="C:\Users\parul\Desktop\Cover Page with yellow patch - Version 18.png"/>
          <p:cNvPicPr preferRelativeResize="0"/>
          <p:nvPr/>
        </p:nvPicPr>
        <p:blipFill rotWithShape="1">
          <a:blip r:embed="rId4">
            <a:alphaModFix/>
          </a:blip>
          <a:srcRect/>
          <a:stretch/>
        </p:blipFill>
        <p:spPr>
          <a:xfrm>
            <a:off x="3038475" y="4946650"/>
            <a:ext cx="3067050" cy="260350"/>
          </a:xfrm>
          <a:prstGeom prst="rect">
            <a:avLst/>
          </a:prstGeom>
          <a:noFill/>
          <a:ln>
            <a:noFill/>
          </a:ln>
        </p:spPr>
      </p:pic>
      <p:sp>
        <p:nvSpPr>
          <p:cNvPr id="1710" name="Google Shape;1710;p94"/>
          <p:cNvSpPr/>
          <p:nvPr/>
        </p:nvSpPr>
        <p:spPr>
          <a:xfrm>
            <a:off x="0" y="6003925"/>
            <a:ext cx="9144000" cy="3571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711" name="Google Shape;1711;p94"/>
          <p:cNvSpPr/>
          <p:nvPr/>
        </p:nvSpPr>
        <p:spPr>
          <a:xfrm>
            <a:off x="3249613" y="5997575"/>
            <a:ext cx="2644775" cy="36988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2"/>
              </a:buClr>
              <a:buSzPts val="1800"/>
              <a:buFont typeface="Arial"/>
              <a:buNone/>
            </a:pPr>
            <a:r>
              <a:rPr lang="en-IN" sz="1800">
                <a:solidFill>
                  <a:schemeClr val="dk2"/>
                </a:solidFill>
                <a:latin typeface="Calibri"/>
                <a:ea typeface="Calibri"/>
                <a:cs typeface="Calibri"/>
                <a:sym typeface="Calibri"/>
              </a:rPr>
              <a:t>www.paruluniversity.ac.in</a:t>
            </a:r>
            <a:endParaRPr/>
          </a:p>
        </p:txBody>
      </p:sp>
      <p:pic>
        <p:nvPicPr>
          <p:cNvPr id="1712" name="Google Shape;1712;p94"/>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374632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12"/>
                                        </p:tgtEl>
                                        <p:attrNameLst>
                                          <p:attrName>style.visibility</p:attrName>
                                        </p:attrNameLst>
                                      </p:cBhvr>
                                      <p:to>
                                        <p:strVal val="visible"/>
                                      </p:to>
                                    </p:set>
                                    <p:animEffect transition="in" filter="fade">
                                      <p:cBhvr>
                                        <p:cTn id="7" dur="1"/>
                                        <p:tgtEl>
                                          <p:spTgt spid="1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pPr>
              <a:defRPr/>
            </a:pPr>
            <a:fld id="{3657BD56-8502-4323-AB62-0313CEA36E0A}" type="slidenum">
              <a:rPr lang="en-IN" altLang="en-US"/>
              <a:pPr>
                <a:defRPr/>
              </a:pPr>
              <a:t>6</a:t>
            </a:fld>
            <a:endParaRPr lang="en-IN" altLang="en-US"/>
          </a:p>
        </p:txBody>
      </p:sp>
      <p:sp>
        <p:nvSpPr>
          <p:cNvPr id="22533" name="Rectangle 3"/>
          <p:cNvSpPr>
            <a:spLocks noGrp="1" noChangeArrowheads="1"/>
          </p:cNvSpPr>
          <p:nvPr>
            <p:ph type="body" sz="half" idx="1"/>
          </p:nvPr>
        </p:nvSpPr>
        <p:spPr>
          <a:xfrm>
            <a:off x="0" y="1844824"/>
            <a:ext cx="8218488" cy="4824412"/>
          </a:xfrm>
        </p:spPr>
        <p:txBody>
          <a:bodyPr/>
          <a:lstStyle/>
          <a:p>
            <a:pPr algn="just" eaLnBrk="1" hangingPunct="1"/>
            <a:r>
              <a:rPr lang="en-US" sz="2400" dirty="0">
                <a:latin typeface="Times New Roman" pitchFamily="18" charset="0"/>
              </a:rPr>
              <a:t>For two parties A and B wish to communicate, key distribution can be achieved in a number of ways, as follows:</a:t>
            </a:r>
          </a:p>
          <a:p>
            <a:pPr algn="just" eaLnBrk="1" hangingPunct="1"/>
            <a:r>
              <a:rPr lang="en-US" sz="2400" dirty="0">
                <a:latin typeface="Times New Roman" pitchFamily="18" charset="0"/>
              </a:rPr>
              <a:t>A can select the key and physically deliver it to B.</a:t>
            </a:r>
          </a:p>
          <a:p>
            <a:pPr algn="just" eaLnBrk="1" hangingPunct="1"/>
            <a:r>
              <a:rPr lang="en-US" sz="2400" dirty="0">
                <a:latin typeface="Times New Roman" pitchFamily="18" charset="0"/>
              </a:rPr>
              <a:t>A third party can select the key and physically deliver it to A and B.</a:t>
            </a:r>
          </a:p>
          <a:p>
            <a:pPr algn="just" eaLnBrk="1" hangingPunct="1"/>
            <a:r>
              <a:rPr lang="en-US" sz="2400" dirty="0">
                <a:latin typeface="Times New Roman" pitchFamily="18" charset="0"/>
              </a:rPr>
              <a:t>If A and B have previously and recently used a key, one party can transmit the new key to the other, encrypted using the old key.</a:t>
            </a:r>
          </a:p>
          <a:p>
            <a:pPr algn="just" eaLnBrk="1" hangingPunct="1"/>
            <a:r>
              <a:rPr lang="en-US" sz="2400" dirty="0">
                <a:latin typeface="Times New Roman" pitchFamily="18" charset="0"/>
              </a:rPr>
              <a:t>If A and B has an encrypted connection to a third party C, C can deliver a key on the encrypted links to A and B.</a:t>
            </a:r>
          </a:p>
        </p:txBody>
      </p:sp>
      <p:sp>
        <p:nvSpPr>
          <p:cNvPr id="3" name="Title 2"/>
          <p:cNvSpPr>
            <a:spLocks noGrp="1"/>
          </p:cNvSpPr>
          <p:nvPr>
            <p:ph type="title"/>
          </p:nvPr>
        </p:nvSpPr>
        <p:spPr/>
        <p:txBody>
          <a:bodyPr/>
          <a:lstStyle/>
          <a:p>
            <a:r>
              <a:rPr lang="en-US" dirty="0" smtClean="0"/>
              <a:t>Key distribution</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pPr>
              <a:defRPr/>
            </a:pPr>
            <a:fld id="{4E1893A1-AD50-46E9-8261-68F4A9FE5228}" type="slidenum">
              <a:rPr lang="en-IN" altLang="en-US"/>
              <a:pPr>
                <a:defRPr/>
              </a:pPr>
              <a:t>7</a:t>
            </a:fld>
            <a:endParaRPr lang="en-IN" altLang="en-US"/>
          </a:p>
        </p:txBody>
      </p:sp>
      <p:sp>
        <p:nvSpPr>
          <p:cNvPr id="23557" name="Rectangle 3"/>
          <p:cNvSpPr>
            <a:spLocks noGrp="1" noChangeArrowheads="1"/>
          </p:cNvSpPr>
          <p:nvPr>
            <p:ph type="body" sz="half" idx="1"/>
          </p:nvPr>
        </p:nvSpPr>
        <p:spPr>
          <a:xfrm>
            <a:off x="179512" y="1628800"/>
            <a:ext cx="8712968" cy="4824412"/>
          </a:xfrm>
        </p:spPr>
        <p:txBody>
          <a:bodyPr/>
          <a:lstStyle/>
          <a:p>
            <a:pPr algn="just" eaLnBrk="1" hangingPunct="1"/>
            <a:r>
              <a:rPr lang="en-US" sz="2400" dirty="0">
                <a:latin typeface="Times New Roman" pitchFamily="18" charset="0"/>
              </a:rPr>
              <a:t>In symmetric encryption is number of user is N then total [n(n-1)]/2 number of keys are required.</a:t>
            </a:r>
          </a:p>
          <a:p>
            <a:pPr algn="just" eaLnBrk="1" hangingPunct="1"/>
            <a:endParaRPr lang="en-US" sz="2400" dirty="0">
              <a:latin typeface="Times New Roman" pitchFamily="18" charset="0"/>
            </a:endParaRPr>
          </a:p>
          <a:p>
            <a:pPr algn="just" eaLnBrk="1" hangingPunct="1"/>
            <a:r>
              <a:rPr lang="en-US" sz="2400" dirty="0">
                <a:latin typeface="Times New Roman" pitchFamily="18" charset="0"/>
              </a:rPr>
              <a:t>If we use 4</a:t>
            </a:r>
            <a:r>
              <a:rPr lang="en-US" sz="2400" baseline="30000" dirty="0">
                <a:latin typeface="Times New Roman" pitchFamily="18" charset="0"/>
              </a:rPr>
              <a:t>th</a:t>
            </a:r>
            <a:r>
              <a:rPr lang="en-US" sz="2400" dirty="0">
                <a:latin typeface="Times New Roman" pitchFamily="18" charset="0"/>
              </a:rPr>
              <a:t> option of key distribution the N number of keys only are required.</a:t>
            </a:r>
          </a:p>
          <a:p>
            <a:pPr algn="just" eaLnBrk="1" hangingPunct="1"/>
            <a:endParaRPr lang="en-US" sz="2400" dirty="0">
              <a:latin typeface="Times New Roman" pitchFamily="18" charset="0"/>
            </a:endParaRPr>
          </a:p>
          <a:p>
            <a:pPr algn="just" eaLnBrk="1" hangingPunct="1"/>
            <a:r>
              <a:rPr lang="en-US" sz="2400" dirty="0">
                <a:latin typeface="Times New Roman" pitchFamily="18" charset="0"/>
              </a:rPr>
              <a:t>Session key</a:t>
            </a:r>
          </a:p>
          <a:p>
            <a:pPr algn="just" eaLnBrk="1" hangingPunct="1"/>
            <a:endParaRPr lang="en-US" sz="2400" dirty="0">
              <a:latin typeface="Times New Roman" pitchFamily="18" charset="0"/>
            </a:endParaRPr>
          </a:p>
          <a:p>
            <a:pPr algn="just" eaLnBrk="1" hangingPunct="1"/>
            <a:r>
              <a:rPr lang="en-US" sz="2400" dirty="0">
                <a:latin typeface="Times New Roman" pitchFamily="18" charset="0"/>
              </a:rPr>
              <a:t>Master key</a:t>
            </a:r>
          </a:p>
        </p:txBody>
      </p:sp>
      <p:sp>
        <p:nvSpPr>
          <p:cNvPr id="2" name="Title 1"/>
          <p:cNvSpPr>
            <a:spLocks noGrp="1"/>
          </p:cNvSpPr>
          <p:nvPr>
            <p:ph type="title"/>
          </p:nvPr>
        </p:nvSpPr>
        <p:spPr>
          <a:xfrm>
            <a:off x="0" y="980728"/>
            <a:ext cx="8964846" cy="732194"/>
          </a:xfrm>
        </p:spPr>
        <p:txBody>
          <a:bodyPr/>
          <a:lstStyle/>
          <a:p>
            <a:r>
              <a:rPr lang="en-US" dirty="0" smtClean="0"/>
              <a:t>Key distribution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pPr>
              <a:defRPr/>
            </a:pPr>
            <a:r>
              <a:rPr lang="en-IN" altLang="en-US"/>
              <a:t>Information Security</a:t>
            </a:r>
          </a:p>
        </p:txBody>
      </p:sp>
      <p:sp>
        <p:nvSpPr>
          <p:cNvPr id="5" name="Slide Number Placeholder 6"/>
          <p:cNvSpPr>
            <a:spLocks noGrp="1"/>
          </p:cNvSpPr>
          <p:nvPr>
            <p:ph type="sldNum" sz="quarter" idx="12"/>
          </p:nvPr>
        </p:nvSpPr>
        <p:spPr/>
        <p:txBody>
          <a:bodyPr/>
          <a:lstStyle/>
          <a:p>
            <a:pPr>
              <a:defRPr/>
            </a:pPr>
            <a:fld id="{A846A354-6C0D-4F89-8405-724A019D0E08}" type="slidenum">
              <a:rPr lang="en-IN" altLang="en-US"/>
              <a:pPr>
                <a:defRPr/>
              </a:pPr>
              <a:t>8</a:t>
            </a:fld>
            <a:endParaRPr lang="en-IN" altLang="en-US"/>
          </a:p>
        </p:txBody>
      </p:sp>
      <p:sp>
        <p:nvSpPr>
          <p:cNvPr id="24580" name="Rectangle 2"/>
          <p:cNvSpPr>
            <a:spLocks noGrp="1" noChangeArrowheads="1"/>
          </p:cNvSpPr>
          <p:nvPr>
            <p:ph type="title"/>
          </p:nvPr>
        </p:nvSpPr>
        <p:spPr>
          <a:xfrm>
            <a:off x="21208" y="1052736"/>
            <a:ext cx="8229600" cy="703262"/>
          </a:xfrm>
        </p:spPr>
        <p:txBody>
          <a:bodyPr/>
          <a:lstStyle/>
          <a:p>
            <a:pPr eaLnBrk="1" hangingPunct="1"/>
            <a:r>
              <a:rPr lang="en-US" sz="2800" b="1" dirty="0">
                <a:latin typeface="Times New Roman" pitchFamily="18" charset="0"/>
              </a:rPr>
              <a:t>Key Distribution Scenario</a:t>
            </a:r>
          </a:p>
        </p:txBody>
      </p:sp>
      <p:sp>
        <p:nvSpPr>
          <p:cNvPr id="24581" name="Rectangle 3"/>
          <p:cNvSpPr>
            <a:spLocks noGrp="1" noChangeArrowheads="1"/>
          </p:cNvSpPr>
          <p:nvPr>
            <p:ph type="body" sz="half" idx="1"/>
          </p:nvPr>
        </p:nvSpPr>
        <p:spPr>
          <a:xfrm>
            <a:off x="467544" y="1628800"/>
            <a:ext cx="8218488" cy="4824412"/>
          </a:xfrm>
        </p:spPr>
        <p:txBody>
          <a:bodyPr/>
          <a:lstStyle/>
          <a:p>
            <a:pPr algn="just" eaLnBrk="1" hangingPunct="1"/>
            <a:r>
              <a:rPr lang="en-US" sz="2400" dirty="0">
                <a:latin typeface="Times New Roman" pitchFamily="18" charset="0"/>
              </a:rPr>
              <a:t>Let us assume that user A wishes to establish a logical connection with B and requires a one-time session key to protect the data transmitted over the connection.</a:t>
            </a:r>
          </a:p>
          <a:p>
            <a:pPr algn="just" eaLnBrk="1" hangingPunct="1"/>
            <a:endParaRPr lang="en-US" sz="2400" dirty="0">
              <a:latin typeface="Times New Roman" pitchFamily="18" charset="0"/>
            </a:endParaRPr>
          </a:p>
          <a:p>
            <a:pPr algn="just" eaLnBrk="1" hangingPunct="1"/>
            <a:r>
              <a:rPr lang="en-US" sz="2400" dirty="0">
                <a:latin typeface="Times New Roman" pitchFamily="18" charset="0"/>
              </a:rPr>
              <a:t>A has a master key, </a:t>
            </a:r>
            <a:r>
              <a:rPr lang="en-US" sz="2400" dirty="0" err="1">
                <a:latin typeface="Times New Roman" pitchFamily="18" charset="0"/>
              </a:rPr>
              <a:t>Ka</a:t>
            </a:r>
            <a:r>
              <a:rPr lang="en-US" sz="2400" dirty="0">
                <a:latin typeface="Times New Roman" pitchFamily="18" charset="0"/>
              </a:rPr>
              <a:t>, known only to itself and the KDC; similarly, B shares the master key, Kb with the KDC.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pPr>
              <a:defRPr/>
            </a:pPr>
            <a:fld id="{1BF37EC4-8D74-4B99-8BE4-A6DDFDB4987A}" type="slidenum">
              <a:rPr lang="en-IN" altLang="en-US"/>
              <a:pPr>
                <a:defRPr/>
              </a:pPr>
              <a:t>9</a:t>
            </a:fld>
            <a:endParaRPr lang="en-IN" altLang="en-US"/>
          </a:p>
        </p:txBody>
      </p:sp>
      <p:sp>
        <p:nvSpPr>
          <p:cNvPr id="26628" name="Rectangle 2"/>
          <p:cNvSpPr>
            <a:spLocks noGrp="1" noChangeArrowheads="1"/>
          </p:cNvSpPr>
          <p:nvPr>
            <p:ph type="title"/>
          </p:nvPr>
        </p:nvSpPr>
        <p:spPr>
          <a:xfrm>
            <a:off x="0" y="980728"/>
            <a:ext cx="8229600" cy="703262"/>
          </a:xfrm>
        </p:spPr>
        <p:txBody>
          <a:bodyPr/>
          <a:lstStyle/>
          <a:p>
            <a:pPr eaLnBrk="1" hangingPunct="1"/>
            <a:r>
              <a:rPr lang="en-US" sz="2800" b="1" dirty="0">
                <a:latin typeface="Times New Roman" pitchFamily="18" charset="0"/>
              </a:rPr>
              <a:t>Key Distribution Scenario (Conti…)</a:t>
            </a:r>
          </a:p>
        </p:txBody>
      </p:sp>
      <p:sp>
        <p:nvSpPr>
          <p:cNvPr id="26629" name="Rectangle 3"/>
          <p:cNvSpPr>
            <a:spLocks noGrp="1" noChangeArrowheads="1"/>
          </p:cNvSpPr>
          <p:nvPr>
            <p:ph type="body" sz="half" idx="1"/>
          </p:nvPr>
        </p:nvSpPr>
        <p:spPr>
          <a:xfrm>
            <a:off x="107504" y="2132856"/>
            <a:ext cx="8218488" cy="4824412"/>
          </a:xfrm>
        </p:spPr>
        <p:txBody>
          <a:bodyPr/>
          <a:lstStyle/>
          <a:p>
            <a:pPr algn="just" eaLnBrk="1" hangingPunct="1"/>
            <a:r>
              <a:rPr lang="en-US" sz="2400" dirty="0">
                <a:latin typeface="Times New Roman" pitchFamily="18" charset="0"/>
              </a:rPr>
              <a:t>A issues a request to KDC for a session key to protect a logical connection to B.</a:t>
            </a:r>
          </a:p>
          <a:p>
            <a:pPr algn="just" eaLnBrk="1" hangingPunct="1"/>
            <a:r>
              <a:rPr lang="en-US" sz="2400" dirty="0">
                <a:latin typeface="Times New Roman" pitchFamily="18" charset="0"/>
              </a:rPr>
              <a:t>The message includes the identity of A and B and unique identifier, N1, for this transaction, which is refer to as </a:t>
            </a:r>
            <a:r>
              <a:rPr lang="en-US" sz="2400" b="1" dirty="0">
                <a:latin typeface="Times New Roman" pitchFamily="18" charset="0"/>
              </a:rPr>
              <a:t>nonce</a:t>
            </a:r>
            <a:r>
              <a:rPr lang="en-US" sz="2400" dirty="0">
                <a:latin typeface="Times New Roman" pitchFamily="18" charset="0"/>
              </a:rPr>
              <a:t>.</a:t>
            </a:r>
          </a:p>
          <a:p>
            <a:pPr algn="just" eaLnBrk="1" hangingPunct="1"/>
            <a:r>
              <a:rPr lang="en-US" sz="2400" dirty="0">
                <a:latin typeface="Times New Roman" pitchFamily="18" charset="0"/>
              </a:rPr>
              <a:t>The nonce may be a timestamp, counter, or a random number; the minimum requirement is that it differs with each request.</a:t>
            </a:r>
          </a:p>
          <a:p>
            <a:pPr algn="just" eaLnBrk="1" hangingPunct="1"/>
            <a:r>
              <a:rPr lang="en-US" sz="2400" dirty="0">
                <a:latin typeface="Times New Roman" pitchFamily="18" charset="0"/>
              </a:rPr>
              <a:t>It prevent masquerade, it should be difficult for an opponent to guess the nonce.</a:t>
            </a:r>
          </a:p>
          <a:p>
            <a:pPr algn="just" eaLnBrk="1" hangingPunct="1"/>
            <a:r>
              <a:rPr lang="en-US" sz="2400" dirty="0">
                <a:latin typeface="Times New Roman" pitchFamily="18" charset="0"/>
              </a:rPr>
              <a:t>Thus, a random number is a good choice for a nonce.</a:t>
            </a:r>
          </a:p>
          <a:p>
            <a:pPr algn="just" eaLnBrk="1" hangingPunct="1"/>
            <a:endParaRPr lang="en-US" sz="2400" dirty="0">
              <a:latin typeface="Times New Roman" pitchFamily="18" charset="0"/>
            </a:endParaRPr>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IN"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IN"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11018</TotalTime>
  <Words>2691</Words>
  <Application>Microsoft Office PowerPoint</Application>
  <PresentationFormat>On-screen Show (4:3)</PresentationFormat>
  <Paragraphs>234</Paragraphs>
  <Slides>53</Slides>
  <Notes>1</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Edge</vt:lpstr>
      <vt:lpstr>PowerPoint Presentation</vt:lpstr>
      <vt:lpstr>PowerPoint Presentation</vt:lpstr>
      <vt:lpstr>PowerPoint Presentation</vt:lpstr>
      <vt:lpstr>                                   Contents  </vt:lpstr>
      <vt:lpstr>                           Contents</vt:lpstr>
      <vt:lpstr>Key distribution</vt:lpstr>
      <vt:lpstr>Key distribution</vt:lpstr>
      <vt:lpstr>Key Distribution Scenario</vt:lpstr>
      <vt:lpstr>Key Distribution Scenario (Conti…)</vt:lpstr>
      <vt:lpstr>Hierarchical Key Control</vt:lpstr>
      <vt:lpstr>Session Key Lifetime</vt:lpstr>
      <vt:lpstr>Session Key Lifetime (Conti…)</vt:lpstr>
      <vt:lpstr>A Transparent Key Control Scheme</vt:lpstr>
      <vt:lpstr>PowerPoint Presentation</vt:lpstr>
      <vt:lpstr>A Transparent Key Control Scheme (Conti…)</vt:lpstr>
      <vt:lpstr>A Transparent Key Control Scheme (Conti…)</vt:lpstr>
      <vt:lpstr>Decentralized Key Control</vt:lpstr>
      <vt:lpstr>Decentralized Key Control</vt:lpstr>
      <vt:lpstr>PowerPoint Presentation</vt:lpstr>
      <vt:lpstr>Simple Secret Key Distribution</vt:lpstr>
      <vt:lpstr>PowerPoint Presentation</vt:lpstr>
      <vt:lpstr>Secret Key Distribution with Confidentiality and Authentication</vt:lpstr>
      <vt:lpstr>PowerPoint Presentation</vt:lpstr>
      <vt:lpstr>Secret Key Distribution with Confidentiality and Authentication</vt:lpstr>
      <vt:lpstr>PowerPoint Presentation</vt:lpstr>
      <vt:lpstr>Diffie Hellman key exchange</vt:lpstr>
      <vt:lpstr>PowerPoint Presentation</vt:lpstr>
      <vt:lpstr>Distribution of public key</vt:lpstr>
      <vt:lpstr>Public announcement  </vt:lpstr>
      <vt:lpstr>Publicly available directory  </vt:lpstr>
      <vt:lpstr>PowerPoint Presentation</vt:lpstr>
      <vt:lpstr>Public-key authority   </vt:lpstr>
      <vt:lpstr>Public-key certificates   </vt:lpstr>
      <vt:lpstr>X.509 certificates   </vt:lpstr>
      <vt:lpstr>X.509 certificates cont…..</vt:lpstr>
      <vt:lpstr>           Public key certificate</vt:lpstr>
      <vt:lpstr>PowerPoint Presentation</vt:lpstr>
      <vt:lpstr>PowerPoint Presentation</vt:lpstr>
      <vt:lpstr>PowerPoint Presentation</vt:lpstr>
      <vt:lpstr>Notation to define a certificate:</vt:lpstr>
      <vt:lpstr>PUBLIC-KEY INFRASTRUCTURE</vt:lpstr>
      <vt:lpstr>                  FIREWALL</vt:lpstr>
      <vt:lpstr>PowerPoint Presentation</vt:lpstr>
      <vt:lpstr>                      INTRUDERS</vt:lpstr>
      <vt:lpstr>                      VIRUS</vt:lpstr>
      <vt:lpstr>                    TROJANS</vt:lpstr>
      <vt:lpstr>PowerPoint Presentation</vt:lpstr>
      <vt:lpstr>                     MALWARE</vt:lpstr>
      <vt:lpstr>PowerPoint Presentation</vt:lpstr>
      <vt:lpstr>RANSOMEWARE</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Intrusion Detection System Using</dc:title>
  <dc:creator>swetu</dc:creator>
  <cp:lastModifiedBy>HP</cp:lastModifiedBy>
  <cp:revision>2122</cp:revision>
  <dcterms:created xsi:type="dcterms:W3CDTF">2010-05-29T10:27:19Z</dcterms:created>
  <dcterms:modified xsi:type="dcterms:W3CDTF">2024-06-02T20:16:06Z</dcterms:modified>
</cp:coreProperties>
</file>