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9" r:id="rId3"/>
    <p:sldId id="354" r:id="rId4"/>
    <p:sldId id="300" r:id="rId5"/>
    <p:sldId id="355" r:id="rId6"/>
    <p:sldId id="356" r:id="rId7"/>
    <p:sldId id="301" r:id="rId8"/>
    <p:sldId id="302" r:id="rId9"/>
    <p:sldId id="304" r:id="rId10"/>
    <p:sldId id="305" r:id="rId11"/>
    <p:sldId id="306" r:id="rId12"/>
    <p:sldId id="307" r:id="rId13"/>
    <p:sldId id="358" r:id="rId14"/>
    <p:sldId id="303" r:id="rId15"/>
    <p:sldId id="359" r:id="rId16"/>
    <p:sldId id="308" r:id="rId17"/>
    <p:sldId id="360" r:id="rId18"/>
    <p:sldId id="309" r:id="rId19"/>
    <p:sldId id="361" r:id="rId20"/>
    <p:sldId id="362" r:id="rId21"/>
    <p:sldId id="369" r:id="rId22"/>
    <p:sldId id="370" r:id="rId23"/>
    <p:sldId id="363" r:id="rId24"/>
    <p:sldId id="364" r:id="rId25"/>
    <p:sldId id="365" r:id="rId26"/>
    <p:sldId id="366" r:id="rId27"/>
    <p:sldId id="367" r:id="rId28"/>
    <p:sldId id="368" r:id="rId29"/>
    <p:sldId id="310" r:id="rId30"/>
    <p:sldId id="371" r:id="rId31"/>
    <p:sldId id="372" r:id="rId32"/>
    <p:sldId id="373" r:id="rId33"/>
    <p:sldId id="374" r:id="rId34"/>
    <p:sldId id="376" r:id="rId35"/>
    <p:sldId id="375" r:id="rId36"/>
    <p:sldId id="377" r:id="rId37"/>
    <p:sldId id="378" r:id="rId38"/>
    <p:sldId id="379" r:id="rId39"/>
    <p:sldId id="380" r:id="rId40"/>
    <p:sldId id="381" r:id="rId41"/>
    <p:sldId id="382" r:id="rId42"/>
    <p:sldId id="383" r:id="rId43"/>
    <p:sldId id="384" r:id="rId44"/>
    <p:sldId id="347" r:id="rId45"/>
    <p:sldId id="34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131" autoAdjust="0"/>
  </p:normalViewPr>
  <p:slideViewPr>
    <p:cSldViewPr>
      <p:cViewPr varScale="1">
        <p:scale>
          <a:sx n="85" d="100"/>
          <a:sy n="85" d="100"/>
        </p:scale>
        <p:origin x="1272" y="53"/>
      </p:cViewPr>
      <p:guideLst>
        <p:guide orient="horz" pos="217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99D8C-6E9D-4103-9A5D-A9D42E3366D1}" type="datetimeFigureOut">
              <a:rPr lang="en-US" smtClean="0"/>
              <a:pPr/>
              <a:t>6/9/2024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30761-B0E7-43CB-B3E0-FA438D1260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F338D9-5663-4301-9569-BD1318C8E1F7}" type="datetime1">
              <a:rPr lang="en-US" altLang="en-US"/>
              <a:pPr>
                <a:defRPr/>
              </a:pPr>
              <a:t>6/9/2024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66B348D-CAB7-4663-BB5D-4AC4DC87AEAA}" type="slidenum">
              <a:rPr lang="en-US" altLang="en-US"/>
              <a:pPr>
                <a:defRPr/>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DC2CC182-6341-45C8-8888-21A6EDA5A782}" type="datetime1">
              <a:rPr lang="en-US" altLang="en-US"/>
              <a:pPr>
                <a:defRPr/>
              </a:pPr>
              <a:t>6/9/2024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9B5E9F9-E4BE-44A2-AC70-BD33BDD09549}"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C47048BA-3233-47E7-8588-174880649D38}" type="datetime1">
              <a:rPr lang="en-US" altLang="en-US"/>
              <a:pPr>
                <a:defRPr/>
              </a:pPr>
              <a:t>6/9/2024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B566299-6726-4F15-BDD3-17E9643D81C3}"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B2BAF666-ACB1-4C2F-A3C1-14EA32E51A88}" type="datetime1">
              <a:rPr lang="en-US" altLang="en-US"/>
              <a:pPr>
                <a:defRPr/>
              </a:pPr>
              <a:t>6/9/2024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753AC78-0D0F-4783-9B77-322143940B9A}"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87929EE3-5A66-4388-A8BD-38094036C8E7}" type="datetime1">
              <a:rPr lang="en-US" altLang="en-US"/>
              <a:pPr>
                <a:defRPr/>
              </a:pPr>
              <a:t>6/9/2024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847CD8-50D2-459C-9D98-52F57BC23FBE}"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42E7140D-0438-4906-9925-C03AB696C945}" type="datetime1">
              <a:rPr lang="en-US" altLang="en-US"/>
              <a:pPr>
                <a:defRPr/>
              </a:pPr>
              <a:t>6/9/2024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29D5C0F-F154-4781-A6E5-8528FF2655C3}"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EA478EE1-E2D1-45E8-99A6-6F161A5601E4}" type="datetime1">
              <a:rPr lang="en-US" altLang="en-US"/>
              <a:pPr>
                <a:defRPr/>
              </a:pPr>
              <a:t>6/9/2024</a:t>
            </a:fld>
            <a:endParaRPr lang="en-US" altLang="en-US" dirty="0"/>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07EEC5A-691B-4F39-BAE0-9FBA85C78452}"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86B533D6-ADA0-46D5-B070-DC8C0E8730B8}" type="datetime1">
              <a:rPr lang="en-US" altLang="en-US"/>
              <a:pPr>
                <a:defRPr/>
              </a:pPr>
              <a:t>6/9/2024</a:t>
            </a:fld>
            <a:endParaRPr lang="en-US" altLang="en-US" dirty="0"/>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3EBD1E5-3082-47B0-A3C7-CA02B3B3374A}"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423AEC7-7B03-4071-BF16-AE4EC40A7C8A}" type="datetime1">
              <a:rPr lang="en-US" altLang="en-US"/>
              <a:pPr>
                <a:defRPr/>
              </a:pPr>
              <a:t>6/9/2024</a:t>
            </a:fld>
            <a:endParaRPr lang="en-US" altLang="en-US" dirty="0"/>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DF28076B-C2A5-432A-BE1B-843C95629D3A}"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0241B1AF-172F-4E9F-96AC-A73278F877A3}" type="datetime1">
              <a:rPr lang="en-US" altLang="en-US"/>
              <a:pPr>
                <a:defRPr/>
              </a:pPr>
              <a:t>6/9/2024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0359753-D710-435B-9EDD-102863A92B8A}"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12C2EBF2-4144-476B-9D79-7AAC38A3AD88}" type="datetime1">
              <a:rPr lang="en-US" altLang="en-US"/>
              <a:pPr>
                <a:defRPr/>
              </a:pPr>
              <a:t>6/9/2024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8ED2E14-32AE-4289-AF23-0A878B33EA26}"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a:defRPr/>
            </a:pPr>
            <a:fld id="{1DE82976-98FE-4D89-AFAA-6414CBE03064}" type="datetime1">
              <a:rPr lang="en-US" altLang="en-US"/>
              <a:pPr>
                <a:defRPr/>
              </a:pPr>
              <a:t>6/9/2024</a:t>
            </a:fld>
            <a:endParaRPr lang="en-US" altLang="en-US" dirty="0"/>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eaLnBrk="0" hangingPunct="0">
              <a:defRPr sz="1200">
                <a:latin typeface="Calibri" panose="020F0502020204030204"/>
                <a:cs typeface="+mn-cs"/>
              </a:defRPr>
            </a:lvl1pPr>
          </a:lstStyle>
          <a:p>
            <a:pPr>
              <a:defRPr/>
            </a:pPr>
            <a:fld id="{EF222336-0AAB-4F40-BCD2-BA8D6F88BF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7.xml"/><Relationship Id="rId7"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1.xml"/><Relationship Id="rId7" Type="http://schemas.openxmlformats.org/officeDocument/2006/relationships/image" Target="../media/image5.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3.xml"/><Relationship Id="rId7" Type="http://schemas.openxmlformats.org/officeDocument/2006/relationships/image" Target="../media/image5.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1.xml"/><Relationship Id="rId7" Type="http://schemas.openxmlformats.org/officeDocument/2006/relationships/image" Target="../media/image5.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5.xml"/><Relationship Id="rId7"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9.xml"/><Relationship Id="rId7" Type="http://schemas.openxmlformats.org/officeDocument/2006/relationships/image" Target="../media/image5.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xml"/><Relationship Id="rId7" Type="http://schemas.openxmlformats.org/officeDocument/2006/relationships/image" Target="../media/image5.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xml"/><Relationship Id="rId7" Type="http://schemas.openxmlformats.org/officeDocument/2006/relationships/image" Target="../media/image5.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xml"/><Relationship Id="rId7" Type="http://schemas.openxmlformats.org/officeDocument/2006/relationships/image" Target="../media/image5.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2.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5.xml"/><Relationship Id="rId7"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0.xml"/><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3.xml"/><Relationship Id="rId7" Type="http://schemas.openxmlformats.org/officeDocument/2006/relationships/image" Target="../media/image5.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4.xml"/><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7.xml"/><Relationship Id="rId7" Type="http://schemas.openxmlformats.org/officeDocument/2006/relationships/image" Target="../media/image5.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8.xml"/><Relationship Id="rId9" Type="http://schemas.openxmlformats.org/officeDocument/2006/relationships/image" Target="../media/image15.jpe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1.xml"/><Relationship Id="rId7"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2.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5.xml"/><Relationship Id="rId7" Type="http://schemas.openxmlformats.org/officeDocument/2006/relationships/image" Target="../media/image5.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6.xml"/><Relationship Id="rId9" Type="http://schemas.openxmlformats.org/officeDocument/2006/relationships/image" Target="../media/image16.jpe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9.xml"/><Relationship Id="rId7" Type="http://schemas.openxmlformats.org/officeDocument/2006/relationships/image" Target="../media/image5.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3.xml"/><Relationship Id="rId7" Type="http://schemas.openxmlformats.org/officeDocument/2006/relationships/image" Target="../media/image5.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image" Target="../media/image5.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22.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5.xml"/><Relationship Id="rId7" Type="http://schemas.openxmlformats.org/officeDocument/2006/relationships/image" Target="../media/image5.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26.xml"/><Relationship Id="rId9"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9.xml"/><Relationship Id="rId7" Type="http://schemas.openxmlformats.org/officeDocument/2006/relationships/image" Target="../media/image5.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0.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3.xml"/><Relationship Id="rId7" Type="http://schemas.openxmlformats.org/officeDocument/2006/relationships/image" Target="../media/image5.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4.xml"/><Relationship Id="rId9"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7.xml"/><Relationship Id="rId7" Type="http://schemas.openxmlformats.org/officeDocument/2006/relationships/image" Target="../media/image5.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8.xml"/></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1.xml"/><Relationship Id="rId7" Type="http://schemas.openxmlformats.org/officeDocument/2006/relationships/image" Target="../media/image5.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2.xml"/><Relationship Id="rId9"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5.xml"/><Relationship Id="rId7" Type="http://schemas.openxmlformats.org/officeDocument/2006/relationships/image" Target="../media/image5.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6.xml"/><Relationship Id="rId9" Type="http://schemas.openxmlformats.org/officeDocument/2006/relationships/image" Target="../media/image19.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9.xml"/><Relationship Id="rId7" Type="http://schemas.openxmlformats.org/officeDocument/2006/relationships/image" Target="../media/image5.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0.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3.xml"/><Relationship Id="rId7" Type="http://schemas.openxmlformats.org/officeDocument/2006/relationships/image" Target="../media/image5.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4.xml"/><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xml"/><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7.xml"/><Relationship Id="rId7" Type="http://schemas.openxmlformats.org/officeDocument/2006/relationships/image" Target="../media/image5.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1.xml"/><Relationship Id="rId7" Type="http://schemas.openxmlformats.org/officeDocument/2006/relationships/image" Target="../media/image5.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2.xml"/></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5.xml"/><Relationship Id="rId7" Type="http://schemas.openxmlformats.org/officeDocument/2006/relationships/image" Target="../media/image5.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0.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73.xml"/><Relationship Id="rId7" Type="http://schemas.openxmlformats.org/officeDocument/2006/relationships/image" Target="../media/image5.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4.xml"/></Relationships>
</file>

<file path=ppt/slides/_rels/slide4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77.xml"/><Relationship Id="rId7" Type="http://schemas.openxmlformats.org/officeDocument/2006/relationships/slideLayout" Target="../slideLayouts/slideLayout2.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24.png"/><Relationship Id="rId5" Type="http://schemas.openxmlformats.org/officeDocument/2006/relationships/tags" Target="../tags/tag179.xml"/><Relationship Id="rId10" Type="http://schemas.openxmlformats.org/officeDocument/2006/relationships/image" Target="../media/image23.png"/><Relationship Id="rId4" Type="http://schemas.openxmlformats.org/officeDocument/2006/relationships/tags" Target="../tags/tag178.xml"/><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C:\Users\parul\Desktop\temp.png"/>
          <p:cNvPicPr>
            <a:picLocks noChangeAspect="1"/>
          </p:cNvPicPr>
          <p:nvPr>
            <p:custDataLst>
              <p:tags r:id="rId1"/>
            </p:custDataLst>
          </p:nvPr>
        </p:nvPicPr>
        <p:blipFill>
          <a:blip r:embed="rId4"/>
          <a:srcRect/>
          <a:stretch>
            <a:fillRect/>
          </a:stretch>
        </p:blipFill>
        <p:spPr bwMode="auto">
          <a:xfrm>
            <a:off x="0" y="-22225"/>
            <a:ext cx="9144000" cy="6900863"/>
          </a:xfrm>
          <a:prstGeom prst="rect">
            <a:avLst/>
          </a:prstGeom>
          <a:noFill/>
          <a:ln w="9525">
            <a:noFill/>
            <a:miter lim="800000"/>
            <a:headEnd/>
            <a:tailEnd/>
          </a:ln>
        </p:spPr>
      </p:pic>
      <p:sp>
        <p:nvSpPr>
          <p:cNvPr id="2051" name="TextBox 4"/>
          <p:cNvSpPr>
            <a:spLocks noChangeArrowheads="1"/>
          </p:cNvSpPr>
          <p:nvPr>
            <p:custDataLst>
              <p:tags r:id="rId2"/>
            </p:custDataLst>
          </p:nvPr>
        </p:nvSpPr>
        <p:spPr bwMode="auto">
          <a:xfrm>
            <a:off x="304800" y="1143000"/>
            <a:ext cx="8153400" cy="2590800"/>
          </a:xfrm>
          <a:prstGeom prst="rect">
            <a:avLst/>
          </a:prstGeom>
          <a:noFill/>
          <a:ln w="9525">
            <a:noFill/>
            <a:miter lim="800000"/>
            <a:headEnd/>
            <a:tailEnd/>
          </a:ln>
        </p:spPr>
        <p:txBody>
          <a:bodyPr/>
          <a:lstStyle/>
          <a:p>
            <a:endParaRPr lang="en-US" sz="3600" dirty="0"/>
          </a:p>
          <a:p>
            <a:pPr algn="ctr"/>
            <a:r>
              <a:rPr lang="en-US" sz="3600" dirty="0"/>
              <a:t> </a:t>
            </a:r>
            <a:r>
              <a:rPr lang="en-US" sz="3200" b="1" dirty="0"/>
              <a:t>Subject: Machine Learning</a:t>
            </a:r>
          </a:p>
          <a:p>
            <a:pPr algn="ctr"/>
            <a:r>
              <a:rPr lang="en-US" altLang="en-US" sz="2400" b="1" dirty="0">
                <a:solidFill>
                  <a:srgbClr val="000000"/>
                </a:solidFill>
                <a:latin typeface="Calibri" pitchFamily="34" charset="0"/>
                <a:cs typeface="Times New Roman" pitchFamily="18" charset="0"/>
              </a:rPr>
              <a:t>Unit 5 :  Evaluation Metrics</a:t>
            </a:r>
            <a:endParaRPr lang="en-US" sz="3600" b="1" dirty="0"/>
          </a:p>
          <a:p>
            <a:pPr algn="ctr" eaLnBrk="0" hangingPunct="0">
              <a:spcBef>
                <a:spcPct val="20000"/>
              </a:spcBef>
              <a:buFont typeface="Arial" pitchFamily="34" charset="0"/>
              <a:buNone/>
            </a:pPr>
            <a:r>
              <a:rPr lang="en-US" altLang="en-US" sz="2800" dirty="0">
                <a:solidFill>
                  <a:srgbClr val="000000"/>
                </a:solidFill>
                <a:latin typeface="Calibri" pitchFamily="34" charset="0"/>
                <a:cs typeface="Times New Roman" pitchFamily="18" charset="0"/>
              </a:rPr>
              <a:t>Computer Science &amp; Engineering</a:t>
            </a:r>
          </a:p>
          <a:p>
            <a:pPr algn="r" eaLnBrk="0" hangingPunct="0">
              <a:spcBef>
                <a:spcPct val="20000"/>
              </a:spcBef>
              <a:buFont typeface="Arial" pitchFamily="34" charset="0"/>
              <a:buNone/>
            </a:pPr>
            <a:r>
              <a:rPr lang="en-US" altLang="en-US" sz="2000" dirty="0">
                <a:solidFill>
                  <a:srgbClr val="000000"/>
                </a:solidFill>
                <a:latin typeface="Calibri" pitchFamily="34" charset="0"/>
                <a:cs typeface="Times New Roman" pitchFamily="18" charset="0"/>
              </a:rPr>
              <a:t>Jigar Sapkale (Assistant Prof. PIET-CSE)</a:t>
            </a:r>
            <a:endParaRPr lang="en-IN" altLang="en-US" sz="2000" dirty="0">
              <a:solidFill>
                <a:srgbClr val="000000"/>
              </a:solidFill>
              <a:latin typeface="Calibri" pitchFamily="34" charset="0"/>
              <a:cs typeface="Times New Roman" pitchFamily="18" charset="0"/>
            </a:endParaRPr>
          </a:p>
          <a:p>
            <a:pPr algn="ctr" eaLnBrk="0" hangingPunct="0">
              <a:buFont typeface="Arial" pitchFamily="34" charset="0"/>
              <a:buNone/>
            </a:pPr>
            <a:endParaRPr lang="en-IN" altLang="en-US" sz="3500" b="1" dirty="0">
              <a:solidFill>
                <a:srgbClr val="000000"/>
              </a:solidFill>
              <a:latin typeface="Calibri" pitchFamily="34" charset="0"/>
              <a:cs typeface="Times New Roman" pitchFamily="18" charset="0"/>
            </a:endParaRPr>
          </a:p>
        </p:txBody>
      </p:sp>
      <p:pic>
        <p:nvPicPr>
          <p:cNvPr id="2052" name="Audio 2">
            <a:hlinkClick r:id="" action="ppaction://media"/>
          </p:cNvPr>
          <p:cNvPicPr>
            <a:picLocks noChangeAspect="1"/>
          </p:cNvPicPr>
          <p:nvPr/>
        </p:nvPicPr>
        <p:blipFill>
          <a:blip r:embed="rId5"/>
          <a:srcRect/>
          <a:stretch>
            <a:fillRect/>
          </a:stretch>
        </p:blipFill>
        <p:spPr bwMode="auto">
          <a:xfrm>
            <a:off x="8318500" y="6032500"/>
            <a:ext cx="609600" cy="609600"/>
          </a:xfrm>
          <a:prstGeom prst="rect">
            <a:avLst/>
          </a:prstGeom>
          <a:noFill/>
          <a:ln w="9525">
            <a:noFill/>
            <a:miter lim="800000"/>
            <a:headEnd/>
            <a:tailEnd/>
          </a:ln>
        </p:spPr>
      </p:pic>
      <p:pic>
        <p:nvPicPr>
          <p:cNvPr id="7" name="Picture 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152400"/>
            <a:ext cx="3276600" cy="1143000"/>
          </a:xfrm>
          <a:prstGeom prst="rect">
            <a:avLst/>
          </a:prstGeom>
          <a:noFill/>
          <a:ln>
            <a:noFill/>
          </a:ln>
        </p:spPr>
      </p:pic>
      <p:sp>
        <p:nvSpPr>
          <p:cNvPr id="8" name="TextBox 7"/>
          <p:cNvSpPr txBox="1"/>
          <p:nvPr/>
        </p:nvSpPr>
        <p:spPr>
          <a:xfrm>
            <a:off x="3505200" y="228600"/>
            <a:ext cx="5334000" cy="1107996"/>
          </a:xfrm>
          <a:prstGeom prst="rect">
            <a:avLst/>
          </a:prstGeom>
          <a:noFill/>
        </p:spPr>
        <p:txBody>
          <a:bodyPr wrap="square" rtlCol="0">
            <a:spAutoFit/>
          </a:bodyPr>
          <a:lstStyle/>
          <a:p>
            <a:r>
              <a:rPr lang="en-US" sz="1600" b="1" dirty="0"/>
              <a:t>PARULINSTITUTEOF ENGINEERING &amp;TECHNOLOGY</a:t>
            </a:r>
            <a:endParaRPr lang="en-US" sz="1600" dirty="0"/>
          </a:p>
          <a:p>
            <a:r>
              <a:rPr lang="en-US" sz="1600" b="1" dirty="0"/>
              <a:t>FACULTY OF ENGINEERING &amp; TECHNOLOGY</a:t>
            </a:r>
            <a:endParaRPr lang="en-US" sz="1600" dirty="0"/>
          </a:p>
          <a:p>
            <a:r>
              <a:rPr lang="en-US" sz="1600" b="1" dirty="0"/>
              <a:t>PARULUNIVERSITY</a:t>
            </a:r>
            <a:endParaRPr lang="en-US" dirty="0"/>
          </a:p>
          <a:p>
            <a:endParaRPr lang="en-US" dirty="0"/>
          </a:p>
        </p:txBody>
      </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Confusion Matrix</a:t>
            </a:r>
            <a:endParaRPr lang="en-US" sz="44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4"/>
            <a:ext cx="8763000" cy="3785652"/>
          </a:xfrm>
          <a:prstGeom prst="rect">
            <a:avLst/>
          </a:prstGeom>
          <a:noFill/>
        </p:spPr>
        <p:txBody>
          <a:bodyPr wrap="square">
            <a:spAutoFit/>
          </a:bodyPr>
          <a:lstStyle/>
          <a:p>
            <a:pPr marL="342900" indent="-342900" algn="just">
              <a:buFont typeface="Arial" pitchFamily="34" charset="0"/>
              <a:buChar char="•"/>
            </a:pPr>
            <a:r>
              <a:rPr lang="en-US" sz="2400" b="0" i="0" dirty="0">
                <a:solidFill>
                  <a:srgbClr val="273239"/>
                </a:solidFill>
                <a:effectLst/>
              </a:rPr>
              <a:t>It creates a </a:t>
            </a:r>
            <a:r>
              <a:rPr lang="en-US" sz="2400" b="0" i="1" dirty="0">
                <a:solidFill>
                  <a:srgbClr val="273239"/>
                </a:solidFill>
                <a:effectLst/>
              </a:rPr>
              <a:t>N X N</a:t>
            </a:r>
            <a:r>
              <a:rPr lang="en-US" sz="2400" b="0" i="0" dirty="0">
                <a:solidFill>
                  <a:srgbClr val="273239"/>
                </a:solidFill>
                <a:effectLst/>
              </a:rPr>
              <a:t> matrix, where N is the number of classes or categories that are to be predicted. Here we have </a:t>
            </a:r>
            <a:r>
              <a:rPr lang="en-US" sz="2400" b="0" i="1" dirty="0">
                <a:solidFill>
                  <a:srgbClr val="273239"/>
                </a:solidFill>
                <a:effectLst/>
              </a:rPr>
              <a:t>N = 2</a:t>
            </a:r>
            <a:r>
              <a:rPr lang="en-US" sz="2400" b="0" i="0" dirty="0">
                <a:solidFill>
                  <a:srgbClr val="273239"/>
                </a:solidFill>
                <a:effectLst/>
              </a:rPr>
              <a:t>, so we get a </a:t>
            </a:r>
            <a:r>
              <a:rPr lang="en-US" sz="2400" b="0" i="1" dirty="0">
                <a:solidFill>
                  <a:srgbClr val="273239"/>
                </a:solidFill>
                <a:effectLst/>
              </a:rPr>
              <a:t>2 X 2</a:t>
            </a:r>
            <a:r>
              <a:rPr lang="en-US" sz="2400" b="0" i="0" dirty="0">
                <a:solidFill>
                  <a:srgbClr val="273239"/>
                </a:solidFill>
                <a:effectLst/>
              </a:rPr>
              <a:t> matrix.</a:t>
            </a:r>
          </a:p>
          <a:p>
            <a:pPr algn="just"/>
            <a:endParaRPr lang="en-US" sz="2400" b="0" i="0" dirty="0">
              <a:solidFill>
                <a:srgbClr val="273239"/>
              </a:solidFill>
              <a:effectLst/>
            </a:endParaRPr>
          </a:p>
          <a:p>
            <a:pPr marL="342900" indent="-342900" algn="just">
              <a:buFont typeface="Arial" pitchFamily="34" charset="0"/>
              <a:buChar char="•"/>
            </a:pPr>
            <a:r>
              <a:rPr lang="en-US" sz="2400" b="0" i="0" dirty="0">
                <a:solidFill>
                  <a:srgbClr val="273239"/>
                </a:solidFill>
                <a:effectLst/>
              </a:rPr>
              <a:t>Suppose there is a problem with our practice which is a </a:t>
            </a:r>
            <a:r>
              <a:rPr lang="en-US" sz="2400" b="0" i="0" dirty="0">
                <a:effectLst/>
              </a:rPr>
              <a:t>binary classification</a:t>
            </a:r>
            <a:r>
              <a:rPr lang="en-US" sz="2400" b="0" i="0" dirty="0">
                <a:solidFill>
                  <a:srgbClr val="273239"/>
                </a:solidFill>
                <a:effectLst/>
              </a:rPr>
              <a:t>. Samples of that classification belong to either </a:t>
            </a:r>
            <a:r>
              <a:rPr lang="en-US" sz="2400" b="0" i="1" dirty="0">
                <a:solidFill>
                  <a:srgbClr val="273239"/>
                </a:solidFill>
                <a:effectLst/>
              </a:rPr>
              <a:t>Yes</a:t>
            </a:r>
            <a:r>
              <a:rPr lang="en-US" sz="2400" b="0" i="0" dirty="0">
                <a:solidFill>
                  <a:srgbClr val="273239"/>
                </a:solidFill>
                <a:effectLst/>
              </a:rPr>
              <a:t> or </a:t>
            </a:r>
            <a:r>
              <a:rPr lang="en-US" sz="2400" b="0" i="1" dirty="0">
                <a:solidFill>
                  <a:srgbClr val="273239"/>
                </a:solidFill>
                <a:effectLst/>
              </a:rPr>
              <a:t>No</a:t>
            </a:r>
            <a:r>
              <a:rPr lang="en-US" sz="2400" b="0" i="0" dirty="0">
                <a:solidFill>
                  <a:srgbClr val="273239"/>
                </a:solidFill>
                <a:effectLst/>
              </a:rPr>
              <a:t>. So, we build our classifier which will predict the class for the new input sample. After that, we tested our model with </a:t>
            </a:r>
            <a:r>
              <a:rPr lang="en-US" sz="2400" b="0" i="1" dirty="0">
                <a:solidFill>
                  <a:srgbClr val="273239"/>
                </a:solidFill>
                <a:effectLst/>
              </a:rPr>
              <a:t>165</a:t>
            </a:r>
            <a:r>
              <a:rPr lang="en-US" sz="2400" b="0" i="0" dirty="0">
                <a:solidFill>
                  <a:srgbClr val="273239"/>
                </a:solidFill>
                <a:effectLst/>
              </a:rPr>
              <a:t> samples, and we get the following result.</a:t>
            </a:r>
            <a:endParaRPr lang="en-US" sz="2400" b="1"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0826"/>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Confusion Matrix</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2" name="AutoShape 2" descr="\begin{array}{|c|c|c|} \cline { 2 - 3 } \multicolumn{1}{c|} {\mathbf{n}=\mathbf{1 6 5}} &amp; \begin{array}{c} \text { Predicted: } \\ \text { NO } \end{array} &amp; \begin{array}{c} \text { Predicted: } \\ \text { YES } \end{array} \\ \hline \begin{array}{c} \text { Actual: } \\ \text { NO } \end{array} &amp; 50 &amp; 10 \\ \hline \begin{array}{c} \text { Actual: } \\ \text { YES } \end{array} &amp; 5 &amp; 100 \\ \hline \end{array}   ">
            <a:extLst>
              <a:ext uri="{FF2B5EF4-FFF2-40B4-BE49-F238E27FC236}">
                <a16:creationId xmlns:a16="http://schemas.microsoft.com/office/drawing/2014/main" id="{33104E26-372B-D218-8482-B1EC3E0673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EA3C6F8-8A45-6061-9F5A-F3C43A84E965}"/>
              </a:ext>
            </a:extLst>
          </p:cNvPr>
          <p:cNvPicPr>
            <a:picLocks noChangeAspect="1"/>
          </p:cNvPicPr>
          <p:nvPr/>
        </p:nvPicPr>
        <p:blipFill rotWithShape="1">
          <a:blip r:embed="rId9"/>
          <a:srcRect l="6098" r="10631"/>
          <a:stretch/>
        </p:blipFill>
        <p:spPr>
          <a:xfrm>
            <a:off x="2628900" y="2414467"/>
            <a:ext cx="3581400" cy="1724266"/>
          </a:xfrm>
          <a:prstGeom prst="rect">
            <a:avLst/>
          </a:prstGeom>
        </p:spPr>
      </p:pic>
      <p:sp>
        <p:nvSpPr>
          <p:cNvPr id="7" name="TextBox 6">
            <a:extLst>
              <a:ext uri="{FF2B5EF4-FFF2-40B4-BE49-F238E27FC236}">
                <a16:creationId xmlns:a16="http://schemas.microsoft.com/office/drawing/2014/main" id="{D5329113-46D4-7424-2772-560572177C37}"/>
              </a:ext>
            </a:extLst>
          </p:cNvPr>
          <p:cNvSpPr txBox="1"/>
          <p:nvPr/>
        </p:nvSpPr>
        <p:spPr>
          <a:xfrm>
            <a:off x="304800" y="4311650"/>
            <a:ext cx="8839200" cy="2031325"/>
          </a:xfrm>
          <a:prstGeom prst="rect">
            <a:avLst/>
          </a:prstGeom>
          <a:noFill/>
        </p:spPr>
        <p:txBody>
          <a:bodyPr wrap="square">
            <a:spAutoFit/>
          </a:bodyPr>
          <a:lstStyle/>
          <a:p>
            <a:pPr algn="l" rtl="0" fontAlgn="base"/>
            <a:r>
              <a:rPr lang="en-US" b="1" i="0" dirty="0">
                <a:solidFill>
                  <a:srgbClr val="273239"/>
                </a:solidFill>
                <a:effectLst/>
              </a:rPr>
              <a:t>There are 4 terms you should keep in mind:</a:t>
            </a:r>
            <a:r>
              <a:rPr lang="en-US" b="0" i="0" dirty="0">
                <a:solidFill>
                  <a:srgbClr val="273239"/>
                </a:solidFill>
                <a:effectLst/>
              </a:rPr>
              <a:t> </a:t>
            </a:r>
          </a:p>
          <a:p>
            <a:pPr algn="l" fontAlgn="base">
              <a:buFont typeface="+mj-lt"/>
              <a:buAutoNum type="arabicPeriod"/>
            </a:pPr>
            <a:r>
              <a:rPr lang="en-US" b="1" i="0" dirty="0">
                <a:solidFill>
                  <a:srgbClr val="273239"/>
                </a:solidFill>
                <a:effectLst/>
              </a:rPr>
              <a:t>True Positives:</a:t>
            </a:r>
            <a:r>
              <a:rPr lang="en-US" b="0" i="0" dirty="0">
                <a:solidFill>
                  <a:srgbClr val="273239"/>
                </a:solidFill>
                <a:effectLst/>
              </a:rPr>
              <a:t> It is the case where we predicted Yes and the real output was also yes.</a:t>
            </a:r>
          </a:p>
          <a:p>
            <a:pPr algn="l" fontAlgn="base">
              <a:buFont typeface="+mj-lt"/>
              <a:buAutoNum type="arabicPeriod" startAt="2"/>
            </a:pPr>
            <a:r>
              <a:rPr lang="en-US" b="1" i="0" dirty="0">
                <a:solidFill>
                  <a:srgbClr val="273239"/>
                </a:solidFill>
                <a:effectLst/>
              </a:rPr>
              <a:t>True Negatives:</a:t>
            </a:r>
            <a:r>
              <a:rPr lang="en-US" b="0" i="0" dirty="0">
                <a:solidFill>
                  <a:srgbClr val="273239"/>
                </a:solidFill>
                <a:effectLst/>
              </a:rPr>
              <a:t> It is the case where we predicted No and the real output was also No.</a:t>
            </a:r>
          </a:p>
          <a:p>
            <a:pPr algn="l" fontAlgn="base">
              <a:buFont typeface="+mj-lt"/>
              <a:buAutoNum type="arabicPeriod" startAt="3"/>
            </a:pPr>
            <a:r>
              <a:rPr lang="en-US" b="1" i="0" dirty="0">
                <a:solidFill>
                  <a:srgbClr val="273239"/>
                </a:solidFill>
                <a:effectLst/>
              </a:rPr>
              <a:t>False Positives:</a:t>
            </a:r>
            <a:r>
              <a:rPr lang="en-US" b="0" i="0" dirty="0">
                <a:solidFill>
                  <a:srgbClr val="273239"/>
                </a:solidFill>
                <a:effectLst/>
              </a:rPr>
              <a:t> It is the case where we predicted Yes but it was actually No.</a:t>
            </a:r>
          </a:p>
          <a:p>
            <a:pPr algn="l" fontAlgn="base">
              <a:buFont typeface="+mj-lt"/>
              <a:buAutoNum type="arabicPeriod" startAt="4"/>
            </a:pPr>
            <a:r>
              <a:rPr lang="en-US" b="1" i="0" dirty="0">
                <a:solidFill>
                  <a:srgbClr val="273239"/>
                </a:solidFill>
                <a:effectLst/>
              </a:rPr>
              <a:t>False Negatives:</a:t>
            </a:r>
            <a:r>
              <a:rPr lang="en-US" b="0" i="0" dirty="0">
                <a:solidFill>
                  <a:srgbClr val="273239"/>
                </a:solidFill>
                <a:effectLst/>
              </a:rPr>
              <a:t> It is the case where we predicted No but it was actually Yes. </a:t>
            </a:r>
          </a:p>
        </p:txBody>
      </p:sp>
    </p:spTree>
  </p:cSld>
  <p:clrMapOvr>
    <a:masterClrMapping/>
  </p:clrMapOvr>
  <p:transition advTm="7742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Confusion Matrix</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286000"/>
            <a:ext cx="8763000" cy="3939540"/>
          </a:xfrm>
          <a:prstGeom prst="rect">
            <a:avLst/>
          </a:prstGeom>
          <a:noFill/>
        </p:spPr>
        <p:txBody>
          <a:bodyPr wrap="square">
            <a:spAutoFit/>
          </a:bodyPr>
          <a:lstStyle/>
          <a:p>
            <a:pPr algn="just"/>
            <a:r>
              <a:rPr lang="en-US" sz="2200" b="0" i="0" dirty="0">
                <a:solidFill>
                  <a:srgbClr val="273239"/>
                </a:solidFill>
                <a:effectLst/>
              </a:rPr>
              <a:t>The accuracy of the matrix is always calculated by taking average values present in the </a:t>
            </a:r>
            <a:r>
              <a:rPr lang="en-US" sz="2200" b="1" i="1" dirty="0">
                <a:solidFill>
                  <a:srgbClr val="273239"/>
                </a:solidFill>
                <a:effectLst/>
              </a:rPr>
              <a:t>main diagonal</a:t>
            </a:r>
          </a:p>
          <a:p>
            <a:pPr algn="just"/>
            <a:endParaRPr lang="en-US" sz="2200" b="1" i="1" dirty="0">
              <a:solidFill>
                <a:srgbClr val="273239"/>
              </a:solidFill>
            </a:endParaRPr>
          </a:p>
          <a:p>
            <a:pPr algn="just"/>
            <a:r>
              <a:rPr lang="en-US" sz="2200" b="1" i="1" dirty="0">
                <a:solidFill>
                  <a:srgbClr val="273239"/>
                </a:solidFill>
              </a:rPr>
              <a:t>Ex: </a:t>
            </a:r>
          </a:p>
          <a:p>
            <a:pPr algn="just"/>
            <a:endParaRPr lang="en-US" sz="2200" b="1" i="1" dirty="0">
              <a:solidFill>
                <a:srgbClr val="273239"/>
              </a:solidFill>
            </a:endParaRPr>
          </a:p>
          <a:p>
            <a:pPr algn="just"/>
            <a:r>
              <a:rPr lang="en-US" sz="2000" b="1" i="1" dirty="0">
                <a:solidFill>
                  <a:srgbClr val="273239"/>
                </a:solidFill>
              </a:rPr>
              <a:t>Accuracy = (True Positive + True Negative) / Total Sample Accuracy </a:t>
            </a:r>
          </a:p>
          <a:p>
            <a:pPr algn="just"/>
            <a:r>
              <a:rPr lang="en-US" sz="2000" b="1" i="1" dirty="0">
                <a:solidFill>
                  <a:srgbClr val="273239"/>
                </a:solidFill>
              </a:rPr>
              <a:t>                 = (100 + 50) / 165</a:t>
            </a:r>
          </a:p>
          <a:p>
            <a:pPr algn="just"/>
            <a:r>
              <a:rPr lang="en-US" sz="2000" b="1" i="1" dirty="0">
                <a:solidFill>
                  <a:srgbClr val="273239"/>
                </a:solidFill>
              </a:rPr>
              <a:t>	    = 0.91</a:t>
            </a:r>
          </a:p>
          <a:p>
            <a:pPr algn="just"/>
            <a:endParaRPr lang="en-US" sz="2000" b="1" i="1" dirty="0">
              <a:solidFill>
                <a:srgbClr val="273239"/>
              </a:solidFill>
            </a:endParaRPr>
          </a:p>
          <a:p>
            <a:pPr algn="just"/>
            <a:r>
              <a:rPr lang="en-US" sz="2000" b="1" i="1" dirty="0">
                <a:solidFill>
                  <a:srgbClr val="273239"/>
                </a:solidFill>
              </a:rPr>
              <a:t>Accuracy = 0.91</a:t>
            </a:r>
          </a:p>
          <a:p>
            <a:pPr algn="just"/>
            <a:endParaRPr lang="en-US" sz="2000" b="1" i="1" dirty="0">
              <a:solidFill>
                <a:srgbClr val="273239"/>
              </a:solidFill>
            </a:endParaRPr>
          </a:p>
          <a:p>
            <a:pPr algn="just"/>
            <a:r>
              <a:rPr lang="en-US" sz="2000" b="1" i="1" dirty="0">
                <a:solidFill>
                  <a:srgbClr val="273239"/>
                </a:solidFill>
              </a:rPr>
              <a:t>	   </a:t>
            </a:r>
            <a:endParaRPr lang="en-US" sz="20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Evaluation Metrics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4" name="Picture 3">
            <a:extLst>
              <a:ext uri="{FF2B5EF4-FFF2-40B4-BE49-F238E27FC236}">
                <a16:creationId xmlns:a16="http://schemas.microsoft.com/office/drawing/2014/main" id="{C37E5960-928D-EFB5-79F0-A56B9D598F9E}"/>
              </a:ext>
            </a:extLst>
          </p:cNvPr>
          <p:cNvPicPr>
            <a:picLocks noChangeAspect="1"/>
          </p:cNvPicPr>
          <p:nvPr/>
        </p:nvPicPr>
        <p:blipFill>
          <a:blip r:embed="rId9"/>
          <a:stretch>
            <a:fillRect/>
          </a:stretch>
        </p:blipFill>
        <p:spPr>
          <a:xfrm>
            <a:off x="1066800" y="2330450"/>
            <a:ext cx="6744280" cy="4060490"/>
          </a:xfrm>
          <a:prstGeom prst="rect">
            <a:avLst/>
          </a:prstGeom>
        </p:spPr>
      </p:pic>
    </p:spTree>
    <p:extLst>
      <p:ext uri="{BB962C8B-B14F-4D97-AF65-F5344CB8AC3E}">
        <p14:creationId xmlns:p14="http://schemas.microsoft.com/office/powerpoint/2010/main" val="1280642955"/>
      </p:ext>
    </p:extLst>
  </p:cSld>
  <p:clrMapOvr>
    <a:masterClrMapping/>
  </p:clrMapOvr>
  <p:transition advTm="7742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Classification Accuracy</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76200" y="2343897"/>
            <a:ext cx="8991600" cy="5016758"/>
          </a:xfrm>
          <a:prstGeom prst="rect">
            <a:avLst/>
          </a:prstGeom>
          <a:noFill/>
        </p:spPr>
        <p:txBody>
          <a:bodyPr wrap="square">
            <a:spAutoFit/>
          </a:bodyPr>
          <a:lstStyle/>
          <a:p>
            <a:r>
              <a:rPr lang="en-US" sz="2000" b="0" i="0" dirty="0">
                <a:solidFill>
                  <a:srgbClr val="273239"/>
                </a:solidFill>
                <a:effectLst/>
                <a:latin typeface="Nunito" pitchFamily="2" charset="0"/>
              </a:rPr>
              <a:t>Classification accuracy is the accuracy we generally mean, whenever we use the term accuracy. We calculate this by calculating the ratio of correct predictions to the total number of input Samples.</a:t>
            </a:r>
          </a:p>
          <a:p>
            <a:endParaRPr lang="en-US" sz="2000" dirty="0">
              <a:solidFill>
                <a:srgbClr val="273239"/>
              </a:solidFill>
              <a:latin typeface="Nunito" pitchFamily="2" charset="0"/>
              <a:cs typeface="Times New Roman" panose="02020603050405020304" pitchFamily="18" charset="0"/>
            </a:endParaRPr>
          </a:p>
          <a:p>
            <a:r>
              <a:rPr lang="en-US" sz="2000" dirty="0">
                <a:solidFill>
                  <a:srgbClr val="273239"/>
                </a:solidFill>
                <a:latin typeface="Nunito" pitchFamily="2" charset="0"/>
                <a:cs typeface="Times New Roman" panose="02020603050405020304" pitchFamily="18" charset="0"/>
              </a:rPr>
              <a:t>Accuracy = TN + TP / TN + FN + TP + FP</a:t>
            </a:r>
          </a:p>
          <a:p>
            <a:endParaRPr lang="en-US" sz="2000" dirty="0">
              <a:solidFill>
                <a:srgbClr val="273239"/>
              </a:solidFill>
              <a:highlight>
                <a:srgbClr val="FFFFFF"/>
              </a:highlight>
              <a:latin typeface="Nunito" pitchFamily="2" charset="0"/>
              <a:cs typeface="Times New Roman" panose="02020603050405020304" pitchFamily="18" charset="0"/>
            </a:endParaRPr>
          </a:p>
          <a:p>
            <a:pPr algn="l" rtl="0" fontAlgn="base"/>
            <a:r>
              <a:rPr lang="en-US" sz="2000" b="0" i="0" dirty="0">
                <a:solidFill>
                  <a:srgbClr val="292929"/>
                </a:solidFill>
                <a:effectLst/>
                <a:highlight>
                  <a:srgbClr val="FAFAFA"/>
                </a:highlight>
                <a:latin typeface="Inter"/>
              </a:rPr>
              <a:t>Let’s use the data of the model outcomes from Table 1 to calculate the accuracy of a simple classification model</a:t>
            </a:r>
          </a:p>
          <a:p>
            <a:pPr algn="l" rtl="0" fontAlgn="base"/>
            <a:endParaRPr lang="en-US" sz="2000" dirty="0">
              <a:solidFill>
                <a:srgbClr val="292929"/>
              </a:solidFill>
              <a:highlight>
                <a:srgbClr val="FAFAFA"/>
              </a:highlight>
              <a:latin typeface="Inter"/>
            </a:endParaRPr>
          </a:p>
          <a:p>
            <a:pPr algn="l" rtl="0" fontAlgn="base"/>
            <a:r>
              <a:rPr lang="en-US" sz="2000" dirty="0">
                <a:solidFill>
                  <a:srgbClr val="273239"/>
                </a:solidFill>
                <a:latin typeface="Nunito" pitchFamily="2" charset="0"/>
                <a:cs typeface="Times New Roman" panose="02020603050405020304" pitchFamily="18" charset="0"/>
              </a:rPr>
              <a:t>Accuracy = 5 + 5 / 5 + 1 + 5 + 2</a:t>
            </a:r>
          </a:p>
          <a:p>
            <a:pPr algn="l" rtl="0" fontAlgn="base"/>
            <a:r>
              <a:rPr lang="en-US" sz="2000" dirty="0">
                <a:solidFill>
                  <a:srgbClr val="273239"/>
                </a:solidFill>
                <a:latin typeface="Nunito" pitchFamily="2" charset="0"/>
                <a:cs typeface="Times New Roman" panose="02020603050405020304" pitchFamily="18" charset="0"/>
              </a:rPr>
              <a:t>                 = 10 / 13 </a:t>
            </a:r>
          </a:p>
          <a:p>
            <a:pPr algn="l" rtl="0" fontAlgn="base"/>
            <a:r>
              <a:rPr lang="en-US" sz="2000" dirty="0">
                <a:solidFill>
                  <a:srgbClr val="273239"/>
                </a:solidFill>
                <a:latin typeface="Nunito" pitchFamily="2" charset="0"/>
                <a:cs typeface="Times New Roman" panose="02020603050405020304" pitchFamily="18" charset="0"/>
              </a:rPr>
              <a:t>	   = 0.77</a:t>
            </a:r>
          </a:p>
          <a:p>
            <a:pPr algn="l" rtl="0" fontAlgn="base"/>
            <a:endParaRPr lang="en-US" sz="2000" dirty="0">
              <a:solidFill>
                <a:srgbClr val="273239"/>
              </a:solidFill>
              <a:latin typeface="Nunito" pitchFamily="2" charset="0"/>
              <a:cs typeface="Times New Roman" panose="02020603050405020304" pitchFamily="18" charset="0"/>
            </a:endParaRPr>
          </a:p>
          <a:p>
            <a:pPr algn="l" rtl="0" fontAlgn="base"/>
            <a:r>
              <a:rPr lang="en-US" sz="2000" dirty="0">
                <a:solidFill>
                  <a:srgbClr val="273239"/>
                </a:solidFill>
                <a:latin typeface="Nunito" pitchFamily="2" charset="0"/>
                <a:cs typeface="Times New Roman" panose="02020603050405020304" pitchFamily="18" charset="0"/>
              </a:rPr>
              <a:t>Accuracy = 0.77 </a:t>
            </a:r>
            <a:endParaRPr lang="en-US" sz="2000" dirty="0">
              <a:solidFill>
                <a:srgbClr val="273239"/>
              </a:solidFill>
              <a:latin typeface="Nunito" pitchFamily="2" charset="0"/>
            </a:endParaRPr>
          </a:p>
          <a:p>
            <a:pPr algn="l" rtl="0" fontAlgn="base"/>
            <a:endParaRPr lang="en-US" sz="2000" i="0" dirty="0">
              <a:solidFill>
                <a:srgbClr val="273239"/>
              </a:solidFill>
              <a:effectLst/>
              <a:latin typeface="Nunito" pitchFamily="2" charset="0"/>
            </a:endParaRPr>
          </a:p>
          <a:p>
            <a:endParaRPr lang="en-US" sz="2000" dirty="0">
              <a:latin typeface="Times New Roman" panose="02020603050405020304" pitchFamily="18" charset="0"/>
              <a:cs typeface="Times New Roman" panose="02020603050405020304" pitchFamily="18" charset="0"/>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Classification Accuracy</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76200" y="2343897"/>
            <a:ext cx="8991600" cy="3447098"/>
          </a:xfrm>
          <a:prstGeom prst="rect">
            <a:avLst/>
          </a:prstGeom>
          <a:noFill/>
        </p:spPr>
        <p:txBody>
          <a:bodyPr wrap="square">
            <a:spAutoFit/>
          </a:bodyPr>
          <a:lstStyle/>
          <a:p>
            <a:pPr algn="just" rtl="0" fontAlgn="base"/>
            <a:r>
              <a:rPr lang="en-US" sz="2200" b="0" i="0" dirty="0">
                <a:solidFill>
                  <a:srgbClr val="292929"/>
                </a:solidFill>
                <a:effectLst/>
              </a:rPr>
              <a:t>an accuracy score above 0.7 describes an average model performance, whereas a score above 0.9 indicates a good model. However, the relevance of the score is determined by the task. Accuracy alone may not provide a complete picture of model performance, especially In scenarios where</a:t>
            </a:r>
            <a:r>
              <a:rPr lang="en-US" sz="2200" b="1" i="0" dirty="0">
                <a:solidFill>
                  <a:srgbClr val="5658C3"/>
                </a:solidFill>
                <a:effectLst/>
              </a:rPr>
              <a:t> </a:t>
            </a:r>
            <a:r>
              <a:rPr lang="en-US" sz="2200" i="0" dirty="0">
                <a:effectLst/>
              </a:rPr>
              <a:t>class imbalance </a:t>
            </a:r>
            <a:r>
              <a:rPr lang="en-US" sz="2200" b="0" i="0" dirty="0">
                <a:solidFill>
                  <a:srgbClr val="292929"/>
                </a:solidFill>
                <a:effectLst/>
              </a:rPr>
              <a:t>exists in the dataset. </a:t>
            </a:r>
          </a:p>
          <a:p>
            <a:pPr algn="just" rtl="0" fontAlgn="base"/>
            <a:endParaRPr lang="en-US" sz="2200" dirty="0">
              <a:solidFill>
                <a:srgbClr val="292929"/>
              </a:solidFill>
            </a:endParaRPr>
          </a:p>
          <a:p>
            <a:pPr algn="just" rtl="0" fontAlgn="base"/>
            <a:r>
              <a:rPr lang="en-US" sz="2200" b="0" i="0" dirty="0">
                <a:solidFill>
                  <a:srgbClr val="292929"/>
                </a:solidFill>
                <a:effectLst/>
              </a:rPr>
              <a:t>Therefore, to address the constraints of accuracy, precision, and recall metrics are used. </a:t>
            </a:r>
            <a:endParaRPr lang="en-US" sz="2200" i="0" dirty="0">
              <a:solidFill>
                <a:srgbClr val="273239"/>
              </a:solidFill>
              <a:effectLst/>
            </a:endParaRPr>
          </a:p>
          <a:p>
            <a:endParaRPr lang="en-US" sz="2000" dirty="0">
              <a:latin typeface="Times New Roman" panose="02020603050405020304" pitchFamily="18" charset="0"/>
              <a:cs typeface="Times New Roman" panose="02020603050405020304" pitchFamily="18" charset="0"/>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2309886775"/>
      </p:ext>
    </p:extLst>
  </p:cSld>
  <p:clrMapOvr>
    <a:masterClrMapping/>
  </p:clrMapOvr>
  <p:transition advTm="7742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Precision</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81535" y="2514600"/>
            <a:ext cx="8763000" cy="4647426"/>
          </a:xfrm>
          <a:prstGeom prst="rect">
            <a:avLst/>
          </a:prstGeom>
          <a:noFill/>
        </p:spPr>
        <p:txBody>
          <a:bodyPr wrap="square">
            <a:spAutoFit/>
          </a:bodyPr>
          <a:lstStyle/>
          <a:p>
            <a:pPr algn="just"/>
            <a:r>
              <a:rPr lang="en-US" sz="2200" b="0" i="0" dirty="0">
                <a:solidFill>
                  <a:srgbClr val="292929"/>
                </a:solidFill>
                <a:effectLst/>
              </a:rPr>
              <a:t>The precision metric determines the quality of positive predictions by measuring their correctness. It is the number of true positive outcomes divided by the sum of true positive and false positive predictions. </a:t>
            </a:r>
          </a:p>
          <a:p>
            <a:pPr algn="just"/>
            <a:endParaRPr lang="en-US" sz="2200" dirty="0">
              <a:solidFill>
                <a:srgbClr val="292929"/>
              </a:solidFill>
            </a:endParaRPr>
          </a:p>
          <a:p>
            <a:pPr algn="just"/>
            <a:r>
              <a:rPr lang="en-US" sz="2200" b="0" i="0" dirty="0">
                <a:solidFill>
                  <a:srgbClr val="292929"/>
                </a:solidFill>
                <a:effectLst/>
              </a:rPr>
              <a:t>The formula applied in calculating precision is:</a:t>
            </a:r>
          </a:p>
          <a:p>
            <a:pPr algn="just"/>
            <a:endParaRPr lang="en-US" sz="2200" dirty="0">
              <a:solidFill>
                <a:srgbClr val="292929"/>
              </a:solidFill>
            </a:endParaRPr>
          </a:p>
          <a:p>
            <a:pPr algn="ctr"/>
            <a:r>
              <a:rPr lang="en-US" sz="3200" dirty="0">
                <a:solidFill>
                  <a:srgbClr val="292929"/>
                </a:solidFill>
              </a:rPr>
              <a:t>Precision = TP / TP + FP </a:t>
            </a:r>
          </a:p>
          <a:p>
            <a:pPr algn="just"/>
            <a:endParaRPr lang="en-US" sz="2200" dirty="0">
              <a:solidFill>
                <a:srgbClr val="292929"/>
              </a:solidFill>
            </a:endParaRPr>
          </a:p>
          <a:p>
            <a:pPr algn="just"/>
            <a:r>
              <a:rPr lang="en-US" sz="2200" b="0" i="0" dirty="0">
                <a:solidFill>
                  <a:srgbClr val="292929"/>
                </a:solidFill>
                <a:effectLst/>
              </a:rPr>
              <a:t>Using the classification model outcomes from Table 1 above, precision is calculated as</a:t>
            </a:r>
          </a:p>
          <a:p>
            <a:pPr algn="just"/>
            <a:endParaRPr lang="en-US" sz="2200" dirty="0">
              <a:solidFill>
                <a:srgbClr val="292929"/>
              </a:solidFill>
              <a:highlight>
                <a:srgbClr val="FAFAFA"/>
              </a:highlight>
            </a:endParaRPr>
          </a:p>
          <a:p>
            <a:pPr algn="just"/>
            <a:endParaRPr lang="en-US" sz="22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Precision</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381000" y="2534645"/>
            <a:ext cx="8763000" cy="769441"/>
          </a:xfrm>
          <a:prstGeom prst="rect">
            <a:avLst/>
          </a:prstGeom>
          <a:noFill/>
        </p:spPr>
        <p:txBody>
          <a:bodyPr wrap="square">
            <a:spAutoFit/>
          </a:bodyPr>
          <a:lstStyle/>
          <a:p>
            <a:pPr algn="just"/>
            <a:endParaRPr lang="en-US" sz="2200" dirty="0">
              <a:solidFill>
                <a:srgbClr val="292929"/>
              </a:solidFill>
              <a:highlight>
                <a:srgbClr val="FAFAFA"/>
              </a:highlight>
            </a:endParaRPr>
          </a:p>
          <a:p>
            <a:pPr algn="just"/>
            <a:endParaRPr lang="en-US" sz="22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9D325A73-32E6-CEB4-C19B-4B13A048FEA3}"/>
              </a:ext>
            </a:extLst>
          </p:cNvPr>
          <p:cNvSpPr txBox="1"/>
          <p:nvPr/>
        </p:nvSpPr>
        <p:spPr>
          <a:xfrm>
            <a:off x="2063003" y="2521198"/>
            <a:ext cx="4648200" cy="2677656"/>
          </a:xfrm>
          <a:prstGeom prst="rect">
            <a:avLst/>
          </a:prstGeom>
          <a:noFill/>
        </p:spPr>
        <p:txBody>
          <a:bodyPr wrap="square">
            <a:spAutoFit/>
          </a:bodyPr>
          <a:lstStyle/>
          <a:p>
            <a:pPr algn="ctr"/>
            <a:r>
              <a:rPr lang="en-US" sz="2400" dirty="0">
                <a:solidFill>
                  <a:srgbClr val="292929"/>
                </a:solidFill>
              </a:rPr>
              <a:t>Precision       = TP / TP + FP </a:t>
            </a:r>
          </a:p>
          <a:p>
            <a:pPr algn="ctr"/>
            <a:r>
              <a:rPr lang="en-US" sz="2400" dirty="0">
                <a:solidFill>
                  <a:srgbClr val="292929"/>
                </a:solidFill>
              </a:rPr>
              <a:t>               = 5 / 5 + 2 </a:t>
            </a:r>
          </a:p>
          <a:p>
            <a:pPr algn="ctr"/>
            <a:r>
              <a:rPr lang="en-US" sz="2400" dirty="0">
                <a:solidFill>
                  <a:srgbClr val="292929"/>
                </a:solidFill>
              </a:rPr>
              <a:t>         = 5 / 7 </a:t>
            </a:r>
          </a:p>
          <a:p>
            <a:pPr algn="ctr"/>
            <a:r>
              <a:rPr lang="en-US" sz="2400" dirty="0">
                <a:solidFill>
                  <a:srgbClr val="292929"/>
                </a:solidFill>
              </a:rPr>
              <a:t>         = 0.71 </a:t>
            </a:r>
          </a:p>
          <a:p>
            <a:pPr algn="ctr"/>
            <a:endParaRPr lang="en-US" sz="2400" dirty="0">
              <a:solidFill>
                <a:srgbClr val="292929"/>
              </a:solidFill>
            </a:endParaRPr>
          </a:p>
          <a:p>
            <a:pPr algn="ctr"/>
            <a:r>
              <a:rPr lang="en-US" sz="2400" dirty="0">
                <a:solidFill>
                  <a:srgbClr val="292929"/>
                </a:solidFill>
              </a:rPr>
              <a:t>Precision = 0.71 </a:t>
            </a:r>
          </a:p>
          <a:p>
            <a:pPr algn="ctr"/>
            <a:endParaRPr lang="en-US" sz="2400" dirty="0">
              <a:solidFill>
                <a:srgbClr val="292929"/>
              </a:solidFill>
            </a:endParaRPr>
          </a:p>
        </p:txBody>
      </p:sp>
      <p:sp>
        <p:nvSpPr>
          <p:cNvPr id="5" name="TextBox 4">
            <a:extLst>
              <a:ext uri="{FF2B5EF4-FFF2-40B4-BE49-F238E27FC236}">
                <a16:creationId xmlns:a16="http://schemas.microsoft.com/office/drawing/2014/main" id="{D7D08F44-976A-DCE5-8298-42BF4198BCF4}"/>
              </a:ext>
            </a:extLst>
          </p:cNvPr>
          <p:cNvSpPr txBox="1"/>
          <p:nvPr/>
        </p:nvSpPr>
        <p:spPr>
          <a:xfrm>
            <a:off x="78442" y="4936262"/>
            <a:ext cx="8875058" cy="1785104"/>
          </a:xfrm>
          <a:prstGeom prst="rect">
            <a:avLst/>
          </a:prstGeom>
          <a:noFill/>
        </p:spPr>
        <p:txBody>
          <a:bodyPr wrap="square">
            <a:spAutoFit/>
          </a:bodyPr>
          <a:lstStyle/>
          <a:p>
            <a:pPr algn="just"/>
            <a:r>
              <a:rPr lang="en-US" sz="2200" b="0" i="0" dirty="0">
                <a:solidFill>
                  <a:srgbClr val="292929"/>
                </a:solidFill>
                <a:effectLst/>
              </a:rPr>
              <a:t>Precision can be thought of as a quality metric; higher precision indicates that an algorithm provides more relevant results than irrelevant ones. It is solely focused on the correctness of positive predictions, with no attention to the correct detection of negative predictions.</a:t>
            </a:r>
            <a:endParaRPr lang="en-IN" sz="2200" dirty="0"/>
          </a:p>
        </p:txBody>
      </p:sp>
    </p:spTree>
    <p:extLst>
      <p:ext uri="{BB962C8B-B14F-4D97-AF65-F5344CB8AC3E}">
        <p14:creationId xmlns:p14="http://schemas.microsoft.com/office/powerpoint/2010/main" val="2276774097"/>
      </p:ext>
    </p:extLst>
  </p:cSld>
  <p:clrMapOvr>
    <a:masterClrMapping/>
  </p:clrMapOvr>
  <p:transition advTm="7742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Recall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14600"/>
            <a:ext cx="8763000" cy="1785104"/>
          </a:xfrm>
          <a:prstGeom prst="rect">
            <a:avLst/>
          </a:prstGeom>
          <a:noFill/>
        </p:spPr>
        <p:txBody>
          <a:bodyPr wrap="square">
            <a:spAutoFit/>
          </a:bodyPr>
          <a:lstStyle/>
          <a:p>
            <a:pPr algn="just"/>
            <a:r>
              <a:rPr lang="en-US" sz="2200" b="0" i="0" dirty="0">
                <a:solidFill>
                  <a:srgbClr val="292929"/>
                </a:solidFill>
                <a:effectLst/>
              </a:rPr>
              <a:t>Recall, also called sensitivity, measures the model's ability to detect positive events correctly. It is the percentage of accurately predicted positive events out of all actual positive events. To calculate the recall of a classification model, the formula is</a:t>
            </a:r>
          </a:p>
          <a:p>
            <a:pPr algn="just"/>
            <a:endParaRPr lang="en-US" sz="2200" dirty="0">
              <a:solidFill>
                <a:srgbClr val="292929"/>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79D7A742-263D-088F-471F-39A49A83A459}"/>
              </a:ext>
            </a:extLst>
          </p:cNvPr>
          <p:cNvSpPr txBox="1"/>
          <p:nvPr/>
        </p:nvSpPr>
        <p:spPr>
          <a:xfrm>
            <a:off x="2509301" y="4303534"/>
            <a:ext cx="4125397" cy="523220"/>
          </a:xfrm>
          <a:prstGeom prst="rect">
            <a:avLst/>
          </a:prstGeom>
          <a:noFill/>
        </p:spPr>
        <p:txBody>
          <a:bodyPr wrap="square">
            <a:spAutoFit/>
          </a:bodyPr>
          <a:lstStyle/>
          <a:p>
            <a:pPr algn="just"/>
            <a:r>
              <a:rPr lang="en-US" sz="2800" b="1" dirty="0">
                <a:solidFill>
                  <a:srgbClr val="292929"/>
                </a:solidFill>
              </a:rPr>
              <a:t>Recall =  TP / TP + FN </a:t>
            </a:r>
            <a:endParaRPr lang="en-US" sz="2800" b="1" dirty="0"/>
          </a:p>
        </p:txBody>
      </p:sp>
      <p:sp>
        <p:nvSpPr>
          <p:cNvPr id="5" name="TextBox 4">
            <a:extLst>
              <a:ext uri="{FF2B5EF4-FFF2-40B4-BE49-F238E27FC236}">
                <a16:creationId xmlns:a16="http://schemas.microsoft.com/office/drawing/2014/main" id="{D00DD6AC-E5C6-2D59-5AFD-243E19035822}"/>
              </a:ext>
            </a:extLst>
          </p:cNvPr>
          <p:cNvSpPr txBox="1"/>
          <p:nvPr/>
        </p:nvSpPr>
        <p:spPr>
          <a:xfrm>
            <a:off x="190500" y="5259189"/>
            <a:ext cx="8763000" cy="769441"/>
          </a:xfrm>
          <a:prstGeom prst="rect">
            <a:avLst/>
          </a:prstGeom>
          <a:noFill/>
        </p:spPr>
        <p:txBody>
          <a:bodyPr wrap="square">
            <a:spAutoFit/>
          </a:bodyPr>
          <a:lstStyle/>
          <a:p>
            <a:r>
              <a:rPr lang="en-US" sz="2200" b="0" i="0" dirty="0">
                <a:solidFill>
                  <a:srgbClr val="292929"/>
                </a:solidFill>
                <a:effectLst/>
                <a:highlight>
                  <a:srgbClr val="FAFAFA"/>
                </a:highlight>
              </a:rPr>
              <a:t>Using the classification model outcomes from Table 1 above, recall is calculated as</a:t>
            </a:r>
            <a:endParaRPr lang="en-IN" sz="2200" dirty="0"/>
          </a:p>
        </p:txBody>
      </p:sp>
    </p:spTree>
  </p:cSld>
  <p:clrMapOvr>
    <a:masterClrMapping/>
  </p:clrMapOvr>
  <p:transition advTm="7742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Recall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79D7A742-263D-088F-471F-39A49A83A459}"/>
              </a:ext>
            </a:extLst>
          </p:cNvPr>
          <p:cNvSpPr txBox="1"/>
          <p:nvPr/>
        </p:nvSpPr>
        <p:spPr>
          <a:xfrm>
            <a:off x="2509301" y="2748290"/>
            <a:ext cx="4125397" cy="2308324"/>
          </a:xfrm>
          <a:prstGeom prst="rect">
            <a:avLst/>
          </a:prstGeom>
          <a:noFill/>
        </p:spPr>
        <p:txBody>
          <a:bodyPr wrap="square">
            <a:spAutoFit/>
          </a:bodyPr>
          <a:lstStyle/>
          <a:p>
            <a:pPr algn="just"/>
            <a:r>
              <a:rPr lang="en-US" sz="2400" dirty="0">
                <a:solidFill>
                  <a:srgbClr val="292929"/>
                </a:solidFill>
              </a:rPr>
              <a:t>Recall =  TP / TP + FN </a:t>
            </a:r>
          </a:p>
          <a:p>
            <a:pPr algn="just"/>
            <a:r>
              <a:rPr lang="en-US" sz="2400" dirty="0">
                <a:solidFill>
                  <a:srgbClr val="292929"/>
                </a:solidFill>
              </a:rPr>
              <a:t>	= 5 / 5 + 1</a:t>
            </a:r>
          </a:p>
          <a:p>
            <a:pPr algn="just"/>
            <a:r>
              <a:rPr lang="en-US" sz="2400" dirty="0">
                <a:solidFill>
                  <a:srgbClr val="292929"/>
                </a:solidFill>
              </a:rPr>
              <a:t>	= 5 / 6 </a:t>
            </a:r>
          </a:p>
          <a:p>
            <a:pPr algn="just"/>
            <a:r>
              <a:rPr lang="en-US" sz="2400" dirty="0">
                <a:solidFill>
                  <a:srgbClr val="292929"/>
                </a:solidFill>
              </a:rPr>
              <a:t>	= 0.83</a:t>
            </a:r>
          </a:p>
          <a:p>
            <a:pPr algn="just"/>
            <a:endParaRPr lang="en-US" sz="2400" dirty="0">
              <a:solidFill>
                <a:srgbClr val="292929"/>
              </a:solidFill>
            </a:endParaRPr>
          </a:p>
          <a:p>
            <a:pPr algn="just"/>
            <a:r>
              <a:rPr lang="en-US" sz="2400" dirty="0">
                <a:solidFill>
                  <a:srgbClr val="292929"/>
                </a:solidFill>
              </a:rPr>
              <a:t>Recall = 0.83</a:t>
            </a:r>
            <a:endParaRPr lang="en-US" sz="2400" dirty="0"/>
          </a:p>
        </p:txBody>
      </p:sp>
      <p:sp>
        <p:nvSpPr>
          <p:cNvPr id="4" name="TextBox 3">
            <a:extLst>
              <a:ext uri="{FF2B5EF4-FFF2-40B4-BE49-F238E27FC236}">
                <a16:creationId xmlns:a16="http://schemas.microsoft.com/office/drawing/2014/main" id="{0598D660-1A08-7CAE-5B24-C3344B223576}"/>
              </a:ext>
            </a:extLst>
          </p:cNvPr>
          <p:cNvSpPr txBox="1"/>
          <p:nvPr/>
        </p:nvSpPr>
        <p:spPr>
          <a:xfrm>
            <a:off x="190500" y="5171007"/>
            <a:ext cx="8763000" cy="1107996"/>
          </a:xfrm>
          <a:prstGeom prst="rect">
            <a:avLst/>
          </a:prstGeom>
          <a:noFill/>
        </p:spPr>
        <p:txBody>
          <a:bodyPr wrap="square">
            <a:spAutoFit/>
          </a:bodyPr>
          <a:lstStyle/>
          <a:p>
            <a:pPr algn="just"/>
            <a:r>
              <a:rPr lang="en-US" sz="2200" b="0" i="0" dirty="0">
                <a:solidFill>
                  <a:srgbClr val="292929"/>
                </a:solidFill>
                <a:effectLst/>
              </a:rPr>
              <a:t>A high recall score indicates that the classifier predicts the majority of the relevant results correctly. However, the recall metric does not take into account the potential repercussions of false positives</a:t>
            </a:r>
            <a:endParaRPr lang="en-IN" sz="2200" dirty="0"/>
          </a:p>
        </p:txBody>
      </p:sp>
    </p:spTree>
    <p:extLst>
      <p:ext uri="{BB962C8B-B14F-4D97-AF65-F5344CB8AC3E}">
        <p14:creationId xmlns:p14="http://schemas.microsoft.com/office/powerpoint/2010/main" val="1652798579"/>
      </p:ext>
    </p:extLst>
  </p:cSld>
  <p:clrMapOvr>
    <a:masterClrMapping/>
  </p:clrMapOvr>
  <p:transition advTm="7742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spcBef>
                <a:spcPct val="0"/>
              </a:spcBef>
              <a:buFont typeface="Arial" panose="020B0604020202020204" pitchFamily="34" charset="0"/>
              <a:buNone/>
              <a:defRPr/>
            </a:pPr>
            <a:r>
              <a:rPr lang="en-IN" sz="4400" dirty="0">
                <a:solidFill>
                  <a:schemeClr val="bg1"/>
                </a:solidFill>
                <a:latin typeface="+mj-lt"/>
              </a:rPr>
              <a:t>Outline</a:t>
            </a:r>
            <a:endParaRPr lang="en-US" altLang="en-US" sz="44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3077"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5"/>
            <a:ext cx="8763000" cy="1815882"/>
          </a:xfrm>
          <a:prstGeom prst="rect">
            <a:avLst/>
          </a:prstGeom>
          <a:noFill/>
        </p:spPr>
        <p:txBody>
          <a:bodyPr>
            <a:spAutoFit/>
          </a:bodyPr>
          <a:lstStyle/>
          <a:p>
            <a:pPr marL="285750" indent="-285750" eaLnBrk="0" hangingPunct="0">
              <a:buFont typeface="Arial" panose="020B0604020202020204" pitchFamily="34" charset="0"/>
              <a:buChar char="•"/>
              <a:defRPr/>
            </a:pPr>
            <a:r>
              <a:rPr lang="en-US" sz="2200" dirty="0"/>
              <a:t>ROC Curves</a:t>
            </a:r>
          </a:p>
          <a:p>
            <a:pPr marL="742950" lvl="1" indent="-285750" eaLnBrk="0" hangingPunct="0">
              <a:buFont typeface="Arial" panose="020B0604020202020204" pitchFamily="34" charset="0"/>
              <a:buChar char="•"/>
              <a:defRPr/>
            </a:pPr>
            <a:r>
              <a:rPr lang="en-US" sz="2200" dirty="0"/>
              <a:t>Introduction of ROC</a:t>
            </a:r>
          </a:p>
          <a:p>
            <a:pPr marL="742950" lvl="1" indent="-285750" eaLnBrk="0" hangingPunct="0">
              <a:buFont typeface="Arial" panose="020B0604020202020204" pitchFamily="34" charset="0"/>
              <a:buChar char="•"/>
              <a:defRPr/>
            </a:pPr>
            <a:r>
              <a:rPr lang="en-IN" sz="2200" i="0" dirty="0">
                <a:solidFill>
                  <a:srgbClr val="202124"/>
                </a:solidFill>
                <a:effectLst/>
              </a:rPr>
              <a:t>True Positive Rate (TPR)</a:t>
            </a:r>
            <a:endParaRPr lang="en-US" sz="2200" i="0" dirty="0">
              <a:solidFill>
                <a:srgbClr val="202124"/>
              </a:solidFill>
              <a:effectLst/>
            </a:endParaRPr>
          </a:p>
          <a:p>
            <a:pPr marL="742950" lvl="1" indent="-285750" eaLnBrk="0" hangingPunct="0">
              <a:buFont typeface="Arial" panose="020B0604020202020204" pitchFamily="34" charset="0"/>
              <a:buChar char="•"/>
              <a:defRPr/>
            </a:pPr>
            <a:r>
              <a:rPr lang="en-IN" sz="2200" i="0" dirty="0">
                <a:solidFill>
                  <a:srgbClr val="202124"/>
                </a:solidFill>
                <a:effectLst/>
              </a:rPr>
              <a:t>False Positive Rate (FPR</a:t>
            </a:r>
            <a:r>
              <a:rPr lang="en-US" sz="2200" dirty="0">
                <a:solidFill>
                  <a:srgbClr val="202124"/>
                </a:solidFill>
              </a:rPr>
              <a:t>)</a:t>
            </a:r>
          </a:p>
          <a:p>
            <a:pPr marL="742950" lvl="1" indent="-285750" eaLnBrk="0" hangingPunct="0">
              <a:buFont typeface="Arial" panose="020B0604020202020204" pitchFamily="34" charset="0"/>
              <a:buChar char="•"/>
              <a:defRPr/>
            </a:pPr>
            <a:r>
              <a:rPr lang="en-US" sz="2200" i="0" dirty="0">
                <a:solidFill>
                  <a:srgbClr val="0D0D0D"/>
                </a:solidFill>
                <a:effectLst/>
              </a:rPr>
              <a:t>Use Cases of ROC Curves</a:t>
            </a:r>
            <a:endParaRPr lang="en-US" sz="2200" i="0" dirty="0">
              <a:solidFill>
                <a:srgbClr val="202124"/>
              </a:solidFill>
              <a:effectLst/>
            </a:endParaRPr>
          </a:p>
        </p:txBody>
      </p:sp>
      <p:pic>
        <p:nvPicPr>
          <p:cNvPr id="3079"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2" name="TextBox 1">
            <a:extLst>
              <a:ext uri="{FF2B5EF4-FFF2-40B4-BE49-F238E27FC236}">
                <a16:creationId xmlns:a16="http://schemas.microsoft.com/office/drawing/2014/main" id="{9114A30D-ED1E-3E13-DCF2-CEAE3BC442AE}"/>
              </a:ext>
            </a:extLst>
          </p:cNvPr>
          <p:cNvSpPr txBox="1"/>
          <p:nvPr/>
        </p:nvSpPr>
        <p:spPr>
          <a:xfrm>
            <a:off x="186018" y="4312352"/>
            <a:ext cx="8763000" cy="3139321"/>
          </a:xfrm>
          <a:prstGeom prst="rect">
            <a:avLst/>
          </a:prstGeom>
          <a:noFill/>
        </p:spPr>
        <p:txBody>
          <a:bodyPr>
            <a:spAutoFit/>
          </a:bodyPr>
          <a:lstStyle/>
          <a:p>
            <a:pPr marL="285750" indent="-285750" eaLnBrk="0" hangingPunct="0">
              <a:buFont typeface="Arial" panose="020B0604020202020204" pitchFamily="34" charset="0"/>
              <a:buChar char="•"/>
              <a:defRPr/>
            </a:pPr>
            <a:r>
              <a:rPr lang="en-IN" sz="2200" i="0" u="none" strike="noStrike" baseline="0" dirty="0"/>
              <a:t>Evaluation Metrics</a:t>
            </a:r>
            <a:endParaRPr lang="en-US" sz="2200" i="0" u="none" strike="noStrike" baseline="0" dirty="0"/>
          </a:p>
          <a:p>
            <a:pPr marL="742950" lvl="1" indent="-285750" eaLnBrk="0" hangingPunct="0">
              <a:buFont typeface="Arial" panose="020B0604020202020204" pitchFamily="34" charset="0"/>
              <a:buChar char="•"/>
              <a:defRPr/>
            </a:pPr>
            <a:r>
              <a:rPr lang="en-IN" sz="2200" i="0" dirty="0">
                <a:solidFill>
                  <a:srgbClr val="273239"/>
                </a:solidFill>
                <a:effectLst/>
              </a:rPr>
              <a:t>Classification Accuracy</a:t>
            </a:r>
          </a:p>
          <a:p>
            <a:pPr marL="742950" lvl="1" indent="-285750" eaLnBrk="0" hangingPunct="0">
              <a:buFont typeface="Arial" panose="020B0604020202020204" pitchFamily="34" charset="0"/>
              <a:buChar char="•"/>
              <a:defRPr/>
            </a:pPr>
            <a:r>
              <a:rPr lang="en-IN" sz="2200" i="0" dirty="0">
                <a:solidFill>
                  <a:srgbClr val="273239"/>
                </a:solidFill>
                <a:effectLst/>
              </a:rPr>
              <a:t>Confusion Matrix</a:t>
            </a:r>
          </a:p>
          <a:p>
            <a:pPr marL="742950" lvl="1" indent="-285750" eaLnBrk="0" hangingPunct="0">
              <a:buFont typeface="Arial" panose="020B0604020202020204" pitchFamily="34" charset="0"/>
              <a:buChar char="•"/>
              <a:defRPr/>
            </a:pPr>
            <a:r>
              <a:rPr lang="en-IN" sz="2200" i="0" dirty="0">
                <a:solidFill>
                  <a:srgbClr val="273239"/>
                </a:solidFill>
                <a:effectLst/>
              </a:rPr>
              <a:t>Recall</a:t>
            </a:r>
          </a:p>
          <a:p>
            <a:pPr marL="742950" lvl="1" indent="-285750" eaLnBrk="0" hangingPunct="0">
              <a:buFont typeface="Arial" panose="020B0604020202020204" pitchFamily="34" charset="0"/>
              <a:buChar char="•"/>
              <a:defRPr/>
            </a:pPr>
            <a:r>
              <a:rPr lang="en-IN" sz="2200" i="0" dirty="0">
                <a:solidFill>
                  <a:srgbClr val="273239"/>
                </a:solidFill>
                <a:effectLst/>
              </a:rPr>
              <a:t>Precision</a:t>
            </a:r>
          </a:p>
          <a:p>
            <a:pPr marL="742950" lvl="1" indent="-285750" eaLnBrk="0" hangingPunct="0">
              <a:buFont typeface="Arial" panose="020B0604020202020204" pitchFamily="34" charset="0"/>
              <a:buChar char="•"/>
              <a:defRPr/>
            </a:pPr>
            <a:r>
              <a:rPr lang="en-IN" sz="2200" dirty="0">
                <a:solidFill>
                  <a:srgbClr val="273239"/>
                </a:solidFill>
              </a:rPr>
              <a:t>F1 Score</a:t>
            </a:r>
            <a:endParaRPr lang="en-IN" sz="2200" i="0" dirty="0">
              <a:solidFill>
                <a:srgbClr val="273239"/>
              </a:solidFill>
              <a:effectLst/>
            </a:endParaRPr>
          </a:p>
          <a:p>
            <a:pPr lvl="1" eaLnBrk="0" hangingPunct="0">
              <a:defRPr/>
            </a:pPr>
            <a:endParaRPr lang="en-IN" sz="2200" i="0" dirty="0">
              <a:solidFill>
                <a:srgbClr val="273239"/>
              </a:solidFill>
              <a:effectLst/>
              <a:highlight>
                <a:srgbClr val="FFFFFF"/>
              </a:highlight>
            </a:endParaRPr>
          </a:p>
          <a:p>
            <a:pPr marL="742950" lvl="1" indent="-285750" eaLnBrk="0" hangingPunct="0">
              <a:buFont typeface="Arial" panose="020B0604020202020204" pitchFamily="34" charset="0"/>
              <a:buChar char="•"/>
              <a:defRPr/>
            </a:pPr>
            <a:endParaRPr lang="en-US" sz="2200" dirty="0"/>
          </a:p>
          <a:p>
            <a:pPr lvl="1" eaLnBrk="0" hangingPunct="0">
              <a:defRPr/>
            </a:pPr>
            <a:endParaRPr lang="en-US" sz="2200" dirty="0"/>
          </a:p>
        </p:txBody>
      </p:sp>
    </p:spTree>
  </p:cSld>
  <p:clrMapOvr>
    <a:masterClrMapping/>
  </p:clrMapOvr>
  <p:transition advTm="774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Recall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0598D660-1A08-7CAE-5B24-C3344B223576}"/>
              </a:ext>
            </a:extLst>
          </p:cNvPr>
          <p:cNvSpPr txBox="1"/>
          <p:nvPr/>
        </p:nvSpPr>
        <p:spPr>
          <a:xfrm>
            <a:off x="76200" y="2590939"/>
            <a:ext cx="8763000" cy="3816429"/>
          </a:xfrm>
          <a:prstGeom prst="rect">
            <a:avLst/>
          </a:prstGeom>
          <a:noFill/>
        </p:spPr>
        <p:txBody>
          <a:bodyPr wrap="square">
            <a:spAutoFit/>
          </a:bodyPr>
          <a:lstStyle/>
          <a:p>
            <a:pPr algn="just"/>
            <a:r>
              <a:rPr lang="en-US" sz="2200" b="0" i="0" dirty="0">
                <a:solidFill>
                  <a:srgbClr val="292929"/>
                </a:solidFill>
                <a:effectLst/>
              </a:rPr>
              <a:t> i.e., occurrences that are wrongly identified as positive – a false alarm. Typically, we would like to avoid such cases, especially in mission-critical applications such as intrusion detection, where a non-malicious false alarm increases the workload of overburdened security teams.</a:t>
            </a:r>
          </a:p>
          <a:p>
            <a:pPr algn="just"/>
            <a:endParaRPr lang="en-US" sz="2200" dirty="0">
              <a:solidFill>
                <a:srgbClr val="292929"/>
              </a:solidFill>
            </a:endParaRPr>
          </a:p>
          <a:p>
            <a:pPr algn="just"/>
            <a:r>
              <a:rPr lang="en-US" sz="2200" b="0" i="0" dirty="0">
                <a:solidFill>
                  <a:srgbClr val="292929"/>
                </a:solidFill>
                <a:effectLst/>
              </a:rPr>
              <a:t>we want to build classifiers with high precision and recall. But that’s not always possible. A classifier with high recall may have low precision, meaning it captures the majority of positive classes but produces a considerable number of false positives. Hence, we use the F1 score metric to balance this precision-recall trade-off.</a:t>
            </a:r>
            <a:endParaRPr lang="en-IN" sz="2200" dirty="0"/>
          </a:p>
        </p:txBody>
      </p:sp>
    </p:spTree>
    <p:extLst>
      <p:ext uri="{BB962C8B-B14F-4D97-AF65-F5344CB8AC3E}">
        <p14:creationId xmlns:p14="http://schemas.microsoft.com/office/powerpoint/2010/main" val="1023370609"/>
      </p:ext>
    </p:extLst>
  </p:cSld>
  <p:clrMapOvr>
    <a:masterClrMapping/>
  </p:clrMapOvr>
  <p:transition advTm="7742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Difference between Precision and  Recall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2" name="table">
            <a:extLst>
              <a:ext uri="{FF2B5EF4-FFF2-40B4-BE49-F238E27FC236}">
                <a16:creationId xmlns:a16="http://schemas.microsoft.com/office/drawing/2014/main" id="{F3AE1685-879F-D902-7BCF-D9A9AEC265C9}"/>
              </a:ext>
            </a:extLst>
          </p:cNvPr>
          <p:cNvPicPr>
            <a:picLocks noChangeAspect="1"/>
          </p:cNvPicPr>
          <p:nvPr/>
        </p:nvPicPr>
        <p:blipFill>
          <a:blip r:embed="rId9"/>
          <a:stretch>
            <a:fillRect/>
          </a:stretch>
        </p:blipFill>
        <p:spPr>
          <a:xfrm>
            <a:off x="120678" y="2371725"/>
            <a:ext cx="8960074" cy="4181475"/>
          </a:xfrm>
          <a:prstGeom prst="rect">
            <a:avLst/>
          </a:prstGeom>
        </p:spPr>
      </p:pic>
    </p:spTree>
    <p:extLst>
      <p:ext uri="{BB962C8B-B14F-4D97-AF65-F5344CB8AC3E}">
        <p14:creationId xmlns:p14="http://schemas.microsoft.com/office/powerpoint/2010/main" val="1200542180"/>
      </p:ext>
    </p:extLst>
  </p:cSld>
  <p:clrMapOvr>
    <a:masterClrMapping/>
  </p:clrMapOvr>
  <p:transition advTm="774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Difference between Precision and  Recall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5D1DB2E6-AD7C-C7E4-5509-375B9C5136F8}"/>
              </a:ext>
            </a:extLst>
          </p:cNvPr>
          <p:cNvSpPr txBox="1"/>
          <p:nvPr/>
        </p:nvSpPr>
        <p:spPr>
          <a:xfrm>
            <a:off x="76200" y="2200275"/>
            <a:ext cx="8991600" cy="460004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b="0" i="0" dirty="0">
                <a:solidFill>
                  <a:srgbClr val="333333"/>
                </a:solidFill>
                <a:effectLst/>
              </a:rPr>
              <a:t>This question is very common among all machine learning engineers and data researchers. The use of Precision and Recall varies according to the type of problem being solved.</a:t>
            </a:r>
          </a:p>
          <a:p>
            <a:pPr marL="342900" indent="-342900" algn="just">
              <a:lnSpc>
                <a:spcPct val="150000"/>
              </a:lnSpc>
              <a:buFont typeface="Arial" panose="020B0604020202020204" pitchFamily="34" charset="0"/>
              <a:buChar char="•"/>
            </a:pPr>
            <a:r>
              <a:rPr lang="en-US" sz="2200" b="0" i="0" dirty="0">
                <a:solidFill>
                  <a:srgbClr val="000000"/>
                </a:solidFill>
                <a:effectLst/>
              </a:rPr>
              <a:t>If there is a requirement of classifying all positive as well as Negative samples as Positive, whether they are classified correctly or incorrectly, then use Precision.</a:t>
            </a:r>
          </a:p>
          <a:p>
            <a:pPr marL="342900" indent="-342900" algn="just">
              <a:lnSpc>
                <a:spcPct val="150000"/>
              </a:lnSpc>
              <a:buFont typeface="Arial" panose="020B0604020202020204" pitchFamily="34" charset="0"/>
              <a:buChar char="•"/>
            </a:pPr>
            <a:r>
              <a:rPr lang="en-US" sz="2200" b="0" i="0" dirty="0">
                <a:solidFill>
                  <a:srgbClr val="000000"/>
                </a:solidFill>
                <a:effectLst/>
              </a:rPr>
              <a:t>Further, on the other end, if our goal is to detect only all positive samples, then use Recall. Here, we should not care how negative samples are correctly or incorrectly classified the samples.</a:t>
            </a:r>
          </a:p>
        </p:txBody>
      </p:sp>
    </p:spTree>
    <p:extLst>
      <p:ext uri="{BB962C8B-B14F-4D97-AF65-F5344CB8AC3E}">
        <p14:creationId xmlns:p14="http://schemas.microsoft.com/office/powerpoint/2010/main" val="1853104572"/>
      </p:ext>
    </p:extLst>
  </p:cSld>
  <p:clrMapOvr>
    <a:masterClrMapping/>
  </p:clrMapOvr>
  <p:transition advTm="7742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0598D660-1A08-7CAE-5B24-C3344B223576}"/>
              </a:ext>
            </a:extLst>
          </p:cNvPr>
          <p:cNvSpPr txBox="1"/>
          <p:nvPr/>
        </p:nvSpPr>
        <p:spPr>
          <a:xfrm>
            <a:off x="76200" y="2590939"/>
            <a:ext cx="8763000" cy="2154436"/>
          </a:xfrm>
          <a:prstGeom prst="rect">
            <a:avLst/>
          </a:prstGeom>
          <a:noFill/>
        </p:spPr>
        <p:txBody>
          <a:bodyPr wrap="square">
            <a:spAutoFit/>
          </a:bodyPr>
          <a:lstStyle/>
          <a:p>
            <a:pPr algn="just"/>
            <a:r>
              <a:rPr lang="en-US" sz="2200" b="0" i="0" dirty="0">
                <a:effectLst/>
              </a:rPr>
              <a:t>The</a:t>
            </a:r>
            <a:r>
              <a:rPr lang="en-US" sz="2200" b="1" i="0" dirty="0">
                <a:effectLst/>
              </a:rPr>
              <a:t> </a:t>
            </a:r>
            <a:r>
              <a:rPr lang="en-US" sz="2200" i="0" dirty="0">
                <a:effectLst/>
              </a:rPr>
              <a:t>F1 score or F-measure </a:t>
            </a:r>
            <a:r>
              <a:rPr lang="en-US" sz="2200" b="0" i="0" dirty="0">
                <a:effectLst/>
              </a:rPr>
              <a:t>is described as the harmonic mean of the precision and recall of a classification model. The two metrics contribute equally to the score, ensuring that the F1 metric correctly indicates the reliability of a model</a:t>
            </a:r>
            <a:r>
              <a:rPr lang="en-US" sz="2200" b="0" i="0" dirty="0">
                <a:effectLst/>
                <a:highlight>
                  <a:srgbClr val="FAFAFA"/>
                </a:highlight>
              </a:rPr>
              <a:t>.</a:t>
            </a:r>
          </a:p>
          <a:p>
            <a:pPr algn="just"/>
            <a:endParaRPr lang="en-US" sz="2200" dirty="0">
              <a:highlight>
                <a:srgbClr val="FAFAFA"/>
              </a:highlight>
            </a:endParaRPr>
          </a:p>
          <a:p>
            <a:pPr algn="just"/>
            <a:r>
              <a:rPr lang="en-US" sz="2200" b="0" i="0" dirty="0">
                <a:solidFill>
                  <a:srgbClr val="292929"/>
                </a:solidFill>
                <a:effectLst/>
              </a:rPr>
              <a:t>The F1 score formula is </a:t>
            </a:r>
            <a:endParaRPr lang="en-US" sz="2200" dirty="0"/>
          </a:p>
        </p:txBody>
      </p:sp>
      <p:pic>
        <p:nvPicPr>
          <p:cNvPr id="4100" name="Picture 4">
            <a:extLst>
              <a:ext uri="{FF2B5EF4-FFF2-40B4-BE49-F238E27FC236}">
                <a16:creationId xmlns:a16="http://schemas.microsoft.com/office/drawing/2014/main" id="{1352BB51-961D-63C2-8AAE-1ED2432CDE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523" y="5086604"/>
            <a:ext cx="8276977" cy="554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D8A1A5-8914-AB56-4353-694404A84376}"/>
              </a:ext>
            </a:extLst>
          </p:cNvPr>
          <p:cNvSpPr txBox="1"/>
          <p:nvPr/>
        </p:nvSpPr>
        <p:spPr>
          <a:xfrm>
            <a:off x="199464" y="5909220"/>
            <a:ext cx="8487335" cy="769441"/>
          </a:xfrm>
          <a:prstGeom prst="rect">
            <a:avLst/>
          </a:prstGeom>
          <a:noFill/>
        </p:spPr>
        <p:txBody>
          <a:bodyPr wrap="square">
            <a:spAutoFit/>
          </a:bodyPr>
          <a:lstStyle/>
          <a:p>
            <a:r>
              <a:rPr lang="en-US" sz="2200" b="0" i="0" dirty="0">
                <a:solidFill>
                  <a:srgbClr val="292929"/>
                </a:solidFill>
                <a:effectLst/>
              </a:rPr>
              <a:t>Using the classification model outcomes from Table 1, the F1 score is calculated as</a:t>
            </a:r>
            <a:endParaRPr lang="en-IN" sz="2200" dirty="0"/>
          </a:p>
        </p:txBody>
      </p:sp>
    </p:spTree>
    <p:extLst>
      <p:ext uri="{BB962C8B-B14F-4D97-AF65-F5344CB8AC3E}">
        <p14:creationId xmlns:p14="http://schemas.microsoft.com/office/powerpoint/2010/main" val="1191526139"/>
      </p:ext>
    </p:extLst>
  </p:cSld>
  <p:clrMapOvr>
    <a:masterClrMapping/>
  </p:clrMapOvr>
  <p:transition advTm="7742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42490" y="762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53118" y="2786545"/>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5122" name="Picture 2">
            <a:extLst>
              <a:ext uri="{FF2B5EF4-FFF2-40B4-BE49-F238E27FC236}">
                <a16:creationId xmlns:a16="http://schemas.microsoft.com/office/drawing/2014/main" id="{B42B7034-601A-E7F3-8613-FD0549E312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914" y="2904210"/>
            <a:ext cx="6849042" cy="593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B5497-137B-FEC4-6D75-6A5C75ABB05F}"/>
              </a:ext>
            </a:extLst>
          </p:cNvPr>
          <p:cNvSpPr txBox="1"/>
          <p:nvPr/>
        </p:nvSpPr>
        <p:spPr>
          <a:xfrm>
            <a:off x="198811" y="3723937"/>
            <a:ext cx="8866840" cy="2893100"/>
          </a:xfrm>
          <a:prstGeom prst="rect">
            <a:avLst/>
          </a:prstGeom>
          <a:noFill/>
        </p:spPr>
        <p:txBody>
          <a:bodyPr wrap="square">
            <a:spAutoFit/>
          </a:bodyPr>
          <a:lstStyle/>
          <a:p>
            <a:pPr algn="just"/>
            <a:r>
              <a:rPr lang="en-US" sz="2200" b="0" i="0" dirty="0">
                <a:solidFill>
                  <a:srgbClr val="292929"/>
                </a:solidFill>
                <a:effectLst/>
              </a:rPr>
              <a:t>Here, you can observe that the harmonic mean of precision and recall creates a balanced measurement, i.e., the model's precision is not optimized at the price of recall, or vice versa. As a result, the F1 score metric directs real-world decision-making more accurately</a:t>
            </a:r>
          </a:p>
          <a:p>
            <a:pPr algn="just"/>
            <a:endParaRPr lang="en-US" sz="2200" dirty="0">
              <a:solidFill>
                <a:srgbClr val="292929"/>
              </a:solidFill>
            </a:endParaRPr>
          </a:p>
          <a:p>
            <a:pPr algn="just"/>
            <a:r>
              <a:rPr lang="en-US" sz="2200" b="0" i="0" dirty="0">
                <a:solidFill>
                  <a:srgbClr val="292929"/>
                </a:solidFill>
                <a:effectLst/>
              </a:rPr>
              <a:t>The F1 score ranges between 0 and 1, with 0 denoting the lowest possible result and 1 denoting a flawless result, meaning that the model accurately predicted each label.</a:t>
            </a:r>
            <a:endParaRPr lang="en-IN" sz="2200" dirty="0"/>
          </a:p>
        </p:txBody>
      </p:sp>
    </p:spTree>
    <p:extLst>
      <p:ext uri="{BB962C8B-B14F-4D97-AF65-F5344CB8AC3E}">
        <p14:creationId xmlns:p14="http://schemas.microsoft.com/office/powerpoint/2010/main" val="2462478175"/>
      </p:ext>
    </p:extLst>
  </p:cSld>
  <p:clrMapOvr>
    <a:masterClrMapping/>
  </p:clrMapOvr>
  <p:transition advTm="7742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42490" y="762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53118" y="2786545"/>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DC5B5497-137B-FEC4-6D75-6A5C75ABB05F}"/>
              </a:ext>
            </a:extLst>
          </p:cNvPr>
          <p:cNvSpPr txBox="1"/>
          <p:nvPr/>
        </p:nvSpPr>
        <p:spPr>
          <a:xfrm>
            <a:off x="104775" y="2514600"/>
            <a:ext cx="8866840" cy="1785104"/>
          </a:xfrm>
          <a:prstGeom prst="rect">
            <a:avLst/>
          </a:prstGeom>
          <a:noFill/>
        </p:spPr>
        <p:txBody>
          <a:bodyPr wrap="square">
            <a:spAutoFit/>
          </a:bodyPr>
          <a:lstStyle/>
          <a:p>
            <a:pPr algn="just"/>
            <a:r>
              <a:rPr lang="en-US" sz="2200" b="0" i="0" dirty="0">
                <a:solidFill>
                  <a:srgbClr val="292929"/>
                </a:solidFill>
                <a:effectLst/>
              </a:rPr>
              <a:t>A </a:t>
            </a:r>
            <a:r>
              <a:rPr lang="en-US" sz="2200" b="1" i="0" dirty="0">
                <a:solidFill>
                  <a:srgbClr val="000000"/>
                </a:solidFill>
                <a:effectLst/>
              </a:rPr>
              <a:t>high F1 score generally</a:t>
            </a:r>
            <a:r>
              <a:rPr lang="en-US" sz="2200" b="0" i="0" dirty="0">
                <a:solidFill>
                  <a:srgbClr val="292929"/>
                </a:solidFill>
                <a:effectLst/>
              </a:rPr>
              <a:t> indicates a well-balanced performance, demonstrating that the model can concurrently attain high precision and high recall. A </a:t>
            </a:r>
            <a:r>
              <a:rPr lang="en-US" sz="2200" b="1" i="0" dirty="0">
                <a:solidFill>
                  <a:srgbClr val="000000"/>
                </a:solidFill>
                <a:effectLst/>
              </a:rPr>
              <a:t>low F1 score</a:t>
            </a:r>
            <a:r>
              <a:rPr lang="en-US" sz="2200" b="0" i="0" dirty="0">
                <a:solidFill>
                  <a:srgbClr val="292929"/>
                </a:solidFill>
                <a:effectLst/>
              </a:rPr>
              <a:t> often signifies a trade-off between recall and precision,</a:t>
            </a:r>
          </a:p>
          <a:p>
            <a:pPr algn="just"/>
            <a:endParaRPr lang="en-IN" sz="2200" dirty="0"/>
          </a:p>
        </p:txBody>
      </p:sp>
      <p:pic>
        <p:nvPicPr>
          <p:cNvPr id="6146" name="Picture 2">
            <a:extLst>
              <a:ext uri="{FF2B5EF4-FFF2-40B4-BE49-F238E27FC236}">
                <a16:creationId xmlns:a16="http://schemas.microsoft.com/office/drawing/2014/main" id="{42BEF41F-191C-A7A0-46AF-EAE3C184CF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33824"/>
            <a:ext cx="658177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29446"/>
      </p:ext>
    </p:extLst>
  </p:cSld>
  <p:clrMapOvr>
    <a:masterClrMapping/>
  </p:clrMapOvr>
  <p:transition advTm="7742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42490" y="762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Application in Machine Learning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53118" y="2786545"/>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DC5B5497-137B-FEC4-6D75-6A5C75ABB05F}"/>
              </a:ext>
            </a:extLst>
          </p:cNvPr>
          <p:cNvSpPr txBox="1"/>
          <p:nvPr/>
        </p:nvSpPr>
        <p:spPr>
          <a:xfrm>
            <a:off x="86660" y="2245099"/>
            <a:ext cx="8866840" cy="4739759"/>
          </a:xfrm>
          <a:prstGeom prst="rect">
            <a:avLst/>
          </a:prstGeom>
          <a:noFill/>
        </p:spPr>
        <p:txBody>
          <a:bodyPr wrap="square">
            <a:spAutoFit/>
          </a:bodyPr>
          <a:lstStyle/>
          <a:p>
            <a:pPr algn="just"/>
            <a:br>
              <a:rPr lang="en-US" sz="2400" dirty="0"/>
            </a:br>
            <a:r>
              <a:rPr lang="en-US" b="1" i="0" dirty="0">
                <a:effectLst/>
              </a:rPr>
              <a:t>Medical Diagnostics</a:t>
            </a:r>
          </a:p>
          <a:p>
            <a:pPr algn="just"/>
            <a:r>
              <a:rPr lang="en-US" b="0" i="0" dirty="0">
                <a:solidFill>
                  <a:srgbClr val="292929"/>
                </a:solidFill>
                <a:effectLst/>
              </a:rPr>
              <a:t>In medical diagnostics, it is important to acquire a high recall while correctly detecting positive occurrences, even if doing so necessitates losing precision. For instance, the F1 score of a cancer detection classifier should minimize the possibility of false negatives, i.e., patients with malignant cancer, but the classifier wrongly predicts as benign.</a:t>
            </a:r>
          </a:p>
          <a:p>
            <a:pPr algn="just"/>
            <a:endParaRPr lang="en-US" dirty="0">
              <a:solidFill>
                <a:srgbClr val="292929"/>
              </a:solidFill>
            </a:endParaRPr>
          </a:p>
          <a:p>
            <a:pPr algn="l"/>
            <a:r>
              <a:rPr lang="en-US" b="1" i="0" dirty="0">
                <a:effectLst/>
                <a:highlight>
                  <a:srgbClr val="FAFAFA"/>
                </a:highlight>
              </a:rPr>
              <a:t>Sentiment Analysis</a:t>
            </a:r>
          </a:p>
          <a:p>
            <a:pPr algn="l"/>
            <a:r>
              <a:rPr lang="en-US" b="0" i="0" dirty="0">
                <a:solidFill>
                  <a:srgbClr val="292929"/>
                </a:solidFill>
                <a:effectLst/>
                <a:highlight>
                  <a:srgbClr val="FAFAFA"/>
                </a:highlight>
              </a:rPr>
              <a:t>For natural language processing (NLP) tasks like sentiment analysis, recognizing both positive and negative sentiments in textual data allow businesses to assess public opinion, consumer feedback, and brand sentiment. Hence, the F1 score allows for an efficient evaluation of sentiment analysis models by taking precision and recall into account when categorizing sentiments.</a:t>
            </a:r>
          </a:p>
          <a:p>
            <a:pPr algn="just"/>
            <a:endParaRPr lang="en-US" sz="2200" b="0" i="0" dirty="0">
              <a:solidFill>
                <a:srgbClr val="292929"/>
              </a:solidFill>
              <a:effectLst/>
            </a:endParaRPr>
          </a:p>
          <a:p>
            <a:endParaRPr lang="en-IN" sz="2200" dirty="0"/>
          </a:p>
        </p:txBody>
      </p:sp>
    </p:spTree>
    <p:extLst>
      <p:ext uri="{BB962C8B-B14F-4D97-AF65-F5344CB8AC3E}">
        <p14:creationId xmlns:p14="http://schemas.microsoft.com/office/powerpoint/2010/main" val="3091405678"/>
      </p:ext>
    </p:extLst>
  </p:cSld>
  <p:clrMapOvr>
    <a:masterClrMapping/>
  </p:clrMapOvr>
  <p:transition advTm="7742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42490" y="762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Application in Machine Learning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53118" y="2786545"/>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DC5B5497-137B-FEC4-6D75-6A5C75ABB05F}"/>
              </a:ext>
            </a:extLst>
          </p:cNvPr>
          <p:cNvSpPr txBox="1"/>
          <p:nvPr/>
        </p:nvSpPr>
        <p:spPr>
          <a:xfrm>
            <a:off x="86660" y="2245099"/>
            <a:ext cx="8866840" cy="2800767"/>
          </a:xfrm>
          <a:prstGeom prst="rect">
            <a:avLst/>
          </a:prstGeom>
          <a:noFill/>
        </p:spPr>
        <p:txBody>
          <a:bodyPr wrap="square">
            <a:spAutoFit/>
          </a:bodyPr>
          <a:lstStyle/>
          <a:p>
            <a:pPr algn="l"/>
            <a:br>
              <a:rPr lang="en-US" dirty="0"/>
            </a:br>
            <a:r>
              <a:rPr lang="en-US" b="1" i="0" dirty="0">
                <a:effectLst/>
              </a:rPr>
              <a:t>Fraud Detection</a:t>
            </a:r>
          </a:p>
          <a:p>
            <a:pPr algn="just"/>
            <a:r>
              <a:rPr lang="en-US" b="0" i="0" dirty="0">
                <a:solidFill>
                  <a:srgbClr val="292929"/>
                </a:solidFill>
                <a:effectLst/>
              </a:rPr>
              <a:t>In fraud detection, by considering both precision (the accuracy with which fraudulent cases are discovered) and recall (the capacity to identify all instances of fraud), the F1 score enables practitioners to assess fraud detection models more accurately. For instance, the figure below shows the evaluation metrics for a credit card fraud detection model.</a:t>
            </a:r>
          </a:p>
          <a:p>
            <a:pPr algn="just"/>
            <a:endParaRPr lang="en-US" sz="2200" b="0" i="0" dirty="0">
              <a:solidFill>
                <a:srgbClr val="292929"/>
              </a:solidFill>
              <a:effectLst/>
            </a:endParaRPr>
          </a:p>
          <a:p>
            <a:endParaRPr lang="en-IN" sz="2200" dirty="0"/>
          </a:p>
        </p:txBody>
      </p:sp>
      <p:pic>
        <p:nvPicPr>
          <p:cNvPr id="7172" name="Picture 4">
            <a:extLst>
              <a:ext uri="{FF2B5EF4-FFF2-40B4-BE49-F238E27FC236}">
                <a16:creationId xmlns:a16="http://schemas.microsoft.com/office/drawing/2014/main" id="{251BAFE5-E61C-834F-2729-BAF16984EE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3969404"/>
            <a:ext cx="2824535" cy="274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11889"/>
      </p:ext>
    </p:extLst>
  </p:cSld>
  <p:clrMapOvr>
    <a:masterClrMapping/>
  </p:clrMapOvr>
  <p:transition advTm="774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42490" y="762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F1 Score Limitations</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53118" y="2786545"/>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DC5B5497-137B-FEC4-6D75-6A5C75ABB05F}"/>
              </a:ext>
            </a:extLst>
          </p:cNvPr>
          <p:cNvSpPr txBox="1"/>
          <p:nvPr/>
        </p:nvSpPr>
        <p:spPr>
          <a:xfrm>
            <a:off x="86660" y="2245099"/>
            <a:ext cx="8866840" cy="5201424"/>
          </a:xfrm>
          <a:prstGeom prst="rect">
            <a:avLst/>
          </a:prstGeom>
          <a:noFill/>
        </p:spPr>
        <p:txBody>
          <a:bodyPr wrap="square">
            <a:spAutoFit/>
          </a:bodyPr>
          <a:lstStyle/>
          <a:p>
            <a:pPr algn="just"/>
            <a:r>
              <a:rPr lang="en-US" b="1" i="0" dirty="0">
                <a:effectLst/>
              </a:rPr>
              <a:t>Dataset Class Imbalance</a:t>
            </a:r>
          </a:p>
          <a:p>
            <a:pPr algn="just"/>
            <a:r>
              <a:rPr lang="en-US" b="0" i="0" dirty="0">
                <a:solidFill>
                  <a:srgbClr val="292929"/>
                </a:solidFill>
                <a:effectLst/>
              </a:rPr>
              <a:t>For imbalanced data, when one class significantly outweighs the other, the regular F1 score metric might not give a true picture of the model's performance. This is because the regular F1 score gives precision and recall equal weight, but in datasets with imbalances, achieving high precision or recall for the minority class may result in a lower F1 score due to the majority class's strong influence.</a:t>
            </a:r>
          </a:p>
          <a:p>
            <a:pPr algn="just"/>
            <a:endParaRPr lang="en-US" b="0" i="0" dirty="0">
              <a:solidFill>
                <a:srgbClr val="292929"/>
              </a:solidFill>
              <a:effectLst/>
            </a:endParaRPr>
          </a:p>
          <a:p>
            <a:pPr algn="just"/>
            <a:r>
              <a:rPr lang="en-US" b="1" i="0" dirty="0">
                <a:effectLst/>
              </a:rPr>
              <a:t>Cost Associated with False Prediction Outcomes</a:t>
            </a:r>
          </a:p>
          <a:p>
            <a:pPr algn="just"/>
            <a:r>
              <a:rPr lang="en-US" b="0" i="0" dirty="0">
                <a:solidFill>
                  <a:srgbClr val="292929"/>
                </a:solidFill>
                <a:effectLst/>
              </a:rPr>
              <a:t>False positives and false negatives can have quite diverse outcomes depending on the application. In medical diagnostics, as discussed earlier, a false negative is more dangerous than a false positive. Hence, the F1 score must be interpreted carefully. </a:t>
            </a:r>
          </a:p>
          <a:p>
            <a:pPr algn="just"/>
            <a:endParaRPr lang="en-US" dirty="0">
              <a:solidFill>
                <a:srgbClr val="292929"/>
              </a:solidFill>
            </a:endParaRPr>
          </a:p>
          <a:p>
            <a:pPr algn="l"/>
            <a:r>
              <a:rPr lang="en-US" b="1" i="0" dirty="0">
                <a:effectLst/>
                <a:highlight>
                  <a:srgbClr val="FAFAFA"/>
                </a:highlight>
              </a:rPr>
              <a:t>Contextual Dependence</a:t>
            </a:r>
          </a:p>
          <a:p>
            <a:pPr algn="l"/>
            <a:r>
              <a:rPr lang="en-US" b="0" i="0" dirty="0">
                <a:solidFill>
                  <a:srgbClr val="292929"/>
                </a:solidFill>
                <a:effectLst/>
                <a:highlight>
                  <a:srgbClr val="FAFAFA"/>
                </a:highlight>
              </a:rPr>
              <a:t>The evaluation of the F1 score varies depending on the particular problem domain and task objectives. Various interpretations of what constitutes a high or low F1 score for different applications require various precision-recall criteria. </a:t>
            </a:r>
            <a:endParaRPr lang="en-US" b="0" i="0" dirty="0">
              <a:solidFill>
                <a:srgbClr val="292929"/>
              </a:solidFill>
              <a:effectLst/>
            </a:endParaRPr>
          </a:p>
          <a:p>
            <a:pPr algn="just"/>
            <a:endParaRPr lang="en-US" sz="2200" b="0" i="0" dirty="0">
              <a:solidFill>
                <a:srgbClr val="292929"/>
              </a:solidFill>
              <a:effectLst/>
            </a:endParaRPr>
          </a:p>
          <a:p>
            <a:endParaRPr lang="en-IN" sz="2200" dirty="0"/>
          </a:p>
        </p:txBody>
      </p:sp>
    </p:spTree>
    <p:extLst>
      <p:ext uri="{BB962C8B-B14F-4D97-AF65-F5344CB8AC3E}">
        <p14:creationId xmlns:p14="http://schemas.microsoft.com/office/powerpoint/2010/main" val="32502993"/>
      </p:ext>
    </p:extLst>
  </p:cSld>
  <p:clrMapOvr>
    <a:masterClrMapping/>
  </p:clrMapOvr>
  <p:transition advTm="7742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Performance Metrics for Regression</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52400" y="2590800"/>
            <a:ext cx="8763000" cy="3477875"/>
          </a:xfrm>
          <a:prstGeom prst="rect">
            <a:avLst/>
          </a:prstGeom>
          <a:noFill/>
        </p:spPr>
        <p:txBody>
          <a:bodyPr wrap="square">
            <a:spAutoFit/>
          </a:bodyPr>
          <a:lstStyle/>
          <a:p>
            <a:pPr marL="457200" indent="-457200" algn="just">
              <a:buFont typeface="Arial" panose="020B0604020202020204" pitchFamily="34" charset="0"/>
              <a:buChar char="•"/>
            </a:pPr>
            <a:r>
              <a:rPr lang="en-US" sz="2200" b="0" i="0" dirty="0">
                <a:solidFill>
                  <a:srgbClr val="000000"/>
                </a:solidFill>
                <a:effectLst/>
              </a:rPr>
              <a:t>Regression is a supervised learning technique that aims to find the relationships between the dependent and independent variables. </a:t>
            </a:r>
          </a:p>
          <a:p>
            <a:pPr marL="457200" indent="-457200" algn="just">
              <a:buFont typeface="Arial" panose="020B0604020202020204" pitchFamily="34" charset="0"/>
              <a:buChar char="•"/>
            </a:pPr>
            <a:r>
              <a:rPr lang="en-US" sz="2200" b="0" i="0" dirty="0">
                <a:solidFill>
                  <a:srgbClr val="000000"/>
                </a:solidFill>
                <a:effectLst/>
              </a:rPr>
              <a:t>A predictive regression model predicts a numeric or discrete value. </a:t>
            </a:r>
          </a:p>
          <a:p>
            <a:pPr marL="457200" indent="-457200" algn="just">
              <a:buFont typeface="Arial" panose="020B0604020202020204" pitchFamily="34" charset="0"/>
              <a:buChar char="•"/>
            </a:pPr>
            <a:r>
              <a:rPr lang="en-US" sz="2200" b="0" i="0" dirty="0">
                <a:solidFill>
                  <a:srgbClr val="000000"/>
                </a:solidFill>
                <a:effectLst/>
              </a:rPr>
              <a:t>The metrics used for regression are different from the classification metrics. </a:t>
            </a:r>
          </a:p>
          <a:p>
            <a:pPr marL="457200" indent="-457200" algn="just">
              <a:buFont typeface="Arial" panose="020B0604020202020204" pitchFamily="34" charset="0"/>
              <a:buChar char="•"/>
            </a:pPr>
            <a:r>
              <a:rPr lang="en-US" sz="2200" b="0" i="0" dirty="0">
                <a:solidFill>
                  <a:srgbClr val="000000"/>
                </a:solidFill>
                <a:effectLst/>
              </a:rPr>
              <a:t>It means we cannot use the Accuracy metric (explained above) to evaluate a regression model; instead, the performance of a Regression model is reported as errors in the prediction.</a:t>
            </a: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spcBef>
                <a:spcPct val="0"/>
              </a:spcBef>
              <a:buFont typeface="Arial" panose="020B0604020202020204" pitchFamily="34" charset="0"/>
              <a:buNone/>
              <a:defRPr/>
            </a:pPr>
            <a:r>
              <a:rPr lang="en-IN" sz="4400" dirty="0">
                <a:solidFill>
                  <a:schemeClr val="bg1"/>
                </a:solidFill>
                <a:latin typeface="+mj-lt"/>
              </a:rPr>
              <a:t>Outline</a:t>
            </a:r>
            <a:endParaRPr lang="en-US" altLang="en-US" sz="44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3077"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5"/>
            <a:ext cx="8763000" cy="769441"/>
          </a:xfrm>
          <a:prstGeom prst="rect">
            <a:avLst/>
          </a:prstGeom>
          <a:noFill/>
        </p:spPr>
        <p:txBody>
          <a:bodyPr>
            <a:spAutoFit/>
          </a:bodyPr>
          <a:lstStyle/>
          <a:p>
            <a:pPr marL="285750" indent="-285750" eaLnBrk="0" hangingPunct="0">
              <a:buFont typeface="Arial" panose="020B0604020202020204" pitchFamily="34" charset="0"/>
              <a:buChar char="•"/>
              <a:defRPr/>
            </a:pPr>
            <a:r>
              <a:rPr lang="en-IN" sz="2200" b="0" i="0" u="none" strike="noStrike" baseline="0" dirty="0"/>
              <a:t>Error correction in </a:t>
            </a:r>
            <a:r>
              <a:rPr lang="en-IN" sz="2200" b="0" i="0" u="none" strike="noStrike" baseline="0" dirty="0" err="1"/>
              <a:t>Perceptrons</a:t>
            </a:r>
            <a:endParaRPr lang="en-IN" sz="2200" b="0" i="0" u="none" strike="noStrike" baseline="0" dirty="0"/>
          </a:p>
          <a:p>
            <a:pPr marL="285750" indent="-285750" eaLnBrk="0" hangingPunct="0">
              <a:buFont typeface="Arial" panose="020B0604020202020204" pitchFamily="34" charset="0"/>
              <a:buChar char="•"/>
              <a:defRPr/>
            </a:pPr>
            <a:endParaRPr lang="en-US" sz="2200" dirty="0"/>
          </a:p>
        </p:txBody>
      </p:sp>
      <p:pic>
        <p:nvPicPr>
          <p:cNvPr id="3079"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3582435153"/>
      </p:ext>
    </p:extLst>
  </p:cSld>
  <p:clrMapOvr>
    <a:masterClrMapping/>
  </p:clrMapOvr>
  <p:transition advTm="774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Performance Metrics for Regression</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93ECEF3B-507D-7F60-96DE-4ABA18EABFBD}"/>
              </a:ext>
            </a:extLst>
          </p:cNvPr>
          <p:cNvSpPr txBox="1"/>
          <p:nvPr/>
        </p:nvSpPr>
        <p:spPr>
          <a:xfrm>
            <a:off x="381000" y="2477924"/>
            <a:ext cx="8229600" cy="2737994"/>
          </a:xfrm>
          <a:prstGeom prst="rect">
            <a:avLst/>
          </a:prstGeom>
          <a:noFill/>
        </p:spPr>
        <p:txBody>
          <a:bodyPr wrap="square">
            <a:spAutoFit/>
          </a:bodyPr>
          <a:lstStyle/>
          <a:p>
            <a:pPr algn="just"/>
            <a:r>
              <a:rPr lang="en-US" sz="2200" b="0" i="0" dirty="0">
                <a:solidFill>
                  <a:srgbClr val="333333"/>
                </a:solidFill>
                <a:effectLst/>
              </a:rPr>
              <a:t>Following are the popular metrics that are used to evaluate the performance of Regression models.</a:t>
            </a:r>
          </a:p>
          <a:p>
            <a:pPr algn="just">
              <a:lnSpc>
                <a:spcPct val="150000"/>
              </a:lnSpc>
              <a:buFont typeface="Arial" panose="020B0604020202020204" pitchFamily="34" charset="0"/>
              <a:buChar char="•"/>
            </a:pPr>
            <a:r>
              <a:rPr lang="en-US" sz="2200" b="1" i="0" dirty="0">
                <a:solidFill>
                  <a:srgbClr val="000000"/>
                </a:solidFill>
                <a:effectLst/>
              </a:rPr>
              <a:t>Mean Absolute Error</a:t>
            </a:r>
            <a:endParaRPr lang="en-US" sz="2200" b="0" i="0" dirty="0">
              <a:solidFill>
                <a:srgbClr val="000000"/>
              </a:solidFill>
              <a:effectLst/>
            </a:endParaRPr>
          </a:p>
          <a:p>
            <a:pPr algn="just">
              <a:lnSpc>
                <a:spcPct val="150000"/>
              </a:lnSpc>
              <a:buFont typeface="Arial" panose="020B0604020202020204" pitchFamily="34" charset="0"/>
              <a:buChar char="•"/>
            </a:pPr>
            <a:r>
              <a:rPr lang="en-US" sz="2200" b="1" i="0" dirty="0">
                <a:solidFill>
                  <a:srgbClr val="000000"/>
                </a:solidFill>
                <a:effectLst/>
              </a:rPr>
              <a:t>Mean Squared Error</a:t>
            </a:r>
            <a:endParaRPr lang="en-US" sz="2200" b="0" i="0" dirty="0">
              <a:solidFill>
                <a:srgbClr val="000000"/>
              </a:solidFill>
              <a:effectLst/>
            </a:endParaRPr>
          </a:p>
          <a:p>
            <a:pPr algn="just">
              <a:lnSpc>
                <a:spcPct val="150000"/>
              </a:lnSpc>
              <a:buFont typeface="Arial" panose="020B0604020202020204" pitchFamily="34" charset="0"/>
              <a:buChar char="•"/>
            </a:pPr>
            <a:r>
              <a:rPr lang="en-US" sz="2200" b="1" i="0" dirty="0">
                <a:solidFill>
                  <a:srgbClr val="000000"/>
                </a:solidFill>
                <a:effectLst/>
              </a:rPr>
              <a:t>R2 Score</a:t>
            </a:r>
            <a:endParaRPr lang="en-US" sz="2200" b="0" i="0" dirty="0">
              <a:solidFill>
                <a:srgbClr val="000000"/>
              </a:solidFill>
              <a:effectLst/>
            </a:endParaRPr>
          </a:p>
          <a:p>
            <a:pPr algn="just">
              <a:lnSpc>
                <a:spcPct val="150000"/>
              </a:lnSpc>
              <a:buFont typeface="Arial" panose="020B0604020202020204" pitchFamily="34" charset="0"/>
              <a:buChar char="•"/>
            </a:pPr>
            <a:r>
              <a:rPr lang="en-US" sz="2200" b="1" i="0" dirty="0">
                <a:solidFill>
                  <a:srgbClr val="000000"/>
                </a:solidFill>
                <a:effectLst/>
              </a:rPr>
              <a:t>Adjusted R2</a:t>
            </a:r>
            <a:endParaRPr lang="en-US" sz="2200" b="0" i="0" dirty="0">
              <a:solidFill>
                <a:srgbClr val="000000"/>
              </a:solidFill>
              <a:effectLst/>
            </a:endParaRPr>
          </a:p>
        </p:txBody>
      </p:sp>
    </p:spTree>
    <p:extLst>
      <p:ext uri="{BB962C8B-B14F-4D97-AF65-F5344CB8AC3E}">
        <p14:creationId xmlns:p14="http://schemas.microsoft.com/office/powerpoint/2010/main" val="3808430910"/>
      </p:ext>
    </p:extLst>
  </p:cSld>
  <p:clrMapOvr>
    <a:masterClrMapping/>
  </p:clrMapOvr>
  <p:transition advTm="7742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Means Absolute Error (MAE)</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3DF87AC4-9259-545B-39B9-1B4D76E5FCBA}"/>
              </a:ext>
            </a:extLst>
          </p:cNvPr>
          <p:cNvSpPr txBox="1"/>
          <p:nvPr/>
        </p:nvSpPr>
        <p:spPr>
          <a:xfrm>
            <a:off x="190500" y="2585164"/>
            <a:ext cx="8612047" cy="3816429"/>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333333"/>
                </a:solidFill>
                <a:effectLst/>
              </a:rPr>
              <a:t>Mean Absolute Error or MAE is one of the simplest metrics, which measures the absolute difference between actual and predicted values, where absolute means taking a number as Positive.</a:t>
            </a:r>
          </a:p>
          <a:p>
            <a:pPr marL="342900" indent="-342900" algn="just">
              <a:buFont typeface="Arial" panose="020B0604020202020204" pitchFamily="34" charset="0"/>
              <a:buChar char="•"/>
            </a:pPr>
            <a:r>
              <a:rPr lang="en-US" sz="2200" b="0" i="0" dirty="0">
                <a:solidFill>
                  <a:srgbClr val="333333"/>
                </a:solidFill>
                <a:effectLst/>
              </a:rPr>
              <a:t>To understand MAE, let's take an example of Linear Regression, where the model draws a best fit line between dependent and independent variables. </a:t>
            </a:r>
          </a:p>
          <a:p>
            <a:pPr marL="342900" indent="-342900" algn="just">
              <a:buFont typeface="Arial" panose="020B0604020202020204" pitchFamily="34" charset="0"/>
              <a:buChar char="•"/>
            </a:pPr>
            <a:r>
              <a:rPr lang="en-US" sz="2200" b="0" i="0" dirty="0">
                <a:solidFill>
                  <a:srgbClr val="333333"/>
                </a:solidFill>
                <a:effectLst/>
              </a:rPr>
              <a:t>To measure the MAE or error in prediction, we need to calculate the difference between actual values and predicted values. </a:t>
            </a:r>
          </a:p>
          <a:p>
            <a:pPr marL="342900" indent="-342900" algn="just">
              <a:buFont typeface="Arial" panose="020B0604020202020204" pitchFamily="34" charset="0"/>
              <a:buChar char="•"/>
            </a:pPr>
            <a:r>
              <a:rPr lang="en-US" sz="2200" b="0" i="0" dirty="0">
                <a:solidFill>
                  <a:srgbClr val="333333"/>
                </a:solidFill>
                <a:effectLst/>
              </a:rPr>
              <a:t>But in order to find the absolute error for the complete dataset, we need to find the mean absolute of the complete dataset.</a:t>
            </a:r>
          </a:p>
        </p:txBody>
      </p:sp>
    </p:spTree>
    <p:extLst>
      <p:ext uri="{BB962C8B-B14F-4D97-AF65-F5344CB8AC3E}">
        <p14:creationId xmlns:p14="http://schemas.microsoft.com/office/powerpoint/2010/main" val="3912168744"/>
      </p:ext>
    </p:extLst>
  </p:cSld>
  <p:clrMapOvr>
    <a:masterClrMapping/>
  </p:clrMapOvr>
  <p:transition advTm="7742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Means Absolute Error (MAE)</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1028" name="Picture 4" descr="evaluation metrics for regression mae">
            <a:extLst>
              <a:ext uri="{FF2B5EF4-FFF2-40B4-BE49-F238E27FC236}">
                <a16:creationId xmlns:a16="http://schemas.microsoft.com/office/drawing/2014/main" id="{3642C207-CA6E-45EA-9893-62182B5483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981" y="2948480"/>
            <a:ext cx="5592020" cy="3223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FFC316-D5BE-EA33-002A-6B1144B942E6}"/>
              </a:ext>
            </a:extLst>
          </p:cNvPr>
          <p:cNvSpPr txBox="1"/>
          <p:nvPr/>
        </p:nvSpPr>
        <p:spPr>
          <a:xfrm>
            <a:off x="381000" y="2491086"/>
            <a:ext cx="4648200" cy="984885"/>
          </a:xfrm>
          <a:prstGeom prst="rect">
            <a:avLst/>
          </a:prstGeom>
          <a:noFill/>
        </p:spPr>
        <p:txBody>
          <a:bodyPr wrap="square">
            <a:spAutoFit/>
          </a:bodyPr>
          <a:lstStyle/>
          <a:p>
            <a:pPr algn="l" rtl="0" fontAlgn="base"/>
            <a:r>
              <a:rPr lang="en-US" sz="2200" b="0" i="0" dirty="0">
                <a:solidFill>
                  <a:srgbClr val="273239"/>
                </a:solidFill>
                <a:effectLst/>
              </a:rPr>
              <a:t>MAE calculation formula is:</a:t>
            </a:r>
          </a:p>
          <a:p>
            <a:br>
              <a:rPr lang="en-US" dirty="0"/>
            </a:br>
            <a:endParaRPr lang="en-IN" dirty="0"/>
          </a:p>
        </p:txBody>
      </p:sp>
    </p:spTree>
    <p:extLst>
      <p:ext uri="{BB962C8B-B14F-4D97-AF65-F5344CB8AC3E}">
        <p14:creationId xmlns:p14="http://schemas.microsoft.com/office/powerpoint/2010/main" val="1302254895"/>
      </p:ext>
    </p:extLst>
  </p:cSld>
  <p:clrMapOvr>
    <a:masterClrMapping/>
  </p:clrMapOvr>
  <p:transition advTm="7742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Means Squared Error (MSE)</a:t>
            </a:r>
            <a:endParaRPr lang="en-US" sz="171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850F583D-D997-ACF3-B7ED-8E80460A9B2F}"/>
              </a:ext>
            </a:extLst>
          </p:cNvPr>
          <p:cNvSpPr txBox="1"/>
          <p:nvPr/>
        </p:nvSpPr>
        <p:spPr>
          <a:xfrm>
            <a:off x="304800" y="2354293"/>
            <a:ext cx="8648700" cy="3816429"/>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rPr>
              <a:t>Mean Squared error or MSE is one of the most suitable metrics for Regression evaluation. </a:t>
            </a:r>
          </a:p>
          <a:p>
            <a:pPr marL="342900" indent="-342900" algn="just">
              <a:buFont typeface="Arial" panose="020B0604020202020204" pitchFamily="34" charset="0"/>
              <a:buChar char="•"/>
            </a:pPr>
            <a:r>
              <a:rPr lang="en-US" sz="2200" b="0" i="0" dirty="0">
                <a:solidFill>
                  <a:srgbClr val="000000"/>
                </a:solidFill>
                <a:effectLst/>
              </a:rPr>
              <a:t>It measures the average of the Squared difference between predicted values and the actual value given by the model.</a:t>
            </a:r>
          </a:p>
          <a:p>
            <a:pPr marL="342900" indent="-342900" algn="just">
              <a:buFont typeface="Arial" panose="020B0604020202020204" pitchFamily="34" charset="0"/>
              <a:buChar char="•"/>
            </a:pPr>
            <a:r>
              <a:rPr lang="en-US" sz="2200" b="0" i="0" dirty="0">
                <a:solidFill>
                  <a:srgbClr val="000000"/>
                </a:solidFill>
                <a:effectLst/>
              </a:rPr>
              <a:t>Since in MSE, errors are squared, therefore it only assumes non-negative values, and it is usually positive and non-zero.</a:t>
            </a:r>
          </a:p>
          <a:p>
            <a:pPr marL="342900" indent="-342900" algn="just">
              <a:buFont typeface="Arial" panose="020B0604020202020204" pitchFamily="34" charset="0"/>
              <a:buChar char="•"/>
            </a:pPr>
            <a:r>
              <a:rPr lang="en-US" sz="2200" b="0" i="0" dirty="0">
                <a:solidFill>
                  <a:srgbClr val="000000"/>
                </a:solidFill>
                <a:effectLst/>
              </a:rPr>
              <a:t>Moreover, due to squared differences, it penalizes small errors also, and hence it leads to over-estimation of how bad the model is.</a:t>
            </a:r>
          </a:p>
          <a:p>
            <a:pPr marL="342900" indent="-342900" algn="just">
              <a:buFont typeface="Arial" panose="020B0604020202020204" pitchFamily="34" charset="0"/>
              <a:buChar char="•"/>
            </a:pPr>
            <a:r>
              <a:rPr lang="en-US" sz="2200" b="0" i="0" dirty="0">
                <a:solidFill>
                  <a:srgbClr val="000000"/>
                </a:solidFill>
                <a:effectLst/>
              </a:rPr>
              <a:t>MSE is a much-preferred metric compared to other regression metrics as it is differentiable and hence optimized better.</a:t>
            </a:r>
          </a:p>
        </p:txBody>
      </p:sp>
    </p:spTree>
    <p:extLst>
      <p:ext uri="{BB962C8B-B14F-4D97-AF65-F5344CB8AC3E}">
        <p14:creationId xmlns:p14="http://schemas.microsoft.com/office/powerpoint/2010/main" val="4261103475"/>
      </p:ext>
    </p:extLst>
  </p:cSld>
  <p:clrMapOvr>
    <a:masterClrMapping/>
  </p:clrMapOvr>
  <p:transition advTm="7742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Means Squared Error (MSE)</a:t>
            </a:r>
            <a:endParaRPr lang="en-US" sz="171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4" name="Picture 3">
            <a:extLst>
              <a:ext uri="{FF2B5EF4-FFF2-40B4-BE49-F238E27FC236}">
                <a16:creationId xmlns:a16="http://schemas.microsoft.com/office/drawing/2014/main" id="{994EBF3D-AD40-3BB5-1095-C1AF62B8B075}"/>
              </a:ext>
            </a:extLst>
          </p:cNvPr>
          <p:cNvPicPr>
            <a:picLocks noChangeAspect="1"/>
          </p:cNvPicPr>
          <p:nvPr/>
        </p:nvPicPr>
        <p:blipFill>
          <a:blip r:embed="rId9"/>
          <a:stretch>
            <a:fillRect/>
          </a:stretch>
        </p:blipFill>
        <p:spPr>
          <a:xfrm>
            <a:off x="1143000" y="3576503"/>
            <a:ext cx="5430838" cy="1039948"/>
          </a:xfrm>
          <a:prstGeom prst="rect">
            <a:avLst/>
          </a:prstGeom>
        </p:spPr>
      </p:pic>
      <p:sp>
        <p:nvSpPr>
          <p:cNvPr id="6" name="TextBox 5">
            <a:extLst>
              <a:ext uri="{FF2B5EF4-FFF2-40B4-BE49-F238E27FC236}">
                <a16:creationId xmlns:a16="http://schemas.microsoft.com/office/drawing/2014/main" id="{33E0FAA1-FEE7-FC20-CD3F-3556CB8C92B0}"/>
              </a:ext>
            </a:extLst>
          </p:cNvPr>
          <p:cNvSpPr txBox="1"/>
          <p:nvPr/>
        </p:nvSpPr>
        <p:spPr>
          <a:xfrm>
            <a:off x="838200" y="4902700"/>
            <a:ext cx="7391400" cy="1446550"/>
          </a:xfrm>
          <a:prstGeom prst="rect">
            <a:avLst/>
          </a:prstGeom>
          <a:noFill/>
        </p:spPr>
        <p:txBody>
          <a:bodyPr wrap="square">
            <a:spAutoFit/>
          </a:bodyPr>
          <a:lstStyle/>
          <a:p>
            <a:pPr algn="l" rtl="0" fontAlgn="base"/>
            <a:r>
              <a:rPr lang="en-US" sz="2200" b="0" i="0" dirty="0">
                <a:solidFill>
                  <a:srgbClr val="273239"/>
                </a:solidFill>
                <a:effectLst/>
              </a:rPr>
              <a:t>where:</a:t>
            </a:r>
          </a:p>
          <a:p>
            <a:pPr algn="l" fontAlgn="base">
              <a:buFont typeface="Arial" panose="020B0604020202020204" pitchFamily="34" charset="0"/>
              <a:buChar char="•"/>
            </a:pPr>
            <a:r>
              <a:rPr lang="en-US" sz="2200" b="0" i="0" dirty="0">
                <a:solidFill>
                  <a:srgbClr val="273239"/>
                </a:solidFill>
                <a:effectLst/>
              </a:rPr>
              <a:t>x</a:t>
            </a:r>
            <a:r>
              <a:rPr lang="en-US" sz="2200" b="0" i="0" baseline="-25000" dirty="0">
                <a:solidFill>
                  <a:srgbClr val="273239"/>
                </a:solidFill>
                <a:effectLst/>
              </a:rPr>
              <a:t>i </a:t>
            </a:r>
            <a:r>
              <a:rPr lang="en-US" sz="2200" b="0" i="0" dirty="0">
                <a:solidFill>
                  <a:srgbClr val="273239"/>
                </a:solidFill>
                <a:effectLst/>
              </a:rPr>
              <a:t>represents the actual or observed value for the </a:t>
            </a:r>
            <a:r>
              <a:rPr lang="en-US" sz="2200" b="0" i="0" dirty="0" err="1">
                <a:solidFill>
                  <a:srgbClr val="273239"/>
                </a:solidFill>
                <a:effectLst/>
              </a:rPr>
              <a:t>i-th</a:t>
            </a:r>
            <a:r>
              <a:rPr lang="en-US" sz="2200" b="0" i="0" dirty="0">
                <a:solidFill>
                  <a:srgbClr val="273239"/>
                </a:solidFill>
                <a:effectLst/>
              </a:rPr>
              <a:t> data point.</a:t>
            </a:r>
          </a:p>
          <a:p>
            <a:pPr algn="l" fontAlgn="base">
              <a:buFont typeface="Arial" panose="020B0604020202020204" pitchFamily="34" charset="0"/>
              <a:buChar char="•"/>
            </a:pPr>
            <a:r>
              <a:rPr lang="en-US" sz="2200" b="0" i="0" dirty="0" err="1">
                <a:solidFill>
                  <a:srgbClr val="273239"/>
                </a:solidFill>
                <a:effectLst/>
              </a:rPr>
              <a:t>y</a:t>
            </a:r>
            <a:r>
              <a:rPr lang="en-US" sz="2200" b="0" i="0" baseline="-25000" dirty="0" err="1">
                <a:solidFill>
                  <a:srgbClr val="273239"/>
                </a:solidFill>
                <a:effectLst/>
              </a:rPr>
              <a:t>i</a:t>
            </a:r>
            <a:r>
              <a:rPr lang="en-US" sz="2200" b="0" i="0" baseline="-25000" dirty="0">
                <a:solidFill>
                  <a:srgbClr val="273239"/>
                </a:solidFill>
                <a:effectLst/>
              </a:rPr>
              <a:t> </a:t>
            </a:r>
            <a:r>
              <a:rPr lang="en-US" sz="2200" b="0" i="0" dirty="0">
                <a:solidFill>
                  <a:srgbClr val="273239"/>
                </a:solidFill>
                <a:effectLst/>
              </a:rPr>
              <a:t>represents the predicted value for the </a:t>
            </a:r>
            <a:r>
              <a:rPr lang="en-US" sz="2200" b="0" i="0" dirty="0" err="1">
                <a:solidFill>
                  <a:srgbClr val="273239"/>
                </a:solidFill>
                <a:effectLst/>
              </a:rPr>
              <a:t>i-th</a:t>
            </a:r>
            <a:r>
              <a:rPr lang="en-US" sz="2200" b="0" i="0" dirty="0">
                <a:solidFill>
                  <a:srgbClr val="273239"/>
                </a:solidFill>
                <a:effectLst/>
              </a:rPr>
              <a:t> data point.</a:t>
            </a:r>
          </a:p>
        </p:txBody>
      </p:sp>
      <p:sp>
        <p:nvSpPr>
          <p:cNvPr id="8" name="TextBox 7">
            <a:extLst>
              <a:ext uri="{FF2B5EF4-FFF2-40B4-BE49-F238E27FC236}">
                <a16:creationId xmlns:a16="http://schemas.microsoft.com/office/drawing/2014/main" id="{52C02F17-DAC5-CBBD-C7CE-1EFF90DECF5F}"/>
              </a:ext>
            </a:extLst>
          </p:cNvPr>
          <p:cNvSpPr txBox="1"/>
          <p:nvPr/>
        </p:nvSpPr>
        <p:spPr>
          <a:xfrm>
            <a:off x="539470" y="2640521"/>
            <a:ext cx="4648200" cy="430887"/>
          </a:xfrm>
          <a:prstGeom prst="rect">
            <a:avLst/>
          </a:prstGeom>
          <a:noFill/>
        </p:spPr>
        <p:txBody>
          <a:bodyPr wrap="square">
            <a:spAutoFit/>
          </a:bodyPr>
          <a:lstStyle/>
          <a:p>
            <a:r>
              <a:rPr lang="en-IN" sz="2200" b="0" i="0" dirty="0">
                <a:solidFill>
                  <a:srgbClr val="273239"/>
                </a:solidFill>
                <a:effectLst/>
              </a:rPr>
              <a:t> MSE calculation formula is:</a:t>
            </a:r>
            <a:endParaRPr lang="en-IN" sz="2200" dirty="0"/>
          </a:p>
        </p:txBody>
      </p:sp>
    </p:spTree>
    <p:extLst>
      <p:ext uri="{BB962C8B-B14F-4D97-AF65-F5344CB8AC3E}">
        <p14:creationId xmlns:p14="http://schemas.microsoft.com/office/powerpoint/2010/main" val="3118468364"/>
      </p:ext>
    </p:extLst>
  </p:cSld>
  <p:clrMapOvr>
    <a:masterClrMapping/>
  </p:clrMapOvr>
  <p:transition advTm="7742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 Squared Error</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138C9397-4016-2D10-44E4-6A6F0B70A1D2}"/>
              </a:ext>
            </a:extLst>
          </p:cNvPr>
          <p:cNvSpPr txBox="1"/>
          <p:nvPr/>
        </p:nvSpPr>
        <p:spPr>
          <a:xfrm>
            <a:off x="228600" y="2534067"/>
            <a:ext cx="8610600" cy="3816429"/>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rPr>
              <a:t>R squared error is also known as Coefficient of Determination, which is another popular metric used for Regression model evaluation. </a:t>
            </a:r>
          </a:p>
          <a:p>
            <a:pPr marL="342900" indent="-342900" algn="just">
              <a:buFont typeface="Arial" panose="020B0604020202020204" pitchFamily="34" charset="0"/>
              <a:buChar char="•"/>
            </a:pPr>
            <a:r>
              <a:rPr lang="en-US" sz="2200" b="0" i="0" dirty="0">
                <a:solidFill>
                  <a:srgbClr val="000000"/>
                </a:solidFill>
                <a:effectLst/>
              </a:rPr>
              <a:t>The R-squared metric enables us to compare our model with a constant baseline to determine the performance of the model. </a:t>
            </a:r>
          </a:p>
          <a:p>
            <a:pPr marL="342900" indent="-342900" algn="just">
              <a:buFont typeface="Arial" panose="020B0604020202020204" pitchFamily="34" charset="0"/>
              <a:buChar char="•"/>
            </a:pPr>
            <a:r>
              <a:rPr lang="en-US" sz="2200" b="0" i="0" dirty="0">
                <a:solidFill>
                  <a:srgbClr val="000000"/>
                </a:solidFill>
                <a:effectLst/>
              </a:rPr>
              <a:t>To select the constant baseline, we need to take the mean of the data and draw the line at the mean.</a:t>
            </a:r>
          </a:p>
          <a:p>
            <a:pPr marL="342900" indent="-342900" algn="just">
              <a:buFont typeface="Arial" panose="020B0604020202020204" pitchFamily="34" charset="0"/>
              <a:buChar char="•"/>
            </a:pPr>
            <a:r>
              <a:rPr lang="en-US" sz="2200" b="0" i="0" dirty="0">
                <a:solidFill>
                  <a:srgbClr val="000000"/>
                </a:solidFill>
                <a:effectLst/>
              </a:rPr>
              <a:t>The R squared score will always be less than or equal to 1 without concerning if the values are too large or small.</a:t>
            </a:r>
          </a:p>
          <a:p>
            <a:pPr marL="342900" indent="-342900" algn="just">
              <a:buFont typeface="Arial" panose="020B0604020202020204" pitchFamily="34" charset="0"/>
              <a:buChar char="•"/>
            </a:pPr>
            <a:endParaRPr lang="en-US" sz="2200" b="0" i="0" dirty="0">
              <a:solidFill>
                <a:srgbClr val="000000"/>
              </a:solidFill>
              <a:effectLst/>
            </a:endParaRPr>
          </a:p>
          <a:p>
            <a:pPr marL="342900" indent="-342900" algn="just">
              <a:buFont typeface="Arial" panose="020B0604020202020204" pitchFamily="34" charset="0"/>
              <a:buChar char="•"/>
            </a:pPr>
            <a:endParaRPr lang="en-US" sz="2200" b="0" i="0" dirty="0">
              <a:solidFill>
                <a:srgbClr val="000000"/>
              </a:solidFill>
              <a:effectLst/>
            </a:endParaRPr>
          </a:p>
        </p:txBody>
      </p:sp>
    </p:spTree>
    <p:extLst>
      <p:ext uri="{BB962C8B-B14F-4D97-AF65-F5344CB8AC3E}">
        <p14:creationId xmlns:p14="http://schemas.microsoft.com/office/powerpoint/2010/main" val="2247765438"/>
      </p:ext>
    </p:extLst>
  </p:cSld>
  <p:clrMapOvr>
    <a:masterClrMapping/>
  </p:clrMapOvr>
  <p:transition advTm="7742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 Squared Error</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7" name="Picture 6">
            <a:extLst>
              <a:ext uri="{FF2B5EF4-FFF2-40B4-BE49-F238E27FC236}">
                <a16:creationId xmlns:a16="http://schemas.microsoft.com/office/drawing/2014/main" id="{A23934DB-682A-4FDD-9411-A7751EDEF90B}"/>
              </a:ext>
            </a:extLst>
          </p:cNvPr>
          <p:cNvPicPr>
            <a:picLocks noChangeAspect="1"/>
          </p:cNvPicPr>
          <p:nvPr/>
        </p:nvPicPr>
        <p:blipFill rotWithShape="1">
          <a:blip r:embed="rId9"/>
          <a:srcRect t="24724" r="25167"/>
          <a:stretch/>
        </p:blipFill>
        <p:spPr>
          <a:xfrm>
            <a:off x="1922929" y="3106536"/>
            <a:ext cx="3200400" cy="928013"/>
          </a:xfrm>
          <a:prstGeom prst="rect">
            <a:avLst/>
          </a:prstGeom>
        </p:spPr>
      </p:pic>
      <p:sp>
        <p:nvSpPr>
          <p:cNvPr id="3" name="TextBox 2">
            <a:extLst>
              <a:ext uri="{FF2B5EF4-FFF2-40B4-BE49-F238E27FC236}">
                <a16:creationId xmlns:a16="http://schemas.microsoft.com/office/drawing/2014/main" id="{A6198271-34AD-A3DE-1ECD-951D03951D9A}"/>
              </a:ext>
            </a:extLst>
          </p:cNvPr>
          <p:cNvSpPr txBox="1"/>
          <p:nvPr/>
        </p:nvSpPr>
        <p:spPr>
          <a:xfrm>
            <a:off x="358588" y="4157706"/>
            <a:ext cx="8404412" cy="2123658"/>
          </a:xfrm>
          <a:prstGeom prst="rect">
            <a:avLst/>
          </a:prstGeom>
          <a:noFill/>
        </p:spPr>
        <p:txBody>
          <a:bodyPr wrap="square">
            <a:spAutoFit/>
          </a:bodyPr>
          <a:lstStyle/>
          <a:p>
            <a:pPr algn="l" rtl="0" fontAlgn="base"/>
            <a:r>
              <a:rPr lang="en-US" sz="2200" b="0" i="0" dirty="0">
                <a:solidFill>
                  <a:srgbClr val="273239"/>
                </a:solidFill>
                <a:effectLst/>
              </a:rPr>
              <a:t>Where:</a:t>
            </a:r>
          </a:p>
          <a:p>
            <a:pPr algn="l" fontAlgn="base">
              <a:buFont typeface="Arial" panose="020B0604020202020204" pitchFamily="34" charset="0"/>
              <a:buChar char="•"/>
            </a:pPr>
            <a:r>
              <a:rPr lang="en-US" sz="2200" b="0" i="0" dirty="0">
                <a:solidFill>
                  <a:srgbClr val="273239"/>
                </a:solidFill>
                <a:effectLst/>
              </a:rPr>
              <a:t>R</a:t>
            </a:r>
            <a:r>
              <a:rPr lang="en-US" sz="2200" b="0" i="0" baseline="30000" dirty="0">
                <a:solidFill>
                  <a:srgbClr val="273239"/>
                </a:solidFill>
                <a:effectLst/>
              </a:rPr>
              <a:t>2 </a:t>
            </a:r>
            <a:r>
              <a:rPr lang="en-US" sz="2200" b="0" i="0" dirty="0">
                <a:solidFill>
                  <a:srgbClr val="273239"/>
                </a:solidFill>
                <a:effectLst/>
              </a:rPr>
              <a:t>is the R-Squared.</a:t>
            </a:r>
          </a:p>
          <a:p>
            <a:pPr algn="l" fontAlgn="base">
              <a:buFont typeface="Arial" panose="020B0604020202020204" pitchFamily="34" charset="0"/>
              <a:buChar char="•"/>
            </a:pPr>
            <a:r>
              <a:rPr lang="en-US" sz="2200" b="0" i="0" dirty="0">
                <a:solidFill>
                  <a:srgbClr val="273239"/>
                </a:solidFill>
                <a:effectLst/>
              </a:rPr>
              <a:t>SSR represents the sum of squared residuals between the predicted values and actual values.</a:t>
            </a:r>
          </a:p>
          <a:p>
            <a:pPr algn="l" fontAlgn="base">
              <a:buFont typeface="Arial" panose="020B0604020202020204" pitchFamily="34" charset="0"/>
              <a:buChar char="•"/>
            </a:pPr>
            <a:r>
              <a:rPr lang="en-US" sz="2200" b="0" i="0" dirty="0">
                <a:solidFill>
                  <a:srgbClr val="273239"/>
                </a:solidFill>
                <a:effectLst/>
              </a:rPr>
              <a:t>SST represents the total sum of squares, which measures the total variance in the dependent variable</a:t>
            </a:r>
            <a:r>
              <a:rPr lang="en-US" sz="2200" dirty="0">
                <a:solidFill>
                  <a:srgbClr val="273239"/>
                </a:solidFill>
              </a:rPr>
              <a:t>.</a:t>
            </a:r>
            <a:endParaRPr lang="en-US" sz="2200" b="0" i="0" dirty="0">
              <a:solidFill>
                <a:srgbClr val="273239"/>
              </a:solidFill>
              <a:effectLst/>
            </a:endParaRPr>
          </a:p>
        </p:txBody>
      </p:sp>
      <p:sp>
        <p:nvSpPr>
          <p:cNvPr id="5" name="TextBox 4">
            <a:extLst>
              <a:ext uri="{FF2B5EF4-FFF2-40B4-BE49-F238E27FC236}">
                <a16:creationId xmlns:a16="http://schemas.microsoft.com/office/drawing/2014/main" id="{8F9E0360-E67B-3591-E86F-5CC43B4E57FD}"/>
              </a:ext>
            </a:extLst>
          </p:cNvPr>
          <p:cNvSpPr txBox="1"/>
          <p:nvPr/>
        </p:nvSpPr>
        <p:spPr>
          <a:xfrm>
            <a:off x="475129" y="2541961"/>
            <a:ext cx="4648200" cy="430887"/>
          </a:xfrm>
          <a:prstGeom prst="rect">
            <a:avLst/>
          </a:prstGeom>
          <a:noFill/>
        </p:spPr>
        <p:txBody>
          <a:bodyPr wrap="square">
            <a:spAutoFit/>
          </a:bodyPr>
          <a:lstStyle/>
          <a:p>
            <a:r>
              <a:rPr lang="en-US" sz="2200" b="0" i="0" dirty="0">
                <a:solidFill>
                  <a:srgbClr val="273239"/>
                </a:solidFill>
                <a:effectLst/>
              </a:rPr>
              <a:t>R-squared score is as follows:</a:t>
            </a:r>
            <a:endParaRPr lang="en-IN" sz="2200" dirty="0"/>
          </a:p>
        </p:txBody>
      </p:sp>
    </p:spTree>
    <p:extLst>
      <p:ext uri="{BB962C8B-B14F-4D97-AF65-F5344CB8AC3E}">
        <p14:creationId xmlns:p14="http://schemas.microsoft.com/office/powerpoint/2010/main" val="1918528568"/>
      </p:ext>
    </p:extLst>
  </p:cSld>
  <p:clrMapOvr>
    <a:masterClrMapping/>
  </p:clrMapOvr>
  <p:transition advTm="7742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R Squared Error</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7" name="Picture 6">
            <a:extLst>
              <a:ext uri="{FF2B5EF4-FFF2-40B4-BE49-F238E27FC236}">
                <a16:creationId xmlns:a16="http://schemas.microsoft.com/office/drawing/2014/main" id="{A23934DB-682A-4FDD-9411-A7751EDEF90B}"/>
              </a:ext>
            </a:extLst>
          </p:cNvPr>
          <p:cNvPicPr>
            <a:picLocks noChangeAspect="1"/>
          </p:cNvPicPr>
          <p:nvPr/>
        </p:nvPicPr>
        <p:blipFill rotWithShape="1">
          <a:blip r:embed="rId9"/>
          <a:srcRect t="24724" r="25167"/>
          <a:stretch/>
        </p:blipFill>
        <p:spPr>
          <a:xfrm>
            <a:off x="1922929" y="3106536"/>
            <a:ext cx="3200400" cy="928013"/>
          </a:xfrm>
          <a:prstGeom prst="rect">
            <a:avLst/>
          </a:prstGeom>
        </p:spPr>
      </p:pic>
      <p:sp>
        <p:nvSpPr>
          <p:cNvPr id="3" name="TextBox 2">
            <a:extLst>
              <a:ext uri="{FF2B5EF4-FFF2-40B4-BE49-F238E27FC236}">
                <a16:creationId xmlns:a16="http://schemas.microsoft.com/office/drawing/2014/main" id="{A6198271-34AD-A3DE-1ECD-951D03951D9A}"/>
              </a:ext>
            </a:extLst>
          </p:cNvPr>
          <p:cNvSpPr txBox="1"/>
          <p:nvPr/>
        </p:nvSpPr>
        <p:spPr>
          <a:xfrm>
            <a:off x="358588" y="4157706"/>
            <a:ext cx="8404412" cy="2123658"/>
          </a:xfrm>
          <a:prstGeom prst="rect">
            <a:avLst/>
          </a:prstGeom>
          <a:noFill/>
        </p:spPr>
        <p:txBody>
          <a:bodyPr wrap="square">
            <a:spAutoFit/>
          </a:bodyPr>
          <a:lstStyle/>
          <a:p>
            <a:pPr algn="l" rtl="0" fontAlgn="base"/>
            <a:r>
              <a:rPr lang="en-US" sz="2200" b="0" i="0" dirty="0">
                <a:solidFill>
                  <a:srgbClr val="273239"/>
                </a:solidFill>
                <a:effectLst/>
              </a:rPr>
              <a:t>Where:</a:t>
            </a:r>
          </a:p>
          <a:p>
            <a:pPr algn="l" fontAlgn="base">
              <a:buFont typeface="Arial" panose="020B0604020202020204" pitchFamily="34" charset="0"/>
              <a:buChar char="•"/>
            </a:pPr>
            <a:r>
              <a:rPr lang="en-US" sz="2200" b="0" i="0" dirty="0">
                <a:solidFill>
                  <a:srgbClr val="273239"/>
                </a:solidFill>
                <a:effectLst/>
              </a:rPr>
              <a:t>R</a:t>
            </a:r>
            <a:r>
              <a:rPr lang="en-US" sz="2200" b="0" i="0" baseline="30000" dirty="0">
                <a:solidFill>
                  <a:srgbClr val="273239"/>
                </a:solidFill>
                <a:effectLst/>
              </a:rPr>
              <a:t>2 </a:t>
            </a:r>
            <a:r>
              <a:rPr lang="en-US" sz="2200" b="0" i="0" dirty="0">
                <a:solidFill>
                  <a:srgbClr val="273239"/>
                </a:solidFill>
                <a:effectLst/>
              </a:rPr>
              <a:t>is the R-Squared.</a:t>
            </a:r>
          </a:p>
          <a:p>
            <a:pPr algn="l" fontAlgn="base">
              <a:buFont typeface="Arial" panose="020B0604020202020204" pitchFamily="34" charset="0"/>
              <a:buChar char="•"/>
            </a:pPr>
            <a:r>
              <a:rPr lang="en-US" sz="2200" b="0" i="0" dirty="0">
                <a:solidFill>
                  <a:srgbClr val="273239"/>
                </a:solidFill>
                <a:effectLst/>
              </a:rPr>
              <a:t>SSR represents the sum of squared residuals between the predicted values and actual values.</a:t>
            </a:r>
          </a:p>
          <a:p>
            <a:pPr algn="l" fontAlgn="base">
              <a:buFont typeface="Arial" panose="020B0604020202020204" pitchFamily="34" charset="0"/>
              <a:buChar char="•"/>
            </a:pPr>
            <a:r>
              <a:rPr lang="en-US" sz="2200" b="0" i="0" dirty="0">
                <a:solidFill>
                  <a:srgbClr val="273239"/>
                </a:solidFill>
                <a:effectLst/>
              </a:rPr>
              <a:t>SST represents the total sum of squares, which measures the total variance in the dependent variable</a:t>
            </a:r>
            <a:r>
              <a:rPr lang="en-US" sz="2200" dirty="0">
                <a:solidFill>
                  <a:srgbClr val="273239"/>
                </a:solidFill>
              </a:rPr>
              <a:t>.</a:t>
            </a:r>
            <a:endParaRPr lang="en-US" sz="2200" b="0" i="0" dirty="0">
              <a:solidFill>
                <a:srgbClr val="273239"/>
              </a:solidFill>
              <a:effectLst/>
            </a:endParaRPr>
          </a:p>
        </p:txBody>
      </p:sp>
      <p:sp>
        <p:nvSpPr>
          <p:cNvPr id="5" name="TextBox 4">
            <a:extLst>
              <a:ext uri="{FF2B5EF4-FFF2-40B4-BE49-F238E27FC236}">
                <a16:creationId xmlns:a16="http://schemas.microsoft.com/office/drawing/2014/main" id="{8F9E0360-E67B-3591-E86F-5CC43B4E57FD}"/>
              </a:ext>
            </a:extLst>
          </p:cNvPr>
          <p:cNvSpPr txBox="1"/>
          <p:nvPr/>
        </p:nvSpPr>
        <p:spPr>
          <a:xfrm>
            <a:off x="475129" y="2541961"/>
            <a:ext cx="4648200" cy="430887"/>
          </a:xfrm>
          <a:prstGeom prst="rect">
            <a:avLst/>
          </a:prstGeom>
          <a:noFill/>
        </p:spPr>
        <p:txBody>
          <a:bodyPr wrap="square">
            <a:spAutoFit/>
          </a:bodyPr>
          <a:lstStyle/>
          <a:p>
            <a:r>
              <a:rPr lang="en-US" sz="2200" b="0" i="0" dirty="0">
                <a:solidFill>
                  <a:srgbClr val="273239"/>
                </a:solidFill>
                <a:effectLst/>
              </a:rPr>
              <a:t>R-squared score is as follows:</a:t>
            </a:r>
            <a:endParaRPr lang="en-IN" sz="2200" dirty="0"/>
          </a:p>
        </p:txBody>
      </p:sp>
    </p:spTree>
    <p:extLst>
      <p:ext uri="{BB962C8B-B14F-4D97-AF65-F5344CB8AC3E}">
        <p14:creationId xmlns:p14="http://schemas.microsoft.com/office/powerpoint/2010/main" val="3752088426"/>
      </p:ext>
    </p:extLst>
  </p:cSld>
  <p:clrMapOvr>
    <a:masterClrMapping/>
  </p:clrMapOvr>
  <p:transition advTm="7742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Adjusted R Squared</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F8A2150A-B894-9337-ACFC-0D4A29D45B93}"/>
              </a:ext>
            </a:extLst>
          </p:cNvPr>
          <p:cNvSpPr txBox="1"/>
          <p:nvPr/>
        </p:nvSpPr>
        <p:spPr>
          <a:xfrm>
            <a:off x="76200" y="2576057"/>
            <a:ext cx="8534400" cy="4154984"/>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rPr>
              <a:t>Adjusted R squared, as the name suggests, is the improved version of R squared error.</a:t>
            </a:r>
          </a:p>
          <a:p>
            <a:pPr algn="just"/>
            <a:endParaRPr lang="en-US" sz="2200" b="0" i="0" dirty="0">
              <a:solidFill>
                <a:srgbClr val="000000"/>
              </a:solidFill>
              <a:effectLst/>
            </a:endParaRPr>
          </a:p>
          <a:p>
            <a:pPr marL="342900" indent="-342900" algn="just">
              <a:buFont typeface="Arial" panose="020B0604020202020204" pitchFamily="34" charset="0"/>
              <a:buChar char="•"/>
            </a:pPr>
            <a:r>
              <a:rPr lang="en-US" sz="2200" b="0" i="0" dirty="0">
                <a:solidFill>
                  <a:srgbClr val="000000"/>
                </a:solidFill>
                <a:effectLst/>
              </a:rPr>
              <a:t>R square has a limitation of improvement of a score on increasing the terms, even though the model is not improving, and it may mislead the data scientists.</a:t>
            </a:r>
          </a:p>
          <a:p>
            <a:pPr algn="just"/>
            <a:endParaRPr lang="en-US" sz="2200" b="0" i="0" dirty="0">
              <a:solidFill>
                <a:srgbClr val="000000"/>
              </a:solidFill>
              <a:effectLst/>
            </a:endParaRPr>
          </a:p>
          <a:p>
            <a:pPr marL="342900" indent="-342900" algn="just">
              <a:buFont typeface="Arial" panose="020B0604020202020204" pitchFamily="34" charset="0"/>
              <a:buChar char="•"/>
            </a:pPr>
            <a:r>
              <a:rPr lang="en-US" sz="2200" b="0" i="0" dirty="0">
                <a:solidFill>
                  <a:srgbClr val="000000"/>
                </a:solidFill>
                <a:effectLst/>
              </a:rPr>
              <a:t>To overcome the issue of R square, adjusted R squared is used, which will always show a lower value than R². </a:t>
            </a:r>
          </a:p>
          <a:p>
            <a:pPr algn="just"/>
            <a:endParaRPr lang="en-US" sz="2200" b="0" i="0" dirty="0">
              <a:solidFill>
                <a:srgbClr val="000000"/>
              </a:solidFill>
              <a:effectLst/>
            </a:endParaRPr>
          </a:p>
          <a:p>
            <a:pPr marL="342900" indent="-342900" algn="just">
              <a:buFont typeface="Arial" panose="020B0604020202020204" pitchFamily="34" charset="0"/>
              <a:buChar char="•"/>
            </a:pPr>
            <a:r>
              <a:rPr lang="en-US" sz="2200" b="0" i="0" dirty="0">
                <a:solidFill>
                  <a:srgbClr val="000000"/>
                </a:solidFill>
                <a:effectLst/>
              </a:rPr>
              <a:t>It is because it adjusts the values of increasing predictors and only shows improvement if there is a real improvement.</a:t>
            </a:r>
          </a:p>
        </p:txBody>
      </p:sp>
    </p:spTree>
    <p:extLst>
      <p:ext uri="{BB962C8B-B14F-4D97-AF65-F5344CB8AC3E}">
        <p14:creationId xmlns:p14="http://schemas.microsoft.com/office/powerpoint/2010/main" val="3184449093"/>
      </p:ext>
    </p:extLst>
  </p:cSld>
  <p:clrMapOvr>
    <a:masterClrMapping/>
  </p:clrMapOvr>
  <p:transition advTm="7742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Adjusted R Squared</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3" name="Picture 2">
            <a:extLst>
              <a:ext uri="{FF2B5EF4-FFF2-40B4-BE49-F238E27FC236}">
                <a16:creationId xmlns:a16="http://schemas.microsoft.com/office/drawing/2014/main" id="{DA72D0E4-9A02-C433-C32E-334784F80329}"/>
              </a:ext>
            </a:extLst>
          </p:cNvPr>
          <p:cNvPicPr>
            <a:picLocks noChangeAspect="1"/>
          </p:cNvPicPr>
          <p:nvPr/>
        </p:nvPicPr>
        <p:blipFill>
          <a:blip r:embed="rId9"/>
          <a:stretch>
            <a:fillRect/>
          </a:stretch>
        </p:blipFill>
        <p:spPr>
          <a:xfrm>
            <a:off x="1219199" y="3023347"/>
            <a:ext cx="6335713" cy="3353353"/>
          </a:xfrm>
          <a:prstGeom prst="rect">
            <a:avLst/>
          </a:prstGeom>
        </p:spPr>
      </p:pic>
      <p:sp>
        <p:nvSpPr>
          <p:cNvPr id="6" name="TextBox 5">
            <a:extLst>
              <a:ext uri="{FF2B5EF4-FFF2-40B4-BE49-F238E27FC236}">
                <a16:creationId xmlns:a16="http://schemas.microsoft.com/office/drawing/2014/main" id="{0A6D2FA3-D949-6D17-F91E-79046E81F4F6}"/>
              </a:ext>
            </a:extLst>
          </p:cNvPr>
          <p:cNvSpPr txBox="1"/>
          <p:nvPr/>
        </p:nvSpPr>
        <p:spPr>
          <a:xfrm>
            <a:off x="381000" y="2517113"/>
            <a:ext cx="4648200" cy="430887"/>
          </a:xfrm>
          <a:prstGeom prst="rect">
            <a:avLst/>
          </a:prstGeom>
          <a:noFill/>
        </p:spPr>
        <p:txBody>
          <a:bodyPr wrap="square">
            <a:spAutoFit/>
          </a:bodyPr>
          <a:lstStyle/>
          <a:p>
            <a:r>
              <a:rPr lang="en-US" sz="2200" b="0" i="0" dirty="0">
                <a:solidFill>
                  <a:srgbClr val="273239"/>
                </a:solidFill>
                <a:effectLst/>
              </a:rPr>
              <a:t>Adjusted R-squared is as follows:</a:t>
            </a:r>
            <a:endParaRPr lang="en-IN" sz="2200" dirty="0"/>
          </a:p>
        </p:txBody>
      </p:sp>
    </p:spTree>
    <p:extLst>
      <p:ext uri="{BB962C8B-B14F-4D97-AF65-F5344CB8AC3E}">
        <p14:creationId xmlns:p14="http://schemas.microsoft.com/office/powerpoint/2010/main" val="610185589"/>
      </p:ext>
    </p:extLst>
  </p:cSld>
  <p:clrMapOvr>
    <a:masterClrMapping/>
  </p:clrMapOvr>
  <p:transition advTm="7742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ROC Curve </a:t>
            </a:r>
            <a:endParaRPr lang="en-US" sz="44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0" y="2241550"/>
            <a:ext cx="9144000" cy="1938992"/>
          </a:xfrm>
          <a:prstGeom prst="rect">
            <a:avLst/>
          </a:prstGeom>
          <a:noFill/>
        </p:spPr>
        <p:txBody>
          <a:bodyPr wrap="square">
            <a:spAutoFit/>
          </a:bodyPr>
          <a:lstStyle/>
          <a:p>
            <a:r>
              <a:rPr lang="en-US" sz="2400" b="1" dirty="0"/>
              <a:t>Definition: </a:t>
            </a:r>
            <a:r>
              <a:rPr lang="en-US" sz="2400" b="0" i="0" dirty="0">
                <a:solidFill>
                  <a:srgbClr val="202124"/>
                </a:solidFill>
                <a:effectLst/>
                <a:highlight>
                  <a:srgbClr val="FFFFFF"/>
                </a:highlight>
              </a:rPr>
              <a:t>An </a:t>
            </a:r>
            <a:r>
              <a:rPr lang="en-US" sz="2400" b="1" i="0" dirty="0">
                <a:solidFill>
                  <a:srgbClr val="202124"/>
                </a:solidFill>
                <a:effectLst/>
                <a:highlight>
                  <a:srgbClr val="FFFFFF"/>
                </a:highlight>
              </a:rPr>
              <a:t>ROC curve</a:t>
            </a:r>
            <a:r>
              <a:rPr lang="en-US" sz="2400" b="0" i="0" dirty="0">
                <a:solidFill>
                  <a:srgbClr val="202124"/>
                </a:solidFill>
                <a:effectLst/>
                <a:highlight>
                  <a:srgbClr val="FFFFFF"/>
                </a:highlight>
              </a:rPr>
              <a:t> (</a:t>
            </a:r>
            <a:r>
              <a:rPr lang="en-US" sz="2400" b="1" i="0" dirty="0">
                <a:solidFill>
                  <a:srgbClr val="202124"/>
                </a:solidFill>
                <a:effectLst/>
                <a:highlight>
                  <a:srgbClr val="FFFFFF"/>
                </a:highlight>
              </a:rPr>
              <a:t>receiver operating characteristic curve</a:t>
            </a:r>
            <a:r>
              <a:rPr lang="en-US" sz="2400" b="0" i="0" dirty="0">
                <a:solidFill>
                  <a:srgbClr val="202124"/>
                </a:solidFill>
                <a:effectLst/>
                <a:highlight>
                  <a:srgbClr val="FFFFFF"/>
                </a:highlight>
              </a:rPr>
              <a:t>) is a graph showing the performance of a classification model at all classification thresholds</a:t>
            </a:r>
            <a:endParaRPr lang="en-US" sz="2400" dirty="0"/>
          </a:p>
          <a:p>
            <a:endParaRPr lang="en-US" sz="2400" b="1" dirty="0"/>
          </a:p>
          <a:p>
            <a:endParaRPr lang="en-US" sz="2400" b="1"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1032" name="Picture 8" descr="Understanding AUC - ROC Curve | by Sarang Narkhede | Towards Data Science">
            <a:extLst>
              <a:ext uri="{FF2B5EF4-FFF2-40B4-BE49-F238E27FC236}">
                <a16:creationId xmlns:a16="http://schemas.microsoft.com/office/drawing/2014/main" id="{A1E0EA76-3113-4C61-F155-416BEA5EA3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1" y="3480196"/>
            <a:ext cx="3429000" cy="3134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7742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Significance Test</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F8A2150A-B894-9337-ACFC-0D4A29D45B93}"/>
              </a:ext>
            </a:extLst>
          </p:cNvPr>
          <p:cNvSpPr txBox="1"/>
          <p:nvPr/>
        </p:nvSpPr>
        <p:spPr>
          <a:xfrm>
            <a:off x="76200" y="2503447"/>
            <a:ext cx="8610600" cy="3816429"/>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rPr>
              <a:t>Significance tests, also known as hypothesis tests, are statistical techniques used to assess the validity of a hypothesis or to determine if observed results are statistically significant.</a:t>
            </a:r>
          </a:p>
          <a:p>
            <a:pPr algn="just"/>
            <a:endParaRPr lang="en-US" sz="2200" b="0" i="0" dirty="0">
              <a:solidFill>
                <a:srgbClr val="000000"/>
              </a:solidFill>
              <a:effectLst/>
            </a:endParaRPr>
          </a:p>
          <a:p>
            <a:pPr marL="342900" indent="-342900" algn="just">
              <a:buFont typeface="Arial" panose="020B0604020202020204" pitchFamily="34" charset="0"/>
              <a:buChar char="•"/>
            </a:pPr>
            <a:r>
              <a:rPr lang="en-US" sz="2200" b="0" i="0" dirty="0">
                <a:solidFill>
                  <a:srgbClr val="000000"/>
                </a:solidFill>
                <a:effectLst/>
              </a:rPr>
              <a:t>In Statistics, tests of significance are the method of reaching a conclusion to reject or support the claims based on sample data.</a:t>
            </a:r>
          </a:p>
          <a:p>
            <a:pPr algn="just"/>
            <a:endParaRPr lang="en-US" sz="2200" b="0" i="0" dirty="0">
              <a:solidFill>
                <a:srgbClr val="000000"/>
              </a:solidFill>
              <a:effectLst/>
            </a:endParaRPr>
          </a:p>
          <a:p>
            <a:pPr marL="342900" indent="-342900" algn="just">
              <a:buFont typeface="Arial" panose="020B0604020202020204" pitchFamily="34" charset="0"/>
              <a:buChar char="•"/>
            </a:pPr>
            <a:r>
              <a:rPr lang="en-US" sz="2200" b="0" i="0" dirty="0">
                <a:solidFill>
                  <a:srgbClr val="000000"/>
                </a:solidFill>
                <a:effectLst/>
              </a:rPr>
              <a:t>In the context of machine learning model evaluation, significance tests help us make informed decisions about the performance of our models and whether observed differences are meaningful or due to random chance.</a:t>
            </a:r>
          </a:p>
        </p:txBody>
      </p:sp>
    </p:spTree>
    <p:extLst>
      <p:ext uri="{BB962C8B-B14F-4D97-AF65-F5344CB8AC3E}">
        <p14:creationId xmlns:p14="http://schemas.microsoft.com/office/powerpoint/2010/main" val="2801933324"/>
      </p:ext>
    </p:extLst>
  </p:cSld>
  <p:clrMapOvr>
    <a:masterClrMapping/>
  </p:clrMapOvr>
  <p:transition advTm="7742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Why Significance Test in Machine Learning ?</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F8A2150A-B894-9337-ACFC-0D4A29D45B93}"/>
              </a:ext>
            </a:extLst>
          </p:cNvPr>
          <p:cNvSpPr txBox="1"/>
          <p:nvPr/>
        </p:nvSpPr>
        <p:spPr>
          <a:xfrm>
            <a:off x="190500" y="2590800"/>
            <a:ext cx="8763000" cy="4154984"/>
          </a:xfrm>
          <a:prstGeom prst="rect">
            <a:avLst/>
          </a:prstGeom>
          <a:noFill/>
        </p:spPr>
        <p:txBody>
          <a:bodyPr wrap="square">
            <a:spAutoFit/>
          </a:bodyPr>
          <a:lstStyle/>
          <a:p>
            <a:pPr algn="l">
              <a:buFont typeface="Arial" panose="020B0604020202020204" pitchFamily="34" charset="0"/>
              <a:buChar char="•"/>
            </a:pPr>
            <a:r>
              <a:rPr lang="en-US" sz="2200" b="0" i="0" dirty="0">
                <a:solidFill>
                  <a:srgbClr val="374151"/>
                </a:solidFill>
                <a:effectLst/>
              </a:rPr>
              <a:t>In machine learning, we often compare different models, algorithms, or variations of a model to select the best one for a specific task.</a:t>
            </a:r>
          </a:p>
          <a:p>
            <a:pPr algn="l">
              <a:buFont typeface="Arial" panose="020B0604020202020204" pitchFamily="34" charset="0"/>
              <a:buChar char="•"/>
            </a:pPr>
            <a:r>
              <a:rPr lang="en-US" sz="2200" b="0" i="0" dirty="0">
                <a:solidFill>
                  <a:srgbClr val="374151"/>
                </a:solidFill>
                <a:effectLst/>
              </a:rPr>
              <a:t>Significance tests help us answer questions like:</a:t>
            </a:r>
          </a:p>
          <a:p>
            <a:pPr algn="l"/>
            <a:endParaRPr lang="en-US" sz="2200" b="0" i="0" dirty="0">
              <a:solidFill>
                <a:srgbClr val="374151"/>
              </a:solidFill>
              <a:effectLst/>
            </a:endParaRPr>
          </a:p>
          <a:p>
            <a:pPr marL="742950" lvl="1" indent="-285750" algn="l">
              <a:buFont typeface="Arial" panose="020B0604020202020204" pitchFamily="34" charset="0"/>
              <a:buChar char="•"/>
            </a:pPr>
            <a:r>
              <a:rPr lang="en-US" sz="2200" b="0" i="0" dirty="0">
                <a:solidFill>
                  <a:srgbClr val="374151"/>
                </a:solidFill>
                <a:effectLst/>
              </a:rPr>
              <a:t>Are the differences in accuracy between Model A and Model B statistically significant, or could they have occurred by random chance?</a:t>
            </a:r>
          </a:p>
          <a:p>
            <a:pPr lvl="1" algn="l"/>
            <a:endParaRPr lang="en-US" sz="2200" b="0" i="0" dirty="0">
              <a:solidFill>
                <a:srgbClr val="374151"/>
              </a:solidFill>
              <a:effectLst/>
            </a:endParaRPr>
          </a:p>
          <a:p>
            <a:pPr marL="742950" lvl="1" indent="-285750" algn="l">
              <a:buFont typeface="Arial" panose="020B0604020202020204" pitchFamily="34" charset="0"/>
              <a:buChar char="•"/>
            </a:pPr>
            <a:r>
              <a:rPr lang="en-US" sz="2200" b="0" i="0" dirty="0">
                <a:solidFill>
                  <a:srgbClr val="374151"/>
                </a:solidFill>
                <a:effectLst/>
              </a:rPr>
              <a:t>Does a new model's performance improvement over an old model represent a real improvement, or is it merely a chance variation?</a:t>
            </a:r>
          </a:p>
          <a:p>
            <a:pPr algn="just"/>
            <a:endParaRPr lang="en-US" sz="2200" b="0" i="0" dirty="0">
              <a:solidFill>
                <a:srgbClr val="000000"/>
              </a:solidFill>
              <a:effectLst/>
            </a:endParaRPr>
          </a:p>
        </p:txBody>
      </p:sp>
    </p:spTree>
    <p:extLst>
      <p:ext uri="{BB962C8B-B14F-4D97-AF65-F5344CB8AC3E}">
        <p14:creationId xmlns:p14="http://schemas.microsoft.com/office/powerpoint/2010/main" val="2622474823"/>
      </p:ext>
    </p:extLst>
  </p:cSld>
  <p:clrMapOvr>
    <a:masterClrMapping/>
  </p:clrMapOvr>
  <p:transition advTm="774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Common Significance Test &amp; Metrics</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F8A2150A-B894-9337-ACFC-0D4A29D45B93}"/>
              </a:ext>
            </a:extLst>
          </p:cNvPr>
          <p:cNvSpPr txBox="1"/>
          <p:nvPr/>
        </p:nvSpPr>
        <p:spPr>
          <a:xfrm>
            <a:off x="152400" y="2936458"/>
            <a:ext cx="8763000" cy="2123658"/>
          </a:xfrm>
          <a:prstGeom prst="rect">
            <a:avLst/>
          </a:prstGeom>
          <a:noFill/>
        </p:spPr>
        <p:txBody>
          <a:bodyPr wrap="square">
            <a:spAutoFit/>
          </a:bodyPr>
          <a:lstStyle/>
          <a:p>
            <a:pPr algn="just"/>
            <a:r>
              <a:rPr lang="en-US" sz="2200" b="1" i="0" dirty="0">
                <a:effectLst/>
              </a:rPr>
              <a:t>T-Tests: </a:t>
            </a:r>
            <a:r>
              <a:rPr lang="en-US" sz="2200" b="0" i="0" dirty="0">
                <a:solidFill>
                  <a:srgbClr val="374151"/>
                </a:solidFill>
                <a:effectLst/>
              </a:rPr>
              <a:t>T-tests are commonly used when comparing the means of two groups, such as comparing the performance metrics of two different machine learning models.</a:t>
            </a:r>
          </a:p>
          <a:p>
            <a:pPr algn="just">
              <a:buFont typeface="Arial" panose="020B0604020202020204" pitchFamily="34" charset="0"/>
              <a:buChar char="•"/>
            </a:pPr>
            <a:r>
              <a:rPr lang="en-US" sz="2200" b="0" i="0" dirty="0">
                <a:solidFill>
                  <a:srgbClr val="374151"/>
                </a:solidFill>
                <a:effectLst/>
              </a:rPr>
              <a:t>Paired t-tests are used when the same subjects are used for both groups (e.g., comparing a model's performance before and after an improvement).</a:t>
            </a:r>
          </a:p>
        </p:txBody>
      </p:sp>
    </p:spTree>
    <p:extLst>
      <p:ext uri="{BB962C8B-B14F-4D97-AF65-F5344CB8AC3E}">
        <p14:creationId xmlns:p14="http://schemas.microsoft.com/office/powerpoint/2010/main" val="1314847875"/>
      </p:ext>
    </p:extLst>
  </p:cSld>
  <p:clrMapOvr>
    <a:masterClrMapping/>
  </p:clrMapOvr>
  <p:transition advTm="774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dirty="0">
                <a:solidFill>
                  <a:schemeClr val="bg1"/>
                </a:solidFill>
              </a:rPr>
              <a:t>Common Significance Test &amp; Metrics</a:t>
            </a:r>
            <a:endParaRPr lang="en-US" sz="9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F8A2150A-B894-9337-ACFC-0D4A29D45B93}"/>
              </a:ext>
            </a:extLst>
          </p:cNvPr>
          <p:cNvSpPr txBox="1"/>
          <p:nvPr/>
        </p:nvSpPr>
        <p:spPr>
          <a:xfrm>
            <a:off x="190500" y="2315671"/>
            <a:ext cx="8877300" cy="3139321"/>
          </a:xfrm>
          <a:prstGeom prst="rect">
            <a:avLst/>
          </a:prstGeom>
          <a:noFill/>
        </p:spPr>
        <p:txBody>
          <a:bodyPr wrap="square">
            <a:spAutoFit/>
          </a:bodyPr>
          <a:lstStyle/>
          <a:p>
            <a:pPr algn="just"/>
            <a:r>
              <a:rPr lang="en-US" sz="2200" b="1" i="0" dirty="0">
                <a:effectLst/>
              </a:rPr>
              <a:t>P-Values : </a:t>
            </a:r>
            <a:r>
              <a:rPr lang="en-US" sz="2200" b="0" i="0" dirty="0">
                <a:solidFill>
                  <a:srgbClr val="374151"/>
                </a:solidFill>
                <a:effectLst/>
              </a:rPr>
              <a:t>P-values indicate the probability of observing results as extreme as those obtained if the null hypothesis (usually stating no difference) were true.</a:t>
            </a:r>
          </a:p>
          <a:p>
            <a:pPr algn="just">
              <a:buFont typeface="Arial" panose="020B0604020202020204" pitchFamily="34" charset="0"/>
              <a:buChar char="•"/>
            </a:pPr>
            <a:r>
              <a:rPr lang="en-US" sz="2200" b="0" i="0" dirty="0">
                <a:solidFill>
                  <a:srgbClr val="374151"/>
                </a:solidFill>
                <a:effectLst/>
              </a:rPr>
              <a:t>A low p-value (typically &lt; 0.05) suggests that the observed differences are unlikely to have occurred by random chance, leading to the rejection of the null hypothesis.</a:t>
            </a:r>
          </a:p>
          <a:p>
            <a:pPr algn="just">
              <a:buFont typeface="Arial" panose="020B0604020202020204" pitchFamily="34" charset="0"/>
              <a:buChar char="•"/>
            </a:pPr>
            <a:r>
              <a:rPr lang="en-US" sz="2200" b="0" i="0" dirty="0">
                <a:solidFill>
                  <a:srgbClr val="374151"/>
                </a:solidFill>
                <a:effectLst/>
              </a:rPr>
              <a:t>A high p-value suggests that the observed differences could reasonably occur due to random variation, leading to the acceptance of the null hypothesis.</a:t>
            </a:r>
          </a:p>
        </p:txBody>
      </p:sp>
    </p:spTree>
    <p:extLst>
      <p:ext uri="{BB962C8B-B14F-4D97-AF65-F5344CB8AC3E}">
        <p14:creationId xmlns:p14="http://schemas.microsoft.com/office/powerpoint/2010/main" val="2012452538"/>
      </p:ext>
    </p:extLst>
  </p:cSld>
  <p:clrMapOvr>
    <a:masterClrMapping/>
  </p:clrMapOvr>
  <p:transition advTm="774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600" dirty="0">
                <a:solidFill>
                  <a:schemeClr val="bg1"/>
                </a:solidFill>
              </a:rPr>
              <a:t>Introduction to NLP</a:t>
            </a:r>
            <a:endParaRPr lang="en-US" sz="72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209800"/>
            <a:ext cx="8763000" cy="2308324"/>
          </a:xfrm>
          <a:prstGeom prst="rect">
            <a:avLst/>
          </a:prstGeom>
          <a:noFill/>
        </p:spPr>
        <p:txBody>
          <a:bodyPr wrap="square">
            <a:spAutoFit/>
          </a:bodyPr>
          <a:lstStyle/>
          <a:p>
            <a:pPr algn="ctr"/>
            <a:endParaRPr lang="en-US" sz="4800" b="1" dirty="0">
              <a:solidFill>
                <a:srgbClr val="FF0000"/>
              </a:solidFill>
            </a:endParaRPr>
          </a:p>
          <a:p>
            <a:pPr algn="ctr"/>
            <a:endParaRPr lang="en-US" sz="4800" b="1" dirty="0">
              <a:solidFill>
                <a:srgbClr val="FF0000"/>
              </a:solidFill>
            </a:endParaRPr>
          </a:p>
          <a:p>
            <a:pPr algn="ctr"/>
            <a:r>
              <a:rPr lang="en-US" sz="4800" b="1" dirty="0">
                <a:solidFill>
                  <a:srgbClr val="FF0000"/>
                </a:solidFill>
              </a:rPr>
              <a:t>Thank You!!!</a:t>
            </a:r>
            <a:endParaRPr lang="en-US" sz="4800" dirty="0">
              <a:solidFill>
                <a:srgbClr val="FF0000"/>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FF1E4B1-2BB1-811B-BC8F-499DB5D772E1}"/>
              </a:ext>
            </a:extLst>
          </p:cNvPr>
          <p:cNvSpPr>
            <a:spLocks noChangeArrowheads="1"/>
          </p:cNvSpPr>
          <p:nvPr>
            <p:custDataLst>
              <p:tags r:id="rId1"/>
            </p:custDataLst>
          </p:nvPr>
        </p:nvSpPr>
        <p:spPr bwMode="auto">
          <a:xfrm>
            <a:off x="1600200" y="3276600"/>
            <a:ext cx="6324600" cy="3352800"/>
          </a:xfrm>
          <a:prstGeom prst="rect">
            <a:avLst/>
          </a:prstGeom>
          <a:solidFill>
            <a:srgbClr val="1F497D"/>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7346" name="Picture 2" descr="C:\Users\parul\Desktop\1.png">
            <a:extLst>
              <a:ext uri="{FF2B5EF4-FFF2-40B4-BE49-F238E27FC236}">
                <a16:creationId xmlns:a16="http://schemas.microsoft.com/office/drawing/2014/main" id="{B326BAD4-F9D9-DC8C-B463-5AC522358272}"/>
              </a:ext>
            </a:extLst>
          </p:cNvPr>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057400" y="361950"/>
            <a:ext cx="5029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descr="C:\Users\parul\Desktop\2.png">
            <a:extLst>
              <a:ext uri="{FF2B5EF4-FFF2-40B4-BE49-F238E27FC236}">
                <a16:creationId xmlns:a16="http://schemas.microsoft.com/office/drawing/2014/main" id="{B44AD1AB-27AE-96F7-D52B-1FC50A0D8489}"/>
              </a:ext>
            </a:extLst>
          </p:cNvPr>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968230" y="4000500"/>
            <a:ext cx="320754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C:\Users\parul\Desktop\Cover Page with yellow patch - Version 18.png">
            <a:extLst>
              <a:ext uri="{FF2B5EF4-FFF2-40B4-BE49-F238E27FC236}">
                <a16:creationId xmlns:a16="http://schemas.microsoft.com/office/drawing/2014/main" id="{593A6C51-60A2-4FBD-EB80-0BCBF8CFA637}"/>
              </a:ext>
            </a:extLst>
          </p:cNvPr>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421856" y="4946650"/>
            <a:ext cx="2300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7">
            <a:extLst>
              <a:ext uri="{FF2B5EF4-FFF2-40B4-BE49-F238E27FC236}">
                <a16:creationId xmlns:a16="http://schemas.microsoft.com/office/drawing/2014/main" id="{507FE6EA-3AE0-7140-64DD-80FD30AA780D}"/>
              </a:ext>
            </a:extLst>
          </p:cNvPr>
          <p:cNvSpPr>
            <a:spLocks noChangeArrowheads="1"/>
          </p:cNvSpPr>
          <p:nvPr>
            <p:custDataLst>
              <p:tags r:id="rId5"/>
            </p:custDataLst>
          </p:nvPr>
        </p:nvSpPr>
        <p:spPr bwMode="auto">
          <a:xfrm>
            <a:off x="1066800" y="5997575"/>
            <a:ext cx="7315200" cy="357188"/>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57350" name="TextBox 8">
            <a:extLst>
              <a:ext uri="{FF2B5EF4-FFF2-40B4-BE49-F238E27FC236}">
                <a16:creationId xmlns:a16="http://schemas.microsoft.com/office/drawing/2014/main" id="{C67135C0-7421-D5BF-F0A3-031A46BC0C51}"/>
              </a:ext>
            </a:extLst>
          </p:cNvPr>
          <p:cNvSpPr>
            <a:spLocks noChangeArrowheads="1"/>
          </p:cNvSpPr>
          <p:nvPr>
            <p:custDataLst>
              <p:tags r:id="rId6"/>
            </p:custDataLst>
          </p:nvPr>
        </p:nvSpPr>
        <p:spPr bwMode="auto">
          <a:xfrm>
            <a:off x="3580211" y="5997575"/>
            <a:ext cx="198358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57351" name="Audio 1">
            <a:hlinkClick r:id="" action="ppaction://media"/>
            <a:extLst>
              <a:ext uri="{FF2B5EF4-FFF2-40B4-BE49-F238E27FC236}">
                <a16:creationId xmlns:a16="http://schemas.microsoft.com/office/drawing/2014/main" id="{386F04D7-BAC7-21C8-5E64-D8A7D923E12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81875" y="60325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4400" b="1" dirty="0">
                <a:solidFill>
                  <a:schemeClr val="bg1"/>
                </a:solidFill>
              </a:rPr>
              <a:t>True Positive Rate (TPR)</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7929" y="3726237"/>
            <a:ext cx="9144000" cy="2123658"/>
          </a:xfrm>
          <a:prstGeom prst="rect">
            <a:avLst/>
          </a:prstGeom>
          <a:noFill/>
        </p:spPr>
        <p:txBody>
          <a:bodyPr wrap="square">
            <a:spAutoFit/>
          </a:bodyPr>
          <a:lstStyle/>
          <a:p>
            <a:r>
              <a:rPr lang="en-US" sz="2200" dirty="0"/>
              <a:t>TRP tells us what proportion of the positive class got correctly classified.</a:t>
            </a:r>
          </a:p>
          <a:p>
            <a:endParaRPr lang="en-US" sz="2200" dirty="0"/>
          </a:p>
          <a:p>
            <a:r>
              <a:rPr lang="en-US" sz="2200" dirty="0"/>
              <a:t>EX: A simple example would be determining what proportion of the actual sick people were correctly detected by the model.</a:t>
            </a:r>
          </a:p>
          <a:p>
            <a:endParaRPr lang="en-US" sz="2200" dirty="0"/>
          </a:p>
          <a:p>
            <a:endParaRPr lang="en-US" sz="22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3" name="Picture 2">
            <a:extLst>
              <a:ext uri="{FF2B5EF4-FFF2-40B4-BE49-F238E27FC236}">
                <a16:creationId xmlns:a16="http://schemas.microsoft.com/office/drawing/2014/main" id="{F82258D7-56B9-5055-8CA6-9085171B2D7F}"/>
              </a:ext>
            </a:extLst>
          </p:cNvPr>
          <p:cNvPicPr>
            <a:picLocks noChangeAspect="1"/>
          </p:cNvPicPr>
          <p:nvPr/>
        </p:nvPicPr>
        <p:blipFill rotWithShape="1">
          <a:blip r:embed="rId9"/>
          <a:srcRect r="50000" b="59100"/>
          <a:stretch/>
        </p:blipFill>
        <p:spPr>
          <a:xfrm>
            <a:off x="201799" y="2759668"/>
            <a:ext cx="2181530" cy="744190"/>
          </a:xfrm>
          <a:prstGeom prst="rect">
            <a:avLst/>
          </a:prstGeom>
        </p:spPr>
      </p:pic>
    </p:spTree>
    <p:extLst>
      <p:ext uri="{BB962C8B-B14F-4D97-AF65-F5344CB8AC3E}">
        <p14:creationId xmlns:p14="http://schemas.microsoft.com/office/powerpoint/2010/main" val="2604740895"/>
      </p:ext>
    </p:extLst>
  </p:cSld>
  <p:clrMapOvr>
    <a:masterClrMapping/>
  </p:clrMapOvr>
  <p:transition advTm="7742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4400" b="1" dirty="0">
                <a:solidFill>
                  <a:schemeClr val="bg1"/>
                </a:solidFill>
              </a:rPr>
              <a:t>False Positive Rate (FPR)</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7929" y="3726237"/>
            <a:ext cx="9144000" cy="2123658"/>
          </a:xfrm>
          <a:prstGeom prst="rect">
            <a:avLst/>
          </a:prstGeom>
          <a:noFill/>
        </p:spPr>
        <p:txBody>
          <a:bodyPr wrap="square">
            <a:spAutoFit/>
          </a:bodyPr>
          <a:lstStyle/>
          <a:p>
            <a:r>
              <a:rPr lang="en-US" sz="2200" dirty="0"/>
              <a:t>TRP tells us what proportion of the positive class got correctly classified.</a:t>
            </a:r>
          </a:p>
          <a:p>
            <a:endParaRPr lang="en-US" sz="2200" dirty="0"/>
          </a:p>
          <a:p>
            <a:r>
              <a:rPr lang="en-US" sz="2200" dirty="0"/>
              <a:t>EX: A simple example would be determining what proportion of the actual sick people were correctly detected by the model.</a:t>
            </a:r>
          </a:p>
          <a:p>
            <a:endParaRPr lang="en-US" sz="2200" dirty="0"/>
          </a:p>
          <a:p>
            <a:endParaRPr lang="en-US" sz="22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pic>
        <p:nvPicPr>
          <p:cNvPr id="4" name="Picture 3">
            <a:extLst>
              <a:ext uri="{FF2B5EF4-FFF2-40B4-BE49-F238E27FC236}">
                <a16:creationId xmlns:a16="http://schemas.microsoft.com/office/drawing/2014/main" id="{17AC627A-3C1F-EB03-02B9-DB52E70A1B01}"/>
              </a:ext>
            </a:extLst>
          </p:cNvPr>
          <p:cNvPicPr>
            <a:picLocks noChangeAspect="1"/>
          </p:cNvPicPr>
          <p:nvPr/>
        </p:nvPicPr>
        <p:blipFill rotWithShape="1">
          <a:blip r:embed="rId9"/>
          <a:srcRect t="59877" r="51098"/>
          <a:stretch/>
        </p:blipFill>
        <p:spPr>
          <a:xfrm>
            <a:off x="190500" y="2675269"/>
            <a:ext cx="2133600" cy="730056"/>
          </a:xfrm>
          <a:prstGeom prst="rect">
            <a:avLst/>
          </a:prstGeom>
        </p:spPr>
      </p:pic>
    </p:spTree>
    <p:extLst>
      <p:ext uri="{BB962C8B-B14F-4D97-AF65-F5344CB8AC3E}">
        <p14:creationId xmlns:p14="http://schemas.microsoft.com/office/powerpoint/2010/main" val="1749749928"/>
      </p:ext>
    </p:extLst>
  </p:cSld>
  <p:clrMapOvr>
    <a:masterClrMapping/>
  </p:clrMapOvr>
  <p:transition advTm="7742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Use Cases of ROC Curve </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4"/>
            <a:ext cx="8763000" cy="4216539"/>
          </a:xfrm>
          <a:prstGeom prst="rect">
            <a:avLst/>
          </a:prstGeom>
          <a:noFill/>
        </p:spPr>
        <p:txBody>
          <a:bodyPr wrap="square">
            <a:spAutoFit/>
          </a:bodyPr>
          <a:lstStyle/>
          <a:p>
            <a:r>
              <a:rPr lang="en-IN" sz="1900" b="1" i="0" dirty="0">
                <a:solidFill>
                  <a:srgbClr val="0D0D0D"/>
                </a:solidFill>
                <a:effectLst/>
              </a:rPr>
              <a:t>Medical Diagnostics: </a:t>
            </a:r>
            <a:r>
              <a:rPr lang="en-US" sz="1900" b="0" i="0" dirty="0">
                <a:solidFill>
                  <a:srgbClr val="0D0D0D"/>
                </a:solidFill>
                <a:effectLst/>
              </a:rPr>
              <a:t>ROC curves help healthcare professionals evaluate the sensitivity and specificity of diagnostic procedures and optimize decision thresholds</a:t>
            </a:r>
          </a:p>
          <a:p>
            <a:r>
              <a:rPr lang="en-IN" sz="1900" b="1" i="0" dirty="0">
                <a:solidFill>
                  <a:srgbClr val="0D0D0D"/>
                </a:solidFill>
                <a:effectLst/>
              </a:rPr>
              <a:t>Fraud Detection:</a:t>
            </a:r>
            <a:r>
              <a:rPr lang="en-US" sz="1900" b="0" i="0" dirty="0">
                <a:solidFill>
                  <a:srgbClr val="0D0D0D"/>
                </a:solidFill>
                <a:effectLst/>
              </a:rPr>
              <a:t>ROC curves assist in balancing the trade-offs between correctly identifying fraudulent transactions (sensitivity) and minimizing false alarms (specificity).</a:t>
            </a:r>
          </a:p>
          <a:p>
            <a:r>
              <a:rPr lang="en-IN" sz="1900" b="1" i="0" dirty="0">
                <a:solidFill>
                  <a:srgbClr val="0D0D0D"/>
                </a:solidFill>
                <a:effectLst/>
              </a:rPr>
              <a:t>Credit Scoring:</a:t>
            </a:r>
            <a:r>
              <a:rPr lang="en-US" sz="1900" b="0" i="0" dirty="0">
                <a:solidFill>
                  <a:srgbClr val="0D0D0D"/>
                </a:solidFill>
                <a:effectLst/>
              </a:rPr>
              <a:t>ROC curves aid financial institutions in evaluating credit scoring models and setting appropriate thresholds for approving or denying credit.</a:t>
            </a:r>
          </a:p>
          <a:p>
            <a:r>
              <a:rPr lang="en-IN" sz="1900" b="1" i="0" dirty="0">
                <a:solidFill>
                  <a:srgbClr val="0D0D0D"/>
                </a:solidFill>
                <a:effectLst/>
              </a:rPr>
              <a:t>Customer Churn Prediction:</a:t>
            </a:r>
            <a:r>
              <a:rPr lang="en-US" sz="1900" b="0" i="0" dirty="0">
                <a:solidFill>
                  <a:srgbClr val="0D0D0D"/>
                </a:solidFill>
                <a:effectLst/>
              </a:rPr>
              <a:t>ROC curves assist in evaluating the performance of churn prediction models and optimizing retention strategies.</a:t>
            </a:r>
          </a:p>
          <a:p>
            <a:r>
              <a:rPr lang="en-IN" sz="1900" b="1" i="0" dirty="0">
                <a:solidFill>
                  <a:srgbClr val="0D0D0D"/>
                </a:solidFill>
                <a:effectLst/>
              </a:rPr>
              <a:t>Sentiment Analysis:</a:t>
            </a:r>
            <a:r>
              <a:rPr lang="en-US" sz="1900" b="0" i="0" dirty="0">
                <a:solidFill>
                  <a:srgbClr val="0D0D0D"/>
                </a:solidFill>
                <a:effectLst/>
              </a:rPr>
              <a:t>ROC curves help assess the performance of sentiment classification models in distinguishing between positive and negative sentiments</a:t>
            </a:r>
            <a:r>
              <a:rPr lang="en-US" sz="2000" b="0" i="0" dirty="0">
                <a:solidFill>
                  <a:srgbClr val="0D0D0D"/>
                </a:solidFill>
                <a:effectLst/>
                <a:highlight>
                  <a:srgbClr val="FFFFFF"/>
                </a:highlight>
                <a:latin typeface="Söhne"/>
              </a:rPr>
              <a:t>.</a:t>
            </a:r>
          </a:p>
          <a:p>
            <a:endParaRPr lang="en-US" sz="2000" dirty="0">
              <a:latin typeface="Times New Roman" panose="02020603050405020304" pitchFamily="18" charset="0"/>
              <a:cs typeface="Times New Roman" panose="02020603050405020304" pitchFamily="18" charset="0"/>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Evaluation Metrics </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4"/>
            <a:ext cx="8763000" cy="3477875"/>
          </a:xfrm>
          <a:prstGeom prst="rect">
            <a:avLst/>
          </a:prstGeom>
          <a:noFill/>
        </p:spPr>
        <p:txBody>
          <a:bodyPr wrap="square">
            <a:spAutoFit/>
          </a:bodyPr>
          <a:lstStyle/>
          <a:p>
            <a:r>
              <a:rPr lang="en-US" sz="2200" b="0" i="0" dirty="0">
                <a:solidFill>
                  <a:srgbClr val="202124"/>
                </a:solidFill>
                <a:effectLst/>
                <a:highlight>
                  <a:srgbClr val="FFFFFF"/>
                </a:highlight>
              </a:rPr>
              <a:t>An evaluation metric can be defined as </a:t>
            </a:r>
            <a:r>
              <a:rPr lang="en-US" sz="2200" b="0" i="0" dirty="0">
                <a:solidFill>
                  <a:srgbClr val="040C28"/>
                </a:solidFill>
                <a:effectLst/>
              </a:rPr>
              <a:t>a function that takes an ordered vector of relevance values, and returns a single numeric score, that summarizes those values</a:t>
            </a:r>
          </a:p>
          <a:p>
            <a:endParaRPr lang="en-US" sz="2200" dirty="0">
              <a:solidFill>
                <a:srgbClr val="040C28"/>
              </a:solidFill>
              <a:highlight>
                <a:srgbClr val="FFFFFF"/>
              </a:highlight>
            </a:endParaRPr>
          </a:p>
          <a:p>
            <a:pPr marL="742950" lvl="1" indent="-285750" eaLnBrk="0" hangingPunct="0">
              <a:buFont typeface="Arial" panose="020B0604020202020204" pitchFamily="34" charset="0"/>
              <a:buChar char="•"/>
              <a:defRPr/>
            </a:pPr>
            <a:r>
              <a:rPr lang="en-IN" sz="2200" i="0" dirty="0">
                <a:solidFill>
                  <a:srgbClr val="273239"/>
                </a:solidFill>
                <a:effectLst/>
              </a:rPr>
              <a:t>Classification Accuracy</a:t>
            </a:r>
          </a:p>
          <a:p>
            <a:pPr marL="742950" lvl="1" indent="-285750" eaLnBrk="0" hangingPunct="0">
              <a:buFont typeface="Arial" panose="020B0604020202020204" pitchFamily="34" charset="0"/>
              <a:buChar char="•"/>
              <a:defRPr/>
            </a:pPr>
            <a:r>
              <a:rPr lang="en-IN" sz="2200" i="0" dirty="0">
                <a:solidFill>
                  <a:srgbClr val="273239"/>
                </a:solidFill>
                <a:effectLst/>
              </a:rPr>
              <a:t>Confusion Matrix</a:t>
            </a:r>
          </a:p>
          <a:p>
            <a:pPr marL="742950" lvl="1" indent="-285750" eaLnBrk="0" hangingPunct="0">
              <a:buFont typeface="Arial" panose="020B0604020202020204" pitchFamily="34" charset="0"/>
              <a:buChar char="•"/>
              <a:defRPr/>
            </a:pPr>
            <a:r>
              <a:rPr lang="en-IN" sz="2200" dirty="0">
                <a:solidFill>
                  <a:srgbClr val="273239"/>
                </a:solidFill>
              </a:rPr>
              <a:t>F1 Score</a:t>
            </a:r>
          </a:p>
          <a:p>
            <a:pPr marL="742950" lvl="1" indent="-285750" eaLnBrk="0" hangingPunct="0">
              <a:buFont typeface="Arial" panose="020B0604020202020204" pitchFamily="34" charset="0"/>
              <a:buChar char="•"/>
              <a:defRPr/>
            </a:pPr>
            <a:r>
              <a:rPr lang="en-IN" sz="2200" i="0" dirty="0">
                <a:solidFill>
                  <a:srgbClr val="273239"/>
                </a:solidFill>
                <a:effectLst/>
              </a:rPr>
              <a:t>Recall</a:t>
            </a:r>
          </a:p>
          <a:p>
            <a:pPr marL="742950" lvl="1" indent="-285750" eaLnBrk="0" hangingPunct="0">
              <a:buFont typeface="Arial" panose="020B0604020202020204" pitchFamily="34" charset="0"/>
              <a:buChar char="•"/>
              <a:defRPr/>
            </a:pPr>
            <a:r>
              <a:rPr lang="en-IN" sz="2200" i="0" dirty="0">
                <a:solidFill>
                  <a:srgbClr val="273239"/>
                </a:solidFill>
                <a:effectLst/>
              </a:rPr>
              <a:t>Precision</a:t>
            </a:r>
          </a:p>
          <a:p>
            <a:r>
              <a:rPr lang="en-US" sz="2200" b="0" i="0" dirty="0">
                <a:solidFill>
                  <a:srgbClr val="202124"/>
                </a:solidFill>
                <a:effectLst/>
                <a:highlight>
                  <a:srgbClr val="FFFFFF"/>
                </a:highlight>
              </a:rPr>
              <a:t> </a:t>
            </a:r>
            <a:endParaRPr lang="en-US" sz="22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Confusion Matrix</a:t>
            </a:r>
            <a:endParaRPr lang="en-US" sz="44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428B21A9-BAE3-A9AA-9752-4DBE53424AD6}"/>
              </a:ext>
            </a:extLst>
          </p:cNvPr>
          <p:cNvSpPr txBox="1"/>
          <p:nvPr/>
        </p:nvSpPr>
        <p:spPr>
          <a:xfrm>
            <a:off x="190500" y="2057400"/>
            <a:ext cx="8801100" cy="2739211"/>
          </a:xfrm>
          <a:prstGeom prst="rect">
            <a:avLst/>
          </a:prstGeom>
          <a:noFill/>
        </p:spPr>
        <p:txBody>
          <a:bodyPr wrap="square">
            <a:spAutoFit/>
          </a:bodyPr>
          <a:lstStyle/>
          <a:p>
            <a:pPr algn="just"/>
            <a:br>
              <a:rPr lang="en-US" dirty="0"/>
            </a:br>
            <a:r>
              <a:rPr lang="en-US" sz="2200" b="0" i="0" dirty="0">
                <a:solidFill>
                  <a:srgbClr val="0D0D0D"/>
                </a:solidFill>
                <a:effectLst/>
              </a:rPr>
              <a:t>A confusion matrix is a table that visualizes the performance of a classification model by comparing predicted and actual values across different classes. It's a handy tool for evaluating the effectiveness of a model in terms of true positives, true negatives, false positives, and false negatives.</a:t>
            </a:r>
          </a:p>
          <a:p>
            <a:pPr algn="just"/>
            <a:endParaRPr lang="en-US" sz="2200" dirty="0">
              <a:solidFill>
                <a:srgbClr val="0D0D0D"/>
              </a:solidFill>
            </a:endParaRPr>
          </a:p>
          <a:p>
            <a:pPr algn="just"/>
            <a:endParaRPr lang="en-IN" sz="2200" dirty="0"/>
          </a:p>
        </p:txBody>
      </p:sp>
      <p:pic>
        <p:nvPicPr>
          <p:cNvPr id="2050" name="Picture 2" descr="Understanding Confusion Matrix | by Sarang Narkhede | Towards Data Science">
            <a:extLst>
              <a:ext uri="{FF2B5EF4-FFF2-40B4-BE49-F238E27FC236}">
                <a16:creationId xmlns:a16="http://schemas.microsoft.com/office/drawing/2014/main" id="{EA5808D7-2E76-92C4-85CA-27D02EF2D8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823473"/>
            <a:ext cx="3581400" cy="268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77420"/>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00.xml><?xml version="1.0" encoding="utf-8"?>
<p:tagLst xmlns:a="http://schemas.openxmlformats.org/drawingml/2006/main" xmlns:r="http://schemas.openxmlformats.org/officeDocument/2006/relationships" xmlns:p="http://schemas.openxmlformats.org/presentationml/2006/main">
  <p:tag name="AS_UNIQUEID" val="82"/>
</p:tagLst>
</file>

<file path=ppt/tags/tag101.xml><?xml version="1.0" encoding="utf-8"?>
<p:tagLst xmlns:a="http://schemas.openxmlformats.org/drawingml/2006/main" xmlns:r="http://schemas.openxmlformats.org/officeDocument/2006/relationships" xmlns:p="http://schemas.openxmlformats.org/presentationml/2006/main">
  <p:tag name="AS_UNIQUEID" val="83"/>
</p:tagLst>
</file>

<file path=ppt/tags/tag102.xml><?xml version="1.0" encoding="utf-8"?>
<p:tagLst xmlns:a="http://schemas.openxmlformats.org/drawingml/2006/main" xmlns:r="http://schemas.openxmlformats.org/officeDocument/2006/relationships" xmlns:p="http://schemas.openxmlformats.org/presentationml/2006/main">
  <p:tag name="AS_UNIQUEID" val="50"/>
</p:tagLst>
</file>

<file path=ppt/tags/tag103.xml><?xml version="1.0" encoding="utf-8"?>
<p:tagLst xmlns:a="http://schemas.openxmlformats.org/drawingml/2006/main" xmlns:r="http://schemas.openxmlformats.org/officeDocument/2006/relationships" xmlns:p="http://schemas.openxmlformats.org/presentationml/2006/main">
  <p:tag name="AS_UNIQUEID" val="80"/>
</p:tagLst>
</file>

<file path=ppt/tags/tag104.xml><?xml version="1.0" encoding="utf-8"?>
<p:tagLst xmlns:a="http://schemas.openxmlformats.org/drawingml/2006/main" xmlns:r="http://schemas.openxmlformats.org/officeDocument/2006/relationships" xmlns:p="http://schemas.openxmlformats.org/presentationml/2006/main">
  <p:tag name="AS_UNIQUEID" val="82"/>
</p:tagLst>
</file>

<file path=ppt/tags/tag105.xml><?xml version="1.0" encoding="utf-8"?>
<p:tagLst xmlns:a="http://schemas.openxmlformats.org/drawingml/2006/main" xmlns:r="http://schemas.openxmlformats.org/officeDocument/2006/relationships" xmlns:p="http://schemas.openxmlformats.org/presentationml/2006/main">
  <p:tag name="AS_UNIQUEID" val="83"/>
</p:tagLst>
</file>

<file path=ppt/tags/tag106.xml><?xml version="1.0" encoding="utf-8"?>
<p:tagLst xmlns:a="http://schemas.openxmlformats.org/drawingml/2006/main" xmlns:r="http://schemas.openxmlformats.org/officeDocument/2006/relationships" xmlns:p="http://schemas.openxmlformats.org/presentationml/2006/main">
  <p:tag name="AS_UNIQUEID" val="50"/>
</p:tagLst>
</file>

<file path=ppt/tags/tag107.xml><?xml version="1.0" encoding="utf-8"?>
<p:tagLst xmlns:a="http://schemas.openxmlformats.org/drawingml/2006/main" xmlns:r="http://schemas.openxmlformats.org/officeDocument/2006/relationships" xmlns:p="http://schemas.openxmlformats.org/presentationml/2006/main">
  <p:tag name="AS_UNIQUEID" val="80"/>
</p:tagLst>
</file>

<file path=ppt/tags/tag108.xml><?xml version="1.0" encoding="utf-8"?>
<p:tagLst xmlns:a="http://schemas.openxmlformats.org/drawingml/2006/main" xmlns:r="http://schemas.openxmlformats.org/officeDocument/2006/relationships" xmlns:p="http://schemas.openxmlformats.org/presentationml/2006/main">
  <p:tag name="AS_UNIQUEID" val="82"/>
</p:tagLst>
</file>

<file path=ppt/tags/tag109.xml><?xml version="1.0" encoding="utf-8"?>
<p:tagLst xmlns:a="http://schemas.openxmlformats.org/drawingml/2006/main" xmlns:r="http://schemas.openxmlformats.org/officeDocument/2006/relationships" xmlns:p="http://schemas.openxmlformats.org/presentationml/2006/main">
  <p:tag name="AS_UNIQUEID" val="83"/>
</p:tagLst>
</file>

<file path=ppt/tags/tag11.xml><?xml version="1.0" encoding="utf-8"?>
<p:tagLst xmlns:a="http://schemas.openxmlformats.org/drawingml/2006/main" xmlns:r="http://schemas.openxmlformats.org/officeDocument/2006/relationships" xmlns:p="http://schemas.openxmlformats.org/presentationml/2006/main">
  <p:tag name="AS_UNIQUEID" val="80"/>
</p:tagLst>
</file>

<file path=ppt/tags/tag110.xml><?xml version="1.0" encoding="utf-8"?>
<p:tagLst xmlns:a="http://schemas.openxmlformats.org/drawingml/2006/main" xmlns:r="http://schemas.openxmlformats.org/officeDocument/2006/relationships" xmlns:p="http://schemas.openxmlformats.org/presentationml/2006/main">
  <p:tag name="AS_UNIQUEID" val="50"/>
</p:tagLst>
</file>

<file path=ppt/tags/tag111.xml><?xml version="1.0" encoding="utf-8"?>
<p:tagLst xmlns:a="http://schemas.openxmlformats.org/drawingml/2006/main" xmlns:r="http://schemas.openxmlformats.org/officeDocument/2006/relationships" xmlns:p="http://schemas.openxmlformats.org/presentationml/2006/main">
  <p:tag name="AS_UNIQUEID" val="80"/>
</p:tagLst>
</file>

<file path=ppt/tags/tag112.xml><?xml version="1.0" encoding="utf-8"?>
<p:tagLst xmlns:a="http://schemas.openxmlformats.org/drawingml/2006/main" xmlns:r="http://schemas.openxmlformats.org/officeDocument/2006/relationships" xmlns:p="http://schemas.openxmlformats.org/presentationml/2006/main">
  <p:tag name="AS_UNIQUEID" val="82"/>
</p:tagLst>
</file>

<file path=ppt/tags/tag113.xml><?xml version="1.0" encoding="utf-8"?>
<p:tagLst xmlns:a="http://schemas.openxmlformats.org/drawingml/2006/main" xmlns:r="http://schemas.openxmlformats.org/officeDocument/2006/relationships" xmlns:p="http://schemas.openxmlformats.org/presentationml/2006/main">
  <p:tag name="AS_UNIQUEID" val="83"/>
</p:tagLst>
</file>

<file path=ppt/tags/tag114.xml><?xml version="1.0" encoding="utf-8"?>
<p:tagLst xmlns:a="http://schemas.openxmlformats.org/drawingml/2006/main" xmlns:r="http://schemas.openxmlformats.org/officeDocument/2006/relationships" xmlns:p="http://schemas.openxmlformats.org/presentationml/2006/main">
  <p:tag name="AS_UNIQUEID" val="50"/>
</p:tagLst>
</file>

<file path=ppt/tags/tag115.xml><?xml version="1.0" encoding="utf-8"?>
<p:tagLst xmlns:a="http://schemas.openxmlformats.org/drawingml/2006/main" xmlns:r="http://schemas.openxmlformats.org/officeDocument/2006/relationships" xmlns:p="http://schemas.openxmlformats.org/presentationml/2006/main">
  <p:tag name="AS_UNIQUEID" val="80"/>
</p:tagLst>
</file>

<file path=ppt/tags/tag116.xml><?xml version="1.0" encoding="utf-8"?>
<p:tagLst xmlns:a="http://schemas.openxmlformats.org/drawingml/2006/main" xmlns:r="http://schemas.openxmlformats.org/officeDocument/2006/relationships" xmlns:p="http://schemas.openxmlformats.org/presentationml/2006/main">
  <p:tag name="AS_UNIQUEID" val="82"/>
</p:tagLst>
</file>

<file path=ppt/tags/tag117.xml><?xml version="1.0" encoding="utf-8"?>
<p:tagLst xmlns:a="http://schemas.openxmlformats.org/drawingml/2006/main" xmlns:r="http://schemas.openxmlformats.org/officeDocument/2006/relationships" xmlns:p="http://schemas.openxmlformats.org/presentationml/2006/main">
  <p:tag name="AS_UNIQUEID" val="83"/>
</p:tagLst>
</file>

<file path=ppt/tags/tag118.xml><?xml version="1.0" encoding="utf-8"?>
<p:tagLst xmlns:a="http://schemas.openxmlformats.org/drawingml/2006/main" xmlns:r="http://schemas.openxmlformats.org/officeDocument/2006/relationships" xmlns:p="http://schemas.openxmlformats.org/presentationml/2006/main">
  <p:tag name="AS_UNIQUEID" val="50"/>
</p:tagLst>
</file>

<file path=ppt/tags/tag119.xml><?xml version="1.0" encoding="utf-8"?>
<p:tagLst xmlns:a="http://schemas.openxmlformats.org/drawingml/2006/main" xmlns:r="http://schemas.openxmlformats.org/officeDocument/2006/relationships" xmlns:p="http://schemas.openxmlformats.org/presentationml/2006/main">
  <p:tag name="AS_UNIQUEID" val="80"/>
</p:tagLst>
</file>

<file path=ppt/tags/tag12.xml><?xml version="1.0" encoding="utf-8"?>
<p:tagLst xmlns:a="http://schemas.openxmlformats.org/drawingml/2006/main" xmlns:r="http://schemas.openxmlformats.org/officeDocument/2006/relationships" xmlns:p="http://schemas.openxmlformats.org/presentationml/2006/main">
  <p:tag name="AS_UNIQUEID" val="82"/>
</p:tagLst>
</file>

<file path=ppt/tags/tag120.xml><?xml version="1.0" encoding="utf-8"?>
<p:tagLst xmlns:a="http://schemas.openxmlformats.org/drawingml/2006/main" xmlns:r="http://schemas.openxmlformats.org/officeDocument/2006/relationships" xmlns:p="http://schemas.openxmlformats.org/presentationml/2006/main">
  <p:tag name="AS_UNIQUEID" val="82"/>
</p:tagLst>
</file>

<file path=ppt/tags/tag121.xml><?xml version="1.0" encoding="utf-8"?>
<p:tagLst xmlns:a="http://schemas.openxmlformats.org/drawingml/2006/main" xmlns:r="http://schemas.openxmlformats.org/officeDocument/2006/relationships" xmlns:p="http://schemas.openxmlformats.org/presentationml/2006/main">
  <p:tag name="AS_UNIQUEID" val="83"/>
</p:tagLst>
</file>

<file path=ppt/tags/tag122.xml><?xml version="1.0" encoding="utf-8"?>
<p:tagLst xmlns:a="http://schemas.openxmlformats.org/drawingml/2006/main" xmlns:r="http://schemas.openxmlformats.org/officeDocument/2006/relationships" xmlns:p="http://schemas.openxmlformats.org/presentationml/2006/main">
  <p:tag name="AS_UNIQUEID" val="50"/>
</p:tagLst>
</file>

<file path=ppt/tags/tag123.xml><?xml version="1.0" encoding="utf-8"?>
<p:tagLst xmlns:a="http://schemas.openxmlformats.org/drawingml/2006/main" xmlns:r="http://schemas.openxmlformats.org/officeDocument/2006/relationships" xmlns:p="http://schemas.openxmlformats.org/presentationml/2006/main">
  <p:tag name="AS_UNIQUEID" val="80"/>
</p:tagLst>
</file>

<file path=ppt/tags/tag124.xml><?xml version="1.0" encoding="utf-8"?>
<p:tagLst xmlns:a="http://schemas.openxmlformats.org/drawingml/2006/main" xmlns:r="http://schemas.openxmlformats.org/officeDocument/2006/relationships" xmlns:p="http://schemas.openxmlformats.org/presentationml/2006/main">
  <p:tag name="AS_UNIQUEID" val="82"/>
</p:tagLst>
</file>

<file path=ppt/tags/tag125.xml><?xml version="1.0" encoding="utf-8"?>
<p:tagLst xmlns:a="http://schemas.openxmlformats.org/drawingml/2006/main" xmlns:r="http://schemas.openxmlformats.org/officeDocument/2006/relationships" xmlns:p="http://schemas.openxmlformats.org/presentationml/2006/main">
  <p:tag name="AS_UNIQUEID" val="83"/>
</p:tagLst>
</file>

<file path=ppt/tags/tag126.xml><?xml version="1.0" encoding="utf-8"?>
<p:tagLst xmlns:a="http://schemas.openxmlformats.org/drawingml/2006/main" xmlns:r="http://schemas.openxmlformats.org/officeDocument/2006/relationships" xmlns:p="http://schemas.openxmlformats.org/presentationml/2006/main">
  <p:tag name="AS_UNIQUEID" val="50"/>
</p:tagLst>
</file>

<file path=ppt/tags/tag127.xml><?xml version="1.0" encoding="utf-8"?>
<p:tagLst xmlns:a="http://schemas.openxmlformats.org/drawingml/2006/main" xmlns:r="http://schemas.openxmlformats.org/officeDocument/2006/relationships" xmlns:p="http://schemas.openxmlformats.org/presentationml/2006/main">
  <p:tag name="AS_UNIQUEID" val="80"/>
</p:tagLst>
</file>

<file path=ppt/tags/tag128.xml><?xml version="1.0" encoding="utf-8"?>
<p:tagLst xmlns:a="http://schemas.openxmlformats.org/drawingml/2006/main" xmlns:r="http://schemas.openxmlformats.org/officeDocument/2006/relationships" xmlns:p="http://schemas.openxmlformats.org/presentationml/2006/main">
  <p:tag name="AS_UNIQUEID" val="82"/>
</p:tagLst>
</file>

<file path=ppt/tags/tag129.xml><?xml version="1.0" encoding="utf-8"?>
<p:tagLst xmlns:a="http://schemas.openxmlformats.org/drawingml/2006/main" xmlns:r="http://schemas.openxmlformats.org/officeDocument/2006/relationships" xmlns:p="http://schemas.openxmlformats.org/presentationml/2006/main">
  <p:tag name="AS_UNIQUEID" val="83"/>
</p:tagLst>
</file>

<file path=ppt/tags/tag13.xml><?xml version="1.0" encoding="utf-8"?>
<p:tagLst xmlns:a="http://schemas.openxmlformats.org/drawingml/2006/main" xmlns:r="http://schemas.openxmlformats.org/officeDocument/2006/relationships" xmlns:p="http://schemas.openxmlformats.org/presentationml/2006/main">
  <p:tag name="AS_UNIQUEID" val="83"/>
</p:tagLst>
</file>

<file path=ppt/tags/tag130.xml><?xml version="1.0" encoding="utf-8"?>
<p:tagLst xmlns:a="http://schemas.openxmlformats.org/drawingml/2006/main" xmlns:r="http://schemas.openxmlformats.org/officeDocument/2006/relationships" xmlns:p="http://schemas.openxmlformats.org/presentationml/2006/main">
  <p:tag name="AS_UNIQUEID" val="50"/>
</p:tagLst>
</file>

<file path=ppt/tags/tag131.xml><?xml version="1.0" encoding="utf-8"?>
<p:tagLst xmlns:a="http://schemas.openxmlformats.org/drawingml/2006/main" xmlns:r="http://schemas.openxmlformats.org/officeDocument/2006/relationships" xmlns:p="http://schemas.openxmlformats.org/presentationml/2006/main">
  <p:tag name="AS_UNIQUEID" val="80"/>
</p:tagLst>
</file>

<file path=ppt/tags/tag132.xml><?xml version="1.0" encoding="utf-8"?>
<p:tagLst xmlns:a="http://schemas.openxmlformats.org/drawingml/2006/main" xmlns:r="http://schemas.openxmlformats.org/officeDocument/2006/relationships" xmlns:p="http://schemas.openxmlformats.org/presentationml/2006/main">
  <p:tag name="AS_UNIQUEID" val="82"/>
</p:tagLst>
</file>

<file path=ppt/tags/tag133.xml><?xml version="1.0" encoding="utf-8"?>
<p:tagLst xmlns:a="http://schemas.openxmlformats.org/drawingml/2006/main" xmlns:r="http://schemas.openxmlformats.org/officeDocument/2006/relationships" xmlns:p="http://schemas.openxmlformats.org/presentationml/2006/main">
  <p:tag name="AS_UNIQUEID" val="83"/>
</p:tagLst>
</file>

<file path=ppt/tags/tag134.xml><?xml version="1.0" encoding="utf-8"?>
<p:tagLst xmlns:a="http://schemas.openxmlformats.org/drawingml/2006/main" xmlns:r="http://schemas.openxmlformats.org/officeDocument/2006/relationships" xmlns:p="http://schemas.openxmlformats.org/presentationml/2006/main">
  <p:tag name="AS_UNIQUEID" val="50"/>
</p:tagLst>
</file>

<file path=ppt/tags/tag135.xml><?xml version="1.0" encoding="utf-8"?>
<p:tagLst xmlns:a="http://schemas.openxmlformats.org/drawingml/2006/main" xmlns:r="http://schemas.openxmlformats.org/officeDocument/2006/relationships" xmlns:p="http://schemas.openxmlformats.org/presentationml/2006/main">
  <p:tag name="AS_UNIQUEID" val="80"/>
</p:tagLst>
</file>

<file path=ppt/tags/tag136.xml><?xml version="1.0" encoding="utf-8"?>
<p:tagLst xmlns:a="http://schemas.openxmlformats.org/drawingml/2006/main" xmlns:r="http://schemas.openxmlformats.org/officeDocument/2006/relationships" xmlns:p="http://schemas.openxmlformats.org/presentationml/2006/main">
  <p:tag name="AS_UNIQUEID" val="82"/>
</p:tagLst>
</file>

<file path=ppt/tags/tag137.xml><?xml version="1.0" encoding="utf-8"?>
<p:tagLst xmlns:a="http://schemas.openxmlformats.org/drawingml/2006/main" xmlns:r="http://schemas.openxmlformats.org/officeDocument/2006/relationships" xmlns:p="http://schemas.openxmlformats.org/presentationml/2006/main">
  <p:tag name="AS_UNIQUEID" val="83"/>
</p:tagLst>
</file>

<file path=ppt/tags/tag138.xml><?xml version="1.0" encoding="utf-8"?>
<p:tagLst xmlns:a="http://schemas.openxmlformats.org/drawingml/2006/main" xmlns:r="http://schemas.openxmlformats.org/officeDocument/2006/relationships" xmlns:p="http://schemas.openxmlformats.org/presentationml/2006/main">
  <p:tag name="AS_UNIQUEID" val="50"/>
</p:tagLst>
</file>

<file path=ppt/tags/tag139.xml><?xml version="1.0" encoding="utf-8"?>
<p:tagLst xmlns:a="http://schemas.openxmlformats.org/drawingml/2006/main" xmlns:r="http://schemas.openxmlformats.org/officeDocument/2006/relationships" xmlns:p="http://schemas.openxmlformats.org/presentationml/2006/main">
  <p:tag name="AS_UNIQUEID" val="80"/>
</p:tagLst>
</file>

<file path=ppt/tags/tag14.xml><?xml version="1.0" encoding="utf-8"?>
<p:tagLst xmlns:a="http://schemas.openxmlformats.org/drawingml/2006/main" xmlns:r="http://schemas.openxmlformats.org/officeDocument/2006/relationships" xmlns:p="http://schemas.openxmlformats.org/presentationml/2006/main">
  <p:tag name="AS_UNIQUEID" val="50"/>
</p:tagLst>
</file>

<file path=ppt/tags/tag140.xml><?xml version="1.0" encoding="utf-8"?>
<p:tagLst xmlns:a="http://schemas.openxmlformats.org/drawingml/2006/main" xmlns:r="http://schemas.openxmlformats.org/officeDocument/2006/relationships" xmlns:p="http://schemas.openxmlformats.org/presentationml/2006/main">
  <p:tag name="AS_UNIQUEID" val="82"/>
</p:tagLst>
</file>

<file path=ppt/tags/tag141.xml><?xml version="1.0" encoding="utf-8"?>
<p:tagLst xmlns:a="http://schemas.openxmlformats.org/drawingml/2006/main" xmlns:r="http://schemas.openxmlformats.org/officeDocument/2006/relationships" xmlns:p="http://schemas.openxmlformats.org/presentationml/2006/main">
  <p:tag name="AS_UNIQUEID" val="83"/>
</p:tagLst>
</file>

<file path=ppt/tags/tag142.xml><?xml version="1.0" encoding="utf-8"?>
<p:tagLst xmlns:a="http://schemas.openxmlformats.org/drawingml/2006/main" xmlns:r="http://schemas.openxmlformats.org/officeDocument/2006/relationships" xmlns:p="http://schemas.openxmlformats.org/presentationml/2006/main">
  <p:tag name="AS_UNIQUEID" val="50"/>
</p:tagLst>
</file>

<file path=ppt/tags/tag143.xml><?xml version="1.0" encoding="utf-8"?>
<p:tagLst xmlns:a="http://schemas.openxmlformats.org/drawingml/2006/main" xmlns:r="http://schemas.openxmlformats.org/officeDocument/2006/relationships" xmlns:p="http://schemas.openxmlformats.org/presentationml/2006/main">
  <p:tag name="AS_UNIQUEID" val="80"/>
</p:tagLst>
</file>

<file path=ppt/tags/tag144.xml><?xml version="1.0" encoding="utf-8"?>
<p:tagLst xmlns:a="http://schemas.openxmlformats.org/drawingml/2006/main" xmlns:r="http://schemas.openxmlformats.org/officeDocument/2006/relationships" xmlns:p="http://schemas.openxmlformats.org/presentationml/2006/main">
  <p:tag name="AS_UNIQUEID" val="82"/>
</p:tagLst>
</file>

<file path=ppt/tags/tag145.xml><?xml version="1.0" encoding="utf-8"?>
<p:tagLst xmlns:a="http://schemas.openxmlformats.org/drawingml/2006/main" xmlns:r="http://schemas.openxmlformats.org/officeDocument/2006/relationships" xmlns:p="http://schemas.openxmlformats.org/presentationml/2006/main">
  <p:tag name="AS_UNIQUEID" val="83"/>
</p:tagLst>
</file>

<file path=ppt/tags/tag146.xml><?xml version="1.0" encoding="utf-8"?>
<p:tagLst xmlns:a="http://schemas.openxmlformats.org/drawingml/2006/main" xmlns:r="http://schemas.openxmlformats.org/officeDocument/2006/relationships" xmlns:p="http://schemas.openxmlformats.org/presentationml/2006/main">
  <p:tag name="AS_UNIQUEID" val="50"/>
</p:tagLst>
</file>

<file path=ppt/tags/tag147.xml><?xml version="1.0" encoding="utf-8"?>
<p:tagLst xmlns:a="http://schemas.openxmlformats.org/drawingml/2006/main" xmlns:r="http://schemas.openxmlformats.org/officeDocument/2006/relationships" xmlns:p="http://schemas.openxmlformats.org/presentationml/2006/main">
  <p:tag name="AS_UNIQUEID" val="80"/>
</p:tagLst>
</file>

<file path=ppt/tags/tag148.xml><?xml version="1.0" encoding="utf-8"?>
<p:tagLst xmlns:a="http://schemas.openxmlformats.org/drawingml/2006/main" xmlns:r="http://schemas.openxmlformats.org/officeDocument/2006/relationships" xmlns:p="http://schemas.openxmlformats.org/presentationml/2006/main">
  <p:tag name="AS_UNIQUEID" val="82"/>
</p:tagLst>
</file>

<file path=ppt/tags/tag149.xml><?xml version="1.0" encoding="utf-8"?>
<p:tagLst xmlns:a="http://schemas.openxmlformats.org/drawingml/2006/main" xmlns:r="http://schemas.openxmlformats.org/officeDocument/2006/relationships" xmlns:p="http://schemas.openxmlformats.org/presentationml/2006/main">
  <p:tag name="AS_UNIQUEID" val="83"/>
</p:tagLst>
</file>

<file path=ppt/tags/tag15.xml><?xml version="1.0" encoding="utf-8"?>
<p:tagLst xmlns:a="http://schemas.openxmlformats.org/drawingml/2006/main" xmlns:r="http://schemas.openxmlformats.org/officeDocument/2006/relationships" xmlns:p="http://schemas.openxmlformats.org/presentationml/2006/main">
  <p:tag name="AS_UNIQUEID" val="80"/>
</p:tagLst>
</file>

<file path=ppt/tags/tag150.xml><?xml version="1.0" encoding="utf-8"?>
<p:tagLst xmlns:a="http://schemas.openxmlformats.org/drawingml/2006/main" xmlns:r="http://schemas.openxmlformats.org/officeDocument/2006/relationships" xmlns:p="http://schemas.openxmlformats.org/presentationml/2006/main">
  <p:tag name="AS_UNIQUEID" val="50"/>
</p:tagLst>
</file>

<file path=ppt/tags/tag151.xml><?xml version="1.0" encoding="utf-8"?>
<p:tagLst xmlns:a="http://schemas.openxmlformats.org/drawingml/2006/main" xmlns:r="http://schemas.openxmlformats.org/officeDocument/2006/relationships" xmlns:p="http://schemas.openxmlformats.org/presentationml/2006/main">
  <p:tag name="AS_UNIQUEID" val="80"/>
</p:tagLst>
</file>

<file path=ppt/tags/tag152.xml><?xml version="1.0" encoding="utf-8"?>
<p:tagLst xmlns:a="http://schemas.openxmlformats.org/drawingml/2006/main" xmlns:r="http://schemas.openxmlformats.org/officeDocument/2006/relationships" xmlns:p="http://schemas.openxmlformats.org/presentationml/2006/main">
  <p:tag name="AS_UNIQUEID" val="82"/>
</p:tagLst>
</file>

<file path=ppt/tags/tag153.xml><?xml version="1.0" encoding="utf-8"?>
<p:tagLst xmlns:a="http://schemas.openxmlformats.org/drawingml/2006/main" xmlns:r="http://schemas.openxmlformats.org/officeDocument/2006/relationships" xmlns:p="http://schemas.openxmlformats.org/presentationml/2006/main">
  <p:tag name="AS_UNIQUEID" val="83"/>
</p:tagLst>
</file>

<file path=ppt/tags/tag154.xml><?xml version="1.0" encoding="utf-8"?>
<p:tagLst xmlns:a="http://schemas.openxmlformats.org/drawingml/2006/main" xmlns:r="http://schemas.openxmlformats.org/officeDocument/2006/relationships" xmlns:p="http://schemas.openxmlformats.org/presentationml/2006/main">
  <p:tag name="AS_UNIQUEID" val="50"/>
</p:tagLst>
</file>

<file path=ppt/tags/tag155.xml><?xml version="1.0" encoding="utf-8"?>
<p:tagLst xmlns:a="http://schemas.openxmlformats.org/drawingml/2006/main" xmlns:r="http://schemas.openxmlformats.org/officeDocument/2006/relationships" xmlns:p="http://schemas.openxmlformats.org/presentationml/2006/main">
  <p:tag name="AS_UNIQUEID" val="80"/>
</p:tagLst>
</file>

<file path=ppt/tags/tag156.xml><?xml version="1.0" encoding="utf-8"?>
<p:tagLst xmlns:a="http://schemas.openxmlformats.org/drawingml/2006/main" xmlns:r="http://schemas.openxmlformats.org/officeDocument/2006/relationships" xmlns:p="http://schemas.openxmlformats.org/presentationml/2006/main">
  <p:tag name="AS_UNIQUEID" val="82"/>
</p:tagLst>
</file>

<file path=ppt/tags/tag157.xml><?xml version="1.0" encoding="utf-8"?>
<p:tagLst xmlns:a="http://schemas.openxmlformats.org/drawingml/2006/main" xmlns:r="http://schemas.openxmlformats.org/officeDocument/2006/relationships" xmlns:p="http://schemas.openxmlformats.org/presentationml/2006/main">
  <p:tag name="AS_UNIQUEID" val="83"/>
</p:tagLst>
</file>

<file path=ppt/tags/tag158.xml><?xml version="1.0" encoding="utf-8"?>
<p:tagLst xmlns:a="http://schemas.openxmlformats.org/drawingml/2006/main" xmlns:r="http://schemas.openxmlformats.org/officeDocument/2006/relationships" xmlns:p="http://schemas.openxmlformats.org/presentationml/2006/main">
  <p:tag name="AS_UNIQUEID" val="50"/>
</p:tagLst>
</file>

<file path=ppt/tags/tag159.xml><?xml version="1.0" encoding="utf-8"?>
<p:tagLst xmlns:a="http://schemas.openxmlformats.org/drawingml/2006/main" xmlns:r="http://schemas.openxmlformats.org/officeDocument/2006/relationships" xmlns:p="http://schemas.openxmlformats.org/presentationml/2006/main">
  <p:tag name="AS_UNIQUEID" val="80"/>
</p:tagLst>
</file>

<file path=ppt/tags/tag16.xml><?xml version="1.0" encoding="utf-8"?>
<p:tagLst xmlns:a="http://schemas.openxmlformats.org/drawingml/2006/main" xmlns:r="http://schemas.openxmlformats.org/officeDocument/2006/relationships" xmlns:p="http://schemas.openxmlformats.org/presentationml/2006/main">
  <p:tag name="AS_UNIQUEID" val="82"/>
</p:tagLst>
</file>

<file path=ppt/tags/tag160.xml><?xml version="1.0" encoding="utf-8"?>
<p:tagLst xmlns:a="http://schemas.openxmlformats.org/drawingml/2006/main" xmlns:r="http://schemas.openxmlformats.org/officeDocument/2006/relationships" xmlns:p="http://schemas.openxmlformats.org/presentationml/2006/main">
  <p:tag name="AS_UNIQUEID" val="82"/>
</p:tagLst>
</file>

<file path=ppt/tags/tag161.xml><?xml version="1.0" encoding="utf-8"?>
<p:tagLst xmlns:a="http://schemas.openxmlformats.org/drawingml/2006/main" xmlns:r="http://schemas.openxmlformats.org/officeDocument/2006/relationships" xmlns:p="http://schemas.openxmlformats.org/presentationml/2006/main">
  <p:tag name="AS_UNIQUEID" val="83"/>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80"/>
</p:tagLst>
</file>

<file path=ppt/tags/tag164.xml><?xml version="1.0" encoding="utf-8"?>
<p:tagLst xmlns:a="http://schemas.openxmlformats.org/drawingml/2006/main" xmlns:r="http://schemas.openxmlformats.org/officeDocument/2006/relationships" xmlns:p="http://schemas.openxmlformats.org/presentationml/2006/main">
  <p:tag name="AS_UNIQUEID" val="82"/>
</p:tagLst>
</file>

<file path=ppt/tags/tag165.xml><?xml version="1.0" encoding="utf-8"?>
<p:tagLst xmlns:a="http://schemas.openxmlformats.org/drawingml/2006/main" xmlns:r="http://schemas.openxmlformats.org/officeDocument/2006/relationships" xmlns:p="http://schemas.openxmlformats.org/presentationml/2006/main">
  <p:tag name="AS_UNIQUEID" val="83"/>
</p:tagLst>
</file>

<file path=ppt/tags/tag166.xml><?xml version="1.0" encoding="utf-8"?>
<p:tagLst xmlns:a="http://schemas.openxmlformats.org/drawingml/2006/main" xmlns:r="http://schemas.openxmlformats.org/officeDocument/2006/relationships" xmlns:p="http://schemas.openxmlformats.org/presentationml/2006/main">
  <p:tag name="AS_UNIQUEID" val="50"/>
</p:tagLst>
</file>

<file path=ppt/tags/tag167.xml><?xml version="1.0" encoding="utf-8"?>
<p:tagLst xmlns:a="http://schemas.openxmlformats.org/drawingml/2006/main" xmlns:r="http://schemas.openxmlformats.org/officeDocument/2006/relationships" xmlns:p="http://schemas.openxmlformats.org/presentationml/2006/main">
  <p:tag name="AS_UNIQUEID" val="80"/>
</p:tagLst>
</file>

<file path=ppt/tags/tag168.xml><?xml version="1.0" encoding="utf-8"?>
<p:tagLst xmlns:a="http://schemas.openxmlformats.org/drawingml/2006/main" xmlns:r="http://schemas.openxmlformats.org/officeDocument/2006/relationships" xmlns:p="http://schemas.openxmlformats.org/presentationml/2006/main">
  <p:tag name="AS_UNIQUEID" val="82"/>
</p:tagLst>
</file>

<file path=ppt/tags/tag169.xml><?xml version="1.0" encoding="utf-8"?>
<p:tagLst xmlns:a="http://schemas.openxmlformats.org/drawingml/2006/main" xmlns:r="http://schemas.openxmlformats.org/officeDocument/2006/relationships" xmlns:p="http://schemas.openxmlformats.org/presentationml/2006/main">
  <p:tag name="AS_UNIQUEID" val="83"/>
</p:tagLst>
</file>

<file path=ppt/tags/tag17.xml><?xml version="1.0" encoding="utf-8"?>
<p:tagLst xmlns:a="http://schemas.openxmlformats.org/drawingml/2006/main" xmlns:r="http://schemas.openxmlformats.org/officeDocument/2006/relationships" xmlns:p="http://schemas.openxmlformats.org/presentationml/2006/main">
  <p:tag name="AS_UNIQUEID" val="83"/>
</p:tagLst>
</file>

<file path=ppt/tags/tag170.xml><?xml version="1.0" encoding="utf-8"?>
<p:tagLst xmlns:a="http://schemas.openxmlformats.org/drawingml/2006/main" xmlns:r="http://schemas.openxmlformats.org/officeDocument/2006/relationships" xmlns:p="http://schemas.openxmlformats.org/presentationml/2006/main">
  <p:tag name="AS_UNIQUEID" val="50"/>
</p:tagLst>
</file>

<file path=ppt/tags/tag171.xml><?xml version="1.0" encoding="utf-8"?>
<p:tagLst xmlns:a="http://schemas.openxmlformats.org/drawingml/2006/main" xmlns:r="http://schemas.openxmlformats.org/officeDocument/2006/relationships" xmlns:p="http://schemas.openxmlformats.org/presentationml/2006/main">
  <p:tag name="AS_UNIQUEID" val="80"/>
</p:tagLst>
</file>

<file path=ppt/tags/tag172.xml><?xml version="1.0" encoding="utf-8"?>
<p:tagLst xmlns:a="http://schemas.openxmlformats.org/drawingml/2006/main" xmlns:r="http://schemas.openxmlformats.org/officeDocument/2006/relationships" xmlns:p="http://schemas.openxmlformats.org/presentationml/2006/main">
  <p:tag name="AS_UNIQUEID" val="82"/>
</p:tagLst>
</file>

<file path=ppt/tags/tag173.xml><?xml version="1.0" encoding="utf-8"?>
<p:tagLst xmlns:a="http://schemas.openxmlformats.org/drawingml/2006/main" xmlns:r="http://schemas.openxmlformats.org/officeDocument/2006/relationships" xmlns:p="http://schemas.openxmlformats.org/presentationml/2006/main">
  <p:tag name="AS_UNIQUEID" val="83"/>
</p:tagLst>
</file>

<file path=ppt/tags/tag174.xml><?xml version="1.0" encoding="utf-8"?>
<p:tagLst xmlns:a="http://schemas.openxmlformats.org/drawingml/2006/main" xmlns:r="http://schemas.openxmlformats.org/officeDocument/2006/relationships" xmlns:p="http://schemas.openxmlformats.org/presentationml/2006/main">
  <p:tag name="AS_UNIQUEID" val="50"/>
</p:tagLst>
</file>

<file path=ppt/tags/tag175.xml><?xml version="1.0" encoding="utf-8"?>
<p:tagLst xmlns:a="http://schemas.openxmlformats.org/drawingml/2006/main" xmlns:r="http://schemas.openxmlformats.org/officeDocument/2006/relationships" xmlns:p="http://schemas.openxmlformats.org/presentationml/2006/main">
  <p:tag name="AS_UNIQUEID" val="92"/>
</p:tagLst>
</file>

<file path=ppt/tags/tag176.xml><?xml version="1.0" encoding="utf-8"?>
<p:tagLst xmlns:a="http://schemas.openxmlformats.org/drawingml/2006/main" xmlns:r="http://schemas.openxmlformats.org/officeDocument/2006/relationships" xmlns:p="http://schemas.openxmlformats.org/presentationml/2006/main">
  <p:tag name="AS_UNIQUEID" val="93"/>
</p:tagLst>
</file>

<file path=ppt/tags/tag177.xml><?xml version="1.0" encoding="utf-8"?>
<p:tagLst xmlns:a="http://schemas.openxmlformats.org/drawingml/2006/main" xmlns:r="http://schemas.openxmlformats.org/officeDocument/2006/relationships" xmlns:p="http://schemas.openxmlformats.org/presentationml/2006/main">
  <p:tag name="AS_UNIQUEID" val="94"/>
</p:tagLst>
</file>

<file path=ppt/tags/tag178.xml><?xml version="1.0" encoding="utf-8"?>
<p:tagLst xmlns:a="http://schemas.openxmlformats.org/drawingml/2006/main" xmlns:r="http://schemas.openxmlformats.org/officeDocument/2006/relationships" xmlns:p="http://schemas.openxmlformats.org/presentationml/2006/main">
  <p:tag name="AS_UNIQUEID" val="95"/>
</p:tagLst>
</file>

<file path=ppt/tags/tag179.xml><?xml version="1.0" encoding="utf-8"?>
<p:tagLst xmlns:a="http://schemas.openxmlformats.org/drawingml/2006/main" xmlns:r="http://schemas.openxmlformats.org/officeDocument/2006/relationships" xmlns:p="http://schemas.openxmlformats.org/presentationml/2006/main">
  <p:tag name="AS_UNIQUEID" val="96"/>
</p:tagLst>
</file>

<file path=ppt/tags/tag18.xml><?xml version="1.0" encoding="utf-8"?>
<p:tagLst xmlns:a="http://schemas.openxmlformats.org/drawingml/2006/main" xmlns:r="http://schemas.openxmlformats.org/officeDocument/2006/relationships" xmlns:p="http://schemas.openxmlformats.org/presentationml/2006/main">
  <p:tag name="AS_UNIQUEID" val="50"/>
</p:tagLst>
</file>

<file path=ppt/tags/tag180.xml><?xml version="1.0" encoding="utf-8"?>
<p:tagLst xmlns:a="http://schemas.openxmlformats.org/drawingml/2006/main" xmlns:r="http://schemas.openxmlformats.org/officeDocument/2006/relationships" xmlns:p="http://schemas.openxmlformats.org/presentationml/2006/main">
  <p:tag name="AS_UNIQUEID" val="97"/>
</p:tagLst>
</file>

<file path=ppt/tags/tag19.xml><?xml version="1.0" encoding="utf-8"?>
<p:tagLst xmlns:a="http://schemas.openxmlformats.org/drawingml/2006/main" xmlns:r="http://schemas.openxmlformats.org/officeDocument/2006/relationships" xmlns:p="http://schemas.openxmlformats.org/presentationml/2006/main">
  <p:tag name="AS_UNIQUEID" val="80"/>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82"/>
</p:tagLst>
</file>

<file path=ppt/tags/tag21.xml><?xml version="1.0" encoding="utf-8"?>
<p:tagLst xmlns:a="http://schemas.openxmlformats.org/drawingml/2006/main" xmlns:r="http://schemas.openxmlformats.org/officeDocument/2006/relationships" xmlns:p="http://schemas.openxmlformats.org/presentationml/2006/main">
  <p:tag name="AS_UNIQUEID" val="83"/>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3.xml><?xml version="1.0" encoding="utf-8"?>
<p:tagLst xmlns:a="http://schemas.openxmlformats.org/drawingml/2006/main" xmlns:r="http://schemas.openxmlformats.org/officeDocument/2006/relationships" xmlns:p="http://schemas.openxmlformats.org/presentationml/2006/main">
  <p:tag name="AS_UNIQUEID" val="80"/>
</p:tagLst>
</file>

<file path=ppt/tags/tag24.xml><?xml version="1.0" encoding="utf-8"?>
<p:tagLst xmlns:a="http://schemas.openxmlformats.org/drawingml/2006/main" xmlns:r="http://schemas.openxmlformats.org/officeDocument/2006/relationships" xmlns:p="http://schemas.openxmlformats.org/presentationml/2006/main">
  <p:tag name="AS_UNIQUEID" val="82"/>
</p:tagLst>
</file>

<file path=ppt/tags/tag25.xml><?xml version="1.0" encoding="utf-8"?>
<p:tagLst xmlns:a="http://schemas.openxmlformats.org/drawingml/2006/main" xmlns:r="http://schemas.openxmlformats.org/officeDocument/2006/relationships" xmlns:p="http://schemas.openxmlformats.org/presentationml/2006/main">
  <p:tag name="AS_UNIQUEID" val="83"/>
</p:tagLst>
</file>

<file path=ppt/tags/tag26.xml><?xml version="1.0" encoding="utf-8"?>
<p:tagLst xmlns:a="http://schemas.openxmlformats.org/drawingml/2006/main" xmlns:r="http://schemas.openxmlformats.org/officeDocument/2006/relationships" xmlns:p="http://schemas.openxmlformats.org/presentationml/2006/main">
  <p:tag name="AS_UNIQUEID" val="50"/>
</p:tagLst>
</file>

<file path=ppt/tags/tag27.xml><?xml version="1.0" encoding="utf-8"?>
<p:tagLst xmlns:a="http://schemas.openxmlformats.org/drawingml/2006/main" xmlns:r="http://schemas.openxmlformats.org/officeDocument/2006/relationships" xmlns:p="http://schemas.openxmlformats.org/presentationml/2006/main">
  <p:tag name="AS_UNIQUEID" val="80"/>
</p:tagLst>
</file>

<file path=ppt/tags/tag28.xml><?xml version="1.0" encoding="utf-8"?>
<p:tagLst xmlns:a="http://schemas.openxmlformats.org/drawingml/2006/main" xmlns:r="http://schemas.openxmlformats.org/officeDocument/2006/relationships" xmlns:p="http://schemas.openxmlformats.org/presentationml/2006/main">
  <p:tag name="AS_UNIQUEID" val="82"/>
</p:tagLst>
</file>

<file path=ppt/tags/tag29.xml><?xml version="1.0" encoding="utf-8"?>
<p:tagLst xmlns:a="http://schemas.openxmlformats.org/drawingml/2006/main" xmlns:r="http://schemas.openxmlformats.org/officeDocument/2006/relationships" xmlns:p="http://schemas.openxmlformats.org/presentationml/2006/main">
  <p:tag name="AS_UNIQUEID" val="83"/>
</p:tagLst>
</file>

<file path=ppt/tags/tag3.xml><?xml version="1.0" encoding="utf-8"?>
<p:tagLst xmlns:a="http://schemas.openxmlformats.org/drawingml/2006/main" xmlns:r="http://schemas.openxmlformats.org/officeDocument/2006/relationships" xmlns:p="http://schemas.openxmlformats.org/presentationml/2006/main">
  <p:tag name="AS_UNIQUEID" val="80"/>
</p:tagLst>
</file>

<file path=ppt/tags/tag30.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80"/>
</p:tagLst>
</file>

<file path=ppt/tags/tag32.xml><?xml version="1.0" encoding="utf-8"?>
<p:tagLst xmlns:a="http://schemas.openxmlformats.org/drawingml/2006/main" xmlns:r="http://schemas.openxmlformats.org/officeDocument/2006/relationships" xmlns:p="http://schemas.openxmlformats.org/presentationml/2006/main">
  <p:tag name="AS_UNIQUEID" val="82"/>
</p:tagLst>
</file>

<file path=ppt/tags/tag33.xml><?xml version="1.0" encoding="utf-8"?>
<p:tagLst xmlns:a="http://schemas.openxmlformats.org/drawingml/2006/main" xmlns:r="http://schemas.openxmlformats.org/officeDocument/2006/relationships" xmlns:p="http://schemas.openxmlformats.org/presentationml/2006/main">
  <p:tag name="AS_UNIQUEID" val="83"/>
</p:tagLst>
</file>

<file path=ppt/tags/tag34.xml><?xml version="1.0" encoding="utf-8"?>
<p:tagLst xmlns:a="http://schemas.openxmlformats.org/drawingml/2006/main" xmlns:r="http://schemas.openxmlformats.org/officeDocument/2006/relationships" xmlns:p="http://schemas.openxmlformats.org/presentationml/2006/main">
  <p:tag name="AS_UNIQUEID" val="50"/>
</p:tagLst>
</file>

<file path=ppt/tags/tag35.xml><?xml version="1.0" encoding="utf-8"?>
<p:tagLst xmlns:a="http://schemas.openxmlformats.org/drawingml/2006/main" xmlns:r="http://schemas.openxmlformats.org/officeDocument/2006/relationships" xmlns:p="http://schemas.openxmlformats.org/presentationml/2006/main">
  <p:tag name="AS_UNIQUEID" val="80"/>
</p:tagLst>
</file>

<file path=ppt/tags/tag36.xml><?xml version="1.0" encoding="utf-8"?>
<p:tagLst xmlns:a="http://schemas.openxmlformats.org/drawingml/2006/main" xmlns:r="http://schemas.openxmlformats.org/officeDocument/2006/relationships" xmlns:p="http://schemas.openxmlformats.org/presentationml/2006/main">
  <p:tag name="AS_UNIQUEID" val="82"/>
</p:tagLst>
</file>

<file path=ppt/tags/tag37.xml><?xml version="1.0" encoding="utf-8"?>
<p:tagLst xmlns:a="http://schemas.openxmlformats.org/drawingml/2006/main" xmlns:r="http://schemas.openxmlformats.org/officeDocument/2006/relationships" xmlns:p="http://schemas.openxmlformats.org/presentationml/2006/main">
  <p:tag name="AS_UNIQUEID" val="83"/>
</p:tagLst>
</file>

<file path=ppt/tags/tag38.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80"/>
</p:tagLst>
</file>

<file path=ppt/tags/tag4.xml><?xml version="1.0" encoding="utf-8"?>
<p:tagLst xmlns:a="http://schemas.openxmlformats.org/drawingml/2006/main" xmlns:r="http://schemas.openxmlformats.org/officeDocument/2006/relationships" xmlns:p="http://schemas.openxmlformats.org/presentationml/2006/main">
  <p:tag name="AS_UNIQUEID" val="82"/>
</p:tagLst>
</file>

<file path=ppt/tags/tag40.xml><?xml version="1.0" encoding="utf-8"?>
<p:tagLst xmlns:a="http://schemas.openxmlformats.org/drawingml/2006/main" xmlns:r="http://schemas.openxmlformats.org/officeDocument/2006/relationships" xmlns:p="http://schemas.openxmlformats.org/presentationml/2006/main">
  <p:tag name="AS_UNIQUEID" val="82"/>
</p:tagLst>
</file>

<file path=ppt/tags/tag41.xml><?xml version="1.0" encoding="utf-8"?>
<p:tagLst xmlns:a="http://schemas.openxmlformats.org/drawingml/2006/main" xmlns:r="http://schemas.openxmlformats.org/officeDocument/2006/relationships" xmlns:p="http://schemas.openxmlformats.org/presentationml/2006/main">
  <p:tag name="AS_UNIQUEID" val="83"/>
</p:tagLst>
</file>

<file path=ppt/tags/tag42.xml><?xml version="1.0" encoding="utf-8"?>
<p:tagLst xmlns:a="http://schemas.openxmlformats.org/drawingml/2006/main" xmlns:r="http://schemas.openxmlformats.org/officeDocument/2006/relationships" xmlns:p="http://schemas.openxmlformats.org/presentationml/2006/main">
  <p:tag name="AS_UNIQUEID" val="50"/>
</p:tagLst>
</file>

<file path=ppt/tags/tag43.xml><?xml version="1.0" encoding="utf-8"?>
<p:tagLst xmlns:a="http://schemas.openxmlformats.org/drawingml/2006/main" xmlns:r="http://schemas.openxmlformats.org/officeDocument/2006/relationships" xmlns:p="http://schemas.openxmlformats.org/presentationml/2006/main">
  <p:tag name="AS_UNIQUEID" val="80"/>
</p:tagLst>
</file>

<file path=ppt/tags/tag44.xml><?xml version="1.0" encoding="utf-8"?>
<p:tagLst xmlns:a="http://schemas.openxmlformats.org/drawingml/2006/main" xmlns:r="http://schemas.openxmlformats.org/officeDocument/2006/relationships" xmlns:p="http://schemas.openxmlformats.org/presentationml/2006/main">
  <p:tag name="AS_UNIQUEID" val="82"/>
</p:tagLst>
</file>

<file path=ppt/tags/tag45.xml><?xml version="1.0" encoding="utf-8"?>
<p:tagLst xmlns:a="http://schemas.openxmlformats.org/drawingml/2006/main" xmlns:r="http://schemas.openxmlformats.org/officeDocument/2006/relationships" xmlns:p="http://schemas.openxmlformats.org/presentationml/2006/main">
  <p:tag name="AS_UNIQUEID" val="83"/>
</p:tagLst>
</file>

<file path=ppt/tags/tag46.xml><?xml version="1.0" encoding="utf-8"?>
<p:tagLst xmlns:a="http://schemas.openxmlformats.org/drawingml/2006/main" xmlns:r="http://schemas.openxmlformats.org/officeDocument/2006/relationships" xmlns:p="http://schemas.openxmlformats.org/presentationml/2006/main">
  <p:tag name="AS_UNIQUEID" val="50"/>
</p:tagLst>
</file>

<file path=ppt/tags/tag47.xml><?xml version="1.0" encoding="utf-8"?>
<p:tagLst xmlns:a="http://schemas.openxmlformats.org/drawingml/2006/main" xmlns:r="http://schemas.openxmlformats.org/officeDocument/2006/relationships" xmlns:p="http://schemas.openxmlformats.org/presentationml/2006/main">
  <p:tag name="AS_UNIQUEID" val="80"/>
</p:tagLst>
</file>

<file path=ppt/tags/tag48.xml><?xml version="1.0" encoding="utf-8"?>
<p:tagLst xmlns:a="http://schemas.openxmlformats.org/drawingml/2006/main" xmlns:r="http://schemas.openxmlformats.org/officeDocument/2006/relationships" xmlns:p="http://schemas.openxmlformats.org/presentationml/2006/main">
  <p:tag name="AS_UNIQUEID" val="82"/>
</p:tagLst>
</file>

<file path=ppt/tags/tag49.xml><?xml version="1.0" encoding="utf-8"?>
<p:tagLst xmlns:a="http://schemas.openxmlformats.org/drawingml/2006/main" xmlns:r="http://schemas.openxmlformats.org/officeDocument/2006/relationships" xmlns:p="http://schemas.openxmlformats.org/presentationml/2006/main">
  <p:tag name="AS_UNIQUEID" val="83"/>
</p:tagLst>
</file>

<file path=ppt/tags/tag5.xml><?xml version="1.0" encoding="utf-8"?>
<p:tagLst xmlns:a="http://schemas.openxmlformats.org/drawingml/2006/main" xmlns:r="http://schemas.openxmlformats.org/officeDocument/2006/relationships" xmlns:p="http://schemas.openxmlformats.org/presentationml/2006/main">
  <p:tag name="AS_UNIQUEID" val="83"/>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80"/>
</p:tagLst>
</file>

<file path=ppt/tags/tag52.xml><?xml version="1.0" encoding="utf-8"?>
<p:tagLst xmlns:a="http://schemas.openxmlformats.org/drawingml/2006/main" xmlns:r="http://schemas.openxmlformats.org/officeDocument/2006/relationships" xmlns:p="http://schemas.openxmlformats.org/presentationml/2006/main">
  <p:tag name="AS_UNIQUEID" val="82"/>
</p:tagLst>
</file>

<file path=ppt/tags/tag53.xml><?xml version="1.0" encoding="utf-8"?>
<p:tagLst xmlns:a="http://schemas.openxmlformats.org/drawingml/2006/main" xmlns:r="http://schemas.openxmlformats.org/officeDocument/2006/relationships" xmlns:p="http://schemas.openxmlformats.org/presentationml/2006/main">
  <p:tag name="AS_UNIQUEID" val="83"/>
</p:tagLst>
</file>

<file path=ppt/tags/tag54.xml><?xml version="1.0" encoding="utf-8"?>
<p:tagLst xmlns:a="http://schemas.openxmlformats.org/drawingml/2006/main" xmlns:r="http://schemas.openxmlformats.org/officeDocument/2006/relationships" xmlns:p="http://schemas.openxmlformats.org/presentationml/2006/main">
  <p:tag name="AS_UNIQUEID" val="50"/>
</p:tagLst>
</file>

<file path=ppt/tags/tag55.xml><?xml version="1.0" encoding="utf-8"?>
<p:tagLst xmlns:a="http://schemas.openxmlformats.org/drawingml/2006/main" xmlns:r="http://schemas.openxmlformats.org/officeDocument/2006/relationships" xmlns:p="http://schemas.openxmlformats.org/presentationml/2006/main">
  <p:tag name="AS_UNIQUEID" val="80"/>
</p:tagLst>
</file>

<file path=ppt/tags/tag56.xml><?xml version="1.0" encoding="utf-8"?>
<p:tagLst xmlns:a="http://schemas.openxmlformats.org/drawingml/2006/main" xmlns:r="http://schemas.openxmlformats.org/officeDocument/2006/relationships" xmlns:p="http://schemas.openxmlformats.org/presentationml/2006/main">
  <p:tag name="AS_UNIQUEID" val="82"/>
</p:tagLst>
</file>

<file path=ppt/tags/tag57.xml><?xml version="1.0" encoding="utf-8"?>
<p:tagLst xmlns:a="http://schemas.openxmlformats.org/drawingml/2006/main" xmlns:r="http://schemas.openxmlformats.org/officeDocument/2006/relationships" xmlns:p="http://schemas.openxmlformats.org/presentationml/2006/main">
  <p:tag name="AS_UNIQUEID" val="83"/>
</p:tagLst>
</file>

<file path=ppt/tags/tag58.xml><?xml version="1.0" encoding="utf-8"?>
<p:tagLst xmlns:a="http://schemas.openxmlformats.org/drawingml/2006/main" xmlns:r="http://schemas.openxmlformats.org/officeDocument/2006/relationships" xmlns:p="http://schemas.openxmlformats.org/presentationml/2006/main">
  <p:tag name="AS_UNIQUEID" val="50"/>
</p:tagLst>
</file>

<file path=ppt/tags/tag59.xml><?xml version="1.0" encoding="utf-8"?>
<p:tagLst xmlns:a="http://schemas.openxmlformats.org/drawingml/2006/main" xmlns:r="http://schemas.openxmlformats.org/officeDocument/2006/relationships" xmlns:p="http://schemas.openxmlformats.org/presentationml/2006/main">
  <p:tag name="AS_UNIQUEID" val="80"/>
</p:tagLst>
</file>

<file path=ppt/tags/tag6.xml><?xml version="1.0" encoding="utf-8"?>
<p:tagLst xmlns:a="http://schemas.openxmlformats.org/drawingml/2006/main" xmlns:r="http://schemas.openxmlformats.org/officeDocument/2006/relationships" xmlns:p="http://schemas.openxmlformats.org/presentationml/2006/main">
  <p:tag name="AS_UNIQUEID" val="50"/>
</p:tagLst>
</file>

<file path=ppt/tags/tag60.xml><?xml version="1.0" encoding="utf-8"?>
<p:tagLst xmlns:a="http://schemas.openxmlformats.org/drawingml/2006/main" xmlns:r="http://schemas.openxmlformats.org/officeDocument/2006/relationships" xmlns:p="http://schemas.openxmlformats.org/presentationml/2006/main">
  <p:tag name="AS_UNIQUEID" val="82"/>
</p:tagLst>
</file>

<file path=ppt/tags/tag61.xml><?xml version="1.0" encoding="utf-8"?>
<p:tagLst xmlns:a="http://schemas.openxmlformats.org/drawingml/2006/main" xmlns:r="http://schemas.openxmlformats.org/officeDocument/2006/relationships" xmlns:p="http://schemas.openxmlformats.org/presentationml/2006/main">
  <p:tag name="AS_UNIQUEID" val="83"/>
</p:tagLst>
</file>

<file path=ppt/tags/tag62.xml><?xml version="1.0" encoding="utf-8"?>
<p:tagLst xmlns:a="http://schemas.openxmlformats.org/drawingml/2006/main" xmlns:r="http://schemas.openxmlformats.org/officeDocument/2006/relationships" xmlns:p="http://schemas.openxmlformats.org/presentationml/2006/main">
  <p:tag name="AS_UNIQUEID" val="50"/>
</p:tagLst>
</file>

<file path=ppt/tags/tag63.xml><?xml version="1.0" encoding="utf-8"?>
<p:tagLst xmlns:a="http://schemas.openxmlformats.org/drawingml/2006/main" xmlns:r="http://schemas.openxmlformats.org/officeDocument/2006/relationships" xmlns:p="http://schemas.openxmlformats.org/presentationml/2006/main">
  <p:tag name="AS_UNIQUEID" val="80"/>
</p:tagLst>
</file>

<file path=ppt/tags/tag64.xml><?xml version="1.0" encoding="utf-8"?>
<p:tagLst xmlns:a="http://schemas.openxmlformats.org/drawingml/2006/main" xmlns:r="http://schemas.openxmlformats.org/officeDocument/2006/relationships" xmlns:p="http://schemas.openxmlformats.org/presentationml/2006/main">
  <p:tag name="AS_UNIQUEID" val="82"/>
</p:tagLst>
</file>

<file path=ppt/tags/tag65.xml><?xml version="1.0" encoding="utf-8"?>
<p:tagLst xmlns:a="http://schemas.openxmlformats.org/drawingml/2006/main" xmlns:r="http://schemas.openxmlformats.org/officeDocument/2006/relationships" xmlns:p="http://schemas.openxmlformats.org/presentationml/2006/main">
  <p:tag name="AS_UNIQUEID" val="83"/>
</p:tagLst>
</file>

<file path=ppt/tags/tag66.xml><?xml version="1.0" encoding="utf-8"?>
<p:tagLst xmlns:a="http://schemas.openxmlformats.org/drawingml/2006/main" xmlns:r="http://schemas.openxmlformats.org/officeDocument/2006/relationships" xmlns:p="http://schemas.openxmlformats.org/presentationml/2006/main">
  <p:tag name="AS_UNIQUEID" val="50"/>
</p:tagLst>
</file>

<file path=ppt/tags/tag67.xml><?xml version="1.0" encoding="utf-8"?>
<p:tagLst xmlns:a="http://schemas.openxmlformats.org/drawingml/2006/main" xmlns:r="http://schemas.openxmlformats.org/officeDocument/2006/relationships" xmlns:p="http://schemas.openxmlformats.org/presentationml/2006/main">
  <p:tag name="AS_UNIQUEID" val="80"/>
</p:tagLst>
</file>

<file path=ppt/tags/tag68.xml><?xml version="1.0" encoding="utf-8"?>
<p:tagLst xmlns:a="http://schemas.openxmlformats.org/drawingml/2006/main" xmlns:r="http://schemas.openxmlformats.org/officeDocument/2006/relationships" xmlns:p="http://schemas.openxmlformats.org/presentationml/2006/main">
  <p:tag name="AS_UNIQUEID" val="82"/>
</p:tagLst>
</file>

<file path=ppt/tags/tag69.xml><?xml version="1.0" encoding="utf-8"?>
<p:tagLst xmlns:a="http://schemas.openxmlformats.org/drawingml/2006/main" xmlns:r="http://schemas.openxmlformats.org/officeDocument/2006/relationships" xmlns:p="http://schemas.openxmlformats.org/presentationml/2006/main">
  <p:tag name="AS_UNIQUEID" val="83"/>
</p:tagLst>
</file>

<file path=ppt/tags/tag7.xml><?xml version="1.0" encoding="utf-8"?>
<p:tagLst xmlns:a="http://schemas.openxmlformats.org/drawingml/2006/main" xmlns:r="http://schemas.openxmlformats.org/officeDocument/2006/relationships" xmlns:p="http://schemas.openxmlformats.org/presentationml/2006/main">
  <p:tag name="AS_UNIQUEID" val="80"/>
</p:tagLst>
</file>

<file path=ppt/tags/tag70.xml><?xml version="1.0" encoding="utf-8"?>
<p:tagLst xmlns:a="http://schemas.openxmlformats.org/drawingml/2006/main" xmlns:r="http://schemas.openxmlformats.org/officeDocument/2006/relationships" xmlns:p="http://schemas.openxmlformats.org/presentationml/2006/main">
  <p:tag name="AS_UNIQUEID" val="50"/>
</p:tagLst>
</file>

<file path=ppt/tags/tag71.xml><?xml version="1.0" encoding="utf-8"?>
<p:tagLst xmlns:a="http://schemas.openxmlformats.org/drawingml/2006/main" xmlns:r="http://schemas.openxmlformats.org/officeDocument/2006/relationships" xmlns:p="http://schemas.openxmlformats.org/presentationml/2006/main">
  <p:tag name="AS_UNIQUEID" val="80"/>
</p:tagLst>
</file>

<file path=ppt/tags/tag72.xml><?xml version="1.0" encoding="utf-8"?>
<p:tagLst xmlns:a="http://schemas.openxmlformats.org/drawingml/2006/main" xmlns:r="http://schemas.openxmlformats.org/officeDocument/2006/relationships" xmlns:p="http://schemas.openxmlformats.org/presentationml/2006/main">
  <p:tag name="AS_UNIQUEID" val="82"/>
</p:tagLst>
</file>

<file path=ppt/tags/tag73.xml><?xml version="1.0" encoding="utf-8"?>
<p:tagLst xmlns:a="http://schemas.openxmlformats.org/drawingml/2006/main" xmlns:r="http://schemas.openxmlformats.org/officeDocument/2006/relationships" xmlns:p="http://schemas.openxmlformats.org/presentationml/2006/main">
  <p:tag name="AS_UNIQUEID" val="83"/>
</p:tagLst>
</file>

<file path=ppt/tags/tag74.xml><?xml version="1.0" encoding="utf-8"?>
<p:tagLst xmlns:a="http://schemas.openxmlformats.org/drawingml/2006/main" xmlns:r="http://schemas.openxmlformats.org/officeDocument/2006/relationships" xmlns:p="http://schemas.openxmlformats.org/presentationml/2006/main">
  <p:tag name="AS_UNIQUEID" val="50"/>
</p:tagLst>
</file>

<file path=ppt/tags/tag75.xml><?xml version="1.0" encoding="utf-8"?>
<p:tagLst xmlns:a="http://schemas.openxmlformats.org/drawingml/2006/main" xmlns:r="http://schemas.openxmlformats.org/officeDocument/2006/relationships" xmlns:p="http://schemas.openxmlformats.org/presentationml/2006/main">
  <p:tag name="AS_UNIQUEID" val="80"/>
</p:tagLst>
</file>

<file path=ppt/tags/tag76.xml><?xml version="1.0" encoding="utf-8"?>
<p:tagLst xmlns:a="http://schemas.openxmlformats.org/drawingml/2006/main" xmlns:r="http://schemas.openxmlformats.org/officeDocument/2006/relationships" xmlns:p="http://schemas.openxmlformats.org/presentationml/2006/main">
  <p:tag name="AS_UNIQUEID" val="82"/>
</p:tagLst>
</file>

<file path=ppt/tags/tag77.xml><?xml version="1.0" encoding="utf-8"?>
<p:tagLst xmlns:a="http://schemas.openxmlformats.org/drawingml/2006/main" xmlns:r="http://schemas.openxmlformats.org/officeDocument/2006/relationships" xmlns:p="http://schemas.openxmlformats.org/presentationml/2006/main">
  <p:tag name="AS_UNIQUEID" val="83"/>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80"/>
</p:tagLst>
</file>

<file path=ppt/tags/tag8.xml><?xml version="1.0" encoding="utf-8"?>
<p:tagLst xmlns:a="http://schemas.openxmlformats.org/drawingml/2006/main" xmlns:r="http://schemas.openxmlformats.org/officeDocument/2006/relationships" xmlns:p="http://schemas.openxmlformats.org/presentationml/2006/main">
  <p:tag name="AS_UNIQUEID" val="82"/>
</p:tagLst>
</file>

<file path=ppt/tags/tag80.xml><?xml version="1.0" encoding="utf-8"?>
<p:tagLst xmlns:a="http://schemas.openxmlformats.org/drawingml/2006/main" xmlns:r="http://schemas.openxmlformats.org/officeDocument/2006/relationships" xmlns:p="http://schemas.openxmlformats.org/presentationml/2006/main">
  <p:tag name="AS_UNIQUEID" val="82"/>
</p:tagLst>
</file>

<file path=ppt/tags/tag81.xml><?xml version="1.0" encoding="utf-8"?>
<p:tagLst xmlns:a="http://schemas.openxmlformats.org/drawingml/2006/main" xmlns:r="http://schemas.openxmlformats.org/officeDocument/2006/relationships" xmlns:p="http://schemas.openxmlformats.org/presentationml/2006/main">
  <p:tag name="AS_UNIQUEID" val="83"/>
</p:tagLst>
</file>

<file path=ppt/tags/tag82.xml><?xml version="1.0" encoding="utf-8"?>
<p:tagLst xmlns:a="http://schemas.openxmlformats.org/drawingml/2006/main" xmlns:r="http://schemas.openxmlformats.org/officeDocument/2006/relationships" xmlns:p="http://schemas.openxmlformats.org/presentationml/2006/main">
  <p:tag name="AS_UNIQUEID" val="50"/>
</p:tagLst>
</file>

<file path=ppt/tags/tag83.xml><?xml version="1.0" encoding="utf-8"?>
<p:tagLst xmlns:a="http://schemas.openxmlformats.org/drawingml/2006/main" xmlns:r="http://schemas.openxmlformats.org/officeDocument/2006/relationships" xmlns:p="http://schemas.openxmlformats.org/presentationml/2006/main">
  <p:tag name="AS_UNIQUEID" val="80"/>
</p:tagLst>
</file>

<file path=ppt/tags/tag84.xml><?xml version="1.0" encoding="utf-8"?>
<p:tagLst xmlns:a="http://schemas.openxmlformats.org/drawingml/2006/main" xmlns:r="http://schemas.openxmlformats.org/officeDocument/2006/relationships" xmlns:p="http://schemas.openxmlformats.org/presentationml/2006/main">
  <p:tag name="AS_UNIQUEID" val="82"/>
</p:tagLst>
</file>

<file path=ppt/tags/tag85.xml><?xml version="1.0" encoding="utf-8"?>
<p:tagLst xmlns:a="http://schemas.openxmlformats.org/drawingml/2006/main" xmlns:r="http://schemas.openxmlformats.org/officeDocument/2006/relationships" xmlns:p="http://schemas.openxmlformats.org/presentationml/2006/main">
  <p:tag name="AS_UNIQUEID" val="83"/>
</p:tagLst>
</file>

<file path=ppt/tags/tag86.xml><?xml version="1.0" encoding="utf-8"?>
<p:tagLst xmlns:a="http://schemas.openxmlformats.org/drawingml/2006/main" xmlns:r="http://schemas.openxmlformats.org/officeDocument/2006/relationships" xmlns:p="http://schemas.openxmlformats.org/presentationml/2006/main">
  <p:tag name="AS_UNIQUEID" val="50"/>
</p:tagLst>
</file>

<file path=ppt/tags/tag87.xml><?xml version="1.0" encoding="utf-8"?>
<p:tagLst xmlns:a="http://schemas.openxmlformats.org/drawingml/2006/main" xmlns:r="http://schemas.openxmlformats.org/officeDocument/2006/relationships" xmlns:p="http://schemas.openxmlformats.org/presentationml/2006/main">
  <p:tag name="AS_UNIQUEID" val="80"/>
</p:tagLst>
</file>

<file path=ppt/tags/tag88.xml><?xml version="1.0" encoding="utf-8"?>
<p:tagLst xmlns:a="http://schemas.openxmlformats.org/drawingml/2006/main" xmlns:r="http://schemas.openxmlformats.org/officeDocument/2006/relationships" xmlns:p="http://schemas.openxmlformats.org/presentationml/2006/main">
  <p:tag name="AS_UNIQUEID" val="82"/>
</p:tagLst>
</file>

<file path=ppt/tags/tag89.xml><?xml version="1.0" encoding="utf-8"?>
<p:tagLst xmlns:a="http://schemas.openxmlformats.org/drawingml/2006/main" xmlns:r="http://schemas.openxmlformats.org/officeDocument/2006/relationships" xmlns:p="http://schemas.openxmlformats.org/presentationml/2006/main">
  <p:tag name="AS_UNIQUEID" val="83"/>
</p:tagLst>
</file>

<file path=ppt/tags/tag9.xml><?xml version="1.0" encoding="utf-8"?>
<p:tagLst xmlns:a="http://schemas.openxmlformats.org/drawingml/2006/main" xmlns:r="http://schemas.openxmlformats.org/officeDocument/2006/relationships" xmlns:p="http://schemas.openxmlformats.org/presentationml/2006/main">
  <p:tag name="AS_UNIQUEID" val="83"/>
</p:tagLst>
</file>

<file path=ppt/tags/tag90.xml><?xml version="1.0" encoding="utf-8"?>
<p:tagLst xmlns:a="http://schemas.openxmlformats.org/drawingml/2006/main" xmlns:r="http://schemas.openxmlformats.org/officeDocument/2006/relationships" xmlns:p="http://schemas.openxmlformats.org/presentationml/2006/main">
  <p:tag name="AS_UNIQUEID" val="50"/>
</p:tagLst>
</file>

<file path=ppt/tags/tag91.xml><?xml version="1.0" encoding="utf-8"?>
<p:tagLst xmlns:a="http://schemas.openxmlformats.org/drawingml/2006/main" xmlns:r="http://schemas.openxmlformats.org/officeDocument/2006/relationships" xmlns:p="http://schemas.openxmlformats.org/presentationml/2006/main">
  <p:tag name="AS_UNIQUEID" val="80"/>
</p:tagLst>
</file>

<file path=ppt/tags/tag92.xml><?xml version="1.0" encoding="utf-8"?>
<p:tagLst xmlns:a="http://schemas.openxmlformats.org/drawingml/2006/main" xmlns:r="http://schemas.openxmlformats.org/officeDocument/2006/relationships" xmlns:p="http://schemas.openxmlformats.org/presentationml/2006/main">
  <p:tag name="AS_UNIQUEID" val="82"/>
</p:tagLst>
</file>

<file path=ppt/tags/tag93.xml><?xml version="1.0" encoding="utf-8"?>
<p:tagLst xmlns:a="http://schemas.openxmlformats.org/drawingml/2006/main" xmlns:r="http://schemas.openxmlformats.org/officeDocument/2006/relationships" xmlns:p="http://schemas.openxmlformats.org/presentationml/2006/main">
  <p:tag name="AS_UNIQUEID" val="83"/>
</p:tagLst>
</file>

<file path=ppt/tags/tag94.xml><?xml version="1.0" encoding="utf-8"?>
<p:tagLst xmlns:a="http://schemas.openxmlformats.org/drawingml/2006/main" xmlns:r="http://schemas.openxmlformats.org/officeDocument/2006/relationships" xmlns:p="http://schemas.openxmlformats.org/presentationml/2006/main">
  <p:tag name="AS_UNIQUEID" val="50"/>
</p:tagLst>
</file>

<file path=ppt/tags/tag95.xml><?xml version="1.0" encoding="utf-8"?>
<p:tagLst xmlns:a="http://schemas.openxmlformats.org/drawingml/2006/main" xmlns:r="http://schemas.openxmlformats.org/officeDocument/2006/relationships" xmlns:p="http://schemas.openxmlformats.org/presentationml/2006/main">
  <p:tag name="AS_UNIQUEID" val="80"/>
</p:tagLst>
</file>

<file path=ppt/tags/tag96.xml><?xml version="1.0" encoding="utf-8"?>
<p:tagLst xmlns:a="http://schemas.openxmlformats.org/drawingml/2006/main" xmlns:r="http://schemas.openxmlformats.org/officeDocument/2006/relationships" xmlns:p="http://schemas.openxmlformats.org/presentationml/2006/main">
  <p:tag name="AS_UNIQUEID" val="82"/>
</p:tagLst>
</file>

<file path=ppt/tags/tag97.xml><?xml version="1.0" encoding="utf-8"?>
<p:tagLst xmlns:a="http://schemas.openxmlformats.org/drawingml/2006/main" xmlns:r="http://schemas.openxmlformats.org/officeDocument/2006/relationships" xmlns:p="http://schemas.openxmlformats.org/presentationml/2006/main">
  <p:tag name="AS_UNIQUEID" val="83"/>
</p:tagLst>
</file>

<file path=ppt/tags/tag98.xml><?xml version="1.0" encoding="utf-8"?>
<p:tagLst xmlns:a="http://schemas.openxmlformats.org/drawingml/2006/main" xmlns:r="http://schemas.openxmlformats.org/officeDocument/2006/relationships" xmlns:p="http://schemas.openxmlformats.org/presentationml/2006/main">
  <p:tag name="AS_UNIQUEID" val="50"/>
</p:tagLst>
</file>

<file path=ppt/tags/tag99.xml><?xml version="1.0" encoding="utf-8"?>
<p:tagLst xmlns:a="http://schemas.openxmlformats.org/drawingml/2006/main" xmlns:r="http://schemas.openxmlformats.org/officeDocument/2006/relationships" xmlns:p="http://schemas.openxmlformats.org/presentationml/2006/main">
  <p:tag name="AS_UNIQUEID" val="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6457</TotalTime>
  <Words>2847</Words>
  <Application>Microsoft Office PowerPoint</Application>
  <PresentationFormat>On-screen Show (4:3)</PresentationFormat>
  <Paragraphs>237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Inter</vt:lpstr>
      <vt:lpstr>Nunito</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JIGAR Sapkale</cp:lastModifiedBy>
  <cp:revision>183</cp:revision>
  <dcterms:created xsi:type="dcterms:W3CDTF">2020-05-18T10:32:00Z</dcterms:created>
  <dcterms:modified xsi:type="dcterms:W3CDTF">2024-06-09T13:49:45Z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