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117D890-5320-47CD-A54B-3F73E7AA56C1}">
  <a:tblStyle styleId="{9117D890-5320-47CD-A54B-3F73E7AA56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e4f27795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47e4f27795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7e4f27795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47e4f27795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7e4f27795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7e4f27795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e4f27795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47e4f27795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e4f27795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47e4f27795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7e4f27795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47e4f27795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e4f27795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47e4f27795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e4f27795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47e4f27795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7e4f27795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47e4f27795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7e4f27795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47e4f27795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7e4f27795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47e4f27795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79125" lIns="79125" spcFirstLastPara="1" rIns="79125" wrap="square" tIns="791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79125" lIns="79125" spcFirstLastPara="1" rIns="79125" wrap="square" tIns="791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9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79125" lIns="79125" spcFirstLastPara="1" rIns="79125" wrap="square" tIns="791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79125" lIns="79125" spcFirstLastPara="1" rIns="79125" wrap="square" tIns="791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79125" lIns="79125" spcFirstLastPara="1" rIns="79125" wrap="square" tIns="791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/>
          <a:lstStyle>
            <a:lvl1pPr indent="-4064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79125" lIns="79125" spcFirstLastPara="1" rIns="79125" wrap="square" tIns="791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1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type="title"/>
          </p:nvPr>
        </p:nvSpPr>
        <p:spPr>
          <a:xfrm>
            <a:off x="628650" y="166075"/>
            <a:ext cx="7886700" cy="1789200"/>
          </a:xfrm>
          <a:prstGeom prst="rect">
            <a:avLst/>
          </a:prstGeom>
        </p:spPr>
        <p:txBody>
          <a:bodyPr anchorCtr="0" anchor="ctr" bIns="79125" lIns="79125" spcFirstLastPara="1" rIns="79125" wrap="square" tIns="7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Computer Vision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Assignment - 2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Detection and Tracking in Video Sequences</a:t>
            </a:r>
            <a:endParaRPr b="1" sz="2400"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628650" y="2035525"/>
            <a:ext cx="8446200" cy="2967000"/>
          </a:xfrm>
          <a:prstGeom prst="rect">
            <a:avLst/>
          </a:prstGeom>
        </p:spPr>
        <p:txBody>
          <a:bodyPr anchorCtr="0" anchor="t" bIns="79125" lIns="79125" spcFirstLastPara="1" rIns="79125" wrap="square" tIns="79125">
            <a:noAutofit/>
          </a:bodyPr>
          <a:lstStyle/>
          <a:p>
            <a:pPr indent="0" lvl="0" marL="4572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965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Hiren Galiyawala (1849004)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965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Jeet Jivrajani (201501039)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965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Priya Mehta (201501085)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965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Harshil Shah (201501097)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965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Vishwa Saparia (201501118)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3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7800" y="4317975"/>
            <a:ext cx="2630100" cy="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79125" lIns="79125" spcFirstLastPara="1" rIns="79125" wrap="square" tIns="79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79125" lIns="79125" spcFirstLastPara="1" rIns="79125" wrap="square" tIns="79125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Among all the experimentation with the combinations of detection and tracking algorithms we find that Faster RCNN with the KCF is best amongst all.</a:t>
            </a:r>
            <a:endParaRPr sz="18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5"/>
          <p:cNvSpPr txBox="1"/>
          <p:nvPr>
            <p:ph type="title"/>
          </p:nvPr>
        </p:nvSpPr>
        <p:spPr>
          <a:xfrm>
            <a:off x="628650" y="273847"/>
            <a:ext cx="7886700" cy="440400"/>
          </a:xfrm>
          <a:prstGeom prst="rect">
            <a:avLst/>
          </a:prstGeom>
        </p:spPr>
        <p:txBody>
          <a:bodyPr anchorCtr="0" anchor="ctr" bIns="79125" lIns="79125" spcFirstLastPara="1" rIns="79125" wrap="square" tIns="79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671425" y="823876"/>
            <a:ext cx="7886700" cy="3964500"/>
          </a:xfrm>
          <a:prstGeom prst="rect">
            <a:avLst/>
          </a:prstGeom>
        </p:spPr>
        <p:txBody>
          <a:bodyPr anchorCtr="0" anchor="t" bIns="79125" lIns="79125" spcFirstLastPara="1" rIns="79125" wrap="square" tIns="791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[1] High-Speed Tracking with Kernelized Correlation Filter</a:t>
            </a:r>
            <a:r>
              <a:rPr lang="en" sz="1200"/>
              <a:t>s </a:t>
            </a:r>
            <a:r>
              <a:rPr lang="en" sz="1200"/>
              <a:t>João F. Henriques, Rui Caseiro, Pedro Martins, and Jorg</a:t>
            </a:r>
            <a:r>
              <a:rPr lang="en" sz="1200"/>
              <a:t>e </a:t>
            </a:r>
            <a:r>
              <a:rPr lang="en" sz="1200"/>
              <a:t>Batista, IEEE TRANSACTIONS ON PATTERN NALYSIS AND MACHINE INTELLIGENCE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[2] Tracking-Learning-Detection,Zdenek Kalal ; Krystian Mikolajczyk;Jiri Matas IEEE Transactions on Pattern Analysis and Machine Intelligence ( Volume: 34,Issue: 7 , July 2012)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[3] Faster R-CNN: Towards Real-Time Object Detection with Region Proposal Networks, Shaoqing Ren, Kaiming He, Ross Girshick, and Jian Sun; arXiv:1506.01497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[4] YOLO: You Only Look Once: Unified, Real-Time Object Detection,Joseph Redmon, Santosh Divvala, Ross Girshick, Ali Farhadi; arXiv:1506.02640v5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[5] Paul Viola, Michael Jones, ‘Rapid Object Detection using a Boosted Cascade of Simple Features’, IEEE CVPR 2001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[6] Lowe, David G. (2004). "Distinctive Image Features from Scale-Invariant Keypoints". International Journal of Computer Vision. 60 (SIFT)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[7] N. Dalal and B. Triggs, "Histograms of oriented gradients for human detection," 2005 IEEE Computer Society Conference on Computer Vision and Pattern Recognition (CVPR'05), San Diego, CA, USA, 2005, pp. 886-893 vol. 1.(HoG)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[8] https://www.learnopencv.com/object-tracking-usingopencv- cpp-python/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>
            <p:ph type="title"/>
          </p:nvPr>
        </p:nvSpPr>
        <p:spPr>
          <a:xfrm>
            <a:off x="628650" y="273849"/>
            <a:ext cx="7886700" cy="781800"/>
          </a:xfrm>
          <a:prstGeom prst="rect">
            <a:avLst/>
          </a:prstGeom>
        </p:spPr>
        <p:txBody>
          <a:bodyPr anchorCtr="0" anchor="ctr" bIns="79125" lIns="79125" spcFirstLastPara="1" rIns="79125" wrap="square" tIns="79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628650" y="1055651"/>
            <a:ext cx="7886700" cy="3576900"/>
          </a:xfrm>
          <a:prstGeom prst="rect">
            <a:avLst/>
          </a:prstGeom>
        </p:spPr>
        <p:txBody>
          <a:bodyPr anchorCtr="0" anchor="t" bIns="79125" lIns="79125" spcFirstLastPara="1" rIns="79125" wrap="square" tIns="79125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Pose estimation and soft biometrics like height of person, color of clothes, are used in identification of person from the surveillance videos.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the same detection and tracking of person is needed to be performed in the video.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Normally pose estimation is implemented in surveillance videos captured by the cameras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>
            <p:ph type="title"/>
          </p:nvPr>
        </p:nvSpPr>
        <p:spPr>
          <a:xfrm>
            <a:off x="628650" y="273849"/>
            <a:ext cx="7886700" cy="722700"/>
          </a:xfrm>
          <a:prstGeom prst="rect">
            <a:avLst/>
          </a:prstGeom>
        </p:spPr>
        <p:txBody>
          <a:bodyPr anchorCtr="0" anchor="ctr" bIns="79125" lIns="79125" spcFirstLastPara="1" rIns="79125" wrap="square" tIns="79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628650" y="996551"/>
            <a:ext cx="7886700" cy="3636000"/>
          </a:xfrm>
          <a:prstGeom prst="rect">
            <a:avLst/>
          </a:prstGeom>
        </p:spPr>
        <p:txBody>
          <a:bodyPr anchorCtr="0" anchor="t" bIns="79125" lIns="79125" spcFirstLastPara="1" rIns="79125" wrap="square" tIns="79125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 detection deals with detecting instances of semantic objects of a certain class (such as humans, buildings, or cars) in digital images and videos.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 detection research work includes face detection and pedestrian detection.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 detection has applications in many areas of computer vision, including image retrieval and video surveillance.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used in face recognition, video object co-segmentation, also used 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tracking objects, for example tracking a person in a video, ball tracking in DRS in cricket.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 object class has its own special features that helps in classifying the class.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628650" y="273848"/>
            <a:ext cx="7886700" cy="663900"/>
          </a:xfrm>
          <a:prstGeom prst="rect">
            <a:avLst/>
          </a:prstGeom>
        </p:spPr>
        <p:txBody>
          <a:bodyPr anchorCtr="0" anchor="ctr" bIns="79125" lIns="79125" spcFirstLastPara="1" rIns="79125" wrap="square" tIns="79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for detection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628650" y="1036001"/>
            <a:ext cx="7886700" cy="3596700"/>
          </a:xfrm>
          <a:prstGeom prst="rect">
            <a:avLst/>
          </a:prstGeom>
        </p:spPr>
        <p:txBody>
          <a:bodyPr anchorCtr="0" anchor="t" bIns="79125" lIns="79125" spcFirstLastPara="1" rIns="79125" wrap="square" tIns="79125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machine learning approaches are: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/>
              <a:t>        1) Viola–Jones object detection framework based on Haar features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/>
              <a:t>        2) Scale-invariant feature transform (SIFT)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/>
              <a:t>        3) Histogram of oriented gradients (HOG) features</a:t>
            </a:r>
            <a:endParaRPr sz="1800"/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Deep learning techniques based on convolutional neural networks (CNN). Typical approaches are:</a:t>
            </a:r>
            <a:endParaRPr sz="18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/>
              <a:t>1) Region Proposals (R-CNN, Fast R-CNN, Faster R-CNN)</a:t>
            </a:r>
            <a:endParaRPr sz="18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/>
              <a:t>2) Single Shot Multi Box Detector (SSD)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/>
              <a:t>         3) You Only Look Once (YOLO)</a:t>
            </a:r>
            <a:endParaRPr sz="18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>
            <p:ph type="title"/>
          </p:nvPr>
        </p:nvSpPr>
        <p:spPr>
          <a:xfrm>
            <a:off x="628650" y="273850"/>
            <a:ext cx="7886700" cy="663900"/>
          </a:xfrm>
          <a:prstGeom prst="rect">
            <a:avLst/>
          </a:prstGeom>
        </p:spPr>
        <p:txBody>
          <a:bodyPr anchorCtr="0" anchor="ctr" bIns="79125" lIns="79125" spcFirstLastPara="1" rIns="79125" wrap="square" tIns="79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628650" y="1016226"/>
            <a:ext cx="7886700" cy="3616500"/>
          </a:xfrm>
          <a:prstGeom prst="rect">
            <a:avLst/>
          </a:prstGeom>
        </p:spPr>
        <p:txBody>
          <a:bodyPr anchorCtr="0" anchor="t" bIns="79125" lIns="79125" spcFirstLastPara="1" rIns="79125" wrap="square" tIns="79125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Tracking is the problem of generating an inference about the motion of an object given a sequence of images.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establishing point-to-point correspondences in consecutive frames of an image sequence.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two major components of a visual tracking system: target representation and localization, as well as filtering and data association.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Target representation and localization is mostly a bottom-up process.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These methods give a variety of tools for identifying the moving object.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Locating and tracking the target object successfully is dependent on the algorithm.</a:t>
            </a:r>
            <a:endParaRPr sz="18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>
            <p:ph type="title"/>
          </p:nvPr>
        </p:nvSpPr>
        <p:spPr>
          <a:xfrm>
            <a:off x="628650" y="273848"/>
            <a:ext cx="7886700" cy="663900"/>
          </a:xfrm>
          <a:prstGeom prst="rect">
            <a:avLst/>
          </a:prstGeom>
        </p:spPr>
        <p:txBody>
          <a:bodyPr anchorCtr="0" anchor="ctr" bIns="79125" lIns="79125" spcFirstLastPara="1" rIns="79125" wrap="square" tIns="79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for tracking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628650" y="1026101"/>
            <a:ext cx="7886700" cy="3606600"/>
          </a:xfrm>
          <a:prstGeom prst="rect">
            <a:avLst/>
          </a:prstGeom>
        </p:spPr>
        <p:txBody>
          <a:bodyPr anchorCtr="0" anchor="t" bIns="79125" lIns="79125" spcFirstLastPara="1" rIns="79125" wrap="square" tIns="79125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popular tracking algorithms are:</a:t>
            </a:r>
            <a:endParaRPr sz="18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Kernelized Correlation Filter (KCF)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Track Learn Detect (TLD)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Boosting tracker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CSRT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Contour tracking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>
            <p:ph type="title"/>
          </p:nvPr>
        </p:nvSpPr>
        <p:spPr>
          <a:xfrm>
            <a:off x="628650" y="273849"/>
            <a:ext cx="7886700" cy="663900"/>
          </a:xfrm>
          <a:prstGeom prst="rect">
            <a:avLst/>
          </a:prstGeom>
        </p:spPr>
        <p:txBody>
          <a:bodyPr anchorCtr="0" anchor="ctr" bIns="79125" lIns="79125" spcFirstLastPara="1" rIns="79125" wrap="square" tIns="79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628650" y="885400"/>
            <a:ext cx="7886700" cy="4029300"/>
          </a:xfrm>
          <a:prstGeom prst="rect">
            <a:avLst/>
          </a:prstGeom>
        </p:spPr>
        <p:txBody>
          <a:bodyPr anchorCtr="0" anchor="t" bIns="79125" lIns="79125" spcFirstLastPara="1" rIns="79125" wrap="square" tIns="791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Having got the input as video, we first of all, get all the frames from that video to then perform detection and tracking on frames of the particular video.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After getting the frames from the video we individually take the frames oneby one and apply Faster RCNN on it for the person detection.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Moreover for the tracking purpose we use tw</a:t>
            </a:r>
            <a:r>
              <a:rPr lang="en" sz="1800"/>
              <a:t>o </a:t>
            </a:r>
            <a:r>
              <a:rPr lang="en" sz="1800"/>
              <a:t>tracking algorithms for comparison namely the Kernelized Correlation Filter (KCF) and Track Learn Detect (TLD).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313" y="1515188"/>
            <a:ext cx="46767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>
            <p:ph type="title"/>
          </p:nvPr>
        </p:nvSpPr>
        <p:spPr>
          <a:xfrm>
            <a:off x="628650" y="273849"/>
            <a:ext cx="7886700" cy="707700"/>
          </a:xfrm>
          <a:prstGeom prst="rect">
            <a:avLst/>
          </a:prstGeom>
        </p:spPr>
        <p:txBody>
          <a:bodyPr anchorCtr="0" anchor="ctr" bIns="79125" lIns="79125" spcFirstLastPara="1" rIns="79125" wrap="square" tIns="79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628650" y="981551"/>
            <a:ext cx="7886700" cy="3651000"/>
          </a:xfrm>
          <a:prstGeom prst="rect">
            <a:avLst/>
          </a:prstGeom>
        </p:spPr>
        <p:txBody>
          <a:bodyPr anchorCtr="0" anchor="t" bIns="79125" lIns="79125" spcFirstLastPara="1" rIns="79125" wrap="square" tIns="791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32"/>
          <p:cNvGraphicFramePr/>
          <p:nvPr/>
        </p:nvGraphicFramePr>
        <p:xfrm>
          <a:off x="952500" y="142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{9117D890-5320-47CD-A54B-3F73E7AA56C1}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Detection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Algorithm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KCF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Tracker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(FPS)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TLD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Tracker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(FPS)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CSRT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Tracker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(FPS)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Boosting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Tracker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(FPS)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 RCNN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3"/>
          <p:cNvSpPr txBox="1"/>
          <p:nvPr>
            <p:ph type="title"/>
          </p:nvPr>
        </p:nvSpPr>
        <p:spPr>
          <a:xfrm>
            <a:off x="628650" y="273849"/>
            <a:ext cx="7886700" cy="226500"/>
          </a:xfrm>
          <a:prstGeom prst="rect">
            <a:avLst/>
          </a:prstGeom>
        </p:spPr>
        <p:txBody>
          <a:bodyPr anchorCtr="0" anchor="ctr" bIns="79125" lIns="79125" spcFirstLastPara="1" rIns="79125" wrap="square" tIns="79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628650" y="543225"/>
            <a:ext cx="7886700" cy="4089300"/>
          </a:xfrm>
          <a:prstGeom prst="rect">
            <a:avLst/>
          </a:prstGeom>
        </p:spPr>
        <p:txBody>
          <a:bodyPr anchorCtr="0" anchor="t" bIns="79125" lIns="79125" spcFirstLastPara="1" rIns="79125" wrap="square" tIns="79125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YOLO gave a good rate of frames per second.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detection was not very accurate and bounding boxes for people did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cover the entire body of the person which could result in faulty prediction for poses.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KCF gave accurate and fast tracking of all the trackers we tested.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Frames were adjusted in size as per the person.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case of TLD, once the bounding box was located on the person, it lost track of the person.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case of CSRT, as the person moved towards and away from the camera, the bounding box did not adjust according to it. Comparatively lower frames per second.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case of Boosting, as the person moved towards and away from the camera, the bounding box did not adjust according to it. It had comparatively higher frames per second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