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9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D4F70D0-9434-4A87-BA23-3DCC722DE734}">
  <a:tblStyle styleId="{4D4F70D0-9434-4A87-BA23-3DCC722DE7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2F00FD-A16E-47C7-8844-A8668FDA55D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 snapToGrid="0">
      <p:cViewPr>
        <p:scale>
          <a:sx n="90" d="100"/>
          <a:sy n="90" d="100"/>
        </p:scale>
        <p:origin x="-67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0966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4b262e0b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f4b262e0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f4b262e0b_0_2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3f4b262e0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4b262e0b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3f4b262e0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4b262e0b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f4b262e0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f4b262e0b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f4b262e0b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4b262e0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f4b262e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9821a7e6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429821a7e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9821a7e6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429821a7e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29821a7e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29821a7e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29821a7e6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429821a7e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29821a7e6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429821a7e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4b262e0b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f4b262e0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4b262e0b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f4b262e0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5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5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1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7747" y="66939"/>
            <a:ext cx="3528507" cy="4896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903000" y="1354695"/>
            <a:ext cx="7338000" cy="104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Comparison of ED, SVM, ANN and CNN for Face Recognition using SIFT and HoG</a:t>
            </a:r>
            <a:endParaRPr sz="3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381CF146-27FC-4D62-9FC1-CAB15BF69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18590"/>
              </p:ext>
            </p:extLst>
          </p:nvPr>
        </p:nvGraphicFramePr>
        <p:xfrm>
          <a:off x="903000" y="2802816"/>
          <a:ext cx="7106479" cy="1868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9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2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1429">
                <a:tc>
                  <a:txBody>
                    <a:bodyPr/>
                    <a:lstStyle/>
                    <a:p>
                      <a:pPr algn="l"/>
                      <a:endParaRPr lang="en-IN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Presented by</a:t>
                      </a:r>
                      <a:r>
                        <a:rPr lang="en-IN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: (Group – 5)</a:t>
                      </a:r>
                      <a:endParaRPr lang="en-IN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429">
                <a:tc>
                  <a:txBody>
                    <a:bodyPr/>
                    <a:lstStyle/>
                    <a:p>
                      <a:pPr algn="l"/>
                      <a:endParaRPr lang="en-IN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Jeet</a:t>
                      </a:r>
                      <a:r>
                        <a:rPr lang="en-IN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Jivrajani</a:t>
                      </a:r>
                      <a:r>
                        <a:rPr lang="en-IN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(201501039)</a:t>
                      </a:r>
                      <a:endParaRPr lang="en-IN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429">
                <a:tc>
                  <a:txBody>
                    <a:bodyPr/>
                    <a:lstStyle/>
                    <a:p>
                      <a:pPr algn="l"/>
                      <a:endParaRPr lang="en-IN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Priya</a:t>
                      </a:r>
                      <a:r>
                        <a:rPr lang="en-IN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Mehta (201501085)</a:t>
                      </a:r>
                      <a:endParaRPr lang="en-IN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429">
                <a:tc>
                  <a:txBody>
                    <a:bodyPr/>
                    <a:lstStyle/>
                    <a:p>
                      <a:pPr algn="l"/>
                      <a:endParaRPr lang="en-IN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Harshil</a:t>
                      </a:r>
                      <a:r>
                        <a:rPr lang="en-IN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Shah (201501097)</a:t>
                      </a:r>
                      <a:endParaRPr lang="en-IN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429">
                <a:tc>
                  <a:txBody>
                    <a:bodyPr/>
                    <a:lstStyle/>
                    <a:p>
                      <a:pPr algn="l"/>
                      <a:endParaRPr lang="en-IN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Vishwa</a:t>
                      </a:r>
                      <a:r>
                        <a:rPr lang="en-IN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Saparia</a:t>
                      </a:r>
                      <a:r>
                        <a:rPr lang="en-IN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(201501118)</a:t>
                      </a:r>
                      <a:endParaRPr lang="en-IN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429">
                <a:tc>
                  <a:txBody>
                    <a:bodyPr/>
                    <a:lstStyle/>
                    <a:p>
                      <a:pPr algn="l"/>
                      <a:endParaRPr lang="en-IN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Hiren</a:t>
                      </a:r>
                      <a:r>
                        <a:rPr lang="en-IN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Galiyawala</a:t>
                      </a:r>
                      <a:r>
                        <a:rPr lang="en-IN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(1849004)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7978424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34"/>
          <p:cNvGraphicFramePr/>
          <p:nvPr>
            <p:extLst>
              <p:ext uri="{D42A27DB-BD31-4B8C-83A1-F6EECF244321}">
                <p14:modId xmlns:p14="http://schemas.microsoft.com/office/powerpoint/2010/main" val="847717427"/>
              </p:ext>
            </p:extLst>
          </p:nvPr>
        </p:nvGraphicFramePr>
        <p:xfrm>
          <a:off x="587900" y="1120745"/>
          <a:ext cx="7968200" cy="3901200"/>
        </p:xfrm>
        <a:graphic>
          <a:graphicData uri="http://schemas.openxmlformats.org/drawingml/2006/table">
            <a:tbl>
              <a:tblPr>
                <a:noFill/>
                <a:tableStyleId>{632F00FD-A16E-47C7-8844-A8668FDA55DD}</a:tableStyleId>
              </a:tblPr>
              <a:tblGrid>
                <a:gridCol w="1126675"/>
                <a:gridCol w="1126675"/>
                <a:gridCol w="1126675"/>
                <a:gridCol w="1126675"/>
                <a:gridCol w="973900"/>
                <a:gridCol w="1001525"/>
                <a:gridCol w="1486075"/>
              </a:tblGrid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Feature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Classifier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SCALING (Zoom by 2)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ROTATION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Times New Roman" pitchFamily="18" charset="0"/>
                          <a:cs typeface="Times New Roman" pitchFamily="18" charset="0"/>
                        </a:rPr>
                        <a:t>TRANSLATION</a:t>
                      </a: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X-dir (</a:t>
                      </a: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30)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Y-dir (</a:t>
                      </a: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20)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</a:tr>
              <a:tr h="3810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2 degree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5 degree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SIFT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Euclidean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60.71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50.71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37.10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37.80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ANN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52.14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45.71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39.28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43.57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SVM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61.42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49.28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41.42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49.28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</a:tr>
              <a:tr h="38100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HoG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Euclidean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81.42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21.4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ANN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69.28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10.71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12.14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2.8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SVM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85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85.71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23.57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5.7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CNN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98.28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71818"/>
            <a:ext cx="7886700" cy="994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comparison – Accuracy (%)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HoG</a:t>
            </a:r>
            <a:r>
              <a:rPr lang="en-US" dirty="0" smtClean="0"/>
              <a:t> performs well for normal images</a:t>
            </a:r>
          </a:p>
          <a:p>
            <a:r>
              <a:rPr lang="en-US" dirty="0" smtClean="0"/>
              <a:t>SIFT performs better in case of affine transformation</a:t>
            </a:r>
          </a:p>
          <a:p>
            <a:r>
              <a:rPr lang="en-US" dirty="0" smtClean="0"/>
              <a:t>Average Precision – 0.60 (SIFT), 0.77 (</a:t>
            </a:r>
            <a:r>
              <a:rPr lang="en-US" dirty="0" err="1" smtClean="0"/>
              <a:t>HoG</a:t>
            </a:r>
            <a:r>
              <a:rPr lang="en-US" dirty="0" smtClean="0"/>
              <a:t>)</a:t>
            </a:r>
          </a:p>
          <a:p>
            <a:r>
              <a:rPr lang="en-US" dirty="0" smtClean="0"/>
              <a:t>CNN achieves highest accuracy of 98.28 %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REFERENCES</a:t>
            </a:r>
            <a:endParaRPr sz="3600"/>
          </a:p>
        </p:txBody>
      </p:sp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628650" y="1034419"/>
            <a:ext cx="7886700" cy="3263400"/>
          </a:xfrm>
          <a:prstGeom prst="rect">
            <a:avLst/>
          </a:prstGeom>
        </p:spPr>
        <p:txBody>
          <a:bodyPr spcFirstLastPara="1" wrap="square" lIns="79125" tIns="79125" rIns="79125" bIns="79125" anchor="t" anchorCtr="0">
            <a:noAutofit/>
          </a:bodyPr>
          <a:lstStyle/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[1] David G. Lowe, “Distinctive Image Features from ScaleInvariant Keypoints”, International Journal of Computer Vision, 2004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[2] N. Dalal and B. Triggs, "Histograms of oriented gradients for human detection," </a:t>
            </a:r>
            <a:r>
              <a:rPr lang="en" sz="1000" i="1" dirty="0">
                <a:latin typeface="Arial"/>
                <a:ea typeface="Arial"/>
                <a:cs typeface="Arial"/>
                <a:sym typeface="Arial"/>
              </a:rPr>
              <a:t>2005 IEEE Computer Society Conference on Computer Vision and Pattern Recognition (CVPR'05)</a:t>
            </a: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, San Diego, CA, USA, 2005, pp. 886-893 vol. 1.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[3] J. Deng, W. Dong, R. Socher, L. Li, Kai Li and Li FeiFei, "ImageNet: A large-scale hierarchical image database," </a:t>
            </a:r>
            <a:r>
              <a:rPr lang="en" sz="1000" i="1" dirty="0">
                <a:latin typeface="Arial"/>
                <a:ea typeface="Arial"/>
                <a:cs typeface="Arial"/>
                <a:sym typeface="Arial"/>
              </a:rPr>
              <a:t>2009 IEEE Conference on Computer Vision and Pattern Recognition</a:t>
            </a: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, Miami, FL, 2009, pp. 248-255.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[4] A. Krizhevsky, I. Sutskever, G. E. Hinton. “ImageNet Classification with Deep Convolutional Neural Networks”, in 25th International Conference on </a:t>
            </a:r>
            <a:r>
              <a:rPr lang="en" sz="10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Neural Information Processing Systems 2012 (pp. 1097 – 1105)</a:t>
            </a:r>
            <a:endParaRPr sz="10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[5] H. Gao, L. Dou, W. Chen and J. Sun, "Image classification with Bag-of-Words model based on improved SIFT algorithm," </a:t>
            </a:r>
            <a:r>
              <a:rPr lang="en" sz="1000" i="1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2013 9th Asian Control Conference (ASCC)</a:t>
            </a:r>
            <a:r>
              <a:rPr lang="en" sz="10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Istanbul, 2013, pp. 1 -6.</a:t>
            </a:r>
            <a:endParaRPr sz="10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[6] Hongyan Zhang, Jiazhen Luo, Zihao Wang, Long Ma and Yifan Niu, "An accelerated matching algorithm for SIFT-like features," </a:t>
            </a:r>
            <a:r>
              <a:rPr lang="en" sz="1000" i="1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2017 2nd International Conference on Image, Vision and Computing (ICIVC)</a:t>
            </a:r>
            <a:r>
              <a:rPr lang="en" sz="10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Chengdu, 2017, pp. 103-107.</a:t>
            </a:r>
            <a:endParaRPr sz="10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[7] K. T. Islam, R. G. Raj and A. Al-Murad, "Performance of SVM, CNN, and ANN with BoW, HOG, and Image Pixels in Face Recognition," </a:t>
            </a:r>
            <a:r>
              <a:rPr lang="en" sz="1000" i="1" dirty="0">
                <a:latin typeface="Arial"/>
                <a:ea typeface="Arial"/>
                <a:cs typeface="Arial"/>
                <a:sym typeface="Arial"/>
              </a:rPr>
              <a:t>2017 2nd International Conference on Electrical &amp; Electronic Engineering (ICEEE)</a:t>
            </a: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, Rajshahi, 2017, pp. 1 -4.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[8] S. G. Bhele and V. H. Mankar, "Recognition of Faces Using Discriminative Features of LBP and HOG Descriptor in Varying Environment," </a:t>
            </a:r>
            <a:r>
              <a:rPr lang="en" sz="1000" i="1" dirty="0">
                <a:latin typeface="Arial"/>
                <a:ea typeface="Arial"/>
                <a:cs typeface="Arial"/>
                <a:sym typeface="Arial"/>
              </a:rPr>
              <a:t>2015 International Conference on Computational Intelligence and Communication Networks (CICN)</a:t>
            </a: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, Jabalpur, 2015, pp. 426-432.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[9] J. Yu and C. Li, "Face Recognition Based on Euclidean Distance and Texture Features</a:t>
            </a: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," </a:t>
            </a:r>
            <a:r>
              <a:rPr lang="en" sz="1000" i="1" dirty="0">
                <a:latin typeface="Arial"/>
                <a:ea typeface="Arial"/>
                <a:cs typeface="Arial"/>
                <a:sym typeface="Arial"/>
              </a:rPr>
              <a:t>2013 International Conference on Computational and Information Sciences</a:t>
            </a: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, Shiyang, 2013, pp. 211 -213.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628638" y="885080"/>
            <a:ext cx="7886700" cy="2139600"/>
          </a:xfrm>
          <a:prstGeom prst="rect">
            <a:avLst/>
          </a:prstGeom>
        </p:spPr>
        <p:txBody>
          <a:bodyPr spcFirstLastPara="1" wrap="square" lIns="79125" tIns="79125" rIns="79125" bIns="79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628650" y="1273522"/>
            <a:ext cx="7886700" cy="3263400"/>
          </a:xfrm>
          <a:prstGeom prst="rect">
            <a:avLst/>
          </a:prstGeom>
        </p:spPr>
        <p:txBody>
          <a:bodyPr spcFirstLastPara="1" wrap="square" lIns="79125" tIns="79125" rIns="79125" bIns="79125" anchor="t" anchorCtr="0">
            <a:noAutofit/>
          </a:bodyPr>
          <a:lstStyle/>
          <a:p>
            <a:pPr marL="342900" indent="-342900"/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Face </a:t>
            </a: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recognition using 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SIFT and HoG </a:t>
            </a: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</a:p>
          <a:p>
            <a:pPr marL="342900" indent="-342900"/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erformance comparision of different classifier</a:t>
            </a:r>
          </a:p>
          <a:p>
            <a:pPr marL="342900" indent="-342900"/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heck robustness against affine 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transformation (</a:t>
            </a: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Rotation, Scaling, Translation).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System block diagram</a:t>
            </a:r>
            <a:r>
              <a:rPr lang="en" sz="3000" dirty="0" smtClean="0"/>
              <a:t> </a:t>
            </a:r>
            <a:endParaRPr sz="3600" dirty="0"/>
          </a:p>
        </p:txBody>
      </p:sp>
      <p:pic>
        <p:nvPicPr>
          <p:cNvPr id="5" name="Picture 4"/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192"/>
          <a:stretch/>
        </p:blipFill>
        <p:spPr>
          <a:xfrm>
            <a:off x="2036135" y="1631827"/>
            <a:ext cx="5071730" cy="188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3600" dirty="0"/>
          </a:p>
        </p:txBody>
      </p:sp>
      <p:graphicFrame>
        <p:nvGraphicFramePr>
          <p:cNvPr id="153" name="Google Shape;153;p28"/>
          <p:cNvGraphicFramePr/>
          <p:nvPr>
            <p:extLst>
              <p:ext uri="{D42A27DB-BD31-4B8C-83A1-F6EECF244321}">
                <p14:modId xmlns:p14="http://schemas.microsoft.com/office/powerpoint/2010/main" val="3748413366"/>
              </p:ext>
            </p:extLst>
          </p:nvPr>
        </p:nvGraphicFramePr>
        <p:xfrm>
          <a:off x="1113500" y="2421684"/>
          <a:ext cx="6917000" cy="1378695"/>
        </p:xfrm>
        <a:graphic>
          <a:graphicData uri="http://schemas.openxmlformats.org/drawingml/2006/table">
            <a:tbl>
              <a:tblPr>
                <a:noFill/>
                <a:tableStyleId>{4D4F70D0-9434-4A87-BA23-3DCC722DE734}</a:tableStyleId>
              </a:tblPr>
              <a:tblGrid>
                <a:gridCol w="976325"/>
                <a:gridCol w="1674101"/>
                <a:gridCol w="1305949"/>
                <a:gridCol w="1734962"/>
                <a:gridCol w="1225663"/>
              </a:tblGrid>
              <a:tr h="2381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itchFamily="18" charset="0"/>
                          <a:cs typeface="Times New Roman" pitchFamily="18" charset="0"/>
                        </a:rPr>
                        <a:t>No. of person</a:t>
                      </a:r>
                      <a:endParaRPr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itchFamily="18" charset="0"/>
                          <a:cs typeface="Times New Roman" pitchFamily="18" charset="0"/>
                        </a:rPr>
                        <a:t>Training</a:t>
                      </a:r>
                      <a:endParaRPr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Testing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6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itchFamily="18" charset="0"/>
                          <a:cs typeface="Times New Roman" pitchFamily="18" charset="0"/>
                        </a:rPr>
                        <a:t>No. of image per person</a:t>
                      </a:r>
                      <a:endParaRPr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itchFamily="18" charset="0"/>
                          <a:cs typeface="Times New Roman" pitchFamily="18" charset="0"/>
                        </a:rPr>
                        <a:t>Total Images</a:t>
                      </a:r>
                      <a:endParaRPr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itchFamily="18" charset="0"/>
                          <a:cs typeface="Times New Roman" pitchFamily="18" charset="0"/>
                        </a:rPr>
                        <a:t>No. of image per person</a:t>
                      </a:r>
                      <a:endParaRPr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 pitchFamily="18" charset="0"/>
                          <a:cs typeface="Times New Roman" pitchFamily="18" charset="0"/>
                        </a:rPr>
                        <a:t>Total Image</a:t>
                      </a:r>
                      <a:endParaRPr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36*12 = 432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36*4 = 144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" name="Text Placeholder 1"/>
          <p:cNvSpPr>
            <a:spLocks noGrp="1"/>
          </p:cNvSpPr>
          <p:nvPr>
            <p:ph type="body" idx="1"/>
          </p:nvPr>
        </p:nvSpPr>
        <p:spPr>
          <a:xfrm>
            <a:off x="628650" y="1188458"/>
            <a:ext cx="7886700" cy="3263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face images: 36 x 16 = 576 (8 original + 8 sketch)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fear, disgust, surprise,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sadness, anger, cap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goggles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79125" tIns="79125" rIns="79125" bIns="79125" anchor="t" anchorCtr="0">
            <a:noAutofit/>
          </a:bodyPr>
          <a:lstStyle/>
          <a:p>
            <a:pPr marL="342900" indent="-342900"/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Images are converted to gray scale</a:t>
            </a:r>
          </a:p>
          <a:p>
            <a:pPr marL="342900" indent="-342900"/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Resized to 200 x 200</a:t>
            </a:r>
          </a:p>
          <a:p>
            <a:pPr marL="342900" indent="-342900"/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Scale Invariant Feature Transform [1]</a:t>
            </a:r>
          </a:p>
          <a:p>
            <a:pPr marL="342900" indent="-342900"/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Histogram of Oriented Gradient [2]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Preprocessing and Feature exraction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430767"/>
            <a:ext cx="91440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[1] David G. Lowe, “Distinctive Image Features from </a:t>
            </a: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ScaleInvariant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Keypoints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”, International Journal of Computer Vision, 2004</a:t>
            </a:r>
          </a:p>
          <a:p>
            <a:pPr lvl="0" algn="just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[2] N. </a:t>
            </a: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Dalal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 and B. </a:t>
            </a: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Triggs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, "Histograms of oriented gradients for human detection," </a:t>
            </a:r>
            <a:r>
              <a:rPr lang="en-US" sz="900" i="1" dirty="0">
                <a:latin typeface="Times New Roman" pitchFamily="18" charset="0"/>
                <a:cs typeface="Times New Roman" pitchFamily="18" charset="0"/>
              </a:rPr>
              <a:t>2005 IEEE Computer Society Conference on Computer Vision and Pattern Recognition (CVPR'05)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, San Diego, CA, USA, 2005, pp. 886-893 vol.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Classifiers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0" name="Google Shape;160;p29"/>
              <p:cNvGraphicFramePr/>
              <p:nvPr>
                <p:extLst>
                  <p:ext uri="{D42A27DB-BD31-4B8C-83A1-F6EECF244321}">
                    <p14:modId xmlns:p14="http://schemas.microsoft.com/office/powerpoint/2010/main" val="456105806"/>
                  </p:ext>
                </p:extLst>
              </p:nvPr>
            </p:nvGraphicFramePr>
            <p:xfrm>
              <a:off x="952500" y="1166246"/>
              <a:ext cx="7239001" cy="4012064"/>
            </p:xfrm>
            <a:graphic>
              <a:graphicData uri="http://schemas.openxmlformats.org/drawingml/2006/table">
                <a:tbl>
                  <a:tblPr>
                    <a:noFill/>
                    <a:tableStyleId>{632F00FD-A16E-47C7-8844-A8668FDA55DD}</a:tableStyleId>
                  </a:tblPr>
                  <a:tblGrid>
                    <a:gridCol w="2418021"/>
                    <a:gridCol w="2564662"/>
                    <a:gridCol w="2256318"/>
                  </a:tblGrid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dirty="0">
                              <a:latin typeface="Times New Roman" pitchFamily="18" charset="0"/>
                              <a:cs typeface="Times New Roman" pitchFamily="18" charset="0"/>
                            </a:rPr>
                            <a:t>Euclidean </a:t>
                          </a:r>
                          <a:r>
                            <a:rPr lang="en" sz="2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distance</a:t>
                          </a:r>
                          <a:endParaRPr sz="2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91425" marR="91425" marT="91425" marB="91425" anchor="ctr"/>
                    </a:tc>
                    <a:tc gridSpan="2">
                      <a:txBody>
                        <a:bodyPr/>
                        <a:lstStyle/>
                        <a:p>
                          <a:pPr marL="13970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SzPts val="140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𝐸𝐷</m:t>
                                </m:r>
                                <m:r>
                                  <a:rPr lang="en-US" sz="1400" b="0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radPr>
                                  <m:deg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sz="1400" b="0" i="1" u="none" strike="noStrike" cap="none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b="0" i="1" u="none" strike="noStrike" cap="none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u="none" strike="noStrike" cap="none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b="0" i="1" u="none" strike="noStrike" cap="none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u="none" strike="noStrike" cap="none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/>
                                                <a:ea typeface="Arial"/>
                                                <a:cs typeface="Arial"/>
                                                <a:sym typeface="Arial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400" b="0" i="1" u="none" strike="noStrike" cap="none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Arial"/>
                                                    <a:cs typeface="Arial"/>
                                                    <a:sym typeface="Arial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400" b="0" i="1" u="none" strike="noStrike" cap="none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effectLst/>
                                                        <a:latin typeface="Cambria Math"/>
                                                        <a:ea typeface="Arial"/>
                                                        <a:cs typeface="Arial"/>
                                                        <a:sym typeface="Arial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b="0" i="1" u="none" strike="noStrike" cap="none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effectLst/>
                                                        <a:latin typeface="Cambria Math"/>
                                                        <a:ea typeface="Arial"/>
                                                        <a:cs typeface="Arial"/>
                                                        <a:sym typeface="Arial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u="none" strike="noStrike" cap="none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effectLst/>
                                                        <a:latin typeface="Cambria Math"/>
                                                        <a:ea typeface="Arial"/>
                                                        <a:cs typeface="Arial"/>
                                                        <a:sym typeface="Arial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b="0" i="1" u="none" strike="noStrike" cap="none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Arial"/>
                                                    <a:cs typeface="Arial"/>
                                                    <a:sym typeface="Arial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400" b="0" i="1" u="none" strike="noStrike" cap="none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effectLst/>
                                                        <a:latin typeface="Cambria Math"/>
                                                        <a:ea typeface="Arial"/>
                                                        <a:cs typeface="Arial"/>
                                                        <a:sym typeface="Arial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b="0" i="1" u="none" strike="noStrike" cap="none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effectLst/>
                                                        <a:latin typeface="Cambria Math"/>
                                                        <a:ea typeface="Arial"/>
                                                        <a:cs typeface="Arial"/>
                                                        <a:sym typeface="Arial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u="none" strike="noStrike" cap="none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effectLst/>
                                                        <a:latin typeface="Cambria Math"/>
                                                        <a:ea typeface="Arial"/>
                                                        <a:cs typeface="Arial"/>
                                                        <a:sym typeface="Arial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400" b="0" i="1" u="none" strike="noStrike" cap="none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/>
                                                <a:ea typeface="Arial"/>
                                                <a:cs typeface="Arial"/>
                                                <a:sym typeface="Arial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rad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Support Veccctor Machine (SVM)</a:t>
                          </a:r>
                          <a:endParaRPr sz="2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91425" marR="91425" marT="91425" marB="91425" anchor="ctr"/>
                    </a:tc>
                    <a:tc gridSpan="2">
                      <a:txBody>
                        <a:bodyPr/>
                        <a:lstStyle/>
                        <a:p>
                          <a:pPr marL="425450" lvl="0" indent="-28575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SzPts val="1400"/>
                            <a:buFont typeface="Arial" pitchFamily="34" charset="0"/>
                            <a:buChar char="•"/>
                          </a:pPr>
                          <a:r>
                            <a:rPr lang="en" dirty="0">
                              <a:latin typeface="Times New Roman" pitchFamily="18" charset="0"/>
                              <a:cs typeface="Times New Roman" pitchFamily="18" charset="0"/>
                            </a:rPr>
                            <a:t>Kernel : linear </a:t>
                          </a:r>
                          <a:endParaRPr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425450" lvl="0" indent="-28575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SzPts val="1400"/>
                            <a:buFont typeface="Arial" pitchFamily="34" charset="0"/>
                            <a:buChar char="•"/>
                          </a:pPr>
                          <a:r>
                            <a:rPr lang="e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Gamma : auto</a:t>
                          </a:r>
                          <a:endParaRPr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425450" lvl="0" indent="-28575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SzPts val="1400"/>
                            <a:buFont typeface="Arial" pitchFamily="34" charset="0"/>
                            <a:buChar char="•"/>
                          </a:pPr>
                          <a:r>
                            <a:rPr lang="e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</a:t>
                          </a:r>
                          <a:r>
                            <a:rPr lang="en" dirty="0">
                              <a:latin typeface="Times New Roman" pitchFamily="18" charset="0"/>
                              <a:cs typeface="Times New Roman" pitchFamily="18" charset="0"/>
                            </a:rPr>
                            <a:t>: 100</a:t>
                          </a:r>
                          <a:endParaRPr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91425" marR="91425" marT="91425" marB="91425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Artificial</a:t>
                          </a:r>
                          <a:r>
                            <a:rPr lang="en" sz="20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en" sz="2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Neural Network (ANN)</a:t>
                          </a:r>
                          <a:endParaRPr sz="2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91425" marR="91425" marT="91425" marB="91425" anchor="ctr"/>
                    </a:tc>
                    <a:tc gridSpan="2">
                      <a:txBody>
                        <a:bodyPr/>
                        <a:lstStyle/>
                        <a:p>
                          <a:pPr marL="425450" lvl="0" indent="-285750" algn="l" rtl="0">
                            <a:lnSpc>
                              <a:spcPct val="90000"/>
                            </a:lnSpc>
                            <a:spcBef>
                              <a:spcPts val="900"/>
                            </a:spcBef>
                            <a:spcAft>
                              <a:spcPts val="0"/>
                            </a:spcAft>
                            <a:buSzPts val="1400"/>
                            <a:buFont typeface="Arial" pitchFamily="34" charset="0"/>
                            <a:buChar char="•"/>
                          </a:pPr>
                          <a:r>
                            <a:rPr lang="en" sz="16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  <a:sym typeface="Times New Roman"/>
                            </a:rPr>
                            <a:t>Input layer : 256 nodes</a:t>
                          </a:r>
                          <a:endParaRPr sz="1600" dirty="0">
                            <a:solidFill>
                              <a:schemeClr val="dk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  <a:sym typeface="Times New Roman"/>
                          </a:endParaRPr>
                        </a:p>
                        <a:p>
                          <a:pPr marL="412750" lvl="0" indent="-285750" algn="l" rtl="0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600"/>
                            <a:buFont typeface="Arial" pitchFamily="34" charset="0"/>
                            <a:buChar char="•"/>
                          </a:pPr>
                          <a:r>
                            <a:rPr lang="en" sz="16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  <a:sym typeface="Times New Roman"/>
                            </a:rPr>
                            <a:t>Hidden layer : 72 nodes</a:t>
                          </a:r>
                          <a:endParaRPr sz="1600" dirty="0">
                            <a:solidFill>
                              <a:schemeClr val="dk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  <a:sym typeface="Times New Roman"/>
                          </a:endParaRPr>
                        </a:p>
                        <a:p>
                          <a:pPr marL="412750" lvl="0" indent="-285750" algn="l" rtl="0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600"/>
                            <a:buFont typeface="Arial" pitchFamily="34" charset="0"/>
                            <a:buChar char="•"/>
                          </a:pPr>
                          <a:r>
                            <a:rPr lang="en" sz="16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  <a:sym typeface="Times New Roman"/>
                            </a:rPr>
                            <a:t>Output layer : 36 nodes</a:t>
                          </a:r>
                          <a:endParaRPr sz="1600" dirty="0">
                            <a:solidFill>
                              <a:schemeClr val="dk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  <a:sym typeface="Times New Roman"/>
                          </a:endParaRPr>
                        </a:p>
                      </a:txBody>
                      <a:tcPr marL="91425" marR="91425" marT="91425" marB="91425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Convolutional Neural Network (CNN)</a:t>
                          </a:r>
                          <a:endParaRPr sz="2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425450" marR="0" lvl="0" indent="-28575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90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Used weights of </a:t>
                          </a:r>
                          <a:r>
                            <a:rPr lang="en-US" sz="1400" b="0" i="0" u="none" strike="noStrike" cap="non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AlexNet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 [4] </a:t>
                          </a:r>
                          <a:r>
                            <a:rPr lang="en-US" sz="1400" b="0" i="0" u="none" strike="noStrike" cap="non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pretrained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  on </a:t>
                          </a:r>
                          <a:r>
                            <a:rPr lang="en-US" sz="1400" b="0" i="0" u="none" strike="noStrike" cap="non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ImageNet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 [3] dataset</a:t>
                          </a:r>
                        </a:p>
                        <a:p>
                          <a:pPr marL="425450" marR="0" lvl="0" indent="-28575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90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Last</a:t>
                          </a:r>
                          <a:r>
                            <a:rPr lang="en-US" sz="1400" b="0" i="0" u="none" strike="noStrike" cap="non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 3 layers fine tuned</a:t>
                          </a:r>
                          <a:endParaRPr lang="en-US" sz="1400" b="0" i="0" u="none" strike="noStrike" cap="none" dirty="0" smtClean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ea typeface="Arial"/>
                            <a:cs typeface="Times New Roman" pitchFamily="18" charset="0"/>
                            <a:sym typeface="Arial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425450" lvl="0" indent="-285750" algn="l" rtl="0">
                            <a:lnSpc>
                              <a:spcPct val="90000"/>
                            </a:lnSpc>
                            <a:spcBef>
                              <a:spcPts val="90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  <a:sym typeface="Times New Roman"/>
                            </a:rPr>
                            <a:t>Epochs :30</a:t>
                          </a:r>
                        </a:p>
                        <a:p>
                          <a:pPr marL="412750" lvl="0" indent="-285750" algn="l" rtl="0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600"/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  <a:sym typeface="Times New Roman"/>
                            </a:rPr>
                            <a:t>Learning rate : 0.0001</a:t>
                          </a:r>
                        </a:p>
                        <a:p>
                          <a:pPr marL="412750" lvl="0" indent="-285750" algn="l" rtl="0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600"/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  <a:sym typeface="Times New Roman"/>
                            </a:rPr>
                            <a:t>Batch size : 64</a:t>
                          </a:r>
                        </a:p>
                        <a:p>
                          <a:pPr marL="412750" lvl="0" indent="-285750" algn="l" rtl="0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600"/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  <a:sym typeface="Times New Roman"/>
                            </a:rPr>
                            <a:t>Dropout : 0.30</a:t>
                          </a:r>
                        </a:p>
                        <a:p>
                          <a:pPr marL="412750" marR="0" lvl="0" indent="-28575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600"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  <a:sym typeface="Arial"/>
                            </a:rPr>
                            <a:t>Data augmentation</a:t>
                          </a:r>
                          <a:endParaRPr 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412750" lvl="0" indent="-285750" algn="l" rtl="0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600"/>
                            <a:buFont typeface="Arial" pitchFamily="34" charset="0"/>
                            <a:buChar char="•"/>
                          </a:pPr>
                          <a:endParaRPr 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91425" marR="91425" marT="91425" marB="914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0" name="Google Shape;160;p29"/>
              <p:cNvGraphicFramePr/>
              <p:nvPr>
                <p:extLst>
                  <p:ext uri="{D42A27DB-BD31-4B8C-83A1-F6EECF244321}">
                    <p14:modId xmlns:p14="http://schemas.microsoft.com/office/powerpoint/2010/main" val="456105806"/>
                  </p:ext>
                </p:extLst>
              </p:nvPr>
            </p:nvGraphicFramePr>
            <p:xfrm>
              <a:off x="952500" y="1166246"/>
              <a:ext cx="7239001" cy="4012064"/>
            </p:xfrm>
            <a:graphic>
              <a:graphicData uri="http://schemas.openxmlformats.org/drawingml/2006/table">
                <a:tbl>
                  <a:tblPr>
                    <a:noFill/>
                    <a:tableStyleId>{632F00FD-A16E-47C7-8844-A8668FDA55DD}</a:tableStyleId>
                  </a:tblPr>
                  <a:tblGrid>
                    <a:gridCol w="2418021"/>
                    <a:gridCol w="2564662"/>
                    <a:gridCol w="2256318"/>
                  </a:tblGrid>
                  <a:tr h="1012922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dirty="0">
                              <a:latin typeface="Times New Roman" pitchFamily="18" charset="0"/>
                              <a:cs typeface="Times New Roman" pitchFamily="18" charset="0"/>
                            </a:rPr>
                            <a:t>Euclidean </a:t>
                          </a:r>
                          <a:r>
                            <a:rPr lang="en" sz="2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distance</a:t>
                          </a:r>
                          <a:endParaRPr sz="2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91425" marR="91425" marT="91425" marB="91425"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 rotWithShape="1">
                          <a:blip r:embed="rId4"/>
                          <a:stretch>
                            <a:fillRect l="-50190" b="-2981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2293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Support Veccctor Machine (SVM)</a:t>
                          </a:r>
                          <a:endParaRPr sz="2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91425" marR="91425" marT="91425" marB="91425" anchor="ctr"/>
                    </a:tc>
                    <a:tc gridSpan="2">
                      <a:txBody>
                        <a:bodyPr/>
                        <a:lstStyle/>
                        <a:p>
                          <a:pPr marL="425450" lvl="0" indent="-28575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SzPts val="1400"/>
                            <a:buFont typeface="Arial" pitchFamily="34" charset="0"/>
                            <a:buChar char="•"/>
                          </a:pPr>
                          <a:r>
                            <a:rPr lang="en" dirty="0">
                              <a:latin typeface="Times New Roman" pitchFamily="18" charset="0"/>
                              <a:cs typeface="Times New Roman" pitchFamily="18" charset="0"/>
                            </a:rPr>
                            <a:t>Kernel : linear </a:t>
                          </a:r>
                          <a:endParaRPr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425450" lvl="0" indent="-28575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SzPts val="1400"/>
                            <a:buFont typeface="Arial" pitchFamily="34" charset="0"/>
                            <a:buChar char="•"/>
                          </a:pPr>
                          <a:r>
                            <a:rPr lang="e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Gamma : auto</a:t>
                          </a:r>
                          <a:endParaRPr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425450" lvl="0" indent="-28575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SzPts val="1400"/>
                            <a:buFont typeface="Arial" pitchFamily="34" charset="0"/>
                            <a:buChar char="•"/>
                          </a:pPr>
                          <a:r>
                            <a:rPr lang="e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</a:t>
                          </a:r>
                          <a:r>
                            <a:rPr lang="en" dirty="0">
                              <a:latin typeface="Times New Roman" pitchFamily="18" charset="0"/>
                              <a:cs typeface="Times New Roman" pitchFamily="18" charset="0"/>
                            </a:rPr>
                            <a:t>: 100</a:t>
                          </a:r>
                          <a:endParaRPr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91425" marR="91425" marT="91425" marB="91425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841218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Artificial</a:t>
                          </a:r>
                          <a:r>
                            <a:rPr lang="en" sz="20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en" sz="2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Neural Network (ANN)</a:t>
                          </a:r>
                          <a:endParaRPr sz="2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91425" marR="91425" marT="91425" marB="91425" anchor="ctr"/>
                    </a:tc>
                    <a:tc gridSpan="2">
                      <a:txBody>
                        <a:bodyPr/>
                        <a:lstStyle/>
                        <a:p>
                          <a:pPr marL="425450" lvl="0" indent="-285750" algn="l" rtl="0">
                            <a:lnSpc>
                              <a:spcPct val="90000"/>
                            </a:lnSpc>
                            <a:spcBef>
                              <a:spcPts val="900"/>
                            </a:spcBef>
                            <a:spcAft>
                              <a:spcPts val="0"/>
                            </a:spcAft>
                            <a:buSzPts val="1400"/>
                            <a:buFont typeface="Arial" pitchFamily="34" charset="0"/>
                            <a:buChar char="•"/>
                          </a:pPr>
                          <a:r>
                            <a:rPr lang="en" sz="16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  <a:sym typeface="Times New Roman"/>
                            </a:rPr>
                            <a:t>Input layer : 256 nodes</a:t>
                          </a:r>
                          <a:endParaRPr sz="1600" dirty="0">
                            <a:solidFill>
                              <a:schemeClr val="dk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  <a:sym typeface="Times New Roman"/>
                          </a:endParaRPr>
                        </a:p>
                        <a:p>
                          <a:pPr marL="412750" lvl="0" indent="-285750" algn="l" rtl="0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600"/>
                            <a:buFont typeface="Arial" pitchFamily="34" charset="0"/>
                            <a:buChar char="•"/>
                          </a:pPr>
                          <a:r>
                            <a:rPr lang="en" sz="16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  <a:sym typeface="Times New Roman"/>
                            </a:rPr>
                            <a:t>Hidden layer : 72 nodes</a:t>
                          </a:r>
                          <a:endParaRPr sz="1600" dirty="0">
                            <a:solidFill>
                              <a:schemeClr val="dk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  <a:sym typeface="Times New Roman"/>
                          </a:endParaRPr>
                        </a:p>
                        <a:p>
                          <a:pPr marL="412750" lvl="0" indent="-285750" algn="l" rtl="0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600"/>
                            <a:buFont typeface="Arial" pitchFamily="34" charset="0"/>
                            <a:buChar char="•"/>
                          </a:pPr>
                          <a:r>
                            <a:rPr lang="en" sz="16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  <a:sym typeface="Times New Roman"/>
                            </a:rPr>
                            <a:t>Output layer : 36 nodes</a:t>
                          </a:r>
                          <a:endParaRPr sz="1600" dirty="0">
                            <a:solidFill>
                              <a:schemeClr val="dk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  <a:sym typeface="Times New Roman"/>
                          </a:endParaRPr>
                        </a:p>
                      </a:txBody>
                      <a:tcPr marL="91425" marR="91425" marT="91425" marB="91425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334994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Convolutional Neural Network (CNN)</a:t>
                          </a:r>
                          <a:endParaRPr sz="2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91425" marR="91425" marT="91425" marB="91425" anchor="ctr"/>
                    </a:tc>
                    <a:tc>
                      <a:txBody>
                        <a:bodyPr/>
                        <a:lstStyle/>
                        <a:p>
                          <a:pPr marL="425450" marR="0" lvl="0" indent="-28575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90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Used weights of </a:t>
                          </a:r>
                          <a:r>
                            <a:rPr lang="en-US" sz="1400" b="0" i="0" u="none" strike="noStrike" cap="non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AlexNet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 [4] </a:t>
                          </a:r>
                          <a:r>
                            <a:rPr lang="en-US" sz="1400" b="0" i="0" u="none" strike="noStrike" cap="non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pretrained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  on </a:t>
                          </a:r>
                          <a:r>
                            <a:rPr lang="en-US" sz="1400" b="0" i="0" u="none" strike="noStrike" cap="non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ImageNet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 [3] dataset</a:t>
                          </a:r>
                        </a:p>
                        <a:p>
                          <a:pPr marL="425450" marR="0" lvl="0" indent="-28575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90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Last</a:t>
                          </a:r>
                          <a:r>
                            <a:rPr lang="en-US" sz="1400" b="0" i="0" u="none" strike="noStrike" cap="non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Arial"/>
                              <a:cs typeface="Times New Roman" pitchFamily="18" charset="0"/>
                              <a:sym typeface="Arial"/>
                            </a:rPr>
                            <a:t> 3 layers fine tuned</a:t>
                          </a:r>
                          <a:endParaRPr lang="en-US" sz="1400" b="0" i="0" u="none" strike="noStrike" cap="none" dirty="0" smtClean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ea typeface="Arial"/>
                            <a:cs typeface="Times New Roman" pitchFamily="18" charset="0"/>
                            <a:sym typeface="Arial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425450" lvl="0" indent="-285750" algn="l" rtl="0">
                            <a:lnSpc>
                              <a:spcPct val="90000"/>
                            </a:lnSpc>
                            <a:spcBef>
                              <a:spcPts val="90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  <a:sym typeface="Times New Roman"/>
                            </a:rPr>
                            <a:t>Epochs :30</a:t>
                          </a:r>
                        </a:p>
                        <a:p>
                          <a:pPr marL="412750" lvl="0" indent="-285750" algn="l" rtl="0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600"/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  <a:sym typeface="Times New Roman"/>
                            </a:rPr>
                            <a:t>Learning rate : 0.0001</a:t>
                          </a:r>
                        </a:p>
                        <a:p>
                          <a:pPr marL="412750" lvl="0" indent="-285750" algn="l" rtl="0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600"/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  <a:sym typeface="Times New Roman"/>
                            </a:rPr>
                            <a:t>Batch size : 64</a:t>
                          </a:r>
                        </a:p>
                        <a:p>
                          <a:pPr marL="412750" lvl="0" indent="-285750" algn="l" rtl="0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600"/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  <a:sym typeface="Times New Roman"/>
                            </a:rPr>
                            <a:t>Dropout : 0.30</a:t>
                          </a:r>
                        </a:p>
                        <a:p>
                          <a:pPr marL="412750" marR="0" lvl="0" indent="-28575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600"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  <a:sym typeface="Arial"/>
                            </a:rPr>
                            <a:t>Data augmentation</a:t>
                          </a:r>
                          <a:endParaRPr 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412750" lvl="0" indent="-285750" algn="l" rtl="0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600"/>
                            <a:buFont typeface="Arial" pitchFamily="34" charset="0"/>
                            <a:buChar char="•"/>
                          </a:pPr>
                          <a:endParaRPr 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91425" marR="91425" marT="91425" marB="91425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recision – Recall</a:t>
            </a:r>
            <a:r>
              <a:rPr lang="en" sz="3000" dirty="0" smtClean="0"/>
              <a:t> 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39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273522"/>
                <a:ext cx="7886700" cy="3263400"/>
              </a:xfrm>
              <a:prstGeom prst="rect">
                <a:avLst/>
              </a:prstGeom>
            </p:spPr>
            <p:txBody>
              <a:bodyPr spcFirstLastPara="1" wrap="square" lIns="79125" tIns="79125" rIns="79125" bIns="79125" anchor="t" anchorCtr="0">
                <a:no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𝑃𝑟𝑒𝑐𝑖𝑠𝑖𝑜𝑛</m:t>
                      </m:r>
                      <m:r>
                        <a:rPr lang="en-US" sz="2000" i="1">
                          <a:latin typeface="Cambria Math"/>
                        </a:rPr>
                        <m:t> (</m:t>
                      </m:r>
                      <m:r>
                        <a:rPr lang="en-US" sz="2000" i="1">
                          <a:latin typeface="Cambria Math"/>
                        </a:rPr>
                        <m:t>𝑃</m:t>
                      </m:r>
                      <m:r>
                        <a:rPr lang="en-US" sz="20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𝑡𝑝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𝑡𝑝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𝑓𝑝</m:t>
                          </m:r>
                        </m:den>
                      </m:f>
                    </m:oMath>
                  </m:oMathPara>
                </a14:m>
                <a:endParaRPr lang="en" sz="20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>
                  <a:buNone/>
                </a:pPr>
                <a:endParaRPr lang="en" sz="20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𝑅𝑒𝑐𝑎𝑙𝑙</m:t>
                      </m:r>
                      <m:r>
                        <a:rPr lang="en-US" sz="2000" i="1">
                          <a:latin typeface="Cambria Math"/>
                        </a:rPr>
                        <m:t> (</m:t>
                      </m:r>
                      <m:r>
                        <a:rPr lang="en-US" sz="2000" i="1">
                          <a:latin typeface="Cambria Math"/>
                        </a:rPr>
                        <m:t>𝑅</m:t>
                      </m:r>
                      <m:r>
                        <a:rPr lang="en-US" sz="20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𝑡𝑝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𝑡𝑝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" sz="2000" dirty="0" smtClean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>
                  <a:buNone/>
                </a:pPr>
                <a:r>
                  <a:rPr lang="en" sz="2000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</a:t>
                </a:r>
                <a:endParaRPr sz="20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5" name="Google Shape;139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273522"/>
                <a:ext cx="7886700" cy="3263400"/>
              </a:xfrm>
              <a:prstGeom prst="rect">
                <a:avLst/>
              </a:prstGeom>
              <a:blipFill rotWithShape="1">
                <a:blip r:embed="rId4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 rotWithShape="1">
          <a:blip r:embed="rId4">
            <a:alphaModFix/>
          </a:blip>
          <a:srcRect t="10749"/>
          <a:stretch/>
        </p:blipFill>
        <p:spPr>
          <a:xfrm>
            <a:off x="129875" y="1552352"/>
            <a:ext cx="4360826" cy="209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 rotWithShape="1">
          <a:blip r:embed="rId5">
            <a:alphaModFix/>
          </a:blip>
          <a:srcRect t="9584"/>
          <a:stretch/>
        </p:blipFill>
        <p:spPr>
          <a:xfrm>
            <a:off x="4665625" y="1552352"/>
            <a:ext cx="4325974" cy="2058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0342" y="3725667"/>
            <a:ext cx="2230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ANN (AP = 0.77)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8284" y="3725667"/>
            <a:ext cx="2247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SIFT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ANN (AP = 0.60)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4021"/>
            <a:ext cx="9144000" cy="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Google Shape;188;p33"/>
          <p:cNvPicPr preferRelativeResize="0"/>
          <p:nvPr/>
        </p:nvPicPr>
        <p:blipFill rotWithShape="1">
          <a:blip r:embed="rId4">
            <a:alphaModFix/>
          </a:blip>
          <a:srcRect t="11027"/>
          <a:stretch/>
        </p:blipFill>
        <p:spPr>
          <a:xfrm>
            <a:off x="2166476" y="1254642"/>
            <a:ext cx="4811049" cy="23638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284902" y="3622804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5083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920</Words>
  <Application>Microsoft Office PowerPoint</Application>
  <PresentationFormat>On-screen Show (16:9)</PresentationFormat>
  <Paragraphs>134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Simple Light</vt:lpstr>
      <vt:lpstr>Office Theme</vt:lpstr>
      <vt:lpstr>PowerPoint Presentation</vt:lpstr>
      <vt:lpstr>Problem Statement</vt:lpstr>
      <vt:lpstr>System block diagram </vt:lpstr>
      <vt:lpstr>Dataset</vt:lpstr>
      <vt:lpstr>Preprocessing and Feature exraction</vt:lpstr>
      <vt:lpstr>Classifiers</vt:lpstr>
      <vt:lpstr>Precision – Recall </vt:lpstr>
      <vt:lpstr>Results</vt:lpstr>
      <vt:lpstr>Results</vt:lpstr>
      <vt:lpstr>Performance comparison – Accuracy (%)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12</cp:revision>
  <dcterms:modified xsi:type="dcterms:W3CDTF">2018-09-20T04:45:53Z</dcterms:modified>
</cp:coreProperties>
</file>