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1E5B593-0C04-4F9C-BD90-29D33025745B}" type="datetimeFigureOut">
              <a:rPr lang="en-US" smtClean="0"/>
              <a:t>27/08/2020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C0B7F9-E2B1-4A10-9450-88D9A0D2A4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1E5B593-0C04-4F9C-BD90-29D33025745B}" type="datetimeFigureOut">
              <a:rPr lang="en-US" smtClean="0"/>
              <a:t>27/08/2020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C0B7F9-E2B1-4A10-9450-88D9A0D2A4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1E5B593-0C04-4F9C-BD90-29D33025745B}" type="datetimeFigureOut">
              <a:rPr lang="en-US" smtClean="0"/>
              <a:t>27/08/2020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EC0B7F9-E2B1-4A10-9450-88D9A0D2A4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1E5B593-0C04-4F9C-BD90-29D33025745B}" type="datetimeFigureOut">
              <a:rPr lang="en-US" smtClean="0"/>
              <a:t>27/08/2020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C0B7F9-E2B1-4A10-9450-88D9A0D2A4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1E5B593-0C04-4F9C-BD90-29D33025745B}" type="datetimeFigureOut">
              <a:rPr lang="en-US" smtClean="0"/>
              <a:t>27/08/2020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C0B7F9-E2B1-4A10-9450-88D9A0D2A438}"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1E5B593-0C04-4F9C-BD90-29D33025745B}" type="datetimeFigureOut">
              <a:rPr lang="en-US" smtClean="0"/>
              <a:t>27/08/2020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C0B7F9-E2B1-4A10-9450-88D9A0D2A4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
            </a:r>
            <a:br>
              <a:rPr lang="en-US" sz="3200" dirty="0"/>
            </a:br>
            <a:r>
              <a:rPr lang="en-US" sz="3200" dirty="0"/>
              <a:t> </a:t>
            </a:r>
            <a:r>
              <a:rPr lang="en-US" sz="3200" b="1" i="1" dirty="0"/>
              <a:t>Predicting the Best Areas to Start an Italian Restaurant in Pune </a:t>
            </a:r>
            <a:endParaRPr lang="en-US" sz="3200"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40227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8.To </a:t>
            </a:r>
            <a:r>
              <a:rPr lang="en-US" dirty="0"/>
              <a:t>Group By areas to get the mean of Italian Restaurant in Pune . </a:t>
            </a:r>
          </a:p>
          <a:p>
            <a:r>
              <a:rPr lang="en-US" dirty="0"/>
              <a:t>For better analyzing and clustering areas this step is implemented. </a:t>
            </a:r>
            <a:endParaRPr lang="en-US" dirty="0" smtClean="0"/>
          </a:p>
          <a:p>
            <a:pPr marL="0" indent="0">
              <a:buNone/>
            </a:pPr>
            <a:r>
              <a:rPr lang="en-US" dirty="0" smtClean="0"/>
              <a:t>9.To </a:t>
            </a:r>
            <a:r>
              <a:rPr lang="en-US" dirty="0"/>
              <a:t>Display a Map where an Area with most Restaurants is displayed in bigger circles.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67200"/>
            <a:ext cx="7620000" cy="26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33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10.Clustering </a:t>
            </a:r>
            <a:r>
              <a:rPr lang="en-US" dirty="0"/>
              <a:t>Areas based on Mean of Total restaurants in that </a:t>
            </a:r>
            <a:r>
              <a:rPr lang="en-US" dirty="0" smtClean="0"/>
              <a:t>particular </a:t>
            </a:r>
            <a:r>
              <a:rPr lang="en-US" dirty="0"/>
              <a:t>area. </a:t>
            </a:r>
            <a:endParaRPr lang="en-US" dirty="0" smtClean="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6324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631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sp>
        <p:nvSpPr>
          <p:cNvPr id="3" name="Content Placeholder 2"/>
          <p:cNvSpPr>
            <a:spLocks noGrp="1"/>
          </p:cNvSpPr>
          <p:nvPr>
            <p:ph idx="1"/>
          </p:nvPr>
        </p:nvSpPr>
        <p:spPr/>
        <p:txBody>
          <a:bodyPr/>
          <a:lstStyle/>
          <a:p>
            <a:r>
              <a:rPr lang="en-US" dirty="0"/>
              <a:t>Here we observed that 3 clusters are formed and we need to analyze that which cluster is to be used for decision making. </a:t>
            </a:r>
            <a:endParaRPr lang="en-US" dirty="0" smtClean="0"/>
          </a:p>
          <a:p>
            <a:r>
              <a:rPr lang="en-US" dirty="0" smtClean="0"/>
              <a:t>Ideally </a:t>
            </a:r>
            <a:r>
              <a:rPr lang="en-US" dirty="0"/>
              <a:t>3rd cluster with </a:t>
            </a:r>
            <a:r>
              <a:rPr lang="en-US" dirty="0" err="1"/>
              <a:t>Shivaji</a:t>
            </a:r>
            <a:r>
              <a:rPr lang="en-US" dirty="0"/>
              <a:t> Nagar Area having 0.1 Mean is suitable as it resembles that demand is there but supply is </a:t>
            </a:r>
            <a:r>
              <a:rPr lang="en-US" dirty="0" smtClean="0"/>
              <a:t>less.</a:t>
            </a:r>
          </a:p>
          <a:p>
            <a:r>
              <a:rPr lang="en-US" dirty="0" smtClean="0"/>
              <a:t>Rather </a:t>
            </a:r>
            <a:r>
              <a:rPr lang="en-US" dirty="0"/>
              <a:t>than </a:t>
            </a:r>
            <a:r>
              <a:rPr lang="en-US" dirty="0" err="1"/>
              <a:t>Magarpatta</a:t>
            </a:r>
            <a:r>
              <a:rPr lang="en-US" dirty="0"/>
              <a:t> where Demand and supply both are high </a:t>
            </a:r>
            <a:endParaRPr lang="en-US" dirty="0"/>
          </a:p>
        </p:txBody>
      </p:sp>
    </p:spTree>
    <p:extLst>
      <p:ext uri="{BB962C8B-B14F-4D97-AF65-F5344CB8AC3E}">
        <p14:creationId xmlns:p14="http://schemas.microsoft.com/office/powerpoint/2010/main" val="4261996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7239000" cy="178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0"/>
            <a:ext cx="693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829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7239000" cy="272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516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3 Clusters are formed with </a:t>
            </a:r>
            <a:r>
              <a:rPr lang="en-US" b="1" dirty="0"/>
              <a:t>First and Last Most Significant </a:t>
            </a:r>
            <a:endParaRPr lang="en-US" dirty="0"/>
          </a:p>
          <a:p>
            <a:pPr marL="0" indent="0">
              <a:buNone/>
            </a:pPr>
            <a:r>
              <a:rPr lang="en-US" dirty="0"/>
              <a:t>1. Thus best Areas to Open </a:t>
            </a:r>
            <a:r>
              <a:rPr lang="en-US" b="1" dirty="0"/>
              <a:t>Italian Restaurant </a:t>
            </a:r>
            <a:r>
              <a:rPr lang="en-US" dirty="0"/>
              <a:t>are </a:t>
            </a:r>
            <a:r>
              <a:rPr lang="en-US" b="1" dirty="0" err="1"/>
              <a:t>Magarpatta,Vishrantwadi,Koregaon</a:t>
            </a:r>
            <a:r>
              <a:rPr lang="en-US" b="1" dirty="0"/>
              <a:t> Park </a:t>
            </a:r>
            <a:r>
              <a:rPr lang="en-US" dirty="0"/>
              <a:t>on basis of Frequency of Italian Restaurants and also this observation seems to be True as these areas are actually good for Italian Restaurant </a:t>
            </a:r>
          </a:p>
          <a:p>
            <a:pPr marL="0" indent="0">
              <a:buNone/>
            </a:pPr>
            <a:r>
              <a:rPr lang="en-US" dirty="0"/>
              <a:t>2. But for A Startup Italian Restaurant with no brand name and less Risk Cluster 3 Seems to be promising as it has a decent amount of Italian Restaurant and that means </a:t>
            </a:r>
            <a:r>
              <a:rPr lang="en-US" b="1" dirty="0"/>
              <a:t>demand </a:t>
            </a:r>
            <a:r>
              <a:rPr lang="en-US" dirty="0"/>
              <a:t>is there but supply is less. </a:t>
            </a:r>
            <a:endParaRPr lang="en-US" dirty="0" smtClean="0"/>
          </a:p>
          <a:p>
            <a:pPr marL="0" indent="0">
              <a:buNone/>
            </a:pPr>
            <a:r>
              <a:rPr lang="en-US" dirty="0" smtClean="0"/>
              <a:t>So </a:t>
            </a:r>
            <a:r>
              <a:rPr lang="en-US" b="1" dirty="0" err="1"/>
              <a:t>Shivaji</a:t>
            </a:r>
            <a:r>
              <a:rPr lang="en-US" b="1" dirty="0"/>
              <a:t> </a:t>
            </a:r>
            <a:r>
              <a:rPr lang="en-US" b="1" dirty="0" err="1"/>
              <a:t>Nagar,Hadapsar,Hinjawadi</a:t>
            </a:r>
            <a:r>
              <a:rPr lang="en-US" b="1" dirty="0"/>
              <a:t> </a:t>
            </a:r>
            <a:r>
              <a:rPr lang="en-US" dirty="0"/>
              <a:t>seems to be </a:t>
            </a:r>
            <a:r>
              <a:rPr lang="en-US" b="1" dirty="0"/>
              <a:t>more promising </a:t>
            </a:r>
            <a:r>
              <a:rPr lang="en-US" dirty="0"/>
              <a:t>for Future Prospective </a:t>
            </a:r>
          </a:p>
          <a:p>
            <a:endParaRPr lang="en-US" dirty="0"/>
          </a:p>
        </p:txBody>
      </p:sp>
    </p:spTree>
    <p:extLst>
      <p:ext uri="{BB962C8B-B14F-4D97-AF65-F5344CB8AC3E}">
        <p14:creationId xmlns:p14="http://schemas.microsoft.com/office/powerpoint/2010/main" val="279825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Implementation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 It’s quite a difficult and time consuming task to analyze “Where to start my restaurant” as this “Where” part is most difficult and is an important factor in determining the success of your hefty investment. </a:t>
            </a:r>
            <a:endParaRPr lang="en-US" dirty="0" smtClean="0"/>
          </a:p>
          <a:p>
            <a:r>
              <a:rPr lang="en-US" dirty="0" smtClean="0"/>
              <a:t>A </a:t>
            </a:r>
            <a:r>
              <a:rPr lang="en-US" dirty="0"/>
              <a:t>Good restaurant with excellent interior and Food Quality and competent rates can also fail if it’s established on a wrong area. For E.g. if the area is on industrial zone or human presence is far away then in spite of maintaining everything it will cause problem</a:t>
            </a:r>
            <a:r>
              <a:rPr lang="en-US" dirty="0" smtClean="0"/>
              <a:t>.</a:t>
            </a:r>
          </a:p>
          <a:p>
            <a:r>
              <a:rPr lang="en-US" dirty="0" smtClean="0"/>
              <a:t> </a:t>
            </a:r>
            <a:r>
              <a:rPr lang="en-US" dirty="0"/>
              <a:t>So a Good Area with good demand and supply with all above mentioned points related to restaurant will help the restaurant to succeed </a:t>
            </a:r>
            <a:endParaRPr lang="en-US" dirty="0"/>
          </a:p>
        </p:txBody>
      </p:sp>
    </p:spTree>
    <p:extLst>
      <p:ext uri="{BB962C8B-B14F-4D97-AF65-F5344CB8AC3E}">
        <p14:creationId xmlns:p14="http://schemas.microsoft.com/office/powerpoint/2010/main" val="4225467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implementation(CONTD)</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 Apart from above mentioned points it is more difficult to analyze for a Specific Cuisine related restaurant which is our case of “Italian Restaurant”. </a:t>
            </a:r>
            <a:endParaRPr lang="en-US" dirty="0" smtClean="0"/>
          </a:p>
          <a:p>
            <a:r>
              <a:rPr lang="en-US" dirty="0" smtClean="0"/>
              <a:t>Besides </a:t>
            </a:r>
            <a:r>
              <a:rPr lang="en-US" dirty="0"/>
              <a:t>this a specific cuisine restaurant requires to analyze the most important “Where” question. </a:t>
            </a:r>
            <a:endParaRPr lang="en-US" dirty="0" smtClean="0"/>
          </a:p>
          <a:p>
            <a:r>
              <a:rPr lang="en-US" dirty="0" smtClean="0"/>
              <a:t>A </a:t>
            </a:r>
            <a:r>
              <a:rPr lang="en-US" dirty="0"/>
              <a:t>good Italian restaurant can run only and only on areas where there is a Good Demand &amp; Good Supply apart from other facilities and services that a restaurant provides. </a:t>
            </a:r>
            <a:endParaRPr lang="en-US" dirty="0"/>
          </a:p>
        </p:txBody>
      </p:sp>
    </p:spTree>
    <p:extLst>
      <p:ext uri="{BB962C8B-B14F-4D97-AF65-F5344CB8AC3E}">
        <p14:creationId xmlns:p14="http://schemas.microsoft.com/office/powerpoint/2010/main" val="96144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b="0" dirty="0"/>
              <a:t>Data Acquisition &amp; Cleaning </a:t>
            </a:r>
            <a:br>
              <a:rPr lang="en-US" b="0" dirty="0"/>
            </a:br>
            <a:endParaRPr lang="en-US" dirty="0"/>
          </a:p>
        </p:txBody>
      </p:sp>
      <p:sp>
        <p:nvSpPr>
          <p:cNvPr id="3" name="Content Placeholder 2"/>
          <p:cNvSpPr>
            <a:spLocks noGrp="1"/>
          </p:cNvSpPr>
          <p:nvPr>
            <p:ph idx="1"/>
          </p:nvPr>
        </p:nvSpPr>
        <p:spPr/>
        <p:txBody>
          <a:bodyPr/>
          <a:lstStyle/>
          <a:p>
            <a:endParaRPr lang="en-US" dirty="0"/>
          </a:p>
          <a:p>
            <a:r>
              <a:rPr lang="en-US" dirty="0"/>
              <a:t>Data Sources </a:t>
            </a:r>
            <a:r>
              <a:rPr lang="en-US" dirty="0" smtClean="0"/>
              <a:t>include </a:t>
            </a:r>
            <a:r>
              <a:rPr lang="en-US" dirty="0" err="1" smtClean="0"/>
              <a:t>viz</a:t>
            </a:r>
            <a:r>
              <a:rPr lang="en-US" dirty="0" smtClean="0"/>
              <a:t>:-</a:t>
            </a:r>
          </a:p>
          <a:p>
            <a:r>
              <a:rPr lang="en-US" dirty="0" smtClean="0"/>
              <a:t>This </a:t>
            </a:r>
            <a:r>
              <a:rPr lang="en-US" dirty="0"/>
              <a:t>project will use data from : </a:t>
            </a:r>
          </a:p>
          <a:p>
            <a:r>
              <a:rPr lang="en-US" dirty="0"/>
              <a:t> </a:t>
            </a:r>
            <a:r>
              <a:rPr lang="en-US" dirty="0" err="1"/>
              <a:t>Geopy</a:t>
            </a:r>
            <a:r>
              <a:rPr lang="en-US" dirty="0"/>
              <a:t> - For getting the co-ordinated of different locations. </a:t>
            </a:r>
          </a:p>
          <a:p>
            <a:r>
              <a:rPr lang="en-US" dirty="0"/>
              <a:t> Foursquare API - To get the list of venues and their details around a given location. </a:t>
            </a:r>
          </a:p>
          <a:p>
            <a:r>
              <a:rPr lang="en-US" dirty="0"/>
              <a:t> </a:t>
            </a:r>
            <a:r>
              <a:rPr lang="en-US" dirty="0" err="1"/>
              <a:t>Geocoder</a:t>
            </a:r>
            <a:r>
              <a:rPr lang="en-US" dirty="0"/>
              <a:t> – To extract latitude and longitude from Areas and the city itself. </a:t>
            </a:r>
          </a:p>
          <a:p>
            <a:endParaRPr lang="en-US" dirty="0"/>
          </a:p>
        </p:txBody>
      </p:sp>
    </p:spTree>
    <p:extLst>
      <p:ext uri="{BB962C8B-B14F-4D97-AF65-F5344CB8AC3E}">
        <p14:creationId xmlns:p14="http://schemas.microsoft.com/office/powerpoint/2010/main" val="253481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b="0" dirty="0"/>
              <a:t>Methodology </a:t>
            </a:r>
            <a:br>
              <a:rPr lang="en-US" b="0" dirty="0"/>
            </a:br>
            <a:endParaRPr lang="en-US" dirty="0"/>
          </a:p>
        </p:txBody>
      </p:sp>
      <p:sp>
        <p:nvSpPr>
          <p:cNvPr id="3" name="Content Placeholder 2"/>
          <p:cNvSpPr>
            <a:spLocks noGrp="1"/>
          </p:cNvSpPr>
          <p:nvPr>
            <p:ph idx="1"/>
          </p:nvPr>
        </p:nvSpPr>
        <p:spPr/>
        <p:txBody>
          <a:bodyPr/>
          <a:lstStyle/>
          <a:p>
            <a:r>
              <a:rPr lang="en-US" dirty="0"/>
              <a:t>Below are the step-by-step points that consists of Methodology steps. </a:t>
            </a:r>
          </a:p>
          <a:p>
            <a:pPr marL="0" indent="0">
              <a:buNone/>
            </a:pPr>
            <a:r>
              <a:rPr lang="en-US" dirty="0" smtClean="0"/>
              <a:t>1. Getting </a:t>
            </a:r>
            <a:r>
              <a:rPr lang="en-US" dirty="0"/>
              <a:t>the co-ordinates of the target city. </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048000"/>
            <a:ext cx="701040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40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2. Getting </a:t>
            </a:r>
            <a:r>
              <a:rPr lang="en-US" dirty="0"/>
              <a:t>the list of neighborhoods and their co-ordinates. </a:t>
            </a:r>
            <a:endParaRPr lang="en-US" dirty="0" smtClean="0"/>
          </a:p>
          <a:p>
            <a:pPr marL="0" indent="0">
              <a:buNone/>
            </a:pPr>
            <a:endParaRPr lang="en-US" dirty="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819400"/>
            <a:ext cx="7315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703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Methodology(contd.)</a:t>
            </a:r>
            <a:endParaRPr lang="en-US" dirty="0"/>
          </a:p>
        </p:txBody>
      </p:sp>
      <p:sp>
        <p:nvSpPr>
          <p:cNvPr id="3" name="Content Placeholder 2"/>
          <p:cNvSpPr>
            <a:spLocks noGrp="1"/>
          </p:cNvSpPr>
          <p:nvPr>
            <p:ph idx="1"/>
          </p:nvPr>
        </p:nvSpPr>
        <p:spPr/>
        <p:txBody>
          <a:bodyPr/>
          <a:lstStyle/>
          <a:p>
            <a:pPr marL="0" indent="0">
              <a:buNone/>
            </a:pPr>
            <a:r>
              <a:rPr lang="en-US" dirty="0" smtClean="0"/>
              <a:t>3</a:t>
            </a:r>
            <a:r>
              <a:rPr lang="en-US" dirty="0"/>
              <a:t>. Mapping them on Map Using Folium </a:t>
            </a:r>
            <a:endParaRPr lang="en-US" dirty="0" smtClean="0"/>
          </a:p>
          <a:p>
            <a:pPr marL="0" indent="0">
              <a:buNone/>
            </a:pPr>
            <a:endParaRPr lang="en-US" dirty="0"/>
          </a:p>
          <a:p>
            <a:endParaRPr lang="en-US" dirty="0"/>
          </a:p>
          <a:p>
            <a:endParaRPr lang="en-US" dirty="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77438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365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4. Using </a:t>
            </a:r>
            <a:r>
              <a:rPr lang="en-US" dirty="0"/>
              <a:t>Foursquare API to extract nearby Venues from all areas </a:t>
            </a:r>
          </a:p>
          <a:p>
            <a:pPr marL="0" indent="0">
              <a:buNone/>
            </a:pPr>
            <a:r>
              <a:rPr lang="en-US" dirty="0" smtClean="0"/>
              <a:t>5</a:t>
            </a:r>
            <a:r>
              <a:rPr lang="en-US" dirty="0"/>
              <a:t>. Categorizing the Data to get total count venue category wise.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83" y="2971800"/>
            <a:ext cx="782911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997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6</a:t>
            </a:r>
            <a:r>
              <a:rPr lang="en-US" dirty="0"/>
              <a:t>. Using Word Cloud to visualize frequency of Categories of Venues </a:t>
            </a:r>
            <a:endParaRPr lang="en-US" dirty="0" smtClean="0"/>
          </a:p>
          <a:p>
            <a:pPr marL="0" indent="0">
              <a:buNone/>
            </a:pPr>
            <a:r>
              <a:rPr lang="en-US" dirty="0"/>
              <a:t>Here we come to know Indian Restaurants are having most frequency in Pune. </a:t>
            </a:r>
            <a:endParaRPr lang="en-US" dirty="0" smtClean="0"/>
          </a:p>
          <a:p>
            <a:pPr marL="0" indent="0">
              <a:buNone/>
            </a:pPr>
            <a:r>
              <a:rPr lang="en-US" dirty="0" smtClean="0"/>
              <a:t>7</a:t>
            </a:r>
            <a:r>
              <a:rPr lang="en-US" dirty="0"/>
              <a:t>. Using </a:t>
            </a:r>
            <a:r>
              <a:rPr lang="en-US" dirty="0" err="1"/>
              <a:t>OneHotEncoding</a:t>
            </a:r>
            <a:r>
              <a:rPr lang="en-US" dirty="0"/>
              <a:t> and Transpose method to convert data into more </a:t>
            </a:r>
            <a:r>
              <a:rPr lang="en-US" dirty="0" err="1"/>
              <a:t>visualizable</a:t>
            </a:r>
            <a:r>
              <a:rPr lang="en-US" dirty="0"/>
              <a:t> form to clearly see details. E.g. if there is Indian Restaurant in </a:t>
            </a:r>
            <a:r>
              <a:rPr lang="en-US" dirty="0" err="1"/>
              <a:t>Appa</a:t>
            </a:r>
            <a:r>
              <a:rPr lang="en-US" dirty="0"/>
              <a:t> </a:t>
            </a:r>
            <a:r>
              <a:rPr lang="en-US" dirty="0" err="1"/>
              <a:t>Balwant</a:t>
            </a:r>
            <a:r>
              <a:rPr lang="en-US" dirty="0"/>
              <a:t> </a:t>
            </a:r>
            <a:r>
              <a:rPr lang="en-US" dirty="0" err="1"/>
              <a:t>Chowk</a:t>
            </a:r>
            <a:r>
              <a:rPr lang="en-US" dirty="0"/>
              <a:t> then it will be displayed with 1. </a:t>
            </a:r>
          </a:p>
          <a:p>
            <a:r>
              <a:rPr lang="en-US" dirty="0"/>
              <a:t>Encoding is used to make Textual Data more lenient and flexible for statistical modeling. It can be analyzed with ease.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2526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TotalTime>
  <Words>633</Words>
  <Application>Microsoft Office PowerPoint</Application>
  <PresentationFormat>On-screen Show (4:3)</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  Predicting the Best Areas to Start an Italian Restaurant in Pune </vt:lpstr>
      <vt:lpstr>Need of Implementation</vt:lpstr>
      <vt:lpstr>Need of implementation(CONTD)</vt:lpstr>
      <vt:lpstr> Data Acquisition &amp; Cleaning  </vt:lpstr>
      <vt:lpstr> Methodology  </vt:lpstr>
      <vt:lpstr>Methodology(Contd)</vt:lpstr>
      <vt:lpstr>Methodology(contd.)</vt:lpstr>
      <vt:lpstr>Methodology(contd)</vt:lpstr>
      <vt:lpstr>Methodology(contd)</vt:lpstr>
      <vt:lpstr>Methodology(contd)</vt:lpstr>
      <vt:lpstr>Methodology(contd)</vt:lpstr>
      <vt:lpstr>Result Section</vt:lpstr>
      <vt:lpstr>Result section</vt:lpstr>
      <vt:lpstr>Result section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22</cp:revision>
  <dcterms:created xsi:type="dcterms:W3CDTF">2020-08-27T12:44:14Z</dcterms:created>
  <dcterms:modified xsi:type="dcterms:W3CDTF">2020-08-27T13:13:54Z</dcterms:modified>
</cp:coreProperties>
</file>