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8" r:id="rId6"/>
    <p:sldId id="269" r:id="rId7"/>
    <p:sldId id="270" r:id="rId8"/>
    <p:sldId id="272" r:id="rId9"/>
    <p:sldId id="274" r:id="rId10"/>
    <p:sldId id="273" r:id="rId11"/>
    <p:sldId id="279" r:id="rId12"/>
    <p:sldId id="275" r:id="rId13"/>
    <p:sldId id="276" r:id="rId14"/>
    <p:sldId id="278" r:id="rId15"/>
    <p:sldId id="257" r:id="rId16"/>
    <p:sldId id="258" r:id="rId17"/>
    <p:sldId id="280" r:id="rId18"/>
    <p:sldId id="265" r:id="rId19"/>
    <p:sldId id="264" r:id="rId20"/>
    <p:sldId id="263" r:id="rId21"/>
    <p:sldId id="262" r:id="rId22"/>
    <p:sldId id="261" r:id="rId23"/>
    <p:sldId id="260" r:id="rId24"/>
    <p:sldId id="26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851561-5854-433C-BC03-04259CD44885}" v="10" dt="2022-04-27T11:59:32.6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6F977-DC08-427A-9F4D-6E174BC61D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4139DFA-86D9-4A03-ADF9-CBD747C853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76D46A2-562B-45AA-AA90-774283364162}"/>
              </a:ext>
            </a:extLst>
          </p:cNvPr>
          <p:cNvSpPr>
            <a:spLocks noGrp="1"/>
          </p:cNvSpPr>
          <p:nvPr>
            <p:ph type="dt" sz="half" idx="10"/>
          </p:nvPr>
        </p:nvSpPr>
        <p:spPr/>
        <p:txBody>
          <a:bodyPr/>
          <a:lstStyle/>
          <a:p>
            <a:fld id="{3377E535-F632-4895-BDCC-9A8040994033}" type="datetimeFigureOut">
              <a:rPr lang="en-IN" smtClean="0"/>
              <a:t>27-04-2022</a:t>
            </a:fld>
            <a:endParaRPr lang="en-IN"/>
          </a:p>
        </p:txBody>
      </p:sp>
      <p:sp>
        <p:nvSpPr>
          <p:cNvPr id="5" name="Footer Placeholder 4">
            <a:extLst>
              <a:ext uri="{FF2B5EF4-FFF2-40B4-BE49-F238E27FC236}">
                <a16:creationId xmlns:a16="http://schemas.microsoft.com/office/drawing/2014/main" id="{62D0386B-7077-4581-AED7-26CBF607EF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678900-1EF7-4F13-B639-0A905FB19BB5}"/>
              </a:ext>
            </a:extLst>
          </p:cNvPr>
          <p:cNvSpPr>
            <a:spLocks noGrp="1"/>
          </p:cNvSpPr>
          <p:nvPr>
            <p:ph type="sldNum" sz="quarter" idx="12"/>
          </p:nvPr>
        </p:nvSpPr>
        <p:spPr/>
        <p:txBody>
          <a:bodyPr/>
          <a:lstStyle/>
          <a:p>
            <a:fld id="{E38E29EB-B9C9-48E1-B548-160A58E55039}" type="slidenum">
              <a:rPr lang="en-IN" smtClean="0"/>
              <a:t>‹#›</a:t>
            </a:fld>
            <a:endParaRPr lang="en-IN"/>
          </a:p>
        </p:txBody>
      </p:sp>
    </p:spTree>
    <p:extLst>
      <p:ext uri="{BB962C8B-B14F-4D97-AF65-F5344CB8AC3E}">
        <p14:creationId xmlns:p14="http://schemas.microsoft.com/office/powerpoint/2010/main" val="1656481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732EF-D187-4E36-A68A-0B6C5394ADC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444F47-505D-4241-97DB-F96D6B811E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04FCA7-8549-4A54-9FFA-F88BEB4465F2}"/>
              </a:ext>
            </a:extLst>
          </p:cNvPr>
          <p:cNvSpPr>
            <a:spLocks noGrp="1"/>
          </p:cNvSpPr>
          <p:nvPr>
            <p:ph type="dt" sz="half" idx="10"/>
          </p:nvPr>
        </p:nvSpPr>
        <p:spPr/>
        <p:txBody>
          <a:bodyPr/>
          <a:lstStyle/>
          <a:p>
            <a:fld id="{3377E535-F632-4895-BDCC-9A8040994033}" type="datetimeFigureOut">
              <a:rPr lang="en-IN" smtClean="0"/>
              <a:t>27-04-2022</a:t>
            </a:fld>
            <a:endParaRPr lang="en-IN"/>
          </a:p>
        </p:txBody>
      </p:sp>
      <p:sp>
        <p:nvSpPr>
          <p:cNvPr id="5" name="Footer Placeholder 4">
            <a:extLst>
              <a:ext uri="{FF2B5EF4-FFF2-40B4-BE49-F238E27FC236}">
                <a16:creationId xmlns:a16="http://schemas.microsoft.com/office/drawing/2014/main" id="{EAA81151-AF80-4FDF-A471-7F11F3156E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2765D5-B23B-459C-9CB9-970671359F64}"/>
              </a:ext>
            </a:extLst>
          </p:cNvPr>
          <p:cNvSpPr>
            <a:spLocks noGrp="1"/>
          </p:cNvSpPr>
          <p:nvPr>
            <p:ph type="sldNum" sz="quarter" idx="12"/>
          </p:nvPr>
        </p:nvSpPr>
        <p:spPr/>
        <p:txBody>
          <a:bodyPr/>
          <a:lstStyle/>
          <a:p>
            <a:fld id="{E38E29EB-B9C9-48E1-B548-160A58E55039}" type="slidenum">
              <a:rPr lang="en-IN" smtClean="0"/>
              <a:t>‹#›</a:t>
            </a:fld>
            <a:endParaRPr lang="en-IN"/>
          </a:p>
        </p:txBody>
      </p:sp>
    </p:spTree>
    <p:extLst>
      <p:ext uri="{BB962C8B-B14F-4D97-AF65-F5344CB8AC3E}">
        <p14:creationId xmlns:p14="http://schemas.microsoft.com/office/powerpoint/2010/main" val="270894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8A7F35-05AC-4FCB-BA65-E8D503A639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235077-A267-430C-BE8C-B0E055A6DF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EAEE3D-226F-4354-842D-A3F26087AAFC}"/>
              </a:ext>
            </a:extLst>
          </p:cNvPr>
          <p:cNvSpPr>
            <a:spLocks noGrp="1"/>
          </p:cNvSpPr>
          <p:nvPr>
            <p:ph type="dt" sz="half" idx="10"/>
          </p:nvPr>
        </p:nvSpPr>
        <p:spPr/>
        <p:txBody>
          <a:bodyPr/>
          <a:lstStyle/>
          <a:p>
            <a:fld id="{3377E535-F632-4895-BDCC-9A8040994033}" type="datetimeFigureOut">
              <a:rPr lang="en-IN" smtClean="0"/>
              <a:t>27-04-2022</a:t>
            </a:fld>
            <a:endParaRPr lang="en-IN"/>
          </a:p>
        </p:txBody>
      </p:sp>
      <p:sp>
        <p:nvSpPr>
          <p:cNvPr id="5" name="Footer Placeholder 4">
            <a:extLst>
              <a:ext uri="{FF2B5EF4-FFF2-40B4-BE49-F238E27FC236}">
                <a16:creationId xmlns:a16="http://schemas.microsoft.com/office/drawing/2014/main" id="{D0331E96-1CE5-4F84-8C18-6134C77C09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D14C24-C2CD-432D-B0E7-CAC69FE933E9}"/>
              </a:ext>
            </a:extLst>
          </p:cNvPr>
          <p:cNvSpPr>
            <a:spLocks noGrp="1"/>
          </p:cNvSpPr>
          <p:nvPr>
            <p:ph type="sldNum" sz="quarter" idx="12"/>
          </p:nvPr>
        </p:nvSpPr>
        <p:spPr/>
        <p:txBody>
          <a:bodyPr/>
          <a:lstStyle/>
          <a:p>
            <a:fld id="{E38E29EB-B9C9-48E1-B548-160A58E55039}" type="slidenum">
              <a:rPr lang="en-IN" smtClean="0"/>
              <a:t>‹#›</a:t>
            </a:fld>
            <a:endParaRPr lang="en-IN"/>
          </a:p>
        </p:txBody>
      </p:sp>
    </p:spTree>
    <p:extLst>
      <p:ext uri="{BB962C8B-B14F-4D97-AF65-F5344CB8AC3E}">
        <p14:creationId xmlns:p14="http://schemas.microsoft.com/office/powerpoint/2010/main" val="239466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5C09E-063B-4AA4-AF8D-8CAD194534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599E97-2858-4C83-BE3E-73D2CD93D5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723BE6-1096-406C-9447-CE241301B2D4}"/>
              </a:ext>
            </a:extLst>
          </p:cNvPr>
          <p:cNvSpPr>
            <a:spLocks noGrp="1"/>
          </p:cNvSpPr>
          <p:nvPr>
            <p:ph type="dt" sz="half" idx="10"/>
          </p:nvPr>
        </p:nvSpPr>
        <p:spPr/>
        <p:txBody>
          <a:bodyPr/>
          <a:lstStyle/>
          <a:p>
            <a:fld id="{3377E535-F632-4895-BDCC-9A8040994033}" type="datetimeFigureOut">
              <a:rPr lang="en-IN" smtClean="0"/>
              <a:t>27-04-2022</a:t>
            </a:fld>
            <a:endParaRPr lang="en-IN"/>
          </a:p>
        </p:txBody>
      </p:sp>
      <p:sp>
        <p:nvSpPr>
          <p:cNvPr id="5" name="Footer Placeholder 4">
            <a:extLst>
              <a:ext uri="{FF2B5EF4-FFF2-40B4-BE49-F238E27FC236}">
                <a16:creationId xmlns:a16="http://schemas.microsoft.com/office/drawing/2014/main" id="{B7DC564A-ABFF-4572-9CBC-886A223EA2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0AC320-907D-4B3D-BF1C-BA3AD7504DD4}"/>
              </a:ext>
            </a:extLst>
          </p:cNvPr>
          <p:cNvSpPr>
            <a:spLocks noGrp="1"/>
          </p:cNvSpPr>
          <p:nvPr>
            <p:ph type="sldNum" sz="quarter" idx="12"/>
          </p:nvPr>
        </p:nvSpPr>
        <p:spPr/>
        <p:txBody>
          <a:bodyPr/>
          <a:lstStyle/>
          <a:p>
            <a:fld id="{E38E29EB-B9C9-48E1-B548-160A58E55039}" type="slidenum">
              <a:rPr lang="en-IN" smtClean="0"/>
              <a:t>‹#›</a:t>
            </a:fld>
            <a:endParaRPr lang="en-IN"/>
          </a:p>
        </p:txBody>
      </p:sp>
    </p:spTree>
    <p:extLst>
      <p:ext uri="{BB962C8B-B14F-4D97-AF65-F5344CB8AC3E}">
        <p14:creationId xmlns:p14="http://schemas.microsoft.com/office/powerpoint/2010/main" val="373949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D5BC5-F470-47C8-A460-99E8EC8624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F2F8682-3668-4A40-B115-5E2E4BA55E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069CF6-FEA5-4372-9112-E5EF526CDF37}"/>
              </a:ext>
            </a:extLst>
          </p:cNvPr>
          <p:cNvSpPr>
            <a:spLocks noGrp="1"/>
          </p:cNvSpPr>
          <p:nvPr>
            <p:ph type="dt" sz="half" idx="10"/>
          </p:nvPr>
        </p:nvSpPr>
        <p:spPr/>
        <p:txBody>
          <a:bodyPr/>
          <a:lstStyle/>
          <a:p>
            <a:fld id="{3377E535-F632-4895-BDCC-9A8040994033}" type="datetimeFigureOut">
              <a:rPr lang="en-IN" smtClean="0"/>
              <a:t>27-04-2022</a:t>
            </a:fld>
            <a:endParaRPr lang="en-IN"/>
          </a:p>
        </p:txBody>
      </p:sp>
      <p:sp>
        <p:nvSpPr>
          <p:cNvPr id="5" name="Footer Placeholder 4">
            <a:extLst>
              <a:ext uri="{FF2B5EF4-FFF2-40B4-BE49-F238E27FC236}">
                <a16:creationId xmlns:a16="http://schemas.microsoft.com/office/drawing/2014/main" id="{6818EE64-EF08-45DF-B5A6-99B31DB5BD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2B1F91-3DAD-4A20-B67C-E957E6756AA9}"/>
              </a:ext>
            </a:extLst>
          </p:cNvPr>
          <p:cNvSpPr>
            <a:spLocks noGrp="1"/>
          </p:cNvSpPr>
          <p:nvPr>
            <p:ph type="sldNum" sz="quarter" idx="12"/>
          </p:nvPr>
        </p:nvSpPr>
        <p:spPr/>
        <p:txBody>
          <a:bodyPr/>
          <a:lstStyle/>
          <a:p>
            <a:fld id="{E38E29EB-B9C9-48E1-B548-160A58E55039}" type="slidenum">
              <a:rPr lang="en-IN" smtClean="0"/>
              <a:t>‹#›</a:t>
            </a:fld>
            <a:endParaRPr lang="en-IN"/>
          </a:p>
        </p:txBody>
      </p:sp>
    </p:spTree>
    <p:extLst>
      <p:ext uri="{BB962C8B-B14F-4D97-AF65-F5344CB8AC3E}">
        <p14:creationId xmlns:p14="http://schemas.microsoft.com/office/powerpoint/2010/main" val="759016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16E3A-66DE-46C7-83D1-8A8449741A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76D2D1-17BC-4602-8F64-8D3B4D1245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E84E58-F8C2-4553-95CB-64D2073F16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352424-14C7-42EF-81B4-36683645DD49}"/>
              </a:ext>
            </a:extLst>
          </p:cNvPr>
          <p:cNvSpPr>
            <a:spLocks noGrp="1"/>
          </p:cNvSpPr>
          <p:nvPr>
            <p:ph type="dt" sz="half" idx="10"/>
          </p:nvPr>
        </p:nvSpPr>
        <p:spPr/>
        <p:txBody>
          <a:bodyPr/>
          <a:lstStyle/>
          <a:p>
            <a:fld id="{3377E535-F632-4895-BDCC-9A8040994033}" type="datetimeFigureOut">
              <a:rPr lang="en-IN" smtClean="0"/>
              <a:t>27-04-2022</a:t>
            </a:fld>
            <a:endParaRPr lang="en-IN"/>
          </a:p>
        </p:txBody>
      </p:sp>
      <p:sp>
        <p:nvSpPr>
          <p:cNvPr id="6" name="Footer Placeholder 5">
            <a:extLst>
              <a:ext uri="{FF2B5EF4-FFF2-40B4-BE49-F238E27FC236}">
                <a16:creationId xmlns:a16="http://schemas.microsoft.com/office/drawing/2014/main" id="{6B7E5F50-AFE2-4699-AC1D-228163FCEC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62779B-2104-4C55-8D57-EF45CE4508B5}"/>
              </a:ext>
            </a:extLst>
          </p:cNvPr>
          <p:cNvSpPr>
            <a:spLocks noGrp="1"/>
          </p:cNvSpPr>
          <p:nvPr>
            <p:ph type="sldNum" sz="quarter" idx="12"/>
          </p:nvPr>
        </p:nvSpPr>
        <p:spPr/>
        <p:txBody>
          <a:bodyPr/>
          <a:lstStyle/>
          <a:p>
            <a:fld id="{E38E29EB-B9C9-48E1-B548-160A58E55039}" type="slidenum">
              <a:rPr lang="en-IN" smtClean="0"/>
              <a:t>‹#›</a:t>
            </a:fld>
            <a:endParaRPr lang="en-IN"/>
          </a:p>
        </p:txBody>
      </p:sp>
    </p:spTree>
    <p:extLst>
      <p:ext uri="{BB962C8B-B14F-4D97-AF65-F5344CB8AC3E}">
        <p14:creationId xmlns:p14="http://schemas.microsoft.com/office/powerpoint/2010/main" val="1210182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F29BC-4756-4C58-9808-F1B20FF525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08B5D7-2531-4805-A374-2B2B651EFA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847C5A-900D-45B3-A6AC-DF4DE95CFC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1D20D9-E4DC-4BAD-9C66-26FB9F6CE3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B5C286-D925-4C2C-A00B-AEED334A31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E2A9C51-7A2D-4BB4-9778-CA5B1C14DD4E}"/>
              </a:ext>
            </a:extLst>
          </p:cNvPr>
          <p:cNvSpPr>
            <a:spLocks noGrp="1"/>
          </p:cNvSpPr>
          <p:nvPr>
            <p:ph type="dt" sz="half" idx="10"/>
          </p:nvPr>
        </p:nvSpPr>
        <p:spPr/>
        <p:txBody>
          <a:bodyPr/>
          <a:lstStyle/>
          <a:p>
            <a:fld id="{3377E535-F632-4895-BDCC-9A8040994033}" type="datetimeFigureOut">
              <a:rPr lang="en-IN" smtClean="0"/>
              <a:t>27-04-2022</a:t>
            </a:fld>
            <a:endParaRPr lang="en-IN"/>
          </a:p>
        </p:txBody>
      </p:sp>
      <p:sp>
        <p:nvSpPr>
          <p:cNvPr id="8" name="Footer Placeholder 7">
            <a:extLst>
              <a:ext uri="{FF2B5EF4-FFF2-40B4-BE49-F238E27FC236}">
                <a16:creationId xmlns:a16="http://schemas.microsoft.com/office/drawing/2014/main" id="{02561730-6A7E-437F-8742-2AC2AAA4F5A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4412619-87A1-4AD1-8D6E-7AD99CF53827}"/>
              </a:ext>
            </a:extLst>
          </p:cNvPr>
          <p:cNvSpPr>
            <a:spLocks noGrp="1"/>
          </p:cNvSpPr>
          <p:nvPr>
            <p:ph type="sldNum" sz="quarter" idx="12"/>
          </p:nvPr>
        </p:nvSpPr>
        <p:spPr/>
        <p:txBody>
          <a:bodyPr/>
          <a:lstStyle/>
          <a:p>
            <a:fld id="{E38E29EB-B9C9-48E1-B548-160A58E55039}" type="slidenum">
              <a:rPr lang="en-IN" smtClean="0"/>
              <a:t>‹#›</a:t>
            </a:fld>
            <a:endParaRPr lang="en-IN"/>
          </a:p>
        </p:txBody>
      </p:sp>
    </p:spTree>
    <p:extLst>
      <p:ext uri="{BB962C8B-B14F-4D97-AF65-F5344CB8AC3E}">
        <p14:creationId xmlns:p14="http://schemas.microsoft.com/office/powerpoint/2010/main" val="2781363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6885F-D337-4310-BF89-28E01D70AEF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5CED183-D9B8-4182-99F2-E5D72C52E444}"/>
              </a:ext>
            </a:extLst>
          </p:cNvPr>
          <p:cNvSpPr>
            <a:spLocks noGrp="1"/>
          </p:cNvSpPr>
          <p:nvPr>
            <p:ph type="dt" sz="half" idx="10"/>
          </p:nvPr>
        </p:nvSpPr>
        <p:spPr/>
        <p:txBody>
          <a:bodyPr/>
          <a:lstStyle/>
          <a:p>
            <a:fld id="{3377E535-F632-4895-BDCC-9A8040994033}" type="datetimeFigureOut">
              <a:rPr lang="en-IN" smtClean="0"/>
              <a:t>27-04-2022</a:t>
            </a:fld>
            <a:endParaRPr lang="en-IN"/>
          </a:p>
        </p:txBody>
      </p:sp>
      <p:sp>
        <p:nvSpPr>
          <p:cNvPr id="4" name="Footer Placeholder 3">
            <a:extLst>
              <a:ext uri="{FF2B5EF4-FFF2-40B4-BE49-F238E27FC236}">
                <a16:creationId xmlns:a16="http://schemas.microsoft.com/office/drawing/2014/main" id="{A452A064-DEEF-4F2A-97E1-6B7FDEB6EE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FCD42A2-9684-4D25-A163-9DCBA7CBCE61}"/>
              </a:ext>
            </a:extLst>
          </p:cNvPr>
          <p:cNvSpPr>
            <a:spLocks noGrp="1"/>
          </p:cNvSpPr>
          <p:nvPr>
            <p:ph type="sldNum" sz="quarter" idx="12"/>
          </p:nvPr>
        </p:nvSpPr>
        <p:spPr/>
        <p:txBody>
          <a:bodyPr/>
          <a:lstStyle/>
          <a:p>
            <a:fld id="{E38E29EB-B9C9-48E1-B548-160A58E55039}" type="slidenum">
              <a:rPr lang="en-IN" smtClean="0"/>
              <a:t>‹#›</a:t>
            </a:fld>
            <a:endParaRPr lang="en-IN"/>
          </a:p>
        </p:txBody>
      </p:sp>
    </p:spTree>
    <p:extLst>
      <p:ext uri="{BB962C8B-B14F-4D97-AF65-F5344CB8AC3E}">
        <p14:creationId xmlns:p14="http://schemas.microsoft.com/office/powerpoint/2010/main" val="413687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477804-B63C-468A-A671-D1F5CCFAD646}"/>
              </a:ext>
            </a:extLst>
          </p:cNvPr>
          <p:cNvSpPr>
            <a:spLocks noGrp="1"/>
          </p:cNvSpPr>
          <p:nvPr>
            <p:ph type="dt" sz="half" idx="10"/>
          </p:nvPr>
        </p:nvSpPr>
        <p:spPr/>
        <p:txBody>
          <a:bodyPr/>
          <a:lstStyle/>
          <a:p>
            <a:fld id="{3377E535-F632-4895-BDCC-9A8040994033}" type="datetimeFigureOut">
              <a:rPr lang="en-IN" smtClean="0"/>
              <a:t>27-04-2022</a:t>
            </a:fld>
            <a:endParaRPr lang="en-IN"/>
          </a:p>
        </p:txBody>
      </p:sp>
      <p:sp>
        <p:nvSpPr>
          <p:cNvPr id="3" name="Footer Placeholder 2">
            <a:extLst>
              <a:ext uri="{FF2B5EF4-FFF2-40B4-BE49-F238E27FC236}">
                <a16:creationId xmlns:a16="http://schemas.microsoft.com/office/drawing/2014/main" id="{67D95B64-3010-4470-BF7A-436C196BEC7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D37DFE2-5C2C-4FE2-B054-44F9E945858B}"/>
              </a:ext>
            </a:extLst>
          </p:cNvPr>
          <p:cNvSpPr>
            <a:spLocks noGrp="1"/>
          </p:cNvSpPr>
          <p:nvPr>
            <p:ph type="sldNum" sz="quarter" idx="12"/>
          </p:nvPr>
        </p:nvSpPr>
        <p:spPr/>
        <p:txBody>
          <a:bodyPr/>
          <a:lstStyle/>
          <a:p>
            <a:fld id="{E38E29EB-B9C9-48E1-B548-160A58E55039}" type="slidenum">
              <a:rPr lang="en-IN" smtClean="0"/>
              <a:t>‹#›</a:t>
            </a:fld>
            <a:endParaRPr lang="en-IN"/>
          </a:p>
        </p:txBody>
      </p:sp>
    </p:spTree>
    <p:extLst>
      <p:ext uri="{BB962C8B-B14F-4D97-AF65-F5344CB8AC3E}">
        <p14:creationId xmlns:p14="http://schemas.microsoft.com/office/powerpoint/2010/main" val="3695395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3C468-D458-4F5A-A51B-C4BEAD9520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312DB8A-09F9-42EA-A4AC-4D39AC24A9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F57F469-650C-46BA-9D16-573AC68DDF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A908C5-F6B2-4A7B-9C69-EF3CB51C0551}"/>
              </a:ext>
            </a:extLst>
          </p:cNvPr>
          <p:cNvSpPr>
            <a:spLocks noGrp="1"/>
          </p:cNvSpPr>
          <p:nvPr>
            <p:ph type="dt" sz="half" idx="10"/>
          </p:nvPr>
        </p:nvSpPr>
        <p:spPr/>
        <p:txBody>
          <a:bodyPr/>
          <a:lstStyle/>
          <a:p>
            <a:fld id="{3377E535-F632-4895-BDCC-9A8040994033}" type="datetimeFigureOut">
              <a:rPr lang="en-IN" smtClean="0"/>
              <a:t>27-04-2022</a:t>
            </a:fld>
            <a:endParaRPr lang="en-IN"/>
          </a:p>
        </p:txBody>
      </p:sp>
      <p:sp>
        <p:nvSpPr>
          <p:cNvPr id="6" name="Footer Placeholder 5">
            <a:extLst>
              <a:ext uri="{FF2B5EF4-FFF2-40B4-BE49-F238E27FC236}">
                <a16:creationId xmlns:a16="http://schemas.microsoft.com/office/drawing/2014/main" id="{81ACC855-8C0D-4D6A-86A2-6A92330E9D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1589F9-0688-42FD-BF0E-88E97BC878B5}"/>
              </a:ext>
            </a:extLst>
          </p:cNvPr>
          <p:cNvSpPr>
            <a:spLocks noGrp="1"/>
          </p:cNvSpPr>
          <p:nvPr>
            <p:ph type="sldNum" sz="quarter" idx="12"/>
          </p:nvPr>
        </p:nvSpPr>
        <p:spPr/>
        <p:txBody>
          <a:bodyPr/>
          <a:lstStyle/>
          <a:p>
            <a:fld id="{E38E29EB-B9C9-48E1-B548-160A58E55039}" type="slidenum">
              <a:rPr lang="en-IN" smtClean="0"/>
              <a:t>‹#›</a:t>
            </a:fld>
            <a:endParaRPr lang="en-IN"/>
          </a:p>
        </p:txBody>
      </p:sp>
    </p:spTree>
    <p:extLst>
      <p:ext uri="{BB962C8B-B14F-4D97-AF65-F5344CB8AC3E}">
        <p14:creationId xmlns:p14="http://schemas.microsoft.com/office/powerpoint/2010/main" val="2444597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B3AA-8C67-468F-AD1C-5D0432FAE2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186A61C-DFB2-4B7F-8A88-54DFD51001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9D5D3BF-04CE-41AD-B473-C9B2EE155B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8A1E3B-3AC9-423D-AA01-3ED349AB742A}"/>
              </a:ext>
            </a:extLst>
          </p:cNvPr>
          <p:cNvSpPr>
            <a:spLocks noGrp="1"/>
          </p:cNvSpPr>
          <p:nvPr>
            <p:ph type="dt" sz="half" idx="10"/>
          </p:nvPr>
        </p:nvSpPr>
        <p:spPr/>
        <p:txBody>
          <a:bodyPr/>
          <a:lstStyle/>
          <a:p>
            <a:fld id="{3377E535-F632-4895-BDCC-9A8040994033}" type="datetimeFigureOut">
              <a:rPr lang="en-IN" smtClean="0"/>
              <a:t>27-04-2022</a:t>
            </a:fld>
            <a:endParaRPr lang="en-IN"/>
          </a:p>
        </p:txBody>
      </p:sp>
      <p:sp>
        <p:nvSpPr>
          <p:cNvPr id="6" name="Footer Placeholder 5">
            <a:extLst>
              <a:ext uri="{FF2B5EF4-FFF2-40B4-BE49-F238E27FC236}">
                <a16:creationId xmlns:a16="http://schemas.microsoft.com/office/drawing/2014/main" id="{C64BFB13-68CB-439B-926B-31268E4A3E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26E2DA-42F1-4D0B-BE13-7102EEA6CD6F}"/>
              </a:ext>
            </a:extLst>
          </p:cNvPr>
          <p:cNvSpPr>
            <a:spLocks noGrp="1"/>
          </p:cNvSpPr>
          <p:nvPr>
            <p:ph type="sldNum" sz="quarter" idx="12"/>
          </p:nvPr>
        </p:nvSpPr>
        <p:spPr/>
        <p:txBody>
          <a:bodyPr/>
          <a:lstStyle/>
          <a:p>
            <a:fld id="{E38E29EB-B9C9-48E1-B548-160A58E55039}" type="slidenum">
              <a:rPr lang="en-IN" smtClean="0"/>
              <a:t>‹#›</a:t>
            </a:fld>
            <a:endParaRPr lang="en-IN"/>
          </a:p>
        </p:txBody>
      </p:sp>
    </p:spTree>
    <p:extLst>
      <p:ext uri="{BB962C8B-B14F-4D97-AF65-F5344CB8AC3E}">
        <p14:creationId xmlns:p14="http://schemas.microsoft.com/office/powerpoint/2010/main" val="176186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9B4AE0-1D37-417A-AEA5-D7A696EF82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DDDB21-8749-47BF-829E-B978D28DE3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2D784D-65F6-47FE-A08B-C91866E581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77E535-F632-4895-BDCC-9A8040994033}" type="datetimeFigureOut">
              <a:rPr lang="en-IN" smtClean="0"/>
              <a:t>27-04-2022</a:t>
            </a:fld>
            <a:endParaRPr lang="en-IN"/>
          </a:p>
        </p:txBody>
      </p:sp>
      <p:sp>
        <p:nvSpPr>
          <p:cNvPr id="5" name="Footer Placeholder 4">
            <a:extLst>
              <a:ext uri="{FF2B5EF4-FFF2-40B4-BE49-F238E27FC236}">
                <a16:creationId xmlns:a16="http://schemas.microsoft.com/office/drawing/2014/main" id="{E550477D-833A-408D-A6DC-4620211352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22BF1C8-C1BA-4270-AE5B-12BC551199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E29EB-B9C9-48E1-B548-160A58E55039}" type="slidenum">
              <a:rPr lang="en-IN" smtClean="0"/>
              <a:t>‹#›</a:t>
            </a:fld>
            <a:endParaRPr lang="en-IN"/>
          </a:p>
        </p:txBody>
      </p:sp>
    </p:spTree>
    <p:extLst>
      <p:ext uri="{BB962C8B-B14F-4D97-AF65-F5344CB8AC3E}">
        <p14:creationId xmlns:p14="http://schemas.microsoft.com/office/powerpoint/2010/main" val="242372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E7D6A74-B115-4A1D-A3D1-D09E2F57792E}"/>
              </a:ext>
            </a:extLst>
          </p:cNvPr>
          <p:cNvSpPr>
            <a:spLocks noGrp="1"/>
          </p:cNvSpPr>
          <p:nvPr>
            <p:ph type="ctrTitle"/>
          </p:nvPr>
        </p:nvSpPr>
        <p:spPr>
          <a:xfrm>
            <a:off x="1314824" y="735106"/>
            <a:ext cx="10053763" cy="2928470"/>
          </a:xfrm>
        </p:spPr>
        <p:txBody>
          <a:bodyPr anchor="b">
            <a:normAutofit/>
          </a:bodyPr>
          <a:lstStyle/>
          <a:p>
            <a:pPr algn="l"/>
            <a:r>
              <a:rPr lang="en-IN" sz="4800">
                <a:solidFill>
                  <a:srgbClr val="FFFFFF"/>
                </a:solidFill>
              </a:rPr>
              <a:t>INTEGRATING IPFS &amp; ELK STACK FOR RESILIENT AND QUERYABLE DATA STORAGE OVER EDGE AND FOG</a:t>
            </a:r>
          </a:p>
        </p:txBody>
      </p:sp>
      <p:sp>
        <p:nvSpPr>
          <p:cNvPr id="3" name="Subtitle 2">
            <a:extLst>
              <a:ext uri="{FF2B5EF4-FFF2-40B4-BE49-F238E27FC236}">
                <a16:creationId xmlns:a16="http://schemas.microsoft.com/office/drawing/2014/main" id="{D6E73DD6-4DF2-44A7-9ADA-AC2BEE420964}"/>
              </a:ext>
            </a:extLst>
          </p:cNvPr>
          <p:cNvSpPr>
            <a:spLocks noGrp="1"/>
          </p:cNvSpPr>
          <p:nvPr>
            <p:ph type="subTitle" idx="1"/>
          </p:nvPr>
        </p:nvSpPr>
        <p:spPr>
          <a:xfrm>
            <a:off x="1350682" y="4870824"/>
            <a:ext cx="10005951" cy="1458258"/>
          </a:xfrm>
        </p:spPr>
        <p:txBody>
          <a:bodyPr anchor="ctr">
            <a:normAutofit/>
          </a:bodyPr>
          <a:lstStyle/>
          <a:p>
            <a:pPr algn="l"/>
            <a:r>
              <a:rPr lang="en-IN"/>
              <a:t>By Akshat Kumar (S.R-19868) and Jeet Ahuja Mukesh kumar(S.R-19703)</a:t>
            </a:r>
          </a:p>
        </p:txBody>
      </p:sp>
    </p:spTree>
    <p:extLst>
      <p:ext uri="{BB962C8B-B14F-4D97-AF65-F5344CB8AC3E}">
        <p14:creationId xmlns:p14="http://schemas.microsoft.com/office/powerpoint/2010/main" val="2691052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138F56-27DC-4723-A346-D409DEECB95F}"/>
              </a:ext>
            </a:extLst>
          </p:cNvPr>
          <p:cNvSpPr>
            <a:spLocks noGrp="1"/>
          </p:cNvSpPr>
          <p:nvPr>
            <p:ph type="title"/>
          </p:nvPr>
        </p:nvSpPr>
        <p:spPr>
          <a:xfrm>
            <a:off x="1371599" y="294538"/>
            <a:ext cx="9895951" cy="1033669"/>
          </a:xfrm>
        </p:spPr>
        <p:txBody>
          <a:bodyPr>
            <a:normAutofit/>
          </a:bodyPr>
          <a:lstStyle/>
          <a:p>
            <a:endParaRPr lang="en-IN" sz="4000">
              <a:solidFill>
                <a:srgbClr val="FFFFFF"/>
              </a:solidFill>
            </a:endParaRPr>
          </a:p>
        </p:txBody>
      </p:sp>
      <p:sp>
        <p:nvSpPr>
          <p:cNvPr id="3" name="Content Placeholder 2">
            <a:extLst>
              <a:ext uri="{FF2B5EF4-FFF2-40B4-BE49-F238E27FC236}">
                <a16:creationId xmlns:a16="http://schemas.microsoft.com/office/drawing/2014/main" id="{E44AE755-2BAF-4690-BB8B-4B27EA31A6BD}"/>
              </a:ext>
            </a:extLst>
          </p:cNvPr>
          <p:cNvSpPr>
            <a:spLocks noGrp="1"/>
          </p:cNvSpPr>
          <p:nvPr>
            <p:ph idx="1"/>
          </p:nvPr>
        </p:nvSpPr>
        <p:spPr>
          <a:xfrm>
            <a:off x="459351" y="2318197"/>
            <a:ext cx="10636280" cy="3683358"/>
          </a:xfrm>
        </p:spPr>
        <p:txBody>
          <a:bodyPr anchor="ctr">
            <a:normAutofit/>
          </a:bodyPr>
          <a:lstStyle/>
          <a:p>
            <a:r>
              <a:rPr lang="en-IN" sz="2000" dirty="0"/>
              <a:t>Kibana</a:t>
            </a:r>
          </a:p>
          <a:p>
            <a:pPr lvl="1"/>
            <a:r>
              <a:rPr lang="en-IN" sz="1600" dirty="0"/>
              <a:t>It is a front end application that fits on top of ELK stack.</a:t>
            </a:r>
          </a:p>
          <a:p>
            <a:pPr lvl="1"/>
            <a:r>
              <a:rPr lang="en-IN" sz="1600" dirty="0"/>
              <a:t>It helps with visualization of the data indexed by Elastic search.</a:t>
            </a:r>
          </a:p>
          <a:p>
            <a:pPr lvl="1"/>
            <a:r>
              <a:rPr lang="en-IN" sz="1600" dirty="0"/>
              <a:t>It also provides KQL aka Kibana query language which helps with querying  over the data stored in indices and obtain necessary information.</a:t>
            </a:r>
          </a:p>
          <a:p>
            <a:pPr lvl="1"/>
            <a:r>
              <a:rPr lang="en-IN" sz="1600" dirty="0"/>
              <a:t>It shall be a useful tool for us in future as a centralized portal to view all Elasticsearch indices across the multitude of nodes.</a:t>
            </a:r>
          </a:p>
          <a:p>
            <a:pPr marL="457200" lvl="1" indent="0">
              <a:buNone/>
            </a:pPr>
            <a:endParaRPr lang="en-IN" sz="1600" dirty="0"/>
          </a:p>
        </p:txBody>
      </p:sp>
    </p:spTree>
    <p:extLst>
      <p:ext uri="{BB962C8B-B14F-4D97-AF65-F5344CB8AC3E}">
        <p14:creationId xmlns:p14="http://schemas.microsoft.com/office/powerpoint/2010/main" val="4086796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138F56-27DC-4723-A346-D409DEECB95F}"/>
              </a:ext>
            </a:extLst>
          </p:cNvPr>
          <p:cNvSpPr>
            <a:spLocks noGrp="1"/>
          </p:cNvSpPr>
          <p:nvPr>
            <p:ph type="title"/>
          </p:nvPr>
        </p:nvSpPr>
        <p:spPr>
          <a:xfrm>
            <a:off x="1371599" y="294538"/>
            <a:ext cx="9895951" cy="1033669"/>
          </a:xfrm>
        </p:spPr>
        <p:txBody>
          <a:bodyPr>
            <a:normAutofit/>
          </a:bodyPr>
          <a:lstStyle/>
          <a:p>
            <a:r>
              <a:rPr lang="en-IN" sz="4000" dirty="0">
                <a:solidFill>
                  <a:srgbClr val="FFFFFF"/>
                </a:solidFill>
              </a:rPr>
              <a:t>Proposed per-node architecture:</a:t>
            </a:r>
          </a:p>
        </p:txBody>
      </p:sp>
      <p:pic>
        <p:nvPicPr>
          <p:cNvPr id="5" name="Content Placeholder 4" descr="Diagram&#10;&#10;Description automatically generated">
            <a:extLst>
              <a:ext uri="{FF2B5EF4-FFF2-40B4-BE49-F238E27FC236}">
                <a16:creationId xmlns:a16="http://schemas.microsoft.com/office/drawing/2014/main" id="{A4EC6E7C-AEA0-4A3E-A142-75E26A4686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350" y="1885278"/>
            <a:ext cx="5548160" cy="4960383"/>
          </a:xfrm>
        </p:spPr>
      </p:pic>
      <p:sp>
        <p:nvSpPr>
          <p:cNvPr id="6" name="TextBox 5">
            <a:extLst>
              <a:ext uri="{FF2B5EF4-FFF2-40B4-BE49-F238E27FC236}">
                <a16:creationId xmlns:a16="http://schemas.microsoft.com/office/drawing/2014/main" id="{70105C0E-A9B9-4AA0-87C0-843CA3AD91A7}"/>
              </a:ext>
            </a:extLst>
          </p:cNvPr>
          <p:cNvSpPr txBox="1"/>
          <p:nvPr/>
        </p:nvSpPr>
        <p:spPr>
          <a:xfrm>
            <a:off x="6823587" y="2084439"/>
            <a:ext cx="5024284" cy="3970318"/>
          </a:xfrm>
          <a:prstGeom prst="rect">
            <a:avLst/>
          </a:prstGeom>
          <a:noFill/>
        </p:spPr>
        <p:txBody>
          <a:bodyPr wrap="square" rtlCol="0">
            <a:spAutoFit/>
          </a:bodyPr>
          <a:lstStyle/>
          <a:p>
            <a:pPr marL="285750" indent="-285750">
              <a:buFont typeface="Arial" panose="020B0604020202020204" pitchFamily="34" charset="0"/>
              <a:buChar char="•"/>
            </a:pPr>
            <a:r>
              <a:rPr lang="en-IN" dirty="0"/>
              <a:t>Sensors send data to the edge device.</a:t>
            </a:r>
          </a:p>
          <a:p>
            <a:pPr marL="285750" indent="-285750">
              <a:buFont typeface="Arial" panose="020B0604020202020204" pitchFamily="34" charset="0"/>
              <a:buChar char="•"/>
            </a:pPr>
            <a:r>
              <a:rPr lang="en-IN" dirty="0"/>
              <a:t>Edge device accumulates and creates time-sized (preferably) csv files of the info gathered on the local file system and also generates required metadata.</a:t>
            </a:r>
          </a:p>
          <a:p>
            <a:pPr marL="285750" indent="-285750">
              <a:buFont typeface="Arial" panose="020B0604020202020204" pitchFamily="34" charset="0"/>
              <a:buChar char="•"/>
            </a:pPr>
            <a:r>
              <a:rPr lang="en-IN" dirty="0"/>
              <a:t>Then the csv’s are </a:t>
            </a:r>
            <a:r>
              <a:rPr lang="en-IN" dirty="0" err="1"/>
              <a:t>unserted</a:t>
            </a:r>
            <a:r>
              <a:rPr lang="en-IN" dirty="0"/>
              <a:t> into IPFS and the generated CIDs are appended to metadata as they help in retrieving the blocks using IPFS’s API calls.</a:t>
            </a:r>
          </a:p>
          <a:p>
            <a:pPr marL="285750" indent="-285750">
              <a:buFont typeface="Arial" panose="020B0604020202020204" pitchFamily="34" charset="0"/>
              <a:buChar char="•"/>
            </a:pPr>
            <a:r>
              <a:rPr lang="en-IN" dirty="0"/>
              <a:t>The we agglomerate all metadata into one single </a:t>
            </a:r>
            <a:r>
              <a:rPr lang="en-IN" dirty="0" err="1"/>
              <a:t>json</a:t>
            </a:r>
            <a:r>
              <a:rPr lang="en-IN" dirty="0"/>
              <a:t> and push it with Logstash </a:t>
            </a:r>
            <a:r>
              <a:rPr lang="en-IN" dirty="0" err="1"/>
              <a:t>json</a:t>
            </a:r>
            <a:r>
              <a:rPr lang="en-IN" dirty="0"/>
              <a:t> filter into Elastic search where it is indexed.</a:t>
            </a:r>
          </a:p>
          <a:p>
            <a:pPr marL="285750" indent="-285750">
              <a:buFont typeface="Arial" panose="020B0604020202020204" pitchFamily="34" charset="0"/>
              <a:buChar char="•"/>
            </a:pPr>
            <a:r>
              <a:rPr lang="en-IN" dirty="0"/>
              <a:t>We an then perform basic queries on data via ELC CLI or Kibana </a:t>
            </a:r>
            <a:r>
              <a:rPr lang="en-IN" dirty="0" err="1"/>
              <a:t>WebUI</a:t>
            </a:r>
            <a:endParaRPr lang="en-IN" dirty="0"/>
          </a:p>
        </p:txBody>
      </p:sp>
    </p:spTree>
    <p:extLst>
      <p:ext uri="{BB962C8B-B14F-4D97-AF65-F5344CB8AC3E}">
        <p14:creationId xmlns:p14="http://schemas.microsoft.com/office/powerpoint/2010/main" val="3240621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94BD71-D061-4A5F-8480-69DF07A79E23}"/>
              </a:ext>
            </a:extLst>
          </p:cNvPr>
          <p:cNvSpPr>
            <a:spLocks noGrp="1"/>
          </p:cNvSpPr>
          <p:nvPr>
            <p:ph type="title"/>
          </p:nvPr>
        </p:nvSpPr>
        <p:spPr>
          <a:xfrm>
            <a:off x="466722" y="586855"/>
            <a:ext cx="3201366" cy="3387497"/>
          </a:xfrm>
        </p:spPr>
        <p:txBody>
          <a:bodyPr anchor="b">
            <a:normAutofit/>
          </a:bodyPr>
          <a:lstStyle/>
          <a:p>
            <a:pPr algn="r"/>
            <a:r>
              <a:rPr lang="en-IN" sz="4000">
                <a:solidFill>
                  <a:srgbClr val="FFFFFF"/>
                </a:solidFill>
              </a:rPr>
              <a:t>Approach:</a:t>
            </a:r>
          </a:p>
        </p:txBody>
      </p:sp>
      <p:sp>
        <p:nvSpPr>
          <p:cNvPr id="3" name="Content Placeholder 2">
            <a:extLst>
              <a:ext uri="{FF2B5EF4-FFF2-40B4-BE49-F238E27FC236}">
                <a16:creationId xmlns:a16="http://schemas.microsoft.com/office/drawing/2014/main" id="{C1EEBEBC-E50F-4D14-85E2-D063E6E90F3D}"/>
              </a:ext>
            </a:extLst>
          </p:cNvPr>
          <p:cNvSpPr>
            <a:spLocks noGrp="1"/>
          </p:cNvSpPr>
          <p:nvPr>
            <p:ph idx="1"/>
          </p:nvPr>
        </p:nvSpPr>
        <p:spPr>
          <a:xfrm>
            <a:off x="4810259" y="649480"/>
            <a:ext cx="6555347" cy="5546047"/>
          </a:xfrm>
        </p:spPr>
        <p:txBody>
          <a:bodyPr anchor="ctr">
            <a:normAutofit/>
          </a:bodyPr>
          <a:lstStyle/>
          <a:p>
            <a:r>
              <a:rPr lang="en-IN" sz="2000"/>
              <a:t>We shall be solving the above stated problem in the following stages:</a:t>
            </a:r>
          </a:p>
          <a:p>
            <a:pPr lvl="1"/>
            <a:r>
              <a:rPr lang="en-IN" sz="2000"/>
              <a:t>Study IPFS.</a:t>
            </a:r>
          </a:p>
          <a:p>
            <a:pPr lvl="1"/>
            <a:r>
              <a:rPr lang="en-IN" sz="2000"/>
              <a:t>Study ELK Stack.</a:t>
            </a:r>
          </a:p>
          <a:p>
            <a:pPr lvl="1"/>
            <a:r>
              <a:rPr lang="en-IN" sz="2000"/>
              <a:t>Find a way to package metadata into a common file.</a:t>
            </a:r>
          </a:p>
          <a:p>
            <a:pPr lvl="1"/>
            <a:r>
              <a:rPr lang="en-IN" sz="2000"/>
              <a:t>Figure out a configuration to index these metadata using elastic-search and store as key-value pairs.</a:t>
            </a:r>
          </a:p>
          <a:p>
            <a:pPr lvl="1"/>
            <a:r>
              <a:rPr lang="en-IN" sz="2000"/>
              <a:t>Query planning in terms of fields produced by Elastic-Search.</a:t>
            </a:r>
          </a:p>
          <a:p>
            <a:pPr lvl="1"/>
            <a:r>
              <a:rPr lang="en-IN" sz="2000"/>
              <a:t>Scale this mechanism  to distributed system.(Pending)</a:t>
            </a:r>
          </a:p>
          <a:p>
            <a:pPr lvl="1"/>
            <a:r>
              <a:rPr lang="en-IN" sz="2000"/>
              <a:t>Integrate the ES+IPFS into torqueDB after decoupling ElfStore. (Pending)</a:t>
            </a:r>
            <a:br>
              <a:rPr lang="en-IN" sz="2000"/>
            </a:br>
            <a:endParaRPr lang="en-IN" sz="2000"/>
          </a:p>
        </p:txBody>
      </p:sp>
    </p:spTree>
    <p:extLst>
      <p:ext uri="{BB962C8B-B14F-4D97-AF65-F5344CB8AC3E}">
        <p14:creationId xmlns:p14="http://schemas.microsoft.com/office/powerpoint/2010/main" val="1645697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1">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13">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5" name="Rectangle 14">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88FA132-27CD-432B-A053-0282EA7ED1D6}"/>
              </a:ext>
            </a:extLst>
          </p:cNvPr>
          <p:cNvSpPr>
            <a:spLocks noGrp="1"/>
          </p:cNvSpPr>
          <p:nvPr>
            <p:ph type="title"/>
          </p:nvPr>
        </p:nvSpPr>
        <p:spPr>
          <a:xfrm>
            <a:off x="1371598" y="319314"/>
            <a:ext cx="9477377" cy="1030515"/>
          </a:xfrm>
        </p:spPr>
        <p:txBody>
          <a:bodyPr anchor="ctr">
            <a:normAutofit/>
          </a:bodyPr>
          <a:lstStyle/>
          <a:p>
            <a:r>
              <a:rPr lang="en-IN" sz="4000" dirty="0">
                <a:solidFill>
                  <a:srgbClr val="FFFFFF"/>
                </a:solidFill>
              </a:rPr>
              <a:t>Experimental runs:</a:t>
            </a:r>
          </a:p>
        </p:txBody>
      </p:sp>
      <p:pic>
        <p:nvPicPr>
          <p:cNvPr id="7" name="Picture 6" descr="Text&#10;&#10;Description automatically generated">
            <a:extLst>
              <a:ext uri="{FF2B5EF4-FFF2-40B4-BE49-F238E27FC236}">
                <a16:creationId xmlns:a16="http://schemas.microsoft.com/office/drawing/2014/main" id="{E5F62BDD-AA4B-40A5-8A3D-634BE7EF74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3975" y="2050595"/>
            <a:ext cx="4612873" cy="2793133"/>
          </a:xfrm>
          <a:prstGeom prst="rect">
            <a:avLst/>
          </a:prstGeom>
        </p:spPr>
      </p:pic>
      <p:pic>
        <p:nvPicPr>
          <p:cNvPr id="5" name="Picture 4" descr="Text&#10;&#10;Description automatically generated">
            <a:extLst>
              <a:ext uri="{FF2B5EF4-FFF2-40B4-BE49-F238E27FC236}">
                <a16:creationId xmlns:a16="http://schemas.microsoft.com/office/drawing/2014/main" id="{755C93FF-ED4D-494F-8E56-99111B17A7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7671" y="2646754"/>
            <a:ext cx="4600354" cy="2021203"/>
          </a:xfrm>
          <a:prstGeom prst="rect">
            <a:avLst/>
          </a:prstGeom>
        </p:spPr>
      </p:pic>
      <p:sp>
        <p:nvSpPr>
          <p:cNvPr id="3" name="Content Placeholder 2">
            <a:extLst>
              <a:ext uri="{FF2B5EF4-FFF2-40B4-BE49-F238E27FC236}">
                <a16:creationId xmlns:a16="http://schemas.microsoft.com/office/drawing/2014/main" id="{DC8B343D-91C0-4659-B29B-BE3B263A285A}"/>
              </a:ext>
            </a:extLst>
          </p:cNvPr>
          <p:cNvSpPr>
            <a:spLocks noGrp="1"/>
          </p:cNvSpPr>
          <p:nvPr>
            <p:ph idx="1"/>
          </p:nvPr>
        </p:nvSpPr>
        <p:spPr>
          <a:xfrm>
            <a:off x="1371598" y="5070346"/>
            <a:ext cx="9496427" cy="1385266"/>
          </a:xfrm>
        </p:spPr>
        <p:txBody>
          <a:bodyPr>
            <a:normAutofit/>
          </a:bodyPr>
          <a:lstStyle/>
          <a:p>
            <a:r>
              <a:rPr lang="en-IN" sz="2000"/>
              <a:t>Initializing IPFS using init call and adding key to authenticate node on IPFS.</a:t>
            </a:r>
          </a:p>
        </p:txBody>
      </p:sp>
    </p:spTree>
    <p:extLst>
      <p:ext uri="{BB962C8B-B14F-4D97-AF65-F5344CB8AC3E}">
        <p14:creationId xmlns:p14="http://schemas.microsoft.com/office/powerpoint/2010/main" val="1930708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1">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13">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5" name="Rectangle 14">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88FA132-27CD-432B-A053-0282EA7ED1D6}"/>
              </a:ext>
            </a:extLst>
          </p:cNvPr>
          <p:cNvSpPr>
            <a:spLocks noGrp="1"/>
          </p:cNvSpPr>
          <p:nvPr>
            <p:ph type="title"/>
          </p:nvPr>
        </p:nvSpPr>
        <p:spPr>
          <a:xfrm>
            <a:off x="1371598" y="319314"/>
            <a:ext cx="9477377" cy="1030515"/>
          </a:xfrm>
        </p:spPr>
        <p:txBody>
          <a:bodyPr anchor="ctr">
            <a:normAutofit/>
          </a:bodyPr>
          <a:lstStyle/>
          <a:p>
            <a:r>
              <a:rPr lang="en-IN" sz="4000" dirty="0">
                <a:solidFill>
                  <a:srgbClr val="FFFFFF"/>
                </a:solidFill>
              </a:rPr>
              <a:t>Experimental runs:</a:t>
            </a:r>
          </a:p>
        </p:txBody>
      </p:sp>
      <p:pic>
        <p:nvPicPr>
          <p:cNvPr id="7" name="Picture 6" descr="Text&#10;&#10;Description automatically generated">
            <a:extLst>
              <a:ext uri="{FF2B5EF4-FFF2-40B4-BE49-F238E27FC236}">
                <a16:creationId xmlns:a16="http://schemas.microsoft.com/office/drawing/2014/main" id="{E5F62BDD-AA4B-40A5-8A3D-634BE7EF74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3975" y="2050595"/>
            <a:ext cx="4612873" cy="2793133"/>
          </a:xfrm>
          <a:prstGeom prst="rect">
            <a:avLst/>
          </a:prstGeom>
        </p:spPr>
      </p:pic>
      <p:pic>
        <p:nvPicPr>
          <p:cNvPr id="5" name="Picture 4" descr="Text&#10;&#10;Description automatically generated">
            <a:extLst>
              <a:ext uri="{FF2B5EF4-FFF2-40B4-BE49-F238E27FC236}">
                <a16:creationId xmlns:a16="http://schemas.microsoft.com/office/drawing/2014/main" id="{755C93FF-ED4D-494F-8E56-99111B17A7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7671" y="2646754"/>
            <a:ext cx="4600354" cy="2021203"/>
          </a:xfrm>
          <a:prstGeom prst="rect">
            <a:avLst/>
          </a:prstGeom>
        </p:spPr>
      </p:pic>
      <p:sp>
        <p:nvSpPr>
          <p:cNvPr id="3" name="Content Placeholder 2">
            <a:extLst>
              <a:ext uri="{FF2B5EF4-FFF2-40B4-BE49-F238E27FC236}">
                <a16:creationId xmlns:a16="http://schemas.microsoft.com/office/drawing/2014/main" id="{DC8B343D-91C0-4659-B29B-BE3B263A285A}"/>
              </a:ext>
            </a:extLst>
          </p:cNvPr>
          <p:cNvSpPr>
            <a:spLocks noGrp="1"/>
          </p:cNvSpPr>
          <p:nvPr>
            <p:ph idx="1"/>
          </p:nvPr>
        </p:nvSpPr>
        <p:spPr>
          <a:xfrm>
            <a:off x="1371598" y="5070346"/>
            <a:ext cx="9496427" cy="1385266"/>
          </a:xfrm>
        </p:spPr>
        <p:txBody>
          <a:bodyPr>
            <a:normAutofit/>
          </a:bodyPr>
          <a:lstStyle/>
          <a:p>
            <a:r>
              <a:rPr lang="en-IN" sz="2000"/>
              <a:t>Initializing IPFS using init call and adding key to authenticate node on IPFS.</a:t>
            </a:r>
          </a:p>
        </p:txBody>
      </p:sp>
    </p:spTree>
    <p:extLst>
      <p:ext uri="{BB962C8B-B14F-4D97-AF65-F5344CB8AC3E}">
        <p14:creationId xmlns:p14="http://schemas.microsoft.com/office/powerpoint/2010/main" val="647346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5" name="Rectangle 14">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BAF8DFE-5E9A-47B7-80D9-318716302402}"/>
              </a:ext>
            </a:extLst>
          </p:cNvPr>
          <p:cNvSpPr>
            <a:spLocks noGrp="1"/>
          </p:cNvSpPr>
          <p:nvPr>
            <p:ph type="title"/>
          </p:nvPr>
        </p:nvSpPr>
        <p:spPr>
          <a:xfrm>
            <a:off x="1371598" y="319314"/>
            <a:ext cx="9477377" cy="1030515"/>
          </a:xfrm>
        </p:spPr>
        <p:txBody>
          <a:bodyPr anchor="ctr">
            <a:normAutofit/>
          </a:bodyPr>
          <a:lstStyle/>
          <a:p>
            <a:r>
              <a:rPr lang="en-IN" sz="4000">
                <a:solidFill>
                  <a:srgbClr val="FFFFFF"/>
                </a:solidFill>
              </a:rPr>
              <a:t>Experiments(Contd.)</a:t>
            </a:r>
          </a:p>
        </p:txBody>
      </p:sp>
      <p:sp>
        <p:nvSpPr>
          <p:cNvPr id="3" name="Content Placeholder 2">
            <a:extLst>
              <a:ext uri="{FF2B5EF4-FFF2-40B4-BE49-F238E27FC236}">
                <a16:creationId xmlns:a16="http://schemas.microsoft.com/office/drawing/2014/main" id="{9B365081-C4CF-43FD-AC20-D23DE24E9ABA}"/>
              </a:ext>
            </a:extLst>
          </p:cNvPr>
          <p:cNvSpPr>
            <a:spLocks noGrp="1"/>
          </p:cNvSpPr>
          <p:nvPr>
            <p:ph idx="1"/>
          </p:nvPr>
        </p:nvSpPr>
        <p:spPr>
          <a:xfrm>
            <a:off x="1371598" y="5070346"/>
            <a:ext cx="9496427" cy="1385266"/>
          </a:xfrm>
        </p:spPr>
        <p:txBody>
          <a:bodyPr>
            <a:normAutofit/>
          </a:bodyPr>
          <a:lstStyle/>
          <a:p>
            <a:endParaRPr lang="en-IN" sz="2000" dirty="0"/>
          </a:p>
          <a:p>
            <a:endParaRPr lang="en-IN" sz="2000" dirty="0"/>
          </a:p>
          <a:p>
            <a:r>
              <a:rPr lang="en-IN" sz="2000" dirty="0"/>
              <a:t>Adding files recursively into IPFS node using default </a:t>
            </a:r>
            <a:r>
              <a:rPr lang="en-IN" sz="2000" dirty="0" err="1"/>
              <a:t>pinnings</a:t>
            </a:r>
            <a:r>
              <a:rPr lang="en-IN" sz="2000" dirty="0"/>
              <a:t>.</a:t>
            </a:r>
          </a:p>
        </p:txBody>
      </p:sp>
      <p:pic>
        <p:nvPicPr>
          <p:cNvPr id="11" name="Picture 10" descr="Text&#10;&#10;Description automatically generated">
            <a:extLst>
              <a:ext uri="{FF2B5EF4-FFF2-40B4-BE49-F238E27FC236}">
                <a16:creationId xmlns:a16="http://schemas.microsoft.com/office/drawing/2014/main" id="{A069F0EF-DAA4-4C17-B498-D9F2262B9C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1530" y="1669143"/>
            <a:ext cx="6256562" cy="3949655"/>
          </a:xfrm>
          <a:prstGeom prst="rect">
            <a:avLst/>
          </a:prstGeom>
        </p:spPr>
      </p:pic>
      <p:pic>
        <p:nvPicPr>
          <p:cNvPr id="13" name="Picture 12">
            <a:extLst>
              <a:ext uri="{FF2B5EF4-FFF2-40B4-BE49-F238E27FC236}">
                <a16:creationId xmlns:a16="http://schemas.microsoft.com/office/drawing/2014/main" id="{389C8217-C502-4EF6-95FF-E2F4DA29FE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2004" y="5618798"/>
            <a:ext cx="6256562" cy="234127"/>
          </a:xfrm>
          <a:prstGeom prst="rect">
            <a:avLst/>
          </a:prstGeom>
        </p:spPr>
      </p:pic>
    </p:spTree>
    <p:extLst>
      <p:ext uri="{BB962C8B-B14F-4D97-AF65-F5344CB8AC3E}">
        <p14:creationId xmlns:p14="http://schemas.microsoft.com/office/powerpoint/2010/main" val="479231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5" name="Rectangle 14">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BAF8DFE-5E9A-47B7-80D9-318716302402}"/>
              </a:ext>
            </a:extLst>
          </p:cNvPr>
          <p:cNvSpPr>
            <a:spLocks noGrp="1"/>
          </p:cNvSpPr>
          <p:nvPr>
            <p:ph type="title"/>
          </p:nvPr>
        </p:nvSpPr>
        <p:spPr>
          <a:xfrm>
            <a:off x="1371598" y="319314"/>
            <a:ext cx="9477377" cy="1030515"/>
          </a:xfrm>
        </p:spPr>
        <p:txBody>
          <a:bodyPr anchor="ctr">
            <a:normAutofit/>
          </a:bodyPr>
          <a:lstStyle/>
          <a:p>
            <a:r>
              <a:rPr lang="en-IN" sz="4000">
                <a:solidFill>
                  <a:srgbClr val="FFFFFF"/>
                </a:solidFill>
              </a:rPr>
              <a:t>Experiments(Contd.)</a:t>
            </a:r>
          </a:p>
        </p:txBody>
      </p:sp>
      <p:pic>
        <p:nvPicPr>
          <p:cNvPr id="7" name="Picture 6" descr="Text&#10;&#10;Description automatically generated">
            <a:extLst>
              <a:ext uri="{FF2B5EF4-FFF2-40B4-BE49-F238E27FC236}">
                <a16:creationId xmlns:a16="http://schemas.microsoft.com/office/drawing/2014/main" id="{5EB90281-A81F-4C0E-8B7E-7E9EBE1BBF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3976" y="1669143"/>
            <a:ext cx="4612874" cy="2998817"/>
          </a:xfrm>
          <a:prstGeom prst="rect">
            <a:avLst/>
          </a:prstGeom>
        </p:spPr>
      </p:pic>
      <p:pic>
        <p:nvPicPr>
          <p:cNvPr id="5" name="Picture 4" descr="Text&#10;&#10;Description automatically generated">
            <a:extLst>
              <a:ext uri="{FF2B5EF4-FFF2-40B4-BE49-F238E27FC236}">
                <a16:creationId xmlns:a16="http://schemas.microsoft.com/office/drawing/2014/main" id="{5AE3FBEE-05A4-4ED7-93D1-BCBAAEAF05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7671" y="1669143"/>
            <a:ext cx="4600354" cy="2998815"/>
          </a:xfrm>
          <a:prstGeom prst="rect">
            <a:avLst/>
          </a:prstGeom>
        </p:spPr>
      </p:pic>
      <p:sp>
        <p:nvSpPr>
          <p:cNvPr id="3" name="Content Placeholder 2">
            <a:extLst>
              <a:ext uri="{FF2B5EF4-FFF2-40B4-BE49-F238E27FC236}">
                <a16:creationId xmlns:a16="http://schemas.microsoft.com/office/drawing/2014/main" id="{9B365081-C4CF-43FD-AC20-D23DE24E9ABA}"/>
              </a:ext>
            </a:extLst>
          </p:cNvPr>
          <p:cNvSpPr>
            <a:spLocks noGrp="1"/>
          </p:cNvSpPr>
          <p:nvPr>
            <p:ph idx="1"/>
          </p:nvPr>
        </p:nvSpPr>
        <p:spPr>
          <a:xfrm>
            <a:off x="1371598" y="5070346"/>
            <a:ext cx="9496427" cy="1385266"/>
          </a:xfrm>
        </p:spPr>
        <p:txBody>
          <a:bodyPr>
            <a:normAutofit/>
          </a:bodyPr>
          <a:lstStyle/>
          <a:p>
            <a:r>
              <a:rPr lang="en-IN" sz="2000"/>
              <a:t>Configure logstash using the conf file in-order to push metadata into the elastic search server in order to index it in for of key value pair.</a:t>
            </a:r>
          </a:p>
        </p:txBody>
      </p:sp>
    </p:spTree>
    <p:extLst>
      <p:ext uri="{BB962C8B-B14F-4D97-AF65-F5344CB8AC3E}">
        <p14:creationId xmlns:p14="http://schemas.microsoft.com/office/powerpoint/2010/main" val="151694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7" name="Rectangle 16">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BAF8DFE-5E9A-47B7-80D9-318716302402}"/>
              </a:ext>
            </a:extLst>
          </p:cNvPr>
          <p:cNvSpPr>
            <a:spLocks noGrp="1"/>
          </p:cNvSpPr>
          <p:nvPr>
            <p:ph type="title"/>
          </p:nvPr>
        </p:nvSpPr>
        <p:spPr>
          <a:xfrm>
            <a:off x="1371598" y="319314"/>
            <a:ext cx="9477377" cy="1030515"/>
          </a:xfrm>
        </p:spPr>
        <p:txBody>
          <a:bodyPr anchor="ctr">
            <a:normAutofit/>
          </a:bodyPr>
          <a:lstStyle/>
          <a:p>
            <a:r>
              <a:rPr lang="en-IN" sz="4000">
                <a:solidFill>
                  <a:srgbClr val="FFFFFF"/>
                </a:solidFill>
              </a:rPr>
              <a:t>Experiments(Contd.)</a:t>
            </a:r>
          </a:p>
        </p:txBody>
      </p:sp>
      <p:pic>
        <p:nvPicPr>
          <p:cNvPr id="9" name="Picture 8" descr="Text&#10;&#10;Description automatically generated">
            <a:extLst>
              <a:ext uri="{FF2B5EF4-FFF2-40B4-BE49-F238E27FC236}">
                <a16:creationId xmlns:a16="http://schemas.microsoft.com/office/drawing/2014/main" id="{CA123D3F-89ED-485D-B667-D3A7104F0A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598" y="2050595"/>
            <a:ext cx="4565251" cy="2885199"/>
          </a:xfrm>
          <a:prstGeom prst="rect">
            <a:avLst/>
          </a:prstGeom>
        </p:spPr>
      </p:pic>
      <p:pic>
        <p:nvPicPr>
          <p:cNvPr id="5" name="Picture 4" descr="Text&#10;&#10;Description automatically generated">
            <a:extLst>
              <a:ext uri="{FF2B5EF4-FFF2-40B4-BE49-F238E27FC236}">
                <a16:creationId xmlns:a16="http://schemas.microsoft.com/office/drawing/2014/main" id="{44F4F76C-C0B3-440E-BEDD-BF4B810FE8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7671" y="2140717"/>
            <a:ext cx="4600354" cy="2795077"/>
          </a:xfrm>
          <a:prstGeom prst="rect">
            <a:avLst/>
          </a:prstGeom>
        </p:spPr>
      </p:pic>
      <p:sp>
        <p:nvSpPr>
          <p:cNvPr id="3" name="Content Placeholder 2">
            <a:extLst>
              <a:ext uri="{FF2B5EF4-FFF2-40B4-BE49-F238E27FC236}">
                <a16:creationId xmlns:a16="http://schemas.microsoft.com/office/drawing/2014/main" id="{9B365081-C4CF-43FD-AC20-D23DE24E9ABA}"/>
              </a:ext>
            </a:extLst>
          </p:cNvPr>
          <p:cNvSpPr>
            <a:spLocks noGrp="1"/>
          </p:cNvSpPr>
          <p:nvPr>
            <p:ph idx="1"/>
          </p:nvPr>
        </p:nvSpPr>
        <p:spPr>
          <a:xfrm>
            <a:off x="1371598" y="5070346"/>
            <a:ext cx="9496427" cy="1385266"/>
          </a:xfrm>
        </p:spPr>
        <p:txBody>
          <a:bodyPr>
            <a:normAutofit/>
          </a:bodyPr>
          <a:lstStyle/>
          <a:p>
            <a:r>
              <a:rPr lang="en-IN" sz="2000"/>
              <a:t>Verify if files have been inserted and indexed.</a:t>
            </a:r>
          </a:p>
        </p:txBody>
      </p:sp>
    </p:spTree>
    <p:extLst>
      <p:ext uri="{BB962C8B-B14F-4D97-AF65-F5344CB8AC3E}">
        <p14:creationId xmlns:p14="http://schemas.microsoft.com/office/powerpoint/2010/main" val="262424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5" name="Rectangle 14">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BAF8DFE-5E9A-47B7-80D9-318716302402}"/>
              </a:ext>
            </a:extLst>
          </p:cNvPr>
          <p:cNvSpPr>
            <a:spLocks noGrp="1"/>
          </p:cNvSpPr>
          <p:nvPr>
            <p:ph type="title"/>
          </p:nvPr>
        </p:nvSpPr>
        <p:spPr>
          <a:xfrm>
            <a:off x="1371598" y="319314"/>
            <a:ext cx="9477377" cy="1030515"/>
          </a:xfrm>
        </p:spPr>
        <p:txBody>
          <a:bodyPr anchor="ctr">
            <a:normAutofit/>
          </a:bodyPr>
          <a:lstStyle/>
          <a:p>
            <a:r>
              <a:rPr lang="en-IN" sz="4000">
                <a:solidFill>
                  <a:srgbClr val="FFFFFF"/>
                </a:solidFill>
              </a:rPr>
              <a:t>Experiments(Contd.)</a:t>
            </a:r>
          </a:p>
        </p:txBody>
      </p:sp>
      <p:pic>
        <p:nvPicPr>
          <p:cNvPr id="5" name="Picture 4" descr="Text&#10;&#10;Description automatically generated">
            <a:extLst>
              <a:ext uri="{FF2B5EF4-FFF2-40B4-BE49-F238E27FC236}">
                <a16:creationId xmlns:a16="http://schemas.microsoft.com/office/drawing/2014/main" id="{276F7072-37DD-4787-9140-0CAEDB2FF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6494" y="2050595"/>
            <a:ext cx="4600354" cy="2793133"/>
          </a:xfrm>
          <a:prstGeom prst="rect">
            <a:avLst/>
          </a:prstGeom>
        </p:spPr>
      </p:pic>
      <p:pic>
        <p:nvPicPr>
          <p:cNvPr id="7" name="Picture 6" descr="Graphical user interface, table&#10;&#10;Description automatically generated with medium confidence">
            <a:extLst>
              <a:ext uri="{FF2B5EF4-FFF2-40B4-BE49-F238E27FC236}">
                <a16:creationId xmlns:a16="http://schemas.microsoft.com/office/drawing/2014/main" id="{E71C0A31-A46B-4ADF-8EFD-203036ADA6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7671" y="2261476"/>
            <a:ext cx="4600354" cy="2582252"/>
          </a:xfrm>
          <a:prstGeom prst="rect">
            <a:avLst/>
          </a:prstGeom>
        </p:spPr>
      </p:pic>
      <p:sp>
        <p:nvSpPr>
          <p:cNvPr id="3" name="Content Placeholder 2">
            <a:extLst>
              <a:ext uri="{FF2B5EF4-FFF2-40B4-BE49-F238E27FC236}">
                <a16:creationId xmlns:a16="http://schemas.microsoft.com/office/drawing/2014/main" id="{9B365081-C4CF-43FD-AC20-D23DE24E9ABA}"/>
              </a:ext>
            </a:extLst>
          </p:cNvPr>
          <p:cNvSpPr>
            <a:spLocks noGrp="1"/>
          </p:cNvSpPr>
          <p:nvPr>
            <p:ph idx="1"/>
          </p:nvPr>
        </p:nvSpPr>
        <p:spPr>
          <a:xfrm>
            <a:off x="1371598" y="5070346"/>
            <a:ext cx="9496427" cy="1385266"/>
          </a:xfrm>
        </p:spPr>
        <p:txBody>
          <a:bodyPr>
            <a:normAutofit/>
          </a:bodyPr>
          <a:lstStyle/>
          <a:p>
            <a:r>
              <a:rPr lang="en-IN" sz="2000"/>
              <a:t>Launch Kibana via webui or cli inorder to modify or check indexing pattern if needed.</a:t>
            </a:r>
          </a:p>
        </p:txBody>
      </p:sp>
    </p:spTree>
    <p:extLst>
      <p:ext uri="{BB962C8B-B14F-4D97-AF65-F5344CB8AC3E}">
        <p14:creationId xmlns:p14="http://schemas.microsoft.com/office/powerpoint/2010/main" val="3315756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5" name="Rectangle 14">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BAF8DFE-5E9A-47B7-80D9-318716302402}"/>
              </a:ext>
            </a:extLst>
          </p:cNvPr>
          <p:cNvSpPr>
            <a:spLocks noGrp="1"/>
          </p:cNvSpPr>
          <p:nvPr>
            <p:ph type="title"/>
          </p:nvPr>
        </p:nvSpPr>
        <p:spPr>
          <a:xfrm>
            <a:off x="1371598" y="319314"/>
            <a:ext cx="9477377" cy="1030515"/>
          </a:xfrm>
        </p:spPr>
        <p:txBody>
          <a:bodyPr anchor="ctr">
            <a:normAutofit/>
          </a:bodyPr>
          <a:lstStyle/>
          <a:p>
            <a:r>
              <a:rPr lang="en-IN" sz="4000">
                <a:solidFill>
                  <a:srgbClr val="FFFFFF"/>
                </a:solidFill>
              </a:rPr>
              <a:t>Experiments(Contd.)</a:t>
            </a:r>
          </a:p>
        </p:txBody>
      </p:sp>
      <p:pic>
        <p:nvPicPr>
          <p:cNvPr id="7" name="Picture 6" descr="Text&#10;&#10;Description automatically generated">
            <a:extLst>
              <a:ext uri="{FF2B5EF4-FFF2-40B4-BE49-F238E27FC236}">
                <a16:creationId xmlns:a16="http://schemas.microsoft.com/office/drawing/2014/main" id="{C9AD7B15-FE28-491D-B331-5DB52982CB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3975" y="2050595"/>
            <a:ext cx="4612873" cy="2793133"/>
          </a:xfrm>
          <a:prstGeom prst="rect">
            <a:avLst/>
          </a:prstGeom>
        </p:spPr>
      </p:pic>
      <p:pic>
        <p:nvPicPr>
          <p:cNvPr id="5" name="Picture 4" descr="Text&#10;&#10;Description automatically generated">
            <a:extLst>
              <a:ext uri="{FF2B5EF4-FFF2-40B4-BE49-F238E27FC236}">
                <a16:creationId xmlns:a16="http://schemas.microsoft.com/office/drawing/2014/main" id="{C33BF1BB-E74E-4C71-8533-5AC76572CF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7671" y="2301728"/>
            <a:ext cx="4600354" cy="2541999"/>
          </a:xfrm>
          <a:prstGeom prst="rect">
            <a:avLst/>
          </a:prstGeom>
        </p:spPr>
      </p:pic>
      <p:sp>
        <p:nvSpPr>
          <p:cNvPr id="3" name="Content Placeholder 2">
            <a:extLst>
              <a:ext uri="{FF2B5EF4-FFF2-40B4-BE49-F238E27FC236}">
                <a16:creationId xmlns:a16="http://schemas.microsoft.com/office/drawing/2014/main" id="{9B365081-C4CF-43FD-AC20-D23DE24E9ABA}"/>
              </a:ext>
            </a:extLst>
          </p:cNvPr>
          <p:cNvSpPr>
            <a:spLocks noGrp="1"/>
          </p:cNvSpPr>
          <p:nvPr>
            <p:ph idx="1"/>
          </p:nvPr>
        </p:nvSpPr>
        <p:spPr>
          <a:xfrm>
            <a:off x="1371598" y="5070346"/>
            <a:ext cx="9496427" cy="1385266"/>
          </a:xfrm>
        </p:spPr>
        <p:txBody>
          <a:bodyPr>
            <a:normAutofit/>
          </a:bodyPr>
          <a:lstStyle/>
          <a:p>
            <a:r>
              <a:rPr lang="en-IN" sz="2000"/>
              <a:t>We can now retrieve the metadata values of a file using the indexes of ElasticSearch via API call. The obtained Hash for the index can be used to retrieve files from IPFS Server using IPFS API call.</a:t>
            </a:r>
          </a:p>
          <a:p>
            <a:endParaRPr lang="en-IN" sz="2000"/>
          </a:p>
        </p:txBody>
      </p:sp>
    </p:spTree>
    <p:extLst>
      <p:ext uri="{BB962C8B-B14F-4D97-AF65-F5344CB8AC3E}">
        <p14:creationId xmlns:p14="http://schemas.microsoft.com/office/powerpoint/2010/main" val="2656730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A2A2AB-EEFE-47D5-9DCC-D2E1393E4127}"/>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Introduction</a:t>
            </a:r>
          </a:p>
        </p:txBody>
      </p:sp>
      <p:sp>
        <p:nvSpPr>
          <p:cNvPr id="3" name="Content Placeholder 2">
            <a:extLst>
              <a:ext uri="{FF2B5EF4-FFF2-40B4-BE49-F238E27FC236}">
                <a16:creationId xmlns:a16="http://schemas.microsoft.com/office/drawing/2014/main" id="{7C1ECA85-6C6B-4A3A-87A9-52A9653F89F0}"/>
              </a:ext>
            </a:extLst>
          </p:cNvPr>
          <p:cNvSpPr>
            <a:spLocks noGrp="1"/>
          </p:cNvSpPr>
          <p:nvPr>
            <p:ph idx="1"/>
          </p:nvPr>
        </p:nvSpPr>
        <p:spPr>
          <a:xfrm>
            <a:off x="1371599" y="2318197"/>
            <a:ext cx="9724031" cy="3683358"/>
          </a:xfrm>
        </p:spPr>
        <p:txBody>
          <a:bodyPr anchor="ctr">
            <a:normAutofit/>
          </a:bodyPr>
          <a:lstStyle/>
          <a:p>
            <a:r>
              <a:rPr lang="en-US" sz="1700" dirty="0"/>
              <a:t>In IoT applications the data collected from an array of sensors is </a:t>
            </a:r>
            <a:r>
              <a:rPr lang="en-US" sz="1700" dirty="0" err="1"/>
              <a:t>analysed</a:t>
            </a:r>
            <a:r>
              <a:rPr lang="en-US" sz="1700" dirty="0"/>
              <a:t> and decisions are made within few seconds to control the system. </a:t>
            </a:r>
          </a:p>
          <a:p>
            <a:r>
              <a:rPr lang="en-US" sz="1700" dirty="0"/>
              <a:t>As of late, edge devices are being widely deployed, because they help gather and transmit observations from the sensors, and to enact control decisions. This has resulted in a lot of data, especially time-series data. </a:t>
            </a:r>
          </a:p>
          <a:p>
            <a:r>
              <a:rPr lang="en-US" sz="1700" dirty="0"/>
              <a:t>Although, TSDBs like </a:t>
            </a:r>
            <a:r>
              <a:rPr lang="en-US" sz="1700" dirty="0" err="1"/>
              <a:t>InfluxDB</a:t>
            </a:r>
            <a:r>
              <a:rPr lang="en-US" sz="1700" dirty="0"/>
              <a:t> are popular choices for hosting such data from sensors and perform temporal queries on the data an these TSDBs reside on the cloud.</a:t>
            </a:r>
          </a:p>
          <a:p>
            <a:r>
              <a:rPr lang="en-US" sz="1700" dirty="0"/>
              <a:t>Since the sensors producing this data and the application consuming this data tend to reside close to the edge devices, sending every query to the central cloud can incur significant latency which is an important factor to consider.</a:t>
            </a:r>
          </a:p>
          <a:p>
            <a:r>
              <a:rPr lang="en-US" sz="1700" dirty="0"/>
              <a:t>Also, we lose a lot of compute and storage potential in terms of the resources available on the edge and fog devices themselves.</a:t>
            </a:r>
            <a:endParaRPr lang="en-IN" sz="1700" dirty="0"/>
          </a:p>
        </p:txBody>
      </p:sp>
    </p:spTree>
    <p:extLst>
      <p:ext uri="{BB962C8B-B14F-4D97-AF65-F5344CB8AC3E}">
        <p14:creationId xmlns:p14="http://schemas.microsoft.com/office/powerpoint/2010/main" val="1120776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AF8DFE-5E9A-47B7-80D9-318716302402}"/>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Future work</a:t>
            </a:r>
          </a:p>
        </p:txBody>
      </p:sp>
      <p:sp>
        <p:nvSpPr>
          <p:cNvPr id="3" name="Content Placeholder 2">
            <a:extLst>
              <a:ext uri="{FF2B5EF4-FFF2-40B4-BE49-F238E27FC236}">
                <a16:creationId xmlns:a16="http://schemas.microsoft.com/office/drawing/2014/main" id="{9B365081-C4CF-43FD-AC20-D23DE24E9ABA}"/>
              </a:ext>
            </a:extLst>
          </p:cNvPr>
          <p:cNvSpPr>
            <a:spLocks noGrp="1"/>
          </p:cNvSpPr>
          <p:nvPr>
            <p:ph idx="1"/>
          </p:nvPr>
        </p:nvSpPr>
        <p:spPr>
          <a:xfrm>
            <a:off x="1371599" y="2318197"/>
            <a:ext cx="9724031" cy="3683358"/>
          </a:xfrm>
        </p:spPr>
        <p:txBody>
          <a:bodyPr anchor="ctr">
            <a:normAutofit/>
          </a:bodyPr>
          <a:lstStyle/>
          <a:p>
            <a:r>
              <a:rPr lang="en-IN" sz="2000"/>
              <a:t>Now that we have the basics down of how to integrate Elasticsearch with IPFS, we can try to move this to a more distributed system.</a:t>
            </a:r>
          </a:p>
          <a:p>
            <a:r>
              <a:rPr lang="en-IN" sz="2000"/>
              <a:t>We shall then integrate this entire system in TorqueDB lite, a distributed database for time series querying that leverages on InfluxDB to process advanced queries over accumulated data.</a:t>
            </a:r>
          </a:p>
          <a:p>
            <a:r>
              <a:rPr lang="en-IN" sz="2000"/>
              <a:t>The IPFS-ELK combination will provide a fast scalable and reliable file system to torqueDB in terms of storing data and finding required blocks as and when needed as per user queries.</a:t>
            </a:r>
          </a:p>
        </p:txBody>
      </p:sp>
    </p:spTree>
    <p:extLst>
      <p:ext uri="{BB962C8B-B14F-4D97-AF65-F5344CB8AC3E}">
        <p14:creationId xmlns:p14="http://schemas.microsoft.com/office/powerpoint/2010/main" val="2157138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5ADA7C-27F1-4B0E-B65B-3492E8F498FD}"/>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Conclusion</a:t>
            </a:r>
          </a:p>
        </p:txBody>
      </p:sp>
      <p:sp>
        <p:nvSpPr>
          <p:cNvPr id="3" name="Content Placeholder 2">
            <a:extLst>
              <a:ext uri="{FF2B5EF4-FFF2-40B4-BE49-F238E27FC236}">
                <a16:creationId xmlns:a16="http://schemas.microsoft.com/office/drawing/2014/main" id="{10E7F11F-73BC-437A-884B-64F1E3DE8AEB}"/>
              </a:ext>
            </a:extLst>
          </p:cNvPr>
          <p:cNvSpPr>
            <a:spLocks noGrp="1"/>
          </p:cNvSpPr>
          <p:nvPr>
            <p:ph idx="1"/>
          </p:nvPr>
        </p:nvSpPr>
        <p:spPr>
          <a:xfrm>
            <a:off x="1371599" y="2318197"/>
            <a:ext cx="9724031" cy="3683358"/>
          </a:xfrm>
        </p:spPr>
        <p:txBody>
          <a:bodyPr anchor="ctr">
            <a:normAutofit/>
          </a:bodyPr>
          <a:lstStyle/>
          <a:p>
            <a:r>
              <a:rPr lang="en-IN" sz="2000" dirty="0"/>
              <a:t>IPFS comes across as a strong peer to peer based distributed file storage system with huge potential in Edge computing.</a:t>
            </a:r>
          </a:p>
          <a:p>
            <a:r>
              <a:rPr lang="en-IN" sz="2000" dirty="0"/>
              <a:t>Elastic search provides a relatively easy mechanism for indexing files with support from Logstash in order to push the files into the server and Kibana provides a good playing ground to visualize and play around with indexing.</a:t>
            </a:r>
          </a:p>
          <a:p>
            <a:r>
              <a:rPr lang="en-IN" sz="2000" dirty="0"/>
              <a:t>We shall hopefully be able to integrate this combination into </a:t>
            </a:r>
            <a:r>
              <a:rPr lang="en-IN" sz="2000" dirty="0" err="1"/>
              <a:t>TorqueDB</a:t>
            </a:r>
            <a:r>
              <a:rPr lang="en-IN" sz="2000" dirty="0"/>
              <a:t> and compare results with </a:t>
            </a:r>
            <a:r>
              <a:rPr lang="en-IN" sz="2000" dirty="0" err="1"/>
              <a:t>ElfStore</a:t>
            </a:r>
            <a:r>
              <a:rPr lang="en-IN" sz="2000" dirty="0"/>
              <a:t> mechanism in near future.</a:t>
            </a:r>
          </a:p>
        </p:txBody>
      </p:sp>
    </p:spTree>
    <p:extLst>
      <p:ext uri="{BB962C8B-B14F-4D97-AF65-F5344CB8AC3E}">
        <p14:creationId xmlns:p14="http://schemas.microsoft.com/office/powerpoint/2010/main" val="2560736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EF2338-BC07-47AF-B13C-3BF0B8B730F0}"/>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Background and Related Work</a:t>
            </a:r>
          </a:p>
        </p:txBody>
      </p:sp>
      <p:sp>
        <p:nvSpPr>
          <p:cNvPr id="3" name="Content Placeholder 2">
            <a:extLst>
              <a:ext uri="{FF2B5EF4-FFF2-40B4-BE49-F238E27FC236}">
                <a16:creationId xmlns:a16="http://schemas.microsoft.com/office/drawing/2014/main" id="{75829824-8E73-4C95-BF82-0FC5D3F9D552}"/>
              </a:ext>
            </a:extLst>
          </p:cNvPr>
          <p:cNvSpPr>
            <a:spLocks noGrp="1"/>
          </p:cNvSpPr>
          <p:nvPr>
            <p:ph idx="1"/>
          </p:nvPr>
        </p:nvSpPr>
        <p:spPr>
          <a:xfrm>
            <a:off x="1371599" y="2318197"/>
            <a:ext cx="9724031" cy="3683358"/>
          </a:xfrm>
        </p:spPr>
        <p:txBody>
          <a:bodyPr anchor="ctr">
            <a:normAutofit/>
          </a:bodyPr>
          <a:lstStyle/>
          <a:p>
            <a:r>
              <a:rPr lang="en-US" sz="2000" dirty="0"/>
              <a:t>This afore-mentioned issues motivates gives us the motivation to develop an efficient storage and querying system that resides right on the edge and fog devices.</a:t>
            </a:r>
          </a:p>
          <a:p>
            <a:r>
              <a:rPr lang="en-US" sz="2000" dirty="0"/>
              <a:t>The above discussed motivation is where </a:t>
            </a:r>
            <a:r>
              <a:rPr lang="en-US" sz="2000"/>
              <a:t>TorqueDB</a:t>
            </a:r>
            <a:r>
              <a:rPr lang="en-US" sz="2000" dirty="0"/>
              <a:t> developed by Dhruv Garg, et al. comes in handy. It leverages </a:t>
            </a:r>
            <a:r>
              <a:rPr lang="en-US" sz="2000"/>
              <a:t>ElfStore</a:t>
            </a:r>
            <a:r>
              <a:rPr lang="en-US" sz="2000" dirty="0"/>
              <a:t> distributed edge local storage and </a:t>
            </a:r>
            <a:r>
              <a:rPr lang="en-US" sz="2000"/>
              <a:t>InfluxDB</a:t>
            </a:r>
            <a:r>
              <a:rPr lang="en-US" sz="2000" dirty="0"/>
              <a:t> to offer distributed time-series querying over the edge and fog devices.</a:t>
            </a:r>
          </a:p>
          <a:p>
            <a:r>
              <a:rPr lang="en-US" sz="2000" dirty="0"/>
              <a:t>We intend to make changes to these leverages by replacing </a:t>
            </a:r>
            <a:r>
              <a:rPr lang="en-US" sz="2000"/>
              <a:t>ElfStore</a:t>
            </a:r>
            <a:r>
              <a:rPr lang="en-US" sz="2000" dirty="0"/>
              <a:t> with IPFS and use </a:t>
            </a:r>
            <a:r>
              <a:rPr lang="en-US" sz="2000"/>
              <a:t>ElasticSearch</a:t>
            </a:r>
            <a:r>
              <a:rPr lang="en-US" sz="2000" dirty="0"/>
              <a:t> (ELK Stack) as an indexing mechanism in an effort to improve the efficiency and usability of the database.</a:t>
            </a:r>
            <a:endParaRPr lang="en-IN" sz="2000" dirty="0"/>
          </a:p>
        </p:txBody>
      </p:sp>
    </p:spTree>
    <p:extLst>
      <p:ext uri="{BB962C8B-B14F-4D97-AF65-F5344CB8AC3E}">
        <p14:creationId xmlns:p14="http://schemas.microsoft.com/office/powerpoint/2010/main" val="3601366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382016-FB91-4FA9-B504-D861E166B520}"/>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Problem definition</a:t>
            </a:r>
          </a:p>
        </p:txBody>
      </p:sp>
      <p:sp>
        <p:nvSpPr>
          <p:cNvPr id="3" name="Content Placeholder 2">
            <a:extLst>
              <a:ext uri="{FF2B5EF4-FFF2-40B4-BE49-F238E27FC236}">
                <a16:creationId xmlns:a16="http://schemas.microsoft.com/office/drawing/2014/main" id="{A378FCD9-27AC-4FBD-B97B-D64F17A743AA}"/>
              </a:ext>
            </a:extLst>
          </p:cNvPr>
          <p:cNvSpPr>
            <a:spLocks noGrp="1"/>
          </p:cNvSpPr>
          <p:nvPr>
            <p:ph idx="1"/>
          </p:nvPr>
        </p:nvSpPr>
        <p:spPr>
          <a:xfrm>
            <a:off x="1371599" y="2318197"/>
            <a:ext cx="9724031" cy="3683358"/>
          </a:xfrm>
        </p:spPr>
        <p:txBody>
          <a:bodyPr anchor="ctr">
            <a:normAutofit/>
          </a:bodyPr>
          <a:lstStyle/>
          <a:p>
            <a:r>
              <a:rPr lang="en-US" sz="2000" dirty="0"/>
              <a:t>The focus of this project is to integrate IPFS and ELK stack to get a powerful distributed data storage platform.</a:t>
            </a:r>
          </a:p>
          <a:p>
            <a:r>
              <a:rPr lang="en-US" sz="2000" dirty="0"/>
              <a:t>First, we focus on integrating IPFS with ELK stack on a per-node basis to get the basic functionality through.</a:t>
            </a:r>
          </a:p>
          <a:p>
            <a:r>
              <a:rPr lang="en-US" sz="2000" dirty="0"/>
              <a:t>The data to be stored in IPFS must be indexable using various fields for better query ability.</a:t>
            </a:r>
          </a:p>
          <a:p>
            <a:r>
              <a:rPr lang="en-US" sz="2000" dirty="0"/>
              <a:t>Once this is done, we shall expand this to a more distributed multi-node system (using IPFS cluster API)</a:t>
            </a:r>
          </a:p>
          <a:p>
            <a:endParaRPr lang="en-IN" sz="2000" dirty="0"/>
          </a:p>
        </p:txBody>
      </p:sp>
    </p:spTree>
    <p:extLst>
      <p:ext uri="{BB962C8B-B14F-4D97-AF65-F5344CB8AC3E}">
        <p14:creationId xmlns:p14="http://schemas.microsoft.com/office/powerpoint/2010/main" val="175575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06339B-71F8-4A81-A6E2-387751127747}"/>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About the technologies to be used:</a:t>
            </a:r>
          </a:p>
        </p:txBody>
      </p:sp>
      <p:sp>
        <p:nvSpPr>
          <p:cNvPr id="3" name="Content Placeholder 2">
            <a:extLst>
              <a:ext uri="{FF2B5EF4-FFF2-40B4-BE49-F238E27FC236}">
                <a16:creationId xmlns:a16="http://schemas.microsoft.com/office/drawing/2014/main" id="{C1D899FB-7797-4589-953B-94C308828407}"/>
              </a:ext>
            </a:extLst>
          </p:cNvPr>
          <p:cNvSpPr>
            <a:spLocks noGrp="1"/>
          </p:cNvSpPr>
          <p:nvPr>
            <p:ph idx="1"/>
          </p:nvPr>
        </p:nvSpPr>
        <p:spPr>
          <a:xfrm>
            <a:off x="614516" y="2160881"/>
            <a:ext cx="6425382" cy="3683358"/>
          </a:xfrm>
        </p:spPr>
        <p:txBody>
          <a:bodyPr anchor="ctr">
            <a:normAutofit fontScale="92500" lnSpcReduction="20000"/>
          </a:bodyPr>
          <a:lstStyle/>
          <a:p>
            <a:r>
              <a:rPr lang="en-IN" sz="2000" dirty="0"/>
              <a:t>IPFS</a:t>
            </a:r>
          </a:p>
          <a:p>
            <a:pPr lvl="1"/>
            <a:r>
              <a:rPr lang="en-US" sz="2000" dirty="0"/>
              <a:t>The Interplanetary File System is a protocol and peer-to-peer network for storing and sharing data in a distributed file system.</a:t>
            </a:r>
            <a:endParaRPr lang="en-IN" sz="2000" dirty="0"/>
          </a:p>
          <a:p>
            <a:pPr lvl="1"/>
            <a:r>
              <a:rPr lang="en-US" sz="2000" dirty="0"/>
              <a:t>A content addressed storage is employed by IPFS. i.e., for accessing data through IPFS, contents of data is being, instead of location-based addressing</a:t>
            </a:r>
            <a:r>
              <a:rPr lang="en-IN" sz="2000" dirty="0"/>
              <a:t>.</a:t>
            </a:r>
          </a:p>
          <a:p>
            <a:pPr lvl="1"/>
            <a:r>
              <a:rPr lang="en-US" sz="2000" dirty="0"/>
              <a:t>The mechanism is like BitTorrent. Instead of having a centrally located server, IPFS is built around a decentralized system of multiple host-operator nodes where each node holds a part of the total data, resulting in a resilient system of file storage and sharing</a:t>
            </a:r>
            <a:r>
              <a:rPr lang="en-IN" sz="2000" dirty="0"/>
              <a:t>.</a:t>
            </a:r>
          </a:p>
          <a:p>
            <a:pPr lvl="1"/>
            <a:r>
              <a:rPr lang="en-US" sz="2000" dirty="0"/>
              <a:t>Any node in the network can serve the required file using the content as an address, and other peers can find and request that content from any host having that content using Distributed Hash Table</a:t>
            </a:r>
            <a:r>
              <a:rPr lang="en-IN" sz="2000" dirty="0"/>
              <a:t>.</a:t>
            </a:r>
          </a:p>
        </p:txBody>
      </p:sp>
      <p:pic>
        <p:nvPicPr>
          <p:cNvPr id="9" name="Picture 8" descr="Diagram&#10;&#10;Description automatically generated">
            <a:extLst>
              <a:ext uri="{FF2B5EF4-FFF2-40B4-BE49-F238E27FC236}">
                <a16:creationId xmlns:a16="http://schemas.microsoft.com/office/drawing/2014/main" id="{F365DBD7-DE56-4F9E-8D5B-7456800451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9898" y="2160881"/>
            <a:ext cx="4548148" cy="3683359"/>
          </a:xfrm>
          <a:prstGeom prst="rect">
            <a:avLst/>
          </a:prstGeom>
        </p:spPr>
      </p:pic>
    </p:spTree>
    <p:extLst>
      <p:ext uri="{BB962C8B-B14F-4D97-AF65-F5344CB8AC3E}">
        <p14:creationId xmlns:p14="http://schemas.microsoft.com/office/powerpoint/2010/main" val="4132598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F06B65-A4A4-42BD-AF8D-8086BD1329C6}"/>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About the technologies to be used</a:t>
            </a:r>
            <a:r>
              <a:rPr lang="en-IN" sz="4000">
                <a:solidFill>
                  <a:srgbClr val="FFFFFF"/>
                </a:solidFill>
                <a:sym typeface="Wingdings" panose="05000000000000000000" pitchFamily="2" charset="2"/>
              </a:rPr>
              <a:t>: (Contd.)</a:t>
            </a:r>
            <a:endParaRPr lang="en-IN" sz="4000">
              <a:solidFill>
                <a:srgbClr val="FFFFFF"/>
              </a:solidFill>
            </a:endParaRPr>
          </a:p>
        </p:txBody>
      </p:sp>
      <p:sp>
        <p:nvSpPr>
          <p:cNvPr id="3" name="Content Placeholder 2">
            <a:extLst>
              <a:ext uri="{FF2B5EF4-FFF2-40B4-BE49-F238E27FC236}">
                <a16:creationId xmlns:a16="http://schemas.microsoft.com/office/drawing/2014/main" id="{98256DFB-F0E2-4391-A7D5-F7A3B3D58B42}"/>
              </a:ext>
            </a:extLst>
          </p:cNvPr>
          <p:cNvSpPr>
            <a:spLocks noGrp="1"/>
          </p:cNvSpPr>
          <p:nvPr>
            <p:ph idx="1"/>
          </p:nvPr>
        </p:nvSpPr>
        <p:spPr>
          <a:xfrm>
            <a:off x="672948" y="1216984"/>
            <a:ext cx="5973658" cy="5346478"/>
          </a:xfrm>
        </p:spPr>
        <p:txBody>
          <a:bodyPr anchor="ctr">
            <a:normAutofit/>
          </a:bodyPr>
          <a:lstStyle/>
          <a:p>
            <a:r>
              <a:rPr lang="en-US" sz="1400" b="0" i="0" dirty="0">
                <a:solidFill>
                  <a:srgbClr val="707480"/>
                </a:solidFill>
                <a:effectLst/>
              </a:rPr>
              <a:t>All files in the IPFS system are stored as so-called IPFS objects. Each object has a space limit where it can only store up to 256 KBs of data. In addition to the 256 KBs of data, each object can store links that refer to other IPFS objects.</a:t>
            </a:r>
          </a:p>
          <a:p>
            <a:r>
              <a:rPr lang="en-US" sz="1400" b="0" i="0" dirty="0">
                <a:solidFill>
                  <a:srgbClr val="707480"/>
                </a:solidFill>
                <a:effectLst/>
              </a:rPr>
              <a:t>If we have a file that is greater than 256 KBs worth of data, the </a:t>
            </a:r>
            <a:r>
              <a:rPr lang="en-US" sz="1400" b="0" i="0" dirty="0" err="1">
                <a:solidFill>
                  <a:srgbClr val="707480"/>
                </a:solidFill>
                <a:effectLst/>
              </a:rPr>
              <a:t>InterPlanetary</a:t>
            </a:r>
            <a:r>
              <a:rPr lang="en-US" sz="1400" b="0" i="0" dirty="0">
                <a:solidFill>
                  <a:srgbClr val="707480"/>
                </a:solidFill>
                <a:effectLst/>
              </a:rPr>
              <a:t> File System splits the file and divides it into several different objects that do not exceed the 256 KB limit. Once the file is split, the system creates one more empty object that links to all objects containing the data.</a:t>
            </a:r>
          </a:p>
          <a:p>
            <a:r>
              <a:rPr lang="en-US" sz="1400" b="0" i="0" dirty="0">
                <a:solidFill>
                  <a:srgbClr val="707480"/>
                </a:solidFill>
                <a:effectLst/>
              </a:rPr>
              <a:t>IPFS </a:t>
            </a:r>
            <a:r>
              <a:rPr lang="en-US" sz="1400" dirty="0">
                <a:solidFill>
                  <a:srgbClr val="707480"/>
                </a:solidFill>
              </a:rPr>
              <a:t>makes use of </a:t>
            </a:r>
            <a:r>
              <a:rPr lang="en-US" sz="1400" dirty="0" err="1">
                <a:solidFill>
                  <a:srgbClr val="707480"/>
                </a:solidFill>
              </a:rPr>
              <a:t>merkle</a:t>
            </a:r>
            <a:r>
              <a:rPr lang="en-US" sz="1400" dirty="0">
                <a:solidFill>
                  <a:srgbClr val="707480"/>
                </a:solidFill>
              </a:rPr>
              <a:t> DAGs, where each node will be having a unique identifier called CID that is a hash of the node’s contents.</a:t>
            </a:r>
            <a:endParaRPr lang="en-US" sz="1400" b="0" i="0" dirty="0">
              <a:solidFill>
                <a:srgbClr val="707480"/>
              </a:solidFill>
              <a:effectLst/>
            </a:endParaRPr>
          </a:p>
        </p:txBody>
      </p:sp>
      <p:pic>
        <p:nvPicPr>
          <p:cNvPr id="1026" name="Picture 2" descr="How IPFS Works Under The Hood — HappySchool">
            <a:extLst>
              <a:ext uri="{FF2B5EF4-FFF2-40B4-BE49-F238E27FC236}">
                <a16:creationId xmlns:a16="http://schemas.microsoft.com/office/drawing/2014/main" id="{9CA03110-0CA9-4096-97E1-C705154A71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8145" y="2250653"/>
            <a:ext cx="5466371" cy="3551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2991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52704A-DBC3-423C-837C-01EFCCA4B578}"/>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About the technologies to be used</a:t>
            </a:r>
            <a:r>
              <a:rPr lang="en-IN" sz="4000">
                <a:solidFill>
                  <a:srgbClr val="FFFFFF"/>
                </a:solidFill>
                <a:sym typeface="Wingdings" panose="05000000000000000000" pitchFamily="2" charset="2"/>
              </a:rPr>
              <a:t>: (Contd.)</a:t>
            </a:r>
            <a:endParaRPr lang="en-IN" sz="4000">
              <a:solidFill>
                <a:srgbClr val="FFFFFF"/>
              </a:solidFill>
            </a:endParaRPr>
          </a:p>
        </p:txBody>
      </p:sp>
      <p:sp>
        <p:nvSpPr>
          <p:cNvPr id="3" name="Content Placeholder 2">
            <a:extLst>
              <a:ext uri="{FF2B5EF4-FFF2-40B4-BE49-F238E27FC236}">
                <a16:creationId xmlns:a16="http://schemas.microsoft.com/office/drawing/2014/main" id="{E05D1FBD-67E7-4906-A5B9-9C49A10A6B0F}"/>
              </a:ext>
            </a:extLst>
          </p:cNvPr>
          <p:cNvSpPr>
            <a:spLocks noGrp="1"/>
          </p:cNvSpPr>
          <p:nvPr>
            <p:ph idx="1"/>
          </p:nvPr>
        </p:nvSpPr>
        <p:spPr>
          <a:xfrm>
            <a:off x="255639" y="1966452"/>
            <a:ext cx="11208774" cy="4286864"/>
          </a:xfrm>
        </p:spPr>
        <p:txBody>
          <a:bodyPr anchor="ctr">
            <a:normAutofit/>
          </a:bodyPr>
          <a:lstStyle/>
          <a:p>
            <a:pPr marL="0" indent="0">
              <a:buNone/>
            </a:pPr>
            <a:endParaRPr lang="en-IN" sz="1600" dirty="0"/>
          </a:p>
          <a:p>
            <a:pPr marL="0" indent="0">
              <a:buNone/>
            </a:pPr>
            <a:endParaRPr lang="en-IN" sz="1600" dirty="0"/>
          </a:p>
        </p:txBody>
      </p:sp>
      <p:sp>
        <p:nvSpPr>
          <p:cNvPr id="4" name="TextBox 3">
            <a:extLst>
              <a:ext uri="{FF2B5EF4-FFF2-40B4-BE49-F238E27FC236}">
                <a16:creationId xmlns:a16="http://schemas.microsoft.com/office/drawing/2014/main" id="{17DB917A-5230-4C29-A819-0F65BCE40889}"/>
              </a:ext>
            </a:extLst>
          </p:cNvPr>
          <p:cNvSpPr txBox="1"/>
          <p:nvPr/>
        </p:nvSpPr>
        <p:spPr>
          <a:xfrm>
            <a:off x="963561" y="1966452"/>
            <a:ext cx="3057833" cy="369332"/>
          </a:xfrm>
          <a:prstGeom prst="rect">
            <a:avLst/>
          </a:prstGeom>
          <a:noFill/>
        </p:spPr>
        <p:txBody>
          <a:bodyPr wrap="square" rtlCol="0">
            <a:spAutoFit/>
          </a:bodyPr>
          <a:lstStyle/>
          <a:p>
            <a:r>
              <a:rPr lang="en-IN" dirty="0"/>
              <a:t>ELK Stack:</a:t>
            </a:r>
          </a:p>
        </p:txBody>
      </p:sp>
      <p:pic>
        <p:nvPicPr>
          <p:cNvPr id="9" name="Picture 8" descr="Chart&#10;&#10;Description automatically generated with low confidence">
            <a:extLst>
              <a:ext uri="{FF2B5EF4-FFF2-40B4-BE49-F238E27FC236}">
                <a16:creationId xmlns:a16="http://schemas.microsoft.com/office/drawing/2014/main" id="{ECE8E19B-AD0C-4583-A6B7-D0254878C0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5329" y="2660635"/>
            <a:ext cx="8592749" cy="3134162"/>
          </a:xfrm>
          <a:prstGeom prst="rect">
            <a:avLst/>
          </a:prstGeom>
        </p:spPr>
      </p:pic>
    </p:spTree>
    <p:extLst>
      <p:ext uri="{BB962C8B-B14F-4D97-AF65-F5344CB8AC3E}">
        <p14:creationId xmlns:p14="http://schemas.microsoft.com/office/powerpoint/2010/main" val="1158679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52704A-DBC3-423C-837C-01EFCCA4B578}"/>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About the technologies to be used</a:t>
            </a:r>
            <a:r>
              <a:rPr lang="en-IN" sz="4000">
                <a:solidFill>
                  <a:srgbClr val="FFFFFF"/>
                </a:solidFill>
                <a:sym typeface="Wingdings" panose="05000000000000000000" pitchFamily="2" charset="2"/>
              </a:rPr>
              <a:t>: (Contd.)</a:t>
            </a:r>
            <a:endParaRPr lang="en-IN" sz="4000">
              <a:solidFill>
                <a:srgbClr val="FFFFFF"/>
              </a:solidFill>
            </a:endParaRPr>
          </a:p>
        </p:txBody>
      </p:sp>
      <p:sp>
        <p:nvSpPr>
          <p:cNvPr id="3" name="Content Placeholder 2">
            <a:extLst>
              <a:ext uri="{FF2B5EF4-FFF2-40B4-BE49-F238E27FC236}">
                <a16:creationId xmlns:a16="http://schemas.microsoft.com/office/drawing/2014/main" id="{E05D1FBD-67E7-4906-A5B9-9C49A10A6B0F}"/>
              </a:ext>
            </a:extLst>
          </p:cNvPr>
          <p:cNvSpPr>
            <a:spLocks noGrp="1"/>
          </p:cNvSpPr>
          <p:nvPr>
            <p:ph idx="1"/>
          </p:nvPr>
        </p:nvSpPr>
        <p:spPr>
          <a:xfrm>
            <a:off x="255639" y="1966452"/>
            <a:ext cx="11208774" cy="4286864"/>
          </a:xfrm>
        </p:spPr>
        <p:txBody>
          <a:bodyPr anchor="ctr">
            <a:normAutofit/>
          </a:bodyPr>
          <a:lstStyle/>
          <a:p>
            <a:pPr lvl="1"/>
            <a:r>
              <a:rPr lang="en-IN" sz="1600" dirty="0"/>
              <a:t>Elastic-Search</a:t>
            </a:r>
          </a:p>
          <a:p>
            <a:pPr lvl="2"/>
            <a:r>
              <a:rPr lang="en-US" sz="1600" dirty="0"/>
              <a:t>Elasticsearch is distributed, open-source search and analytics engine built using Apache Lucene and developed in Java. </a:t>
            </a:r>
            <a:endParaRPr lang="en-IN" sz="1600" dirty="0"/>
          </a:p>
          <a:p>
            <a:pPr lvl="2"/>
            <a:r>
              <a:rPr lang="en-US" sz="1600" dirty="0"/>
              <a:t>Elasticsearch allows us to store, search and analyze huge volumes of data quickly and efficiently by searching the text directly. (claimed max time of 1 second over very large datasets)</a:t>
            </a:r>
            <a:endParaRPr lang="en-IN" sz="1600" dirty="0"/>
          </a:p>
          <a:p>
            <a:pPr lvl="2"/>
            <a:r>
              <a:rPr lang="en-US" sz="1600" dirty="0"/>
              <a:t>In simpler terms, we can think of Elasticsearch as a server that receives JSON requests and gives back JSON data, all of it being leveraged with extensive REST APIs.</a:t>
            </a:r>
          </a:p>
          <a:p>
            <a:pPr lvl="2"/>
            <a:r>
              <a:rPr lang="en-US" sz="1600" dirty="0"/>
              <a:t>It uses inverted index. i.e., a HashMap-like data structure that directs from a word to a document. Elastic search distributes the tasks of searching and indexing across all the nodes in the cluster.</a:t>
            </a:r>
          </a:p>
          <a:p>
            <a:pPr lvl="2"/>
            <a:r>
              <a:rPr lang="en-US" sz="1600" dirty="0"/>
              <a:t>In our case Elastic search indexes based on the metadata. And when a client queries, the searching is done based on the meta-data. First step will be to identify using  elastic search the storage block id using the meta-data requested. </a:t>
            </a:r>
            <a:endParaRPr lang="en-IN" sz="1600" dirty="0"/>
          </a:p>
          <a:p>
            <a:endParaRPr lang="en-IN" sz="1600" dirty="0"/>
          </a:p>
        </p:txBody>
      </p:sp>
    </p:spTree>
    <p:extLst>
      <p:ext uri="{BB962C8B-B14F-4D97-AF65-F5344CB8AC3E}">
        <p14:creationId xmlns:p14="http://schemas.microsoft.com/office/powerpoint/2010/main" val="1706347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07C131-7AAF-42CF-A1C5-D97EAB62F31B}"/>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About the technologies to be used</a:t>
            </a:r>
            <a:r>
              <a:rPr lang="en-IN" sz="4000">
                <a:solidFill>
                  <a:srgbClr val="FFFFFF"/>
                </a:solidFill>
                <a:sym typeface="Wingdings" panose="05000000000000000000" pitchFamily="2" charset="2"/>
              </a:rPr>
              <a:t>: (Contd.)</a:t>
            </a:r>
            <a:endParaRPr lang="en-IN" sz="4000">
              <a:solidFill>
                <a:srgbClr val="FFFFFF"/>
              </a:solidFill>
            </a:endParaRPr>
          </a:p>
        </p:txBody>
      </p:sp>
      <p:sp>
        <p:nvSpPr>
          <p:cNvPr id="3" name="Content Placeholder 2">
            <a:extLst>
              <a:ext uri="{FF2B5EF4-FFF2-40B4-BE49-F238E27FC236}">
                <a16:creationId xmlns:a16="http://schemas.microsoft.com/office/drawing/2014/main" id="{472B3399-4AF2-4D99-BFA0-6D478BC794D2}"/>
              </a:ext>
            </a:extLst>
          </p:cNvPr>
          <p:cNvSpPr>
            <a:spLocks noGrp="1"/>
          </p:cNvSpPr>
          <p:nvPr>
            <p:ph idx="1"/>
          </p:nvPr>
        </p:nvSpPr>
        <p:spPr>
          <a:xfrm>
            <a:off x="285135" y="2318197"/>
            <a:ext cx="11307097" cy="3683358"/>
          </a:xfrm>
        </p:spPr>
        <p:txBody>
          <a:bodyPr anchor="ctr">
            <a:normAutofit/>
          </a:bodyPr>
          <a:lstStyle/>
          <a:p>
            <a:r>
              <a:rPr lang="en-IN" sz="2000" dirty="0"/>
              <a:t>Logstash</a:t>
            </a:r>
          </a:p>
          <a:p>
            <a:pPr lvl="1"/>
            <a:r>
              <a:rPr lang="en-IN" sz="1600" dirty="0"/>
              <a:t>It is a data processing pipeline used to process data on the fly and send it to the required destination.</a:t>
            </a:r>
          </a:p>
          <a:p>
            <a:pPr lvl="1"/>
            <a:r>
              <a:rPr lang="en-IN" sz="1600" dirty="0"/>
              <a:t>It helps us obtain data in required format from a variety of different filetypes.</a:t>
            </a:r>
          </a:p>
          <a:p>
            <a:pPr lvl="1"/>
            <a:r>
              <a:rPr lang="en-IN" sz="1600" dirty="0"/>
              <a:t>This is a very useful tool to extract information even if data is unstructured by making use of a variety of supported filter APIs and native regex support.</a:t>
            </a:r>
          </a:p>
          <a:p>
            <a:pPr lvl="1"/>
            <a:r>
              <a:rPr lang="en-IN" sz="1600" dirty="0"/>
              <a:t>In context of our project, we shall be using it to push metadata in bulk to the Elastic server.</a:t>
            </a:r>
          </a:p>
          <a:p>
            <a:pPr lvl="1"/>
            <a:r>
              <a:rPr lang="en-IN" sz="1600" dirty="0"/>
              <a:t>The </a:t>
            </a:r>
            <a:r>
              <a:rPr lang="en-IN" sz="1600" dirty="0" err="1"/>
              <a:t>json</a:t>
            </a:r>
            <a:r>
              <a:rPr lang="en-IN" sz="1600" dirty="0"/>
              <a:t> filter will help us maintain the keys as searchable fields inside Elasticsearch.</a:t>
            </a:r>
          </a:p>
        </p:txBody>
      </p:sp>
    </p:spTree>
    <p:extLst>
      <p:ext uri="{BB962C8B-B14F-4D97-AF65-F5344CB8AC3E}">
        <p14:creationId xmlns:p14="http://schemas.microsoft.com/office/powerpoint/2010/main" val="1243733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FAD0096238DF49AA87D3796329F491" ma:contentTypeVersion="14" ma:contentTypeDescription="Create a new document." ma:contentTypeScope="" ma:versionID="2e7eb4f14946eeb5d0e94b75f8826ed9">
  <xsd:schema xmlns:xsd="http://www.w3.org/2001/XMLSchema" xmlns:xs="http://www.w3.org/2001/XMLSchema" xmlns:p="http://schemas.microsoft.com/office/2006/metadata/properties" xmlns:ns3="97c91059-957d-40a2-9c5b-72e045873be9" xmlns:ns4="7cac4c4b-d5ee-4292-a067-1168013f08ee" targetNamespace="http://schemas.microsoft.com/office/2006/metadata/properties" ma:root="true" ma:fieldsID="43fef1b08bfd2bcfe504bec0bf34def2" ns3:_="" ns4:_="">
    <xsd:import namespace="97c91059-957d-40a2-9c5b-72e045873be9"/>
    <xsd:import namespace="7cac4c4b-d5ee-4292-a067-1168013f08e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c91059-957d-40a2-9c5b-72e045873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cac4c4b-d5ee-4292-a067-1168013f08e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590FAA-D5DD-482A-B2D2-05E21E7BB9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c91059-957d-40a2-9c5b-72e045873be9"/>
    <ds:schemaRef ds:uri="7cac4c4b-d5ee-4292-a067-1168013f08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04AAB8-9953-4464-B1A4-E3AFA6A63F17}">
  <ds:schemaRefs>
    <ds:schemaRef ds:uri="http://schemas.openxmlformats.org/package/2006/metadata/core-properties"/>
    <ds:schemaRef ds:uri="http://purl.org/dc/terms/"/>
    <ds:schemaRef ds:uri="http://schemas.microsoft.com/office/2006/documentManagement/types"/>
    <ds:schemaRef ds:uri="http://purl.org/dc/dcmitype/"/>
    <ds:schemaRef ds:uri="http://www.w3.org/XML/1998/namespace"/>
    <ds:schemaRef ds:uri="97c91059-957d-40a2-9c5b-72e045873be9"/>
    <ds:schemaRef ds:uri="http://schemas.microsoft.com/office/infopath/2007/PartnerControls"/>
    <ds:schemaRef ds:uri="http://purl.org/dc/elements/1.1/"/>
    <ds:schemaRef ds:uri="7cac4c4b-d5ee-4292-a067-1168013f08ee"/>
    <ds:schemaRef ds:uri="http://schemas.microsoft.com/office/2006/metadata/properties"/>
  </ds:schemaRefs>
</ds:datastoreItem>
</file>

<file path=customXml/itemProps3.xml><?xml version="1.0" encoding="utf-8"?>
<ds:datastoreItem xmlns:ds="http://schemas.openxmlformats.org/officeDocument/2006/customXml" ds:itemID="{76850223-F9D5-4146-BD96-A0C88EC5FE9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675</TotalTime>
  <Words>1567</Words>
  <Application>Microsoft Office PowerPoint</Application>
  <PresentationFormat>Widescreen</PresentationFormat>
  <Paragraphs>87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INTEGRATING IPFS &amp; ELK STACK FOR RESILIENT AND QUERYABLE DATA STORAGE OVER EDGE AND FOG</vt:lpstr>
      <vt:lpstr>Introduction</vt:lpstr>
      <vt:lpstr>Background and Related Work</vt:lpstr>
      <vt:lpstr>Problem definition</vt:lpstr>
      <vt:lpstr>About the technologies to be used:</vt:lpstr>
      <vt:lpstr>About the technologies to be used: (Contd.)</vt:lpstr>
      <vt:lpstr>About the technologies to be used: (Contd.)</vt:lpstr>
      <vt:lpstr>About the technologies to be used: (Contd.)</vt:lpstr>
      <vt:lpstr>About the technologies to be used: (Contd.)</vt:lpstr>
      <vt:lpstr>PowerPoint Presentation</vt:lpstr>
      <vt:lpstr>Proposed per-node architecture:</vt:lpstr>
      <vt:lpstr>Approach:</vt:lpstr>
      <vt:lpstr>Experimental runs:</vt:lpstr>
      <vt:lpstr>Experimental runs:</vt:lpstr>
      <vt:lpstr>Experiments(Contd.)</vt:lpstr>
      <vt:lpstr>Experiments(Contd.)</vt:lpstr>
      <vt:lpstr>Experiments(Contd.)</vt:lpstr>
      <vt:lpstr>Experiments(Contd.)</vt:lpstr>
      <vt:lpstr>Experiments(Contd.)</vt:lpstr>
      <vt:lpstr>Future work</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Modified TorqueDB</dc:title>
  <dc:creator>Akshat Kumar</dc:creator>
  <cp:lastModifiedBy>Akshat Kumar</cp:lastModifiedBy>
  <cp:revision>8</cp:revision>
  <dcterms:created xsi:type="dcterms:W3CDTF">2022-04-27T11:15:20Z</dcterms:created>
  <dcterms:modified xsi:type="dcterms:W3CDTF">2022-04-28T03:21:05Z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0x010100C5FAD0096238DF49AA87D3796329F491</vt:lpwstr>
  </property>
</Properties>
</file>