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9CE6B-44AC-4B25-993C-49035C2A22FC}" type="datetimeFigureOut">
              <a:rPr lang="en-US" smtClean="0"/>
              <a:t>5/4/2017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9D273-8529-4C3A-9DFE-B935993DFEC9}" type="slidenum">
              <a:rPr lang="en-US" smtClean="0"/>
              <a:t>‹#›</a:t>
            </a:fld>
            <a:endParaRPr lang="en-US"/>
          </a:p>
        </p:txBody>
      </p:sp>
    </p:spTree>
    <p:extLst>
      <p:ext uri="{BB962C8B-B14F-4D97-AF65-F5344CB8AC3E}">
        <p14:creationId xmlns:p14="http://schemas.microsoft.com/office/powerpoint/2010/main" val="158643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7E794F2-F959-4920-91ED-9DC68429012D}"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0037392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7D8E592-EC41-4845-A5D5-BB77DC6B6DCB}"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112612196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7F4EFF-2AC5-4F65-BC03-901D42349F56}"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246088340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301FED7E-B8F1-4427-853A-C139000E3EB9}"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417892979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B433AC-88B6-468E-AB44-76C45CEA1630}" type="datetime1">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8432664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706C029-8C8F-49A6-B5C0-908F420BD0F7}" type="datetime1">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47812924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5E811FAF-D1D7-47E0-9CD2-B95743A43725}" type="datetime1">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58274401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8FA4AD7-B7A6-4087-823C-AFA47C124716}" type="datetime1">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90505718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5951E-10E8-4746-991F-91AE37B21B0E}" type="datetime1">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32137978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D7F19E-6BF2-418D-B317-07E793EB3B55}" type="datetime1">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95423388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6C2DCC-0081-47FD-8E79-A000EAB04185}" type="datetime1">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B9DA2-6C95-4AD0-B251-75E01041F8B8}" type="slidenum">
              <a:rPr lang="en-US" smtClean="0"/>
              <a:t>‹#›</a:t>
            </a:fld>
            <a:endParaRPr lang="en-US"/>
          </a:p>
        </p:txBody>
      </p:sp>
    </p:spTree>
    <p:extLst>
      <p:ext uri="{BB962C8B-B14F-4D97-AF65-F5344CB8AC3E}">
        <p14:creationId xmlns:p14="http://schemas.microsoft.com/office/powerpoint/2010/main" val="78371471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17372-5591-44B3-98D3-7CAA738BA2C9}" type="datetime1">
              <a:rPr lang="en-US" smtClean="0"/>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B9DA2-6C95-4AD0-B251-75E01041F8B8}" type="slidenum">
              <a:rPr lang="en-US" smtClean="0"/>
              <a:t>‹#›</a:t>
            </a:fld>
            <a:endParaRPr lang="en-US"/>
          </a:p>
        </p:txBody>
      </p:sp>
    </p:spTree>
    <p:extLst>
      <p:ext uri="{BB962C8B-B14F-4D97-AF65-F5344CB8AC3E}">
        <p14:creationId xmlns:p14="http://schemas.microsoft.com/office/powerpoint/2010/main" val="401400717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slow">
    <p:push dir="u"/>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uku8854@colorado.edu" TargetMode="External"/><Relationship Id="rId2" Type="http://schemas.openxmlformats.org/officeDocument/2006/relationships/hyperlink" Target="mailto:jeet.baru@colorado.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On!</a:t>
            </a:r>
          </a:p>
        </p:txBody>
      </p:sp>
      <p:sp>
        <p:nvSpPr>
          <p:cNvPr id="3" name="Subtitle 2"/>
          <p:cNvSpPr>
            <a:spLocks noGrp="1"/>
          </p:cNvSpPr>
          <p:nvPr>
            <p:ph type="subTitle" idx="1"/>
          </p:nvPr>
        </p:nvSpPr>
        <p:spPr/>
        <p:txBody>
          <a:bodyPr/>
          <a:lstStyle/>
          <a:p>
            <a:r>
              <a:rPr lang="en-US" dirty="0"/>
              <a:t> ECEN 5043 – </a:t>
            </a:r>
            <a:r>
              <a:rPr lang="en-US" dirty="0" err="1"/>
              <a:t>PSoC</a:t>
            </a:r>
            <a:r>
              <a:rPr lang="en-US" dirty="0"/>
              <a:t> Project 3 – Module 4</a:t>
            </a:r>
          </a:p>
        </p:txBody>
      </p:sp>
      <p:sp>
        <p:nvSpPr>
          <p:cNvPr id="4" name="Date Placeholder 3"/>
          <p:cNvSpPr>
            <a:spLocks noGrp="1"/>
          </p:cNvSpPr>
          <p:nvPr>
            <p:ph type="dt" sz="half" idx="10"/>
          </p:nvPr>
        </p:nvSpPr>
        <p:spPr/>
        <p:txBody>
          <a:bodyPr/>
          <a:lstStyle/>
          <a:p>
            <a:fld id="{5626A148-54AC-46F8-BEC1-31489F6D5B22}"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a:t>
            </a:fld>
            <a:endParaRPr lang="en-US"/>
          </a:p>
        </p:txBody>
      </p:sp>
    </p:spTree>
    <p:extLst>
      <p:ext uri="{BB962C8B-B14F-4D97-AF65-F5344CB8AC3E}">
        <p14:creationId xmlns:p14="http://schemas.microsoft.com/office/powerpoint/2010/main" val="51427968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sp>
        <p:nvSpPr>
          <p:cNvPr id="3" name="Content Placeholder 2"/>
          <p:cNvSpPr>
            <a:spLocks noGrp="1"/>
          </p:cNvSpPr>
          <p:nvPr>
            <p:ph idx="1"/>
          </p:nvPr>
        </p:nvSpPr>
        <p:spPr/>
        <p:txBody>
          <a:bodyPr>
            <a:normAutofit/>
          </a:bodyPr>
          <a:lstStyle/>
          <a:p>
            <a:r>
              <a:rPr lang="en-US" dirty="0"/>
              <a:t>Here the bottommost layer of our implementation is taken care by the </a:t>
            </a:r>
            <a:r>
              <a:rPr lang="en-US" dirty="0" err="1"/>
              <a:t>Qsys</a:t>
            </a:r>
            <a:r>
              <a:rPr lang="en-US" dirty="0"/>
              <a:t> design. To run our application software we required a running OS. We hence run Linux – Console on the Arm A9 chip. To load Linux we mount an SD card with a Linux image on it. Since our design has a JTAG UART port connected, we observe the startup on the terminal.</a:t>
            </a:r>
          </a:p>
          <a:p>
            <a:r>
              <a:rPr lang="en-US" dirty="0"/>
              <a:t>To take care of the virtual memory address for the HPS we shall need a HPS header file that contains MACROs for addresses of the peripheral modules. This header is generated using the shell script provided on the Altera Website, executed in EDS.</a:t>
            </a:r>
          </a:p>
        </p:txBody>
      </p:sp>
      <p:sp>
        <p:nvSpPr>
          <p:cNvPr id="4" name="Date Placeholder 3"/>
          <p:cNvSpPr>
            <a:spLocks noGrp="1"/>
          </p:cNvSpPr>
          <p:nvPr>
            <p:ph type="dt" sz="half" idx="10"/>
          </p:nvPr>
        </p:nvSpPr>
        <p:spPr/>
        <p:txBody>
          <a:bodyPr/>
          <a:lstStyle/>
          <a:p>
            <a:fld id="{8E3E53C1-1E01-4403-A80F-E6215DCA8C43}"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10</a:t>
            </a:fld>
            <a:endParaRPr lang="en-US"/>
          </a:p>
        </p:txBody>
      </p:sp>
    </p:spTree>
    <p:extLst>
      <p:ext uri="{BB962C8B-B14F-4D97-AF65-F5344CB8AC3E}">
        <p14:creationId xmlns:p14="http://schemas.microsoft.com/office/powerpoint/2010/main" val="5438028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Mapping</a:t>
            </a:r>
          </a:p>
        </p:txBody>
      </p:sp>
      <p:pic>
        <p:nvPicPr>
          <p:cNvPr id="4" name="Content Placeholder 3"/>
          <p:cNvPicPr>
            <a:picLocks noGrp="1" noChangeAspect="1"/>
          </p:cNvPicPr>
          <p:nvPr>
            <p:ph idx="1"/>
          </p:nvPr>
        </p:nvPicPr>
        <p:blipFill>
          <a:blip r:embed="rId2"/>
          <a:stretch>
            <a:fillRect/>
          </a:stretch>
        </p:blipFill>
        <p:spPr>
          <a:xfrm>
            <a:off x="248478" y="2133600"/>
            <a:ext cx="11615298" cy="3761211"/>
          </a:xfrm>
          <a:prstGeom prst="rect">
            <a:avLst/>
          </a:prstGeom>
        </p:spPr>
      </p:pic>
      <p:sp>
        <p:nvSpPr>
          <p:cNvPr id="5" name="Date Placeholder 4"/>
          <p:cNvSpPr>
            <a:spLocks noGrp="1"/>
          </p:cNvSpPr>
          <p:nvPr>
            <p:ph type="dt" sz="half" idx="10"/>
          </p:nvPr>
        </p:nvSpPr>
        <p:spPr/>
        <p:txBody>
          <a:bodyPr/>
          <a:lstStyle/>
          <a:p>
            <a:fld id="{D6647758-37D8-408F-8DD2-B212B790C5A5}" type="datetime1">
              <a:rPr lang="en-US" smtClean="0"/>
              <a:t>5/4/2017</a:t>
            </a:fld>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11</a:t>
            </a:fld>
            <a:endParaRPr lang="en-US"/>
          </a:p>
        </p:txBody>
      </p:sp>
    </p:spTree>
    <p:extLst>
      <p:ext uri="{BB962C8B-B14F-4D97-AF65-F5344CB8AC3E}">
        <p14:creationId xmlns:p14="http://schemas.microsoft.com/office/powerpoint/2010/main" val="3229237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and HEX display Functions</a:t>
            </a:r>
          </a:p>
        </p:txBody>
      </p:sp>
      <p:sp>
        <p:nvSpPr>
          <p:cNvPr id="3" name="Content Placeholder 2"/>
          <p:cNvSpPr>
            <a:spLocks noGrp="1"/>
          </p:cNvSpPr>
          <p:nvPr>
            <p:ph idx="1"/>
          </p:nvPr>
        </p:nvSpPr>
        <p:spPr/>
        <p:txBody>
          <a:bodyPr>
            <a:normAutofit/>
          </a:bodyPr>
          <a:lstStyle/>
          <a:p>
            <a:r>
              <a:rPr lang="en-US" dirty="0"/>
              <a:t>Now we write functions to display meaningful data on the 7 segment display and LEDs.</a:t>
            </a:r>
          </a:p>
          <a:p>
            <a:r>
              <a:rPr lang="en-US" dirty="0"/>
              <a:t>Seven segment display can be written to using the function </a:t>
            </a:r>
            <a:r>
              <a:rPr lang="en-US" dirty="0" err="1"/>
              <a:t>alt_write_word</a:t>
            </a:r>
            <a:r>
              <a:rPr lang="en-US" dirty="0"/>
              <a:t>(h2p_lw_hex_addr+index,seg_mask). This function is defined in HW header libraries present the </a:t>
            </a:r>
            <a:r>
              <a:rPr lang="en-US" dirty="0" err="1"/>
              <a:t>the</a:t>
            </a:r>
            <a:r>
              <a:rPr lang="en-US" dirty="0"/>
              <a:t> </a:t>
            </a:r>
            <a:r>
              <a:rPr lang="en-US" dirty="0" err="1"/>
              <a:t>Quartus</a:t>
            </a:r>
            <a:r>
              <a:rPr lang="en-US" dirty="0"/>
              <a:t> directories.</a:t>
            </a:r>
          </a:p>
          <a:p>
            <a:r>
              <a:rPr lang="en-US" dirty="0"/>
              <a:t>For writing to LEDs we need to write to h2p_lw_led_addr address. </a:t>
            </a:r>
          </a:p>
          <a:p>
            <a:r>
              <a:rPr lang="en-US" dirty="0"/>
              <a:t>Using the above register and function we wrote meaningful wrapper functions to perform tasks with LEDs and HEX displays.</a:t>
            </a:r>
          </a:p>
        </p:txBody>
      </p:sp>
      <p:sp>
        <p:nvSpPr>
          <p:cNvPr id="4" name="Date Placeholder 3"/>
          <p:cNvSpPr>
            <a:spLocks noGrp="1"/>
          </p:cNvSpPr>
          <p:nvPr>
            <p:ph type="dt" sz="half" idx="10"/>
          </p:nvPr>
        </p:nvSpPr>
        <p:spPr/>
        <p:txBody>
          <a:bodyPr/>
          <a:lstStyle/>
          <a:p>
            <a:fld id="{F6C7DBAE-AA38-4ADB-BAE9-CD0371211A46}"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12</a:t>
            </a:fld>
            <a:endParaRPr lang="en-US"/>
          </a:p>
        </p:txBody>
      </p:sp>
    </p:spTree>
    <p:extLst>
      <p:ext uri="{BB962C8B-B14F-4D97-AF65-F5344CB8AC3E}">
        <p14:creationId xmlns:p14="http://schemas.microsoft.com/office/powerpoint/2010/main" val="19360166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Makefile</a:t>
            </a:r>
            <a:endParaRPr lang="en-US" dirty="0"/>
          </a:p>
        </p:txBody>
      </p:sp>
      <p:sp>
        <p:nvSpPr>
          <p:cNvPr id="3" name="Content Placeholder 2"/>
          <p:cNvSpPr>
            <a:spLocks noGrp="1"/>
          </p:cNvSpPr>
          <p:nvPr>
            <p:ph idx="1"/>
          </p:nvPr>
        </p:nvSpPr>
        <p:spPr/>
        <p:txBody>
          <a:bodyPr/>
          <a:lstStyle/>
          <a:p>
            <a:r>
              <a:rPr lang="en-US" dirty="0"/>
              <a:t>Sample </a:t>
            </a:r>
            <a:r>
              <a:rPr lang="en-US" dirty="0" err="1"/>
              <a:t>Makefile</a:t>
            </a:r>
            <a:r>
              <a:rPr lang="en-US" dirty="0"/>
              <a:t> provided by Altera has few bugs. The addresses for header files are wrong/or refer to a previous version of </a:t>
            </a:r>
            <a:r>
              <a:rPr lang="en-US" dirty="0" err="1"/>
              <a:t>Quartus</a:t>
            </a:r>
            <a:r>
              <a:rPr lang="en-US" dirty="0"/>
              <a:t> install directory. </a:t>
            </a:r>
          </a:p>
          <a:p>
            <a:r>
              <a:rPr lang="en-US" dirty="0"/>
              <a:t>We hence wrote our own </a:t>
            </a:r>
            <a:r>
              <a:rPr lang="en-US" dirty="0" err="1"/>
              <a:t>makefile</a:t>
            </a:r>
            <a:r>
              <a:rPr lang="en-US" dirty="0"/>
              <a:t> with correct paths for cross compiling our application for the A9 processor with Linux on it.</a:t>
            </a:r>
          </a:p>
        </p:txBody>
      </p:sp>
      <p:sp>
        <p:nvSpPr>
          <p:cNvPr id="4" name="Date Placeholder 3"/>
          <p:cNvSpPr>
            <a:spLocks noGrp="1"/>
          </p:cNvSpPr>
          <p:nvPr>
            <p:ph type="dt" sz="half" idx="10"/>
          </p:nvPr>
        </p:nvSpPr>
        <p:spPr/>
        <p:txBody>
          <a:bodyPr/>
          <a:lstStyle/>
          <a:p>
            <a:fld id="{38FD901C-DF44-49B4-8DA6-32EFC93DADA1}"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13</a:t>
            </a:fld>
            <a:endParaRPr lang="en-US"/>
          </a:p>
        </p:txBody>
      </p:sp>
    </p:spTree>
    <p:extLst>
      <p:ext uri="{BB962C8B-B14F-4D97-AF65-F5344CB8AC3E}">
        <p14:creationId xmlns:p14="http://schemas.microsoft.com/office/powerpoint/2010/main" val="36726813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4660" y="375851"/>
            <a:ext cx="11612658" cy="5801112"/>
          </a:xfrm>
          <a:prstGeom prst="rect">
            <a:avLst/>
          </a:prstGeom>
        </p:spPr>
      </p:pic>
      <p:sp>
        <p:nvSpPr>
          <p:cNvPr id="5" name="Date Placeholder 4"/>
          <p:cNvSpPr>
            <a:spLocks noGrp="1"/>
          </p:cNvSpPr>
          <p:nvPr>
            <p:ph type="dt" sz="half" idx="10"/>
          </p:nvPr>
        </p:nvSpPr>
        <p:spPr/>
        <p:txBody>
          <a:bodyPr/>
          <a:lstStyle/>
          <a:p>
            <a:fld id="{DB60E8D3-1DE6-4F9D-A3D9-9966CE9AAD0B}" type="datetime1">
              <a:rPr lang="en-US" smtClean="0"/>
              <a:t>5/4/2017</a:t>
            </a:fld>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14</a:t>
            </a:fld>
            <a:endParaRPr lang="en-US"/>
          </a:p>
        </p:txBody>
      </p:sp>
    </p:spTree>
    <p:extLst>
      <p:ext uri="{BB962C8B-B14F-4D97-AF65-F5344CB8AC3E}">
        <p14:creationId xmlns:p14="http://schemas.microsoft.com/office/powerpoint/2010/main" val="41331857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Software</a:t>
            </a:r>
          </a:p>
        </p:txBody>
      </p:sp>
      <p:sp>
        <p:nvSpPr>
          <p:cNvPr id="3" name="Content Placeholder 2"/>
          <p:cNvSpPr>
            <a:spLocks noGrp="1"/>
          </p:cNvSpPr>
          <p:nvPr>
            <p:ph idx="1"/>
          </p:nvPr>
        </p:nvSpPr>
        <p:spPr/>
        <p:txBody>
          <a:bodyPr>
            <a:normAutofit/>
          </a:bodyPr>
          <a:lstStyle/>
          <a:p>
            <a:r>
              <a:rPr lang="en-US" dirty="0"/>
              <a:t>We wrote our game application in C. We implemented logic for 3 games:</a:t>
            </a:r>
            <a:br>
              <a:rPr lang="en-US" dirty="0"/>
            </a:br>
            <a:r>
              <a:rPr lang="en-US" dirty="0"/>
              <a:t>1. Snakes</a:t>
            </a:r>
            <a:br>
              <a:rPr lang="en-US" dirty="0"/>
            </a:br>
            <a:r>
              <a:rPr lang="en-US" dirty="0"/>
              <a:t>2. Tic-Tac-Toe</a:t>
            </a:r>
            <a:br>
              <a:rPr lang="en-US" dirty="0"/>
            </a:br>
            <a:r>
              <a:rPr lang="en-US" dirty="0"/>
              <a:t>3. Minesweeper</a:t>
            </a:r>
          </a:p>
          <a:p>
            <a:r>
              <a:rPr lang="en-US" dirty="0"/>
              <a:t>All three games were tied together under a menu, to ensure good user experience. </a:t>
            </a:r>
          </a:p>
          <a:p>
            <a:r>
              <a:rPr lang="en-US" dirty="0"/>
              <a:t>All important events in each of the game drive LEDs and HEX displays accordingly. </a:t>
            </a:r>
          </a:p>
        </p:txBody>
      </p:sp>
      <p:sp>
        <p:nvSpPr>
          <p:cNvPr id="4" name="Date Placeholder 3"/>
          <p:cNvSpPr>
            <a:spLocks noGrp="1"/>
          </p:cNvSpPr>
          <p:nvPr>
            <p:ph type="dt" sz="half" idx="10"/>
          </p:nvPr>
        </p:nvSpPr>
        <p:spPr/>
        <p:txBody>
          <a:bodyPr/>
          <a:lstStyle/>
          <a:p>
            <a:fld id="{86B184A6-6255-4FE0-BF90-585F2DCAD986}"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15</a:t>
            </a:fld>
            <a:endParaRPr lang="en-US"/>
          </a:p>
        </p:txBody>
      </p:sp>
    </p:spTree>
    <p:extLst>
      <p:ext uri="{BB962C8B-B14F-4D97-AF65-F5344CB8AC3E}">
        <p14:creationId xmlns:p14="http://schemas.microsoft.com/office/powerpoint/2010/main" val="27681949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snakes game the 7 segment displays </a:t>
            </a:r>
            <a:r>
              <a:rPr lang="en-US" dirty="0" err="1"/>
              <a:t>continously</a:t>
            </a:r>
            <a:r>
              <a:rPr lang="en-US" dirty="0"/>
              <a:t> updates the user score in the game</a:t>
            </a:r>
          </a:p>
          <a:p>
            <a:r>
              <a:rPr lang="en-US" dirty="0"/>
              <a:t>In tic-tac-toe the display shows whose turn it is to play next and displays the outcome of the game when completed.</a:t>
            </a:r>
          </a:p>
          <a:p>
            <a:r>
              <a:rPr lang="en-US" dirty="0"/>
              <a:t>In Minesweeper the player is prompted to play next on the display. Also whether the player won/lost is displayed post the game.</a:t>
            </a:r>
          </a:p>
          <a:p>
            <a:r>
              <a:rPr lang="en-US" dirty="0"/>
              <a:t>In all 3 games the LEDs function to Blink after the game is completed.</a:t>
            </a:r>
          </a:p>
        </p:txBody>
      </p:sp>
      <p:sp>
        <p:nvSpPr>
          <p:cNvPr id="4" name="Date Placeholder 3"/>
          <p:cNvSpPr>
            <a:spLocks noGrp="1"/>
          </p:cNvSpPr>
          <p:nvPr>
            <p:ph type="dt" sz="half" idx="10"/>
          </p:nvPr>
        </p:nvSpPr>
        <p:spPr/>
        <p:txBody>
          <a:bodyPr/>
          <a:lstStyle/>
          <a:p>
            <a:fld id="{9B6E33BC-83C6-42A2-8F42-1A3D2872F690}"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16</a:t>
            </a:fld>
            <a:endParaRPr lang="en-US"/>
          </a:p>
        </p:txBody>
      </p:sp>
    </p:spTree>
    <p:extLst>
      <p:ext uri="{BB962C8B-B14F-4D97-AF65-F5344CB8AC3E}">
        <p14:creationId xmlns:p14="http://schemas.microsoft.com/office/powerpoint/2010/main" val="7874002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r>
              <a:rPr lang="en-US" dirty="0"/>
              <a:t>Percentage utilization :   	 		</a:t>
            </a:r>
            <a:r>
              <a:rPr lang="en-US" dirty="0" err="1"/>
              <a:t>Fmax</a:t>
            </a: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88" y="2401011"/>
            <a:ext cx="4671259" cy="40520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820" y="2531538"/>
            <a:ext cx="5151602" cy="1256691"/>
          </a:xfrm>
          <a:prstGeom prst="rect">
            <a:avLst/>
          </a:prstGeom>
        </p:spPr>
      </p:pic>
      <p:sp>
        <p:nvSpPr>
          <p:cNvPr id="6" name="Date Placeholder 5"/>
          <p:cNvSpPr>
            <a:spLocks noGrp="1"/>
          </p:cNvSpPr>
          <p:nvPr>
            <p:ph type="dt" sz="half" idx="10"/>
          </p:nvPr>
        </p:nvSpPr>
        <p:spPr/>
        <p:txBody>
          <a:bodyPr/>
          <a:lstStyle/>
          <a:p>
            <a:fld id="{D4438F14-4373-4275-85B2-9F2A80ED3676}" type="datetime1">
              <a:rPr lang="en-US" smtClean="0"/>
              <a:t>5/4/2017</a:t>
            </a:fld>
            <a:endParaRPr lang="en-US"/>
          </a:p>
        </p:txBody>
      </p:sp>
      <p:sp>
        <p:nvSpPr>
          <p:cNvPr id="7" name="Slide Number Placeholder 6"/>
          <p:cNvSpPr>
            <a:spLocks noGrp="1"/>
          </p:cNvSpPr>
          <p:nvPr>
            <p:ph type="sldNum" sz="quarter" idx="12"/>
          </p:nvPr>
        </p:nvSpPr>
        <p:spPr/>
        <p:txBody>
          <a:bodyPr/>
          <a:lstStyle/>
          <a:p>
            <a:fld id="{F83B9DA2-6C95-4AD0-B251-75E01041F8B8}" type="slidenum">
              <a:rPr lang="en-US" smtClean="0"/>
              <a:t>17</a:t>
            </a:fld>
            <a:endParaRPr lang="en-US"/>
          </a:p>
        </p:txBody>
      </p:sp>
    </p:spTree>
    <p:extLst>
      <p:ext uri="{BB962C8B-B14F-4D97-AF65-F5344CB8AC3E}">
        <p14:creationId xmlns:p14="http://schemas.microsoft.com/office/powerpoint/2010/main" val="4235064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709366" cy="4980123"/>
          </a:xfrm>
        </p:spPr>
        <p:txBody>
          <a:bodyPr>
            <a:normAutofit lnSpcReduction="10000"/>
          </a:bodyPr>
          <a:lstStyle/>
          <a:p>
            <a:r>
              <a:rPr lang="en-US" sz="2000" dirty="0"/>
              <a:t>Screenshots of working games</a:t>
            </a:r>
          </a:p>
          <a:p>
            <a:endParaRPr lang="en-US" dirty="0"/>
          </a:p>
          <a:p>
            <a:endParaRPr lang="en-US" dirty="0"/>
          </a:p>
          <a:p>
            <a:endParaRPr lang="en-US" dirty="0"/>
          </a:p>
          <a:p>
            <a:endParaRPr lang="en-US" dirty="0"/>
          </a:p>
          <a:p>
            <a:pPr marL="0" indent="0">
              <a:buNone/>
            </a:pPr>
            <a:r>
              <a:rPr lang="en-US" sz="1400" dirty="0"/>
              <a:t>	</a:t>
            </a:r>
          </a:p>
          <a:p>
            <a:pPr marL="0" indent="0">
              <a:buNone/>
            </a:pPr>
            <a:endParaRPr lang="en-US" sz="1400" b="1" dirty="0"/>
          </a:p>
          <a:p>
            <a:pPr marL="0" indent="0">
              <a:buNone/>
            </a:pPr>
            <a:r>
              <a:rPr lang="en-US" sz="1400" b="1" dirty="0"/>
              <a:t>	Snake Working						Mine-Sweeper</a:t>
            </a:r>
          </a:p>
          <a:p>
            <a:pPr marL="0" indent="0">
              <a:buNone/>
            </a:pPr>
            <a:endParaRPr lang="en-US" sz="1400" dirty="0"/>
          </a:p>
          <a:p>
            <a:pPr marL="0" indent="0">
              <a:buNone/>
            </a:pPr>
            <a:endParaRPr lang="en-US" dirty="0"/>
          </a:p>
          <a:p>
            <a:pPr marL="0" indent="0">
              <a:buNone/>
            </a:pPr>
            <a:endParaRPr lang="en-US" dirty="0"/>
          </a:p>
          <a:p>
            <a:pPr marL="0" indent="0">
              <a:buNone/>
            </a:pPr>
            <a:endParaRPr lang="en-US" sz="1400" dirty="0"/>
          </a:p>
          <a:p>
            <a:pPr marL="0" indent="0">
              <a:buNone/>
            </a:pPr>
            <a:r>
              <a:rPr lang="en-US" sz="1400" dirty="0"/>
              <a:t>	</a:t>
            </a:r>
            <a:r>
              <a:rPr lang="en-US" sz="1400" b="1" dirty="0"/>
              <a:t>Tic Tac Toe Working</a:t>
            </a:r>
            <a:r>
              <a:rPr lang="en-US" sz="1400" dirty="0"/>
              <a:t>						</a:t>
            </a:r>
            <a:r>
              <a:rPr lang="en-US" sz="1400" b="1" dirty="0"/>
              <a:t>Game Over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18457"/>
            <a:ext cx="4360817" cy="21380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664" y="2360812"/>
            <a:ext cx="3829182" cy="20239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62180"/>
            <a:ext cx="5654632" cy="126703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9521" y="4962180"/>
            <a:ext cx="2586446" cy="1454876"/>
          </a:xfrm>
          <a:prstGeom prst="rect">
            <a:avLst/>
          </a:prstGeom>
        </p:spPr>
      </p:pic>
      <p:sp>
        <p:nvSpPr>
          <p:cNvPr id="8" name="Date Placeholder 7"/>
          <p:cNvSpPr>
            <a:spLocks noGrp="1"/>
          </p:cNvSpPr>
          <p:nvPr>
            <p:ph type="dt" sz="half" idx="10"/>
          </p:nvPr>
        </p:nvSpPr>
        <p:spPr/>
        <p:txBody>
          <a:bodyPr/>
          <a:lstStyle/>
          <a:p>
            <a:fld id="{69D1E3B0-629D-4F93-B4D7-FFD06C4FEDCB}" type="datetime1">
              <a:rPr lang="en-US" smtClean="0"/>
              <a:t>5/4/2017</a:t>
            </a:fld>
            <a:endParaRPr lang="en-US"/>
          </a:p>
        </p:txBody>
      </p:sp>
      <p:sp>
        <p:nvSpPr>
          <p:cNvPr id="9" name="Slide Number Placeholder 8"/>
          <p:cNvSpPr>
            <a:spLocks noGrp="1"/>
          </p:cNvSpPr>
          <p:nvPr>
            <p:ph type="sldNum" sz="quarter" idx="12"/>
          </p:nvPr>
        </p:nvSpPr>
        <p:spPr/>
        <p:txBody>
          <a:bodyPr/>
          <a:lstStyle/>
          <a:p>
            <a:fld id="{F83B9DA2-6C95-4AD0-B251-75E01041F8B8}" type="slidenum">
              <a:rPr lang="en-US" smtClean="0"/>
              <a:t>18</a:t>
            </a:fld>
            <a:endParaRPr lang="en-US"/>
          </a:p>
        </p:txBody>
      </p:sp>
    </p:spTree>
    <p:extLst>
      <p:ext uri="{BB962C8B-B14F-4D97-AF65-F5344CB8AC3E}">
        <p14:creationId xmlns:p14="http://schemas.microsoft.com/office/powerpoint/2010/main" val="130510063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Demonstration</a:t>
            </a:r>
          </a:p>
        </p:txBody>
      </p:sp>
      <p:sp>
        <p:nvSpPr>
          <p:cNvPr id="4" name="Date Placeholder 3"/>
          <p:cNvSpPr>
            <a:spLocks noGrp="1"/>
          </p:cNvSpPr>
          <p:nvPr>
            <p:ph type="dt" sz="half" idx="10"/>
          </p:nvPr>
        </p:nvSpPr>
        <p:spPr/>
        <p:txBody>
          <a:bodyPr/>
          <a:lstStyle/>
          <a:p>
            <a:fld id="{319AC166-5E56-4533-81D8-CF4F6B5CE43A}"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19</a:t>
            </a:fld>
            <a:endParaRPr lang="en-US"/>
          </a:p>
        </p:txBody>
      </p:sp>
    </p:spTree>
    <p:extLst>
      <p:ext uri="{BB962C8B-B14F-4D97-AF65-F5344CB8AC3E}">
        <p14:creationId xmlns:p14="http://schemas.microsoft.com/office/powerpoint/2010/main" val="4773077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Team</a:t>
            </a:r>
          </a:p>
        </p:txBody>
      </p:sp>
      <p:sp>
        <p:nvSpPr>
          <p:cNvPr id="3" name="Content Placeholder 2"/>
          <p:cNvSpPr>
            <a:spLocks noGrp="1"/>
          </p:cNvSpPr>
          <p:nvPr>
            <p:ph idx="1"/>
          </p:nvPr>
        </p:nvSpPr>
        <p:spPr/>
        <p:txBody>
          <a:bodyPr>
            <a:normAutofit/>
          </a:bodyPr>
          <a:lstStyle/>
          <a:p>
            <a:endParaRPr lang="en-US" dirty="0"/>
          </a:p>
          <a:p>
            <a:r>
              <a:rPr lang="en-US" dirty="0"/>
              <a:t>Jeet Baru</a:t>
            </a:r>
            <a:br>
              <a:rPr lang="en-US" dirty="0"/>
            </a:br>
            <a:r>
              <a:rPr lang="en-US" u="sng" dirty="0">
                <a:hlinkClick r:id="rId2"/>
              </a:rPr>
              <a:t>jeet.baru@colorado.edu</a:t>
            </a:r>
            <a:br>
              <a:rPr lang="en-US" dirty="0"/>
            </a:br>
            <a:r>
              <a:rPr lang="en-US" dirty="0"/>
              <a:t>107189037</a:t>
            </a:r>
            <a:br>
              <a:rPr lang="en-US" dirty="0"/>
            </a:br>
            <a:br>
              <a:rPr lang="en-US" dirty="0"/>
            </a:br>
            <a:endParaRPr lang="en-US" dirty="0"/>
          </a:p>
          <a:p>
            <a:r>
              <a:rPr lang="en-US" dirty="0" err="1"/>
              <a:t>Sudeep</a:t>
            </a:r>
            <a:r>
              <a:rPr lang="en-US" dirty="0"/>
              <a:t> </a:t>
            </a:r>
            <a:r>
              <a:rPr lang="en-US" dirty="0" err="1"/>
              <a:t>Kulkarniirlekar</a:t>
            </a:r>
            <a:br>
              <a:rPr lang="en-US" dirty="0"/>
            </a:br>
            <a:r>
              <a:rPr lang="en-US" u="sng" dirty="0">
                <a:hlinkClick r:id="rId3"/>
              </a:rPr>
              <a:t>suku8854@colorado.edu</a:t>
            </a:r>
            <a:br>
              <a:rPr lang="en-US" dirty="0"/>
            </a:br>
            <a:r>
              <a:rPr lang="en-US" dirty="0"/>
              <a:t>106996755</a:t>
            </a:r>
          </a:p>
          <a:p>
            <a:endParaRPr lang="en-US" dirty="0"/>
          </a:p>
        </p:txBody>
      </p:sp>
      <p:sp>
        <p:nvSpPr>
          <p:cNvPr id="4" name="Date Placeholder 3"/>
          <p:cNvSpPr>
            <a:spLocks noGrp="1"/>
          </p:cNvSpPr>
          <p:nvPr>
            <p:ph type="dt" sz="half" idx="10"/>
          </p:nvPr>
        </p:nvSpPr>
        <p:spPr/>
        <p:txBody>
          <a:bodyPr/>
          <a:lstStyle/>
          <a:p>
            <a:fld id="{F540EAED-A8E5-4248-903F-1F0F23C020C8}"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2</a:t>
            </a:fld>
            <a:endParaRPr lang="en-US"/>
          </a:p>
        </p:txBody>
      </p:sp>
    </p:spTree>
    <p:extLst>
      <p:ext uri="{BB962C8B-B14F-4D97-AF65-F5344CB8AC3E}">
        <p14:creationId xmlns:p14="http://schemas.microsoft.com/office/powerpoint/2010/main" val="10968388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p>
          <a:p>
            <a:r>
              <a:rPr lang="en-US" b="1" dirty="0"/>
              <a:t>Lab1 pdf</a:t>
            </a:r>
            <a:r>
              <a:rPr lang="en-US" dirty="0"/>
              <a:t>: ftp://ftp.altera.com/up/pub/Altera_Material/Laboratory_Exercises/Digital_Logic/DE1-SoC/vhdl/lab1_VHDL.pdf </a:t>
            </a:r>
          </a:p>
          <a:p>
            <a:r>
              <a:rPr lang="en-US" b="1" dirty="0"/>
              <a:t>Lab5.pdf</a:t>
            </a:r>
            <a:r>
              <a:rPr lang="en-US" dirty="0"/>
              <a:t>: ftp://ftp.altera.com/up/pub/Intel_Material/Laboratory_Exercises/Digital_Logic/Verilog/lab5.pdf </a:t>
            </a:r>
          </a:p>
          <a:p>
            <a:r>
              <a:rPr lang="en-US" dirty="0"/>
              <a:t> </a:t>
            </a:r>
            <a:r>
              <a:rPr lang="en-US" b="1" dirty="0"/>
              <a:t>Getting started with PYNQ</a:t>
            </a:r>
            <a:r>
              <a:rPr lang="en-US" dirty="0"/>
              <a:t>: http://pynq.readthedocs.io/en/latest/1_getting_started.html </a:t>
            </a:r>
          </a:p>
          <a:p>
            <a:r>
              <a:rPr lang="en-US" b="1" dirty="0"/>
              <a:t>Using </a:t>
            </a:r>
            <a:r>
              <a:rPr lang="en-US" b="1" dirty="0" err="1"/>
              <a:t>asyncio</a:t>
            </a:r>
            <a:r>
              <a:rPr lang="en-US" b="1" dirty="0"/>
              <a:t> buttons</a:t>
            </a:r>
            <a:r>
              <a:rPr lang="en-US" dirty="0"/>
              <a:t>: https://github.com/Xilinx/PYNQ/blob/master/Pynq-Z1/notebooks/examples/asyncio_buttons.ipynb </a:t>
            </a:r>
          </a:p>
          <a:p>
            <a:r>
              <a:rPr lang="en-US" b="1" dirty="0"/>
              <a:t>HPS LEDs</a:t>
            </a:r>
            <a:r>
              <a:rPr lang="en-US" dirty="0"/>
              <a:t>: http://terasic.yubacollegecompsci.com/resources/My_First_HPS-Fpga.pdf </a:t>
            </a:r>
          </a:p>
          <a:p>
            <a:r>
              <a:rPr lang="en-US" b="1" dirty="0"/>
              <a:t>HPS 7-seg</a:t>
            </a:r>
            <a:r>
              <a:rPr lang="en-US" dirty="0"/>
              <a:t>: http://blog.embedded.pro/7-segment/ </a:t>
            </a:r>
          </a:p>
          <a:p>
            <a:r>
              <a:rPr lang="en-US" b="1" dirty="0"/>
              <a:t>Minesweeper C</a:t>
            </a:r>
            <a:r>
              <a:rPr lang="en-US" dirty="0"/>
              <a:t> code reference: http://raitonshiden.weebly.com/uploads/1/7/7/8/17784759/minesweeper_v_1.0.c </a:t>
            </a:r>
          </a:p>
          <a:p>
            <a:r>
              <a:rPr lang="en-US" b="1" dirty="0"/>
              <a:t>Snake C</a:t>
            </a:r>
            <a:r>
              <a:rPr lang="en-US" dirty="0"/>
              <a:t> code reference: http://matthewvlietstra.com/data/uploads/Snake_Game/snake.c </a:t>
            </a:r>
          </a:p>
          <a:p>
            <a:pPr marL="0" indent="0">
              <a:buNone/>
            </a:pPr>
            <a:endParaRPr lang="en-US" dirty="0"/>
          </a:p>
        </p:txBody>
      </p:sp>
      <p:sp>
        <p:nvSpPr>
          <p:cNvPr id="4" name="Date Placeholder 3"/>
          <p:cNvSpPr>
            <a:spLocks noGrp="1"/>
          </p:cNvSpPr>
          <p:nvPr>
            <p:ph type="dt" sz="half" idx="10"/>
          </p:nvPr>
        </p:nvSpPr>
        <p:spPr/>
        <p:txBody>
          <a:bodyPr/>
          <a:lstStyle/>
          <a:p>
            <a:fld id="{2584D802-2E54-465D-8197-5DBBAC15115E}"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20</a:t>
            </a:fld>
            <a:endParaRPr lang="en-US"/>
          </a:p>
        </p:txBody>
      </p:sp>
    </p:spTree>
    <p:extLst>
      <p:ext uri="{BB962C8B-B14F-4D97-AF65-F5344CB8AC3E}">
        <p14:creationId xmlns:p14="http://schemas.microsoft.com/office/powerpoint/2010/main" val="320584378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dirty="0"/>
              <a:t>Questions?</a:t>
            </a:r>
          </a:p>
        </p:txBody>
      </p:sp>
      <p:sp>
        <p:nvSpPr>
          <p:cNvPr id="4" name="Date Placeholder 3"/>
          <p:cNvSpPr>
            <a:spLocks noGrp="1"/>
          </p:cNvSpPr>
          <p:nvPr>
            <p:ph type="dt" sz="half" idx="10"/>
          </p:nvPr>
        </p:nvSpPr>
        <p:spPr/>
        <p:txBody>
          <a:bodyPr/>
          <a:lstStyle/>
          <a:p>
            <a:fld id="{82C09599-478E-43E5-9703-3D897222359D}"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21</a:t>
            </a:fld>
            <a:endParaRPr lang="en-US"/>
          </a:p>
        </p:txBody>
      </p:sp>
    </p:spTree>
    <p:extLst>
      <p:ext uri="{BB962C8B-B14F-4D97-AF65-F5344CB8AC3E}">
        <p14:creationId xmlns:p14="http://schemas.microsoft.com/office/powerpoint/2010/main" val="32374647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 the Module 4 of Project 3, we are required to design a system on either De1-SoC or XILINX PYNQ board make use of its power and flexibility.</a:t>
            </a:r>
          </a:p>
          <a:p>
            <a:r>
              <a:rPr lang="en-US" dirty="0"/>
              <a:t>We proposed to implement a Game on the De1-Soc device. We planed to implement the game as an application software that runs on </a:t>
            </a:r>
            <a:r>
              <a:rPr lang="en-US" dirty="0" err="1"/>
              <a:t>linux</a:t>
            </a:r>
            <a:r>
              <a:rPr lang="en-US" dirty="0"/>
              <a:t> booted HPS. This application shall communicate with the FPGA fabric via the AXI bus. On the fabric we shall have connections with the Parallel IOs used in 7 segment display and the LEDs.</a:t>
            </a:r>
          </a:p>
        </p:txBody>
      </p:sp>
      <p:sp>
        <p:nvSpPr>
          <p:cNvPr id="4" name="Date Placeholder 3"/>
          <p:cNvSpPr>
            <a:spLocks noGrp="1"/>
          </p:cNvSpPr>
          <p:nvPr>
            <p:ph type="dt" sz="half" idx="10"/>
          </p:nvPr>
        </p:nvSpPr>
        <p:spPr/>
        <p:txBody>
          <a:bodyPr/>
          <a:lstStyle/>
          <a:p>
            <a:fld id="{2F0F1877-D4EC-4374-A054-517827741BCB}"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3</a:t>
            </a:fld>
            <a:endParaRPr lang="en-US"/>
          </a:p>
        </p:txBody>
      </p:sp>
    </p:spTree>
    <p:extLst>
      <p:ext uri="{BB962C8B-B14F-4D97-AF65-F5344CB8AC3E}">
        <p14:creationId xmlns:p14="http://schemas.microsoft.com/office/powerpoint/2010/main" val="37671176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pic>
        <p:nvPicPr>
          <p:cNvPr id="5" name="Content Placeholder 4"/>
          <p:cNvPicPr>
            <a:picLocks noGrp="1" noChangeAspect="1"/>
          </p:cNvPicPr>
          <p:nvPr>
            <p:ph idx="1"/>
          </p:nvPr>
        </p:nvPicPr>
        <p:blipFill>
          <a:blip r:embed="rId2"/>
          <a:stretch>
            <a:fillRect/>
          </a:stretch>
        </p:blipFill>
        <p:spPr>
          <a:xfrm>
            <a:off x="1568836" y="1282147"/>
            <a:ext cx="8418239" cy="5446446"/>
          </a:xfrm>
          <a:prstGeom prst="rect">
            <a:avLst/>
          </a:prstGeom>
        </p:spPr>
      </p:pic>
      <p:sp>
        <p:nvSpPr>
          <p:cNvPr id="6" name="Date Placeholder 5"/>
          <p:cNvSpPr>
            <a:spLocks noGrp="1"/>
          </p:cNvSpPr>
          <p:nvPr>
            <p:ph type="dt" sz="half" idx="10"/>
          </p:nvPr>
        </p:nvSpPr>
        <p:spPr/>
        <p:txBody>
          <a:bodyPr/>
          <a:lstStyle/>
          <a:p>
            <a:fld id="{FC6C8C04-E25F-4707-A1E0-6684823CF571}" type="datetime1">
              <a:rPr lang="en-US" smtClean="0"/>
              <a:t>5/4/2017</a:t>
            </a:fld>
            <a:endParaRPr lang="en-US"/>
          </a:p>
        </p:txBody>
      </p:sp>
      <p:sp>
        <p:nvSpPr>
          <p:cNvPr id="7" name="Slide Number Placeholder 6"/>
          <p:cNvSpPr>
            <a:spLocks noGrp="1"/>
          </p:cNvSpPr>
          <p:nvPr>
            <p:ph type="sldNum" sz="quarter" idx="12"/>
          </p:nvPr>
        </p:nvSpPr>
        <p:spPr/>
        <p:txBody>
          <a:bodyPr/>
          <a:lstStyle/>
          <a:p>
            <a:fld id="{F83B9DA2-6C95-4AD0-B251-75E01041F8B8}" type="slidenum">
              <a:rPr lang="en-US" smtClean="0"/>
              <a:t>4</a:t>
            </a:fld>
            <a:endParaRPr lang="en-US"/>
          </a:p>
        </p:txBody>
      </p:sp>
    </p:spTree>
    <p:extLst>
      <p:ext uri="{BB962C8B-B14F-4D97-AF65-F5344CB8AC3E}">
        <p14:creationId xmlns:p14="http://schemas.microsoft.com/office/powerpoint/2010/main" val="22719370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Design</a:t>
            </a:r>
          </a:p>
        </p:txBody>
      </p:sp>
      <p:sp>
        <p:nvSpPr>
          <p:cNvPr id="3" name="Content Placeholder 2"/>
          <p:cNvSpPr>
            <a:spLocks noGrp="1"/>
          </p:cNvSpPr>
          <p:nvPr>
            <p:ph idx="1"/>
          </p:nvPr>
        </p:nvSpPr>
        <p:spPr/>
        <p:txBody>
          <a:bodyPr>
            <a:normAutofit/>
          </a:bodyPr>
          <a:lstStyle/>
          <a:p>
            <a:r>
              <a:rPr lang="en-US" dirty="0"/>
              <a:t>The hardware design for our application was done using </a:t>
            </a:r>
            <a:r>
              <a:rPr lang="en-US" dirty="0" err="1"/>
              <a:t>Qsys</a:t>
            </a:r>
            <a:r>
              <a:rPr lang="en-US" dirty="0"/>
              <a:t> in </a:t>
            </a:r>
            <a:r>
              <a:rPr lang="en-US" dirty="0" err="1"/>
              <a:t>Quartus</a:t>
            </a:r>
            <a:r>
              <a:rPr lang="en-US" dirty="0"/>
              <a:t>. We used the available IP blocks and made required connections to create a backbone for our software application to interact.</a:t>
            </a:r>
          </a:p>
          <a:p>
            <a:r>
              <a:rPr lang="en-US" dirty="0"/>
              <a:t>We built the system on of HPS-LED-HEX project demonstration which is similar to HPS-FPGA demonstration used in Module 3. We added a SEG7_IF block for the 7 segment display connection.  And exported the conduit so that it can be used to connect to its module defined in the Verilog top level design.</a:t>
            </a:r>
          </a:p>
        </p:txBody>
      </p:sp>
      <p:sp>
        <p:nvSpPr>
          <p:cNvPr id="4" name="Date Placeholder 3"/>
          <p:cNvSpPr>
            <a:spLocks noGrp="1"/>
          </p:cNvSpPr>
          <p:nvPr>
            <p:ph type="dt" sz="half" idx="10"/>
          </p:nvPr>
        </p:nvSpPr>
        <p:spPr/>
        <p:txBody>
          <a:bodyPr/>
          <a:lstStyle/>
          <a:p>
            <a:fld id="{84084D4D-0718-45F3-9A54-DF0897F5A9F9}"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5</a:t>
            </a:fld>
            <a:endParaRPr lang="en-US"/>
          </a:p>
        </p:txBody>
      </p:sp>
    </p:spTree>
    <p:extLst>
      <p:ext uri="{BB962C8B-B14F-4D97-AF65-F5344CB8AC3E}">
        <p14:creationId xmlns:p14="http://schemas.microsoft.com/office/powerpoint/2010/main" val="18274247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We have a HPS IP which shall be the master of all connected peripherals. The memory for the HPS is on chip and driven by the Avalon bus.</a:t>
            </a:r>
          </a:p>
          <a:p>
            <a:r>
              <a:rPr lang="en-US" dirty="0"/>
              <a:t>We also have JTAG UART port which shall be used to display the output of the Linux software and our application to the terminal.</a:t>
            </a:r>
          </a:p>
          <a:p>
            <a:r>
              <a:rPr lang="en-US" dirty="0"/>
              <a:t>We also have an interrupt capture module that is used to accept user input via the terminal.</a:t>
            </a:r>
          </a:p>
          <a:p>
            <a:r>
              <a:rPr lang="en-US" dirty="0"/>
              <a:t>Also there is a System ID peripherals IP which takes care of the memory mapping of fabric connected IOs so that it can be used in the application software.</a:t>
            </a:r>
          </a:p>
        </p:txBody>
      </p:sp>
      <p:sp>
        <p:nvSpPr>
          <p:cNvPr id="4" name="Date Placeholder 3"/>
          <p:cNvSpPr>
            <a:spLocks noGrp="1"/>
          </p:cNvSpPr>
          <p:nvPr>
            <p:ph type="dt" sz="half" idx="10"/>
          </p:nvPr>
        </p:nvSpPr>
        <p:spPr/>
        <p:txBody>
          <a:bodyPr/>
          <a:lstStyle/>
          <a:p>
            <a:fld id="{0B8A1A01-2135-4DC6-94A6-1D4C28DAD48E}"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6</a:t>
            </a:fld>
            <a:endParaRPr lang="en-US"/>
          </a:p>
        </p:txBody>
      </p:sp>
    </p:spTree>
    <p:extLst>
      <p:ext uri="{BB962C8B-B14F-4D97-AF65-F5344CB8AC3E}">
        <p14:creationId xmlns:p14="http://schemas.microsoft.com/office/powerpoint/2010/main" val="26672705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JTAG to Avalon Master bridge is used as an interface between all connected peripherals and the HPS. The memory mapped master is connected to Parallel IO for LEDs, SEG7 module, Interrupt Capture Module, On chip memory, JTAG UART and HPS. </a:t>
            </a:r>
          </a:p>
          <a:p>
            <a:r>
              <a:rPr lang="en-US" dirty="0"/>
              <a:t>On completing design in </a:t>
            </a:r>
            <a:r>
              <a:rPr lang="en-US" dirty="0" err="1"/>
              <a:t>Qsys</a:t>
            </a:r>
            <a:r>
              <a:rPr lang="en-US" dirty="0"/>
              <a:t>, we connect the exported conduits in the top level design file, then we make pin assignments and compile our design to generate the .</a:t>
            </a:r>
            <a:r>
              <a:rPr lang="en-US" dirty="0" err="1"/>
              <a:t>sof</a:t>
            </a:r>
            <a:r>
              <a:rPr lang="en-US" dirty="0"/>
              <a:t> to program the device.</a:t>
            </a:r>
          </a:p>
        </p:txBody>
      </p:sp>
      <p:sp>
        <p:nvSpPr>
          <p:cNvPr id="4" name="Date Placeholder 3"/>
          <p:cNvSpPr>
            <a:spLocks noGrp="1"/>
          </p:cNvSpPr>
          <p:nvPr>
            <p:ph type="dt" sz="half" idx="10"/>
          </p:nvPr>
        </p:nvSpPr>
        <p:spPr/>
        <p:txBody>
          <a:bodyPr/>
          <a:lstStyle/>
          <a:p>
            <a:fld id="{F6227605-30CA-4DE6-9770-91942CB89497}" type="datetime1">
              <a:rPr lang="en-US" smtClean="0"/>
              <a:t>5/4/2017</a:t>
            </a:fld>
            <a:endParaRPr lang="en-US"/>
          </a:p>
        </p:txBody>
      </p:sp>
      <p:sp>
        <p:nvSpPr>
          <p:cNvPr id="5" name="Slide Number Placeholder 4"/>
          <p:cNvSpPr>
            <a:spLocks noGrp="1"/>
          </p:cNvSpPr>
          <p:nvPr>
            <p:ph type="sldNum" sz="quarter" idx="12"/>
          </p:nvPr>
        </p:nvSpPr>
        <p:spPr/>
        <p:txBody>
          <a:bodyPr/>
          <a:lstStyle/>
          <a:p>
            <a:fld id="{F83B9DA2-6C95-4AD0-B251-75E01041F8B8}" type="slidenum">
              <a:rPr lang="en-US" smtClean="0"/>
              <a:t>7</a:t>
            </a:fld>
            <a:endParaRPr lang="en-US"/>
          </a:p>
        </p:txBody>
      </p:sp>
    </p:spTree>
    <p:extLst>
      <p:ext uri="{BB962C8B-B14F-4D97-AF65-F5344CB8AC3E}">
        <p14:creationId xmlns:p14="http://schemas.microsoft.com/office/powerpoint/2010/main" val="183726623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695" y="101377"/>
            <a:ext cx="10842114" cy="6677110"/>
          </a:xfrm>
          <a:prstGeom prst="rect">
            <a:avLst/>
          </a:prstGeom>
        </p:spPr>
      </p:pic>
      <p:sp>
        <p:nvSpPr>
          <p:cNvPr id="5" name="Date Placeholder 4"/>
          <p:cNvSpPr>
            <a:spLocks noGrp="1"/>
          </p:cNvSpPr>
          <p:nvPr>
            <p:ph type="dt" sz="half" idx="10"/>
          </p:nvPr>
        </p:nvSpPr>
        <p:spPr/>
        <p:txBody>
          <a:bodyPr/>
          <a:lstStyle/>
          <a:p>
            <a:fld id="{97C26939-499A-44E2-BFFE-81AF87EBD9BD}" type="datetime1">
              <a:rPr lang="en-US" smtClean="0"/>
              <a:t>5/4/2017</a:t>
            </a:fld>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8</a:t>
            </a:fld>
            <a:endParaRPr lang="en-US"/>
          </a:p>
        </p:txBody>
      </p:sp>
    </p:spTree>
    <p:extLst>
      <p:ext uri="{BB962C8B-B14F-4D97-AF65-F5344CB8AC3E}">
        <p14:creationId xmlns:p14="http://schemas.microsoft.com/office/powerpoint/2010/main" val="27457063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4428"/>
          <a:stretch/>
        </p:blipFill>
        <p:spPr>
          <a:xfrm>
            <a:off x="-13943" y="533400"/>
            <a:ext cx="12129743" cy="5583621"/>
          </a:xfrm>
          <a:prstGeom prst="rect">
            <a:avLst/>
          </a:prstGeom>
        </p:spPr>
      </p:pic>
      <p:sp>
        <p:nvSpPr>
          <p:cNvPr id="5" name="Date Placeholder 4"/>
          <p:cNvSpPr>
            <a:spLocks noGrp="1"/>
          </p:cNvSpPr>
          <p:nvPr>
            <p:ph type="dt" sz="half" idx="10"/>
          </p:nvPr>
        </p:nvSpPr>
        <p:spPr/>
        <p:txBody>
          <a:bodyPr/>
          <a:lstStyle/>
          <a:p>
            <a:fld id="{880DA34C-4D6F-4CDA-8B37-DD40ADAD6A13}" type="datetime1">
              <a:rPr lang="en-US" smtClean="0"/>
              <a:t>5/4/2017</a:t>
            </a:fld>
            <a:endParaRPr lang="en-US"/>
          </a:p>
        </p:txBody>
      </p:sp>
      <p:sp>
        <p:nvSpPr>
          <p:cNvPr id="6" name="Slide Number Placeholder 5"/>
          <p:cNvSpPr>
            <a:spLocks noGrp="1"/>
          </p:cNvSpPr>
          <p:nvPr>
            <p:ph type="sldNum" sz="quarter" idx="12"/>
          </p:nvPr>
        </p:nvSpPr>
        <p:spPr/>
        <p:txBody>
          <a:bodyPr/>
          <a:lstStyle/>
          <a:p>
            <a:fld id="{F83B9DA2-6C95-4AD0-B251-75E01041F8B8}" type="slidenum">
              <a:rPr lang="en-US" smtClean="0"/>
              <a:t>9</a:t>
            </a:fld>
            <a:endParaRPr lang="en-US"/>
          </a:p>
        </p:txBody>
      </p:sp>
    </p:spTree>
    <p:extLst>
      <p:ext uri="{BB962C8B-B14F-4D97-AF65-F5344CB8AC3E}">
        <p14:creationId xmlns:p14="http://schemas.microsoft.com/office/powerpoint/2010/main" val="414492694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845</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Game On!</vt:lpstr>
      <vt:lpstr>Tag Team</vt:lpstr>
      <vt:lpstr>Introduction</vt:lpstr>
      <vt:lpstr>Block Diagram</vt:lpstr>
      <vt:lpstr>Hardware Design</vt:lpstr>
      <vt:lpstr>PowerPoint Presentation</vt:lpstr>
      <vt:lpstr>PowerPoint Presentation</vt:lpstr>
      <vt:lpstr>PowerPoint Presentation</vt:lpstr>
      <vt:lpstr>PowerPoint Presentation</vt:lpstr>
      <vt:lpstr>Software Design</vt:lpstr>
      <vt:lpstr>Memory Mapping</vt:lpstr>
      <vt:lpstr>LED and HEX display Functions</vt:lpstr>
      <vt:lpstr>Makefile</vt:lpstr>
      <vt:lpstr>PowerPoint Presentation</vt:lpstr>
      <vt:lpstr>Application Software</vt:lpstr>
      <vt:lpstr>PowerPoint Presentation</vt:lpstr>
      <vt:lpstr>Observation</vt:lpstr>
      <vt:lpstr>PowerPoint Presentation</vt:lpstr>
      <vt:lpstr>Demonstration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On!</dc:title>
  <dc:creator>Jeet Paresh Baru</dc:creator>
  <cp:lastModifiedBy>Jeet Paresh Baru</cp:lastModifiedBy>
  <cp:revision>26</cp:revision>
  <dcterms:created xsi:type="dcterms:W3CDTF">2017-05-04T14:25:10Z</dcterms:created>
  <dcterms:modified xsi:type="dcterms:W3CDTF">2017-05-04T20:07:53Z</dcterms:modified>
</cp:coreProperties>
</file>