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3" r:id="rId5"/>
    <p:sldId id="259" r:id="rId6"/>
    <p:sldId id="264" r:id="rId7"/>
    <p:sldId id="265" r:id="rId8"/>
    <p:sldId id="268" r:id="rId9"/>
    <p:sldId id="266" r:id="rId10"/>
    <p:sldId id="260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4115" autoAdjust="0"/>
  </p:normalViewPr>
  <p:slideViewPr>
    <p:cSldViewPr snapToGrid="0" showGuides="1">
      <p:cViewPr varScale="1">
        <p:scale>
          <a:sx n="68" d="100"/>
          <a:sy n="68" d="100"/>
        </p:scale>
        <p:origin x="90" y="15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D535-759A-4116-B32B-4BD1255564D3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2E355-EBB7-42C2-BA16-2A20997AA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0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答疑问题：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在实施整个项目过程中，如何从设计阶段到研发测试，进行严谨规范的设计和操作？小白如何克服这一困难（有推荐的社区、群组、书籍或者工具吗？）。</a:t>
            </a:r>
            <a:endParaRPr lang="en-US" altLang="zh-CN" dirty="0"/>
          </a:p>
          <a:p>
            <a:r>
              <a:rPr lang="zh-CN" altLang="en-US" dirty="0"/>
              <a:t>问题提出的背景，例如：我发现，在项目设计初期，我只是有一个大致的轮廓，却不能对功能、技术难点、时间等进行比较准确的预估，结果是：感觉自己的整个开发过程比较凌乱，做一点，看一点，加一点，改一点。我想，这种状态对于结业项目这个小作业来说没啥问题，但是一旦到大型项目，估计就危险了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开发过程中的行动拆解，比较优雅的姿势是什么？</a:t>
            </a:r>
            <a:endParaRPr lang="en-US" altLang="zh-CN" dirty="0"/>
          </a:p>
          <a:p>
            <a:r>
              <a:rPr lang="zh-CN" altLang="en-US" dirty="0"/>
              <a:t>问题提出的背景，例如：我都是先想一下主要功能，然后去把主要功能程序跑通，在此过程中，遇到问题，就又跑到小问题中去研究。感觉姿势比较混乱，不能心中有数。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如何将</a:t>
            </a:r>
            <a:r>
              <a:rPr lang="en-US" altLang="zh-CN" dirty="0"/>
              <a:t>py103</a:t>
            </a:r>
            <a:r>
              <a:rPr lang="zh-CN" altLang="en-US" dirty="0"/>
              <a:t>的课程进行更好地复习和拓展？</a:t>
            </a:r>
            <a:endParaRPr lang="en-US" altLang="zh-CN" dirty="0"/>
          </a:p>
          <a:p>
            <a:r>
              <a:rPr lang="zh-CN" altLang="en-US" dirty="0"/>
              <a:t>问题提出的背景：例如，我感觉自己在整个过程中，都只能完成基本功能，而不能完成扩展任务等，更不用提代码的优雅简洁之美了。因此，我计划在课程结束后，开展一轮的复习，因此发了</a:t>
            </a:r>
            <a:r>
              <a:rPr lang="en-US" altLang="zh-CN" dirty="0"/>
              <a:t>issue</a:t>
            </a:r>
            <a:r>
              <a:rPr lang="zh-CN" altLang="en-US" dirty="0"/>
              <a:t>号召有兴趣的小伙伴一起互相监督，更好地复习。现在有</a:t>
            </a:r>
            <a:r>
              <a:rPr lang="en-US" altLang="zh-CN" dirty="0"/>
              <a:t>30+</a:t>
            </a:r>
            <a:r>
              <a:rPr lang="zh-CN" altLang="en-US" dirty="0"/>
              <a:t>同学计划加入。我在思考，如何能够帮助自己，帮助大家更好地做好复习呢？教练们有和建议？比如，针对不同的人，设定不同的复习目标；如何监督大家，坚持到最后（很多同学在课程中都没有坚持下来，复习的热情和毅力也是需要给予特别支持的吧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E355-EBB7-42C2-BA16-2A20997AA42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31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答疑问题：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在实施整个项目过程中，如何从设计阶段到研发测试，进行严谨规范的设计和操作？小白如何克服这一困难（有推荐的社区、群组、书籍或者工具吗？）。</a:t>
            </a:r>
            <a:endParaRPr lang="en-US" altLang="zh-CN" dirty="0"/>
          </a:p>
          <a:p>
            <a:r>
              <a:rPr lang="zh-CN" altLang="en-US" dirty="0"/>
              <a:t>问题提出的背景，例如：我发现，在项目设计初期，我只是有一个大致的轮廓，却不能对功能、技术难点、时间等进行比较准确的预估，结果是：感觉自己的整个开发过程比较凌乱，做一点，看一点，加一点，改一点。我想，这种状态对于结业项目这个小作业来说没啥问题，但是一旦到大型项目，估计就危险了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开发过程中的行动拆解，比较优雅的姿势是什么？</a:t>
            </a:r>
            <a:endParaRPr lang="en-US" altLang="zh-CN" dirty="0"/>
          </a:p>
          <a:p>
            <a:r>
              <a:rPr lang="zh-CN" altLang="en-US" dirty="0"/>
              <a:t>问题提出的背景，例如：我都是先想一下主要功能，然后去把主要功能程序跑通，在此过程中，遇到问题，就又跑到小问题中去研究。感觉姿势比较混乱，不能心中有数。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如何将</a:t>
            </a:r>
            <a:r>
              <a:rPr lang="en-US" altLang="zh-CN" dirty="0"/>
              <a:t>py103</a:t>
            </a:r>
            <a:r>
              <a:rPr lang="zh-CN" altLang="en-US" dirty="0"/>
              <a:t>的课程进行更好地复习和拓展？</a:t>
            </a:r>
            <a:endParaRPr lang="en-US" altLang="zh-CN" dirty="0"/>
          </a:p>
          <a:p>
            <a:r>
              <a:rPr lang="zh-CN" altLang="en-US" dirty="0"/>
              <a:t>问题提出的背景：例如，我感觉自己在整个过程中，都只能完成基本功能，而不能完成扩展任务等，更不用提代码的优雅简洁之美了。因此，我计划在课程结束后，开展一轮的复习，因此发了</a:t>
            </a:r>
            <a:r>
              <a:rPr lang="en-US" altLang="zh-CN" dirty="0"/>
              <a:t>issue</a:t>
            </a:r>
            <a:r>
              <a:rPr lang="zh-CN" altLang="en-US" dirty="0"/>
              <a:t>号召有兴趣的小伙伴一起互相监督，更好地复习。现在有</a:t>
            </a:r>
            <a:r>
              <a:rPr lang="en-US" altLang="zh-CN" dirty="0"/>
              <a:t>30+</a:t>
            </a:r>
            <a:r>
              <a:rPr lang="zh-CN" altLang="en-US" dirty="0"/>
              <a:t>同学计划加入。我在思考，如何能够帮助自己，帮助大家更好地做好复习呢？教练们有和建议？比如，针对不同的人，设定不同的复习目标；如何监督大家，坚持到最后（很多同学在课程中都没有坚持下来，复习的热情和毅力也是需要给予特别支持的吧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E355-EBB7-42C2-BA16-2A20997AA42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2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recisionteach.herokuapp.com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From white to black</a:t>
            </a:r>
            <a:endParaRPr lang="zh-CN" altLang="en-US" sz="6000" dirty="0">
              <a:latin typeface="Adobe Gothic Std B" panose="020B0800000000000000" pitchFamily="34" charset="-128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236550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/>
              <a:t>项目主题：一个由小白反思引发的</a:t>
            </a:r>
            <a:r>
              <a:rPr lang="en-US" altLang="zh-CN" dirty="0"/>
              <a:t>APP</a:t>
            </a:r>
          </a:p>
          <a:p>
            <a:pPr algn="r"/>
            <a:r>
              <a:rPr lang="zh-CN" altLang="en-US" dirty="0"/>
              <a:t>雷云鹤</a:t>
            </a:r>
            <a:endParaRPr lang="en-US" altLang="zh-CN" dirty="0"/>
          </a:p>
          <a:p>
            <a:pPr algn="r"/>
            <a:r>
              <a:rPr lang="en-US" altLang="zh-CN" dirty="0"/>
              <a:t>2017-3-26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936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doors dir="vert"/>
      </p:transition>
    </mc:Choice>
    <mc:Fallback>
      <p:transition spd="slow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 am here</a:t>
            </a:r>
            <a:r>
              <a:rPr lang="zh-CN" altLang="en-US" dirty="0"/>
              <a:t>终将黑化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第三幕</a:t>
            </a:r>
          </a:p>
        </p:txBody>
      </p:sp>
    </p:spTree>
    <p:extLst>
      <p:ext uri="{BB962C8B-B14F-4D97-AF65-F5344CB8AC3E}">
        <p14:creationId xmlns:p14="http://schemas.microsoft.com/office/powerpoint/2010/main" val="1056668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push/>
      </p:transition>
    </mc:Choice>
    <mc:Fallback>
      <p:transition spd="slow" advClick="0" advTm="5000"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625869" y="2242560"/>
            <a:ext cx="312738" cy="168275"/>
            <a:chOff x="627064" y="5253048"/>
            <a:chExt cx="312738" cy="168275"/>
          </a:xfrm>
        </p:grpSpPr>
        <p:sp>
          <p:nvSpPr>
            <p:cNvPr id="5" name="Rectangle 93"/>
            <p:cNvSpPr>
              <a:spLocks noChangeArrowheads="1"/>
            </p:cNvSpPr>
            <p:nvPr/>
          </p:nvSpPr>
          <p:spPr bwMode="auto">
            <a:xfrm>
              <a:off x="666752" y="5299085"/>
              <a:ext cx="41275" cy="77788"/>
            </a:xfrm>
            <a:prstGeom prst="rect">
              <a:avLst/>
            </a:pr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94"/>
            <p:cNvSpPr>
              <a:spLocks noEditPoints="1"/>
            </p:cNvSpPr>
            <p:nvPr/>
          </p:nvSpPr>
          <p:spPr bwMode="auto">
            <a:xfrm>
              <a:off x="627064" y="5253048"/>
              <a:ext cx="312738" cy="168275"/>
            </a:xfrm>
            <a:custGeom>
              <a:avLst/>
              <a:gdLst>
                <a:gd name="T0" fmla="*/ 194 w 200"/>
                <a:gd name="T1" fmla="*/ 31 h 108"/>
                <a:gd name="T2" fmla="*/ 185 w 200"/>
                <a:gd name="T3" fmla="*/ 31 h 108"/>
                <a:gd name="T4" fmla="*/ 185 w 200"/>
                <a:gd name="T5" fmla="*/ 8 h 108"/>
                <a:gd name="T6" fmla="*/ 177 w 200"/>
                <a:gd name="T7" fmla="*/ 0 h 108"/>
                <a:gd name="T8" fmla="*/ 8 w 200"/>
                <a:gd name="T9" fmla="*/ 0 h 108"/>
                <a:gd name="T10" fmla="*/ 0 w 200"/>
                <a:gd name="T11" fmla="*/ 8 h 108"/>
                <a:gd name="T12" fmla="*/ 0 w 200"/>
                <a:gd name="T13" fmla="*/ 100 h 108"/>
                <a:gd name="T14" fmla="*/ 8 w 200"/>
                <a:gd name="T15" fmla="*/ 108 h 108"/>
                <a:gd name="T16" fmla="*/ 177 w 200"/>
                <a:gd name="T17" fmla="*/ 108 h 108"/>
                <a:gd name="T18" fmla="*/ 185 w 200"/>
                <a:gd name="T19" fmla="*/ 100 h 108"/>
                <a:gd name="T20" fmla="*/ 185 w 200"/>
                <a:gd name="T21" fmla="*/ 77 h 108"/>
                <a:gd name="T22" fmla="*/ 194 w 200"/>
                <a:gd name="T23" fmla="*/ 77 h 108"/>
                <a:gd name="T24" fmla="*/ 200 w 200"/>
                <a:gd name="T25" fmla="*/ 71 h 108"/>
                <a:gd name="T26" fmla="*/ 200 w 200"/>
                <a:gd name="T27" fmla="*/ 38 h 108"/>
                <a:gd name="T28" fmla="*/ 194 w 200"/>
                <a:gd name="T29" fmla="*/ 31 h 108"/>
                <a:gd name="T30" fmla="*/ 169 w 200"/>
                <a:gd name="T31" fmla="*/ 93 h 108"/>
                <a:gd name="T32" fmla="*/ 16 w 200"/>
                <a:gd name="T33" fmla="*/ 93 h 108"/>
                <a:gd name="T34" fmla="*/ 16 w 200"/>
                <a:gd name="T35" fmla="*/ 16 h 108"/>
                <a:gd name="T36" fmla="*/ 169 w 200"/>
                <a:gd name="T37" fmla="*/ 16 h 108"/>
                <a:gd name="T38" fmla="*/ 169 w 200"/>
                <a:gd name="T39" fmla="*/ 9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" h="108">
                  <a:moveTo>
                    <a:pt x="194" y="31"/>
                  </a:moveTo>
                  <a:cubicBezTo>
                    <a:pt x="185" y="31"/>
                    <a:pt x="185" y="31"/>
                    <a:pt x="185" y="3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4"/>
                    <a:pt x="181" y="0"/>
                    <a:pt x="17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4" y="108"/>
                    <a:pt x="8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81" y="108"/>
                    <a:pt x="185" y="105"/>
                    <a:pt x="185" y="100"/>
                  </a:cubicBezTo>
                  <a:cubicBezTo>
                    <a:pt x="185" y="77"/>
                    <a:pt x="185" y="77"/>
                    <a:pt x="185" y="77"/>
                  </a:cubicBezTo>
                  <a:cubicBezTo>
                    <a:pt x="194" y="77"/>
                    <a:pt x="194" y="77"/>
                    <a:pt x="194" y="77"/>
                  </a:cubicBezTo>
                  <a:cubicBezTo>
                    <a:pt x="197" y="77"/>
                    <a:pt x="200" y="74"/>
                    <a:pt x="200" y="71"/>
                  </a:cubicBezTo>
                  <a:cubicBezTo>
                    <a:pt x="200" y="38"/>
                    <a:pt x="200" y="38"/>
                    <a:pt x="200" y="38"/>
                  </a:cubicBezTo>
                  <a:cubicBezTo>
                    <a:pt x="200" y="34"/>
                    <a:pt x="197" y="31"/>
                    <a:pt x="194" y="31"/>
                  </a:cubicBezTo>
                  <a:close/>
                  <a:moveTo>
                    <a:pt x="169" y="93"/>
                  </a:moveTo>
                  <a:cubicBezTo>
                    <a:pt x="16" y="93"/>
                    <a:pt x="16" y="93"/>
                    <a:pt x="16" y="93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9" y="16"/>
                    <a:pt x="169" y="16"/>
                    <a:pt x="169" y="16"/>
                  </a:cubicBezTo>
                  <a:lnTo>
                    <a:pt x="169" y="93"/>
                  </a:ln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25869" y="3086982"/>
            <a:ext cx="312738" cy="168275"/>
            <a:chOff x="1255715" y="5253048"/>
            <a:chExt cx="312738" cy="168275"/>
          </a:xfrm>
        </p:grpSpPr>
        <p:sp>
          <p:nvSpPr>
            <p:cNvPr id="7" name="Rectangle 95"/>
            <p:cNvSpPr>
              <a:spLocks noChangeArrowheads="1"/>
            </p:cNvSpPr>
            <p:nvPr/>
          </p:nvSpPr>
          <p:spPr bwMode="auto">
            <a:xfrm>
              <a:off x="1293815" y="5299085"/>
              <a:ext cx="42863" cy="77788"/>
            </a:xfrm>
            <a:prstGeom prst="rect">
              <a:avLst/>
            </a:pr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96"/>
            <p:cNvSpPr>
              <a:spLocks noChangeArrowheads="1"/>
            </p:cNvSpPr>
            <p:nvPr/>
          </p:nvSpPr>
          <p:spPr bwMode="auto">
            <a:xfrm>
              <a:off x="1350966" y="5299085"/>
              <a:ext cx="39688" cy="77788"/>
            </a:xfrm>
            <a:prstGeom prst="rect">
              <a:avLst/>
            </a:pr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7"/>
            <p:cNvSpPr>
              <a:spLocks noEditPoints="1"/>
            </p:cNvSpPr>
            <p:nvPr/>
          </p:nvSpPr>
          <p:spPr bwMode="auto">
            <a:xfrm>
              <a:off x="1255715" y="5253048"/>
              <a:ext cx="312738" cy="168275"/>
            </a:xfrm>
            <a:custGeom>
              <a:avLst/>
              <a:gdLst>
                <a:gd name="T0" fmla="*/ 193 w 200"/>
                <a:gd name="T1" fmla="*/ 31 h 108"/>
                <a:gd name="T2" fmla="*/ 185 w 200"/>
                <a:gd name="T3" fmla="*/ 31 h 108"/>
                <a:gd name="T4" fmla="*/ 185 w 200"/>
                <a:gd name="T5" fmla="*/ 8 h 108"/>
                <a:gd name="T6" fmla="*/ 177 w 200"/>
                <a:gd name="T7" fmla="*/ 0 h 108"/>
                <a:gd name="T8" fmla="*/ 8 w 200"/>
                <a:gd name="T9" fmla="*/ 0 h 108"/>
                <a:gd name="T10" fmla="*/ 0 w 200"/>
                <a:gd name="T11" fmla="*/ 8 h 108"/>
                <a:gd name="T12" fmla="*/ 0 w 200"/>
                <a:gd name="T13" fmla="*/ 100 h 108"/>
                <a:gd name="T14" fmla="*/ 8 w 200"/>
                <a:gd name="T15" fmla="*/ 108 h 108"/>
                <a:gd name="T16" fmla="*/ 177 w 200"/>
                <a:gd name="T17" fmla="*/ 108 h 108"/>
                <a:gd name="T18" fmla="*/ 185 w 200"/>
                <a:gd name="T19" fmla="*/ 100 h 108"/>
                <a:gd name="T20" fmla="*/ 185 w 200"/>
                <a:gd name="T21" fmla="*/ 77 h 108"/>
                <a:gd name="T22" fmla="*/ 193 w 200"/>
                <a:gd name="T23" fmla="*/ 77 h 108"/>
                <a:gd name="T24" fmla="*/ 200 w 200"/>
                <a:gd name="T25" fmla="*/ 71 h 108"/>
                <a:gd name="T26" fmla="*/ 200 w 200"/>
                <a:gd name="T27" fmla="*/ 38 h 108"/>
                <a:gd name="T28" fmla="*/ 193 w 200"/>
                <a:gd name="T29" fmla="*/ 31 h 108"/>
                <a:gd name="T30" fmla="*/ 169 w 200"/>
                <a:gd name="T31" fmla="*/ 93 h 108"/>
                <a:gd name="T32" fmla="*/ 15 w 200"/>
                <a:gd name="T33" fmla="*/ 93 h 108"/>
                <a:gd name="T34" fmla="*/ 15 w 200"/>
                <a:gd name="T35" fmla="*/ 16 h 108"/>
                <a:gd name="T36" fmla="*/ 169 w 200"/>
                <a:gd name="T37" fmla="*/ 16 h 108"/>
                <a:gd name="T38" fmla="*/ 169 w 200"/>
                <a:gd name="T39" fmla="*/ 9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" h="108">
                  <a:moveTo>
                    <a:pt x="193" y="31"/>
                  </a:moveTo>
                  <a:cubicBezTo>
                    <a:pt x="185" y="31"/>
                    <a:pt x="185" y="31"/>
                    <a:pt x="185" y="3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4"/>
                    <a:pt x="181" y="0"/>
                    <a:pt x="17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4" y="108"/>
                    <a:pt x="8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81" y="108"/>
                    <a:pt x="185" y="105"/>
                    <a:pt x="185" y="100"/>
                  </a:cubicBezTo>
                  <a:cubicBezTo>
                    <a:pt x="185" y="77"/>
                    <a:pt x="185" y="77"/>
                    <a:pt x="185" y="77"/>
                  </a:cubicBezTo>
                  <a:cubicBezTo>
                    <a:pt x="193" y="77"/>
                    <a:pt x="193" y="77"/>
                    <a:pt x="193" y="77"/>
                  </a:cubicBezTo>
                  <a:cubicBezTo>
                    <a:pt x="197" y="77"/>
                    <a:pt x="200" y="74"/>
                    <a:pt x="200" y="71"/>
                  </a:cubicBezTo>
                  <a:cubicBezTo>
                    <a:pt x="200" y="38"/>
                    <a:pt x="200" y="38"/>
                    <a:pt x="200" y="38"/>
                  </a:cubicBezTo>
                  <a:cubicBezTo>
                    <a:pt x="200" y="34"/>
                    <a:pt x="197" y="31"/>
                    <a:pt x="193" y="31"/>
                  </a:cubicBezTo>
                  <a:close/>
                  <a:moveTo>
                    <a:pt x="169" y="93"/>
                  </a:moveTo>
                  <a:cubicBezTo>
                    <a:pt x="15" y="93"/>
                    <a:pt x="15" y="93"/>
                    <a:pt x="15" y="9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9" y="16"/>
                    <a:pt x="169" y="16"/>
                    <a:pt x="169" y="16"/>
                  </a:cubicBezTo>
                  <a:lnTo>
                    <a:pt x="169" y="93"/>
                  </a:ln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625869" y="3931404"/>
            <a:ext cx="314326" cy="168275"/>
            <a:chOff x="1879604" y="5253048"/>
            <a:chExt cx="314326" cy="168275"/>
          </a:xfrm>
        </p:grpSpPr>
        <p:sp>
          <p:nvSpPr>
            <p:cNvPr id="10" name="Rectangle 98"/>
            <p:cNvSpPr>
              <a:spLocks noChangeArrowheads="1"/>
            </p:cNvSpPr>
            <p:nvPr/>
          </p:nvSpPr>
          <p:spPr bwMode="auto">
            <a:xfrm>
              <a:off x="1919292" y="5299085"/>
              <a:ext cx="42863" cy="77788"/>
            </a:xfrm>
            <a:prstGeom prst="rect">
              <a:avLst/>
            </a:pr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99"/>
            <p:cNvSpPr>
              <a:spLocks noChangeArrowheads="1"/>
            </p:cNvSpPr>
            <p:nvPr/>
          </p:nvSpPr>
          <p:spPr bwMode="auto">
            <a:xfrm>
              <a:off x="1976442" y="5299085"/>
              <a:ext cx="41275" cy="77788"/>
            </a:xfrm>
            <a:prstGeom prst="rect">
              <a:avLst/>
            </a:pr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100"/>
            <p:cNvSpPr>
              <a:spLocks noChangeArrowheads="1"/>
            </p:cNvSpPr>
            <p:nvPr/>
          </p:nvSpPr>
          <p:spPr bwMode="auto">
            <a:xfrm>
              <a:off x="2032005" y="5299085"/>
              <a:ext cx="41275" cy="77788"/>
            </a:xfrm>
            <a:prstGeom prst="rect">
              <a:avLst/>
            </a:pr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1"/>
            <p:cNvSpPr>
              <a:spLocks noEditPoints="1"/>
            </p:cNvSpPr>
            <p:nvPr/>
          </p:nvSpPr>
          <p:spPr bwMode="auto">
            <a:xfrm>
              <a:off x="1879604" y="5253048"/>
              <a:ext cx="314326" cy="168275"/>
            </a:xfrm>
            <a:custGeom>
              <a:avLst/>
              <a:gdLst>
                <a:gd name="T0" fmla="*/ 194 w 200"/>
                <a:gd name="T1" fmla="*/ 31 h 108"/>
                <a:gd name="T2" fmla="*/ 185 w 200"/>
                <a:gd name="T3" fmla="*/ 31 h 108"/>
                <a:gd name="T4" fmla="*/ 185 w 200"/>
                <a:gd name="T5" fmla="*/ 8 h 108"/>
                <a:gd name="T6" fmla="*/ 177 w 200"/>
                <a:gd name="T7" fmla="*/ 0 h 108"/>
                <a:gd name="T8" fmla="*/ 8 w 200"/>
                <a:gd name="T9" fmla="*/ 0 h 108"/>
                <a:gd name="T10" fmla="*/ 0 w 200"/>
                <a:gd name="T11" fmla="*/ 8 h 108"/>
                <a:gd name="T12" fmla="*/ 0 w 200"/>
                <a:gd name="T13" fmla="*/ 100 h 108"/>
                <a:gd name="T14" fmla="*/ 8 w 200"/>
                <a:gd name="T15" fmla="*/ 108 h 108"/>
                <a:gd name="T16" fmla="*/ 177 w 200"/>
                <a:gd name="T17" fmla="*/ 108 h 108"/>
                <a:gd name="T18" fmla="*/ 185 w 200"/>
                <a:gd name="T19" fmla="*/ 100 h 108"/>
                <a:gd name="T20" fmla="*/ 185 w 200"/>
                <a:gd name="T21" fmla="*/ 77 h 108"/>
                <a:gd name="T22" fmla="*/ 194 w 200"/>
                <a:gd name="T23" fmla="*/ 77 h 108"/>
                <a:gd name="T24" fmla="*/ 200 w 200"/>
                <a:gd name="T25" fmla="*/ 71 h 108"/>
                <a:gd name="T26" fmla="*/ 200 w 200"/>
                <a:gd name="T27" fmla="*/ 38 h 108"/>
                <a:gd name="T28" fmla="*/ 194 w 200"/>
                <a:gd name="T29" fmla="*/ 31 h 108"/>
                <a:gd name="T30" fmla="*/ 169 w 200"/>
                <a:gd name="T31" fmla="*/ 93 h 108"/>
                <a:gd name="T32" fmla="*/ 16 w 200"/>
                <a:gd name="T33" fmla="*/ 93 h 108"/>
                <a:gd name="T34" fmla="*/ 16 w 200"/>
                <a:gd name="T35" fmla="*/ 16 h 108"/>
                <a:gd name="T36" fmla="*/ 169 w 200"/>
                <a:gd name="T37" fmla="*/ 16 h 108"/>
                <a:gd name="T38" fmla="*/ 169 w 200"/>
                <a:gd name="T39" fmla="*/ 9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" h="108">
                  <a:moveTo>
                    <a:pt x="194" y="31"/>
                  </a:moveTo>
                  <a:cubicBezTo>
                    <a:pt x="185" y="31"/>
                    <a:pt x="185" y="31"/>
                    <a:pt x="185" y="3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4"/>
                    <a:pt x="181" y="0"/>
                    <a:pt x="17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4" y="108"/>
                    <a:pt x="8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81" y="108"/>
                    <a:pt x="185" y="105"/>
                    <a:pt x="185" y="100"/>
                  </a:cubicBezTo>
                  <a:cubicBezTo>
                    <a:pt x="185" y="77"/>
                    <a:pt x="185" y="77"/>
                    <a:pt x="185" y="77"/>
                  </a:cubicBezTo>
                  <a:cubicBezTo>
                    <a:pt x="194" y="77"/>
                    <a:pt x="194" y="77"/>
                    <a:pt x="194" y="77"/>
                  </a:cubicBezTo>
                  <a:cubicBezTo>
                    <a:pt x="197" y="77"/>
                    <a:pt x="200" y="74"/>
                    <a:pt x="200" y="71"/>
                  </a:cubicBezTo>
                  <a:cubicBezTo>
                    <a:pt x="200" y="38"/>
                    <a:pt x="200" y="38"/>
                    <a:pt x="200" y="38"/>
                  </a:cubicBezTo>
                  <a:cubicBezTo>
                    <a:pt x="200" y="34"/>
                    <a:pt x="197" y="31"/>
                    <a:pt x="194" y="31"/>
                  </a:cubicBezTo>
                  <a:close/>
                  <a:moveTo>
                    <a:pt x="169" y="93"/>
                  </a:moveTo>
                  <a:cubicBezTo>
                    <a:pt x="16" y="93"/>
                    <a:pt x="16" y="93"/>
                    <a:pt x="16" y="93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9" y="16"/>
                    <a:pt x="169" y="16"/>
                    <a:pt x="169" y="16"/>
                  </a:cubicBezTo>
                  <a:lnTo>
                    <a:pt x="169" y="93"/>
                  </a:ln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25869" y="4775825"/>
            <a:ext cx="312738" cy="168275"/>
            <a:chOff x="2506668" y="5253048"/>
            <a:chExt cx="312738" cy="168275"/>
          </a:xfrm>
        </p:grpSpPr>
        <p:sp>
          <p:nvSpPr>
            <p:cNvPr id="14" name="Rectangle 102"/>
            <p:cNvSpPr>
              <a:spLocks noChangeArrowheads="1"/>
            </p:cNvSpPr>
            <p:nvPr/>
          </p:nvSpPr>
          <p:spPr bwMode="auto">
            <a:xfrm>
              <a:off x="2546356" y="5299085"/>
              <a:ext cx="39688" cy="77788"/>
            </a:xfrm>
            <a:prstGeom prst="rect">
              <a:avLst/>
            </a:pr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103"/>
            <p:cNvSpPr>
              <a:spLocks noChangeArrowheads="1"/>
            </p:cNvSpPr>
            <p:nvPr/>
          </p:nvSpPr>
          <p:spPr bwMode="auto">
            <a:xfrm>
              <a:off x="2601918" y="5299085"/>
              <a:ext cx="41275" cy="77788"/>
            </a:xfrm>
            <a:prstGeom prst="rect">
              <a:avLst/>
            </a:pr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04"/>
            <p:cNvSpPr>
              <a:spLocks noChangeArrowheads="1"/>
            </p:cNvSpPr>
            <p:nvPr/>
          </p:nvSpPr>
          <p:spPr bwMode="auto">
            <a:xfrm>
              <a:off x="2657481" y="5299085"/>
              <a:ext cx="41275" cy="77788"/>
            </a:xfrm>
            <a:prstGeom prst="rect">
              <a:avLst/>
            </a:pr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05"/>
            <p:cNvSpPr>
              <a:spLocks noChangeArrowheads="1"/>
            </p:cNvSpPr>
            <p:nvPr/>
          </p:nvSpPr>
          <p:spPr bwMode="auto">
            <a:xfrm>
              <a:off x="2713044" y="5299085"/>
              <a:ext cx="42863" cy="77788"/>
            </a:xfrm>
            <a:prstGeom prst="rect">
              <a:avLst/>
            </a:pr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06"/>
            <p:cNvSpPr>
              <a:spLocks noEditPoints="1"/>
            </p:cNvSpPr>
            <p:nvPr/>
          </p:nvSpPr>
          <p:spPr bwMode="auto">
            <a:xfrm>
              <a:off x="2506668" y="5253048"/>
              <a:ext cx="312738" cy="168275"/>
            </a:xfrm>
            <a:custGeom>
              <a:avLst/>
              <a:gdLst>
                <a:gd name="T0" fmla="*/ 193 w 200"/>
                <a:gd name="T1" fmla="*/ 31 h 108"/>
                <a:gd name="T2" fmla="*/ 184 w 200"/>
                <a:gd name="T3" fmla="*/ 31 h 108"/>
                <a:gd name="T4" fmla="*/ 184 w 200"/>
                <a:gd name="T5" fmla="*/ 8 h 108"/>
                <a:gd name="T6" fmla="*/ 177 w 200"/>
                <a:gd name="T7" fmla="*/ 0 h 108"/>
                <a:gd name="T8" fmla="*/ 7 w 200"/>
                <a:gd name="T9" fmla="*/ 0 h 108"/>
                <a:gd name="T10" fmla="*/ 0 w 200"/>
                <a:gd name="T11" fmla="*/ 8 h 108"/>
                <a:gd name="T12" fmla="*/ 0 w 200"/>
                <a:gd name="T13" fmla="*/ 100 h 108"/>
                <a:gd name="T14" fmla="*/ 7 w 200"/>
                <a:gd name="T15" fmla="*/ 108 h 108"/>
                <a:gd name="T16" fmla="*/ 177 w 200"/>
                <a:gd name="T17" fmla="*/ 108 h 108"/>
                <a:gd name="T18" fmla="*/ 184 w 200"/>
                <a:gd name="T19" fmla="*/ 100 h 108"/>
                <a:gd name="T20" fmla="*/ 184 w 200"/>
                <a:gd name="T21" fmla="*/ 77 h 108"/>
                <a:gd name="T22" fmla="*/ 193 w 200"/>
                <a:gd name="T23" fmla="*/ 77 h 108"/>
                <a:gd name="T24" fmla="*/ 200 w 200"/>
                <a:gd name="T25" fmla="*/ 71 h 108"/>
                <a:gd name="T26" fmla="*/ 200 w 200"/>
                <a:gd name="T27" fmla="*/ 38 h 108"/>
                <a:gd name="T28" fmla="*/ 193 w 200"/>
                <a:gd name="T29" fmla="*/ 31 h 108"/>
                <a:gd name="T30" fmla="*/ 169 w 200"/>
                <a:gd name="T31" fmla="*/ 93 h 108"/>
                <a:gd name="T32" fmla="*/ 15 w 200"/>
                <a:gd name="T33" fmla="*/ 93 h 108"/>
                <a:gd name="T34" fmla="*/ 15 w 200"/>
                <a:gd name="T35" fmla="*/ 16 h 108"/>
                <a:gd name="T36" fmla="*/ 169 w 200"/>
                <a:gd name="T37" fmla="*/ 16 h 108"/>
                <a:gd name="T38" fmla="*/ 169 w 200"/>
                <a:gd name="T39" fmla="*/ 9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" h="108">
                  <a:moveTo>
                    <a:pt x="193" y="31"/>
                  </a:moveTo>
                  <a:cubicBezTo>
                    <a:pt x="184" y="31"/>
                    <a:pt x="184" y="31"/>
                    <a:pt x="184" y="31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4" y="4"/>
                    <a:pt x="181" y="0"/>
                    <a:pt x="17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3" y="108"/>
                    <a:pt x="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81" y="108"/>
                    <a:pt x="184" y="105"/>
                    <a:pt x="184" y="100"/>
                  </a:cubicBezTo>
                  <a:cubicBezTo>
                    <a:pt x="184" y="77"/>
                    <a:pt x="184" y="77"/>
                    <a:pt x="184" y="77"/>
                  </a:cubicBezTo>
                  <a:cubicBezTo>
                    <a:pt x="193" y="77"/>
                    <a:pt x="193" y="77"/>
                    <a:pt x="193" y="77"/>
                  </a:cubicBezTo>
                  <a:cubicBezTo>
                    <a:pt x="197" y="77"/>
                    <a:pt x="200" y="74"/>
                    <a:pt x="200" y="71"/>
                  </a:cubicBezTo>
                  <a:cubicBezTo>
                    <a:pt x="200" y="38"/>
                    <a:pt x="200" y="38"/>
                    <a:pt x="200" y="38"/>
                  </a:cubicBezTo>
                  <a:cubicBezTo>
                    <a:pt x="200" y="34"/>
                    <a:pt x="197" y="31"/>
                    <a:pt x="193" y="31"/>
                  </a:cubicBezTo>
                  <a:close/>
                  <a:moveTo>
                    <a:pt x="169" y="93"/>
                  </a:moveTo>
                  <a:cubicBezTo>
                    <a:pt x="15" y="93"/>
                    <a:pt x="15" y="93"/>
                    <a:pt x="15" y="9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9" y="16"/>
                    <a:pt x="169" y="16"/>
                    <a:pt x="169" y="16"/>
                  </a:cubicBezTo>
                  <a:lnTo>
                    <a:pt x="169" y="93"/>
                  </a:ln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2539751" y="214203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第一步：访问网页</a:t>
            </a:r>
          </a:p>
        </p:txBody>
      </p:sp>
      <p:sp>
        <p:nvSpPr>
          <p:cNvPr id="24" name="矩形 23"/>
          <p:cNvSpPr/>
          <p:nvPr/>
        </p:nvSpPr>
        <p:spPr>
          <a:xfrm>
            <a:off x="2539751" y="2986453"/>
            <a:ext cx="41537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第二步：准确输入你的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用户名</a:t>
            </a:r>
          </a:p>
        </p:txBody>
      </p:sp>
      <p:sp>
        <p:nvSpPr>
          <p:cNvPr id="25" name="矩形 24"/>
          <p:cNvSpPr/>
          <p:nvPr/>
        </p:nvSpPr>
        <p:spPr>
          <a:xfrm>
            <a:off x="2539751" y="3867012"/>
            <a:ext cx="2476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第三步：回车，截图</a:t>
            </a:r>
          </a:p>
        </p:txBody>
      </p:sp>
      <p:sp>
        <p:nvSpPr>
          <p:cNvPr id="26" name="矩形 25"/>
          <p:cNvSpPr/>
          <p:nvPr/>
        </p:nvSpPr>
        <p:spPr>
          <a:xfrm>
            <a:off x="2539751" y="4637196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好了，现在你可以美美地发个朋友圈了。</a:t>
            </a:r>
          </a:p>
        </p:txBody>
      </p:sp>
      <p:sp>
        <p:nvSpPr>
          <p:cNvPr id="27" name="矩形 26"/>
          <p:cNvSpPr/>
          <p:nvPr/>
        </p:nvSpPr>
        <p:spPr>
          <a:xfrm>
            <a:off x="4776261" y="2161082"/>
            <a:ext cx="4138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hlinkClick r:id="rId2"/>
              </a:rPr>
              <a:t>https://precisionteach.herokuapp.com/</a:t>
            </a:r>
            <a:endParaRPr lang="zh-CN" altLang="en-US" sz="2000" dirty="0"/>
          </a:p>
        </p:txBody>
      </p:sp>
      <p:sp>
        <p:nvSpPr>
          <p:cNvPr id="28" name="标题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你还在等什么？</a:t>
            </a:r>
          </a:p>
        </p:txBody>
      </p:sp>
    </p:spTree>
    <p:extLst>
      <p:ext uri="{BB962C8B-B14F-4D97-AF65-F5344CB8AC3E}">
        <p14:creationId xmlns:p14="http://schemas.microsoft.com/office/powerpoint/2010/main" val="4048828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push dir="u"/>
      </p:transition>
    </mc:Choice>
    <mc:Fallback>
      <p:transition spd="slow" advClick="0" advTm="15000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致一起变黑的同伴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zh-CN" altLang="en-US" sz="2400" dirty="0"/>
              <a:t>让我们彼此勉励，快乐前行！</a:t>
            </a:r>
            <a:endParaRPr lang="en-US" altLang="zh-CN" sz="2400" dirty="0"/>
          </a:p>
          <a:p>
            <a:pPr algn="r"/>
            <a:r>
              <a:rPr lang="en-US" altLang="zh-CN" sz="2400" dirty="0"/>
              <a:t>——</a:t>
            </a:r>
            <a:r>
              <a:rPr lang="zh-CN" altLang="en-US" sz="2400" dirty="0"/>
              <a:t>雷云鹤</a:t>
            </a:r>
          </a:p>
        </p:txBody>
      </p:sp>
      <p:sp>
        <p:nvSpPr>
          <p:cNvPr id="4" name="Freeform 52"/>
          <p:cNvSpPr>
            <a:spLocks/>
          </p:cNvSpPr>
          <p:nvPr/>
        </p:nvSpPr>
        <p:spPr bwMode="auto">
          <a:xfrm>
            <a:off x="1072373" y="2360436"/>
            <a:ext cx="925056" cy="1215162"/>
          </a:xfrm>
          <a:custGeom>
            <a:avLst/>
            <a:gdLst>
              <a:gd name="T0" fmla="*/ 120 w 178"/>
              <a:gd name="T1" fmla="*/ 99 h 239"/>
              <a:gd name="T2" fmla="*/ 143 w 178"/>
              <a:gd name="T3" fmla="*/ 55 h 239"/>
              <a:gd name="T4" fmla="*/ 89 w 178"/>
              <a:gd name="T5" fmla="*/ 0 h 239"/>
              <a:gd name="T6" fmla="*/ 34 w 178"/>
              <a:gd name="T7" fmla="*/ 55 h 239"/>
              <a:gd name="T8" fmla="*/ 58 w 178"/>
              <a:gd name="T9" fmla="*/ 99 h 239"/>
              <a:gd name="T10" fmla="*/ 0 w 178"/>
              <a:gd name="T11" fmla="*/ 183 h 239"/>
              <a:gd name="T12" fmla="*/ 6 w 178"/>
              <a:gd name="T13" fmla="*/ 216 h 239"/>
              <a:gd name="T14" fmla="*/ 89 w 178"/>
              <a:gd name="T15" fmla="*/ 239 h 239"/>
              <a:gd name="T16" fmla="*/ 171 w 178"/>
              <a:gd name="T17" fmla="*/ 216 h 239"/>
              <a:gd name="T18" fmla="*/ 178 w 178"/>
              <a:gd name="T19" fmla="*/ 183 h 239"/>
              <a:gd name="T20" fmla="*/ 120 w 178"/>
              <a:gd name="T21" fmla="*/ 9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8" h="239">
                <a:moveTo>
                  <a:pt x="120" y="99"/>
                </a:moveTo>
                <a:cubicBezTo>
                  <a:pt x="134" y="90"/>
                  <a:pt x="143" y="73"/>
                  <a:pt x="143" y="55"/>
                </a:cubicBezTo>
                <a:cubicBezTo>
                  <a:pt x="143" y="25"/>
                  <a:pt x="119" y="0"/>
                  <a:pt x="89" y="0"/>
                </a:cubicBezTo>
                <a:cubicBezTo>
                  <a:pt x="59" y="0"/>
                  <a:pt x="34" y="25"/>
                  <a:pt x="34" y="55"/>
                </a:cubicBezTo>
                <a:cubicBezTo>
                  <a:pt x="34" y="73"/>
                  <a:pt x="43" y="90"/>
                  <a:pt x="58" y="99"/>
                </a:cubicBezTo>
                <a:cubicBezTo>
                  <a:pt x="24" y="112"/>
                  <a:pt x="0" y="145"/>
                  <a:pt x="0" y="183"/>
                </a:cubicBezTo>
                <a:cubicBezTo>
                  <a:pt x="0" y="195"/>
                  <a:pt x="2" y="206"/>
                  <a:pt x="6" y="216"/>
                </a:cubicBezTo>
                <a:cubicBezTo>
                  <a:pt x="30" y="231"/>
                  <a:pt x="59" y="239"/>
                  <a:pt x="89" y="239"/>
                </a:cubicBezTo>
                <a:cubicBezTo>
                  <a:pt x="119" y="239"/>
                  <a:pt x="147" y="231"/>
                  <a:pt x="171" y="216"/>
                </a:cubicBezTo>
                <a:cubicBezTo>
                  <a:pt x="176" y="206"/>
                  <a:pt x="178" y="195"/>
                  <a:pt x="178" y="183"/>
                </a:cubicBezTo>
                <a:cubicBezTo>
                  <a:pt x="178" y="145"/>
                  <a:pt x="154" y="112"/>
                  <a:pt x="120" y="9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Freeform 52"/>
          <p:cNvSpPr>
            <a:spLocks/>
          </p:cNvSpPr>
          <p:nvPr/>
        </p:nvSpPr>
        <p:spPr bwMode="auto">
          <a:xfrm>
            <a:off x="652023" y="2857932"/>
            <a:ext cx="925056" cy="1215162"/>
          </a:xfrm>
          <a:custGeom>
            <a:avLst/>
            <a:gdLst>
              <a:gd name="T0" fmla="*/ 120 w 178"/>
              <a:gd name="T1" fmla="*/ 99 h 239"/>
              <a:gd name="T2" fmla="*/ 143 w 178"/>
              <a:gd name="T3" fmla="*/ 55 h 239"/>
              <a:gd name="T4" fmla="*/ 89 w 178"/>
              <a:gd name="T5" fmla="*/ 0 h 239"/>
              <a:gd name="T6" fmla="*/ 34 w 178"/>
              <a:gd name="T7" fmla="*/ 55 h 239"/>
              <a:gd name="T8" fmla="*/ 58 w 178"/>
              <a:gd name="T9" fmla="*/ 99 h 239"/>
              <a:gd name="T10" fmla="*/ 0 w 178"/>
              <a:gd name="T11" fmla="*/ 183 h 239"/>
              <a:gd name="T12" fmla="*/ 6 w 178"/>
              <a:gd name="T13" fmla="*/ 216 h 239"/>
              <a:gd name="T14" fmla="*/ 89 w 178"/>
              <a:gd name="T15" fmla="*/ 239 h 239"/>
              <a:gd name="T16" fmla="*/ 171 w 178"/>
              <a:gd name="T17" fmla="*/ 216 h 239"/>
              <a:gd name="T18" fmla="*/ 178 w 178"/>
              <a:gd name="T19" fmla="*/ 183 h 239"/>
              <a:gd name="T20" fmla="*/ 120 w 178"/>
              <a:gd name="T21" fmla="*/ 9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8" h="239">
                <a:moveTo>
                  <a:pt x="120" y="99"/>
                </a:moveTo>
                <a:cubicBezTo>
                  <a:pt x="134" y="90"/>
                  <a:pt x="143" y="73"/>
                  <a:pt x="143" y="55"/>
                </a:cubicBezTo>
                <a:cubicBezTo>
                  <a:pt x="143" y="25"/>
                  <a:pt x="119" y="0"/>
                  <a:pt x="89" y="0"/>
                </a:cubicBezTo>
                <a:cubicBezTo>
                  <a:pt x="59" y="0"/>
                  <a:pt x="34" y="25"/>
                  <a:pt x="34" y="55"/>
                </a:cubicBezTo>
                <a:cubicBezTo>
                  <a:pt x="34" y="73"/>
                  <a:pt x="43" y="90"/>
                  <a:pt x="58" y="99"/>
                </a:cubicBezTo>
                <a:cubicBezTo>
                  <a:pt x="24" y="112"/>
                  <a:pt x="0" y="145"/>
                  <a:pt x="0" y="183"/>
                </a:cubicBezTo>
                <a:cubicBezTo>
                  <a:pt x="0" y="195"/>
                  <a:pt x="2" y="206"/>
                  <a:pt x="6" y="216"/>
                </a:cubicBezTo>
                <a:cubicBezTo>
                  <a:pt x="30" y="231"/>
                  <a:pt x="59" y="239"/>
                  <a:pt x="89" y="239"/>
                </a:cubicBezTo>
                <a:cubicBezTo>
                  <a:pt x="119" y="239"/>
                  <a:pt x="147" y="231"/>
                  <a:pt x="171" y="216"/>
                </a:cubicBezTo>
                <a:cubicBezTo>
                  <a:pt x="176" y="206"/>
                  <a:pt x="178" y="195"/>
                  <a:pt x="178" y="183"/>
                </a:cubicBezTo>
                <a:cubicBezTo>
                  <a:pt x="178" y="145"/>
                  <a:pt x="154" y="112"/>
                  <a:pt x="120" y="9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Freeform 52"/>
          <p:cNvSpPr>
            <a:spLocks/>
          </p:cNvSpPr>
          <p:nvPr/>
        </p:nvSpPr>
        <p:spPr bwMode="auto">
          <a:xfrm>
            <a:off x="1345832" y="2923623"/>
            <a:ext cx="925056" cy="1215162"/>
          </a:xfrm>
          <a:custGeom>
            <a:avLst/>
            <a:gdLst>
              <a:gd name="T0" fmla="*/ 120 w 178"/>
              <a:gd name="T1" fmla="*/ 99 h 239"/>
              <a:gd name="T2" fmla="*/ 143 w 178"/>
              <a:gd name="T3" fmla="*/ 55 h 239"/>
              <a:gd name="T4" fmla="*/ 89 w 178"/>
              <a:gd name="T5" fmla="*/ 0 h 239"/>
              <a:gd name="T6" fmla="*/ 34 w 178"/>
              <a:gd name="T7" fmla="*/ 55 h 239"/>
              <a:gd name="T8" fmla="*/ 58 w 178"/>
              <a:gd name="T9" fmla="*/ 99 h 239"/>
              <a:gd name="T10" fmla="*/ 0 w 178"/>
              <a:gd name="T11" fmla="*/ 183 h 239"/>
              <a:gd name="T12" fmla="*/ 6 w 178"/>
              <a:gd name="T13" fmla="*/ 216 h 239"/>
              <a:gd name="T14" fmla="*/ 89 w 178"/>
              <a:gd name="T15" fmla="*/ 239 h 239"/>
              <a:gd name="T16" fmla="*/ 171 w 178"/>
              <a:gd name="T17" fmla="*/ 216 h 239"/>
              <a:gd name="T18" fmla="*/ 178 w 178"/>
              <a:gd name="T19" fmla="*/ 183 h 239"/>
              <a:gd name="T20" fmla="*/ 120 w 178"/>
              <a:gd name="T21" fmla="*/ 9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8" h="239">
                <a:moveTo>
                  <a:pt x="120" y="99"/>
                </a:moveTo>
                <a:cubicBezTo>
                  <a:pt x="134" y="90"/>
                  <a:pt x="143" y="73"/>
                  <a:pt x="143" y="55"/>
                </a:cubicBezTo>
                <a:cubicBezTo>
                  <a:pt x="143" y="25"/>
                  <a:pt x="119" y="0"/>
                  <a:pt x="89" y="0"/>
                </a:cubicBezTo>
                <a:cubicBezTo>
                  <a:pt x="59" y="0"/>
                  <a:pt x="34" y="25"/>
                  <a:pt x="34" y="55"/>
                </a:cubicBezTo>
                <a:cubicBezTo>
                  <a:pt x="34" y="73"/>
                  <a:pt x="43" y="90"/>
                  <a:pt x="58" y="99"/>
                </a:cubicBezTo>
                <a:cubicBezTo>
                  <a:pt x="24" y="112"/>
                  <a:pt x="0" y="145"/>
                  <a:pt x="0" y="183"/>
                </a:cubicBezTo>
                <a:cubicBezTo>
                  <a:pt x="0" y="195"/>
                  <a:pt x="2" y="206"/>
                  <a:pt x="6" y="216"/>
                </a:cubicBezTo>
                <a:cubicBezTo>
                  <a:pt x="30" y="231"/>
                  <a:pt x="59" y="239"/>
                  <a:pt x="89" y="239"/>
                </a:cubicBezTo>
                <a:cubicBezTo>
                  <a:pt x="119" y="239"/>
                  <a:pt x="147" y="231"/>
                  <a:pt x="171" y="216"/>
                </a:cubicBezTo>
                <a:cubicBezTo>
                  <a:pt x="176" y="206"/>
                  <a:pt x="178" y="195"/>
                  <a:pt x="178" y="183"/>
                </a:cubicBezTo>
                <a:cubicBezTo>
                  <a:pt x="178" y="145"/>
                  <a:pt x="154" y="112"/>
                  <a:pt x="120" y="9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13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10000">
        <p:push/>
      </p:transition>
    </mc:Choice>
    <mc:Fallback>
      <p:transition spd="slow" advTm="10000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there to here</a:t>
            </a:r>
            <a:r>
              <a:rPr lang="zh-CN" altLang="en-US" dirty="0"/>
              <a:t>我本小白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第一幕</a:t>
            </a:r>
          </a:p>
        </p:txBody>
      </p:sp>
    </p:spTree>
    <p:extLst>
      <p:ext uri="{BB962C8B-B14F-4D97-AF65-F5344CB8AC3E}">
        <p14:creationId xmlns:p14="http://schemas.microsoft.com/office/powerpoint/2010/main" val="3298973514"/>
      </p:ext>
    </p:extLst>
  </p:cSld>
  <p:clrMapOvr>
    <a:masterClrMapping/>
  </p:clrMapOvr>
  <p:transition spd="slow" advClick="0" advTm="5000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56593" y="125895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开始的开始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81296" y="2504661"/>
            <a:ext cx="3860978" cy="3027459"/>
            <a:chOff x="3725716" y="2022647"/>
            <a:chExt cx="4760976" cy="3509473"/>
          </a:xfrm>
        </p:grpSpPr>
        <p:sp>
          <p:nvSpPr>
            <p:cNvPr id="16" name="矩形: 圆角 15"/>
            <p:cNvSpPr/>
            <p:nvPr/>
          </p:nvSpPr>
          <p:spPr>
            <a:xfrm>
              <a:off x="3725716" y="2304288"/>
              <a:ext cx="4760976" cy="3227832"/>
            </a:xfrm>
            <a:prstGeom prst="roundRect">
              <a:avLst>
                <a:gd name="adj" fmla="val 515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817156" y="2999232"/>
              <a:ext cx="4553712" cy="2432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880157" y="3588461"/>
              <a:ext cx="4565904" cy="8958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4400" dirty="0"/>
                <a:t>精准教学模型</a:t>
              </a:r>
            </a:p>
          </p:txBody>
        </p:sp>
        <p:sp>
          <p:nvSpPr>
            <p:cNvPr id="13" name="Freeform 36"/>
            <p:cNvSpPr>
              <a:spLocks/>
            </p:cNvSpPr>
            <p:nvPr/>
          </p:nvSpPr>
          <p:spPr bwMode="auto">
            <a:xfrm flipV="1">
              <a:off x="4783323" y="2022647"/>
              <a:ext cx="234644" cy="629113"/>
            </a:xfrm>
            <a:custGeom>
              <a:avLst/>
              <a:gdLst>
                <a:gd name="T0" fmla="*/ 29 w 29"/>
                <a:gd name="T1" fmla="*/ 9 h 59"/>
                <a:gd name="T2" fmla="*/ 19 w 29"/>
                <a:gd name="T3" fmla="*/ 0 h 59"/>
                <a:gd name="T4" fmla="*/ 9 w 29"/>
                <a:gd name="T5" fmla="*/ 0 h 59"/>
                <a:gd name="T6" fmla="*/ 0 w 29"/>
                <a:gd name="T7" fmla="*/ 9 h 59"/>
                <a:gd name="T8" fmla="*/ 0 w 29"/>
                <a:gd name="T9" fmla="*/ 50 h 59"/>
                <a:gd name="T10" fmla="*/ 9 w 29"/>
                <a:gd name="T11" fmla="*/ 59 h 59"/>
                <a:gd name="T12" fmla="*/ 19 w 29"/>
                <a:gd name="T13" fmla="*/ 59 h 59"/>
                <a:gd name="T14" fmla="*/ 29 w 29"/>
                <a:gd name="T15" fmla="*/ 50 h 59"/>
                <a:gd name="T16" fmla="*/ 29 w 29"/>
                <a:gd name="T17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9">
                  <a:moveTo>
                    <a:pt x="29" y="9"/>
                  </a:moveTo>
                  <a:cubicBezTo>
                    <a:pt x="29" y="4"/>
                    <a:pt x="24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4" y="59"/>
                    <a:pt x="29" y="55"/>
                    <a:pt x="29" y="50"/>
                  </a:cubicBezTo>
                  <a:lnTo>
                    <a:pt x="29" y="9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36"/>
            <p:cNvSpPr>
              <a:spLocks/>
            </p:cNvSpPr>
            <p:nvPr/>
          </p:nvSpPr>
          <p:spPr bwMode="auto">
            <a:xfrm flipV="1">
              <a:off x="7171558" y="2022647"/>
              <a:ext cx="234644" cy="629113"/>
            </a:xfrm>
            <a:custGeom>
              <a:avLst/>
              <a:gdLst>
                <a:gd name="T0" fmla="*/ 29 w 29"/>
                <a:gd name="T1" fmla="*/ 9 h 59"/>
                <a:gd name="T2" fmla="*/ 19 w 29"/>
                <a:gd name="T3" fmla="*/ 0 h 59"/>
                <a:gd name="T4" fmla="*/ 9 w 29"/>
                <a:gd name="T5" fmla="*/ 0 h 59"/>
                <a:gd name="T6" fmla="*/ 0 w 29"/>
                <a:gd name="T7" fmla="*/ 9 h 59"/>
                <a:gd name="T8" fmla="*/ 0 w 29"/>
                <a:gd name="T9" fmla="*/ 50 h 59"/>
                <a:gd name="T10" fmla="*/ 9 w 29"/>
                <a:gd name="T11" fmla="*/ 59 h 59"/>
                <a:gd name="T12" fmla="*/ 19 w 29"/>
                <a:gd name="T13" fmla="*/ 59 h 59"/>
                <a:gd name="T14" fmla="*/ 29 w 29"/>
                <a:gd name="T15" fmla="*/ 50 h 59"/>
                <a:gd name="T16" fmla="*/ 29 w 29"/>
                <a:gd name="T17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9">
                  <a:moveTo>
                    <a:pt x="29" y="9"/>
                  </a:moveTo>
                  <a:cubicBezTo>
                    <a:pt x="29" y="4"/>
                    <a:pt x="24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4" y="59"/>
                    <a:pt x="29" y="55"/>
                    <a:pt x="29" y="50"/>
                  </a:cubicBezTo>
                  <a:lnTo>
                    <a:pt x="29" y="9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对话气泡: 圆角矩形 2"/>
          <p:cNvSpPr/>
          <p:nvPr/>
        </p:nvSpPr>
        <p:spPr>
          <a:xfrm>
            <a:off x="6339509" y="2800549"/>
            <a:ext cx="4792315" cy="628451"/>
          </a:xfrm>
          <a:prstGeom prst="wedgeRoundRectCallout">
            <a:avLst>
              <a:gd name="adj1" fmla="val 52451"/>
              <a:gd name="adj2" fmla="val 33670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寻找的分析对象扇贝网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不支持提取学习数据，需抓取网页。</a:t>
            </a:r>
          </a:p>
        </p:txBody>
      </p:sp>
      <p:sp>
        <p:nvSpPr>
          <p:cNvPr id="15" name="对话气泡: 圆角矩形 14"/>
          <p:cNvSpPr/>
          <p:nvPr/>
        </p:nvSpPr>
        <p:spPr>
          <a:xfrm>
            <a:off x="6339510" y="3918204"/>
            <a:ext cx="4792315" cy="628451"/>
          </a:xfrm>
          <a:prstGeom prst="wedgeRoundRectCallout">
            <a:avLst>
              <a:gd name="adj1" fmla="val 52451"/>
              <a:gd name="adj2" fmla="val 33671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关于学习数据分析，</a:t>
            </a:r>
            <a:r>
              <a:rPr lang="en-US" altLang="zh-CN" dirty="0" err="1">
                <a:solidFill>
                  <a:schemeClr val="tx1"/>
                </a:solidFill>
              </a:rPr>
              <a:t>Github</a:t>
            </a:r>
            <a:r>
              <a:rPr lang="zh-CN" altLang="en-US" dirty="0">
                <a:solidFill>
                  <a:schemeClr val="tx1"/>
                </a:solidFill>
              </a:rPr>
              <a:t>良好的开源特性，使得</a:t>
            </a:r>
            <a:r>
              <a:rPr lang="en-US" altLang="zh-CN" dirty="0">
                <a:solidFill>
                  <a:schemeClr val="tx1"/>
                </a:solidFill>
              </a:rPr>
              <a:t>Py103</a:t>
            </a:r>
            <a:r>
              <a:rPr lang="zh-CN" altLang="en-US" dirty="0">
                <a:solidFill>
                  <a:schemeClr val="tx1"/>
                </a:solidFill>
              </a:rPr>
              <a:t>的学习情况分析的可行性更高。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1349107" y="2713747"/>
            <a:ext cx="736875" cy="737990"/>
            <a:chOff x="6737350" y="2819400"/>
            <a:chExt cx="1223962" cy="1223963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737350" y="2819400"/>
              <a:ext cx="1223962" cy="1223963"/>
            </a:xfrm>
            <a:prstGeom prst="ellipse">
              <a:avLst/>
            </a:pr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6"/>
            <p:cNvSpPr>
              <a:spLocks/>
            </p:cNvSpPr>
            <p:nvPr/>
          </p:nvSpPr>
          <p:spPr bwMode="auto">
            <a:xfrm>
              <a:off x="7038975" y="3057525"/>
              <a:ext cx="919162" cy="985838"/>
            </a:xfrm>
            <a:custGeom>
              <a:avLst/>
              <a:gdLst>
                <a:gd name="T0" fmla="*/ 137 w 266"/>
                <a:gd name="T1" fmla="*/ 0 h 285"/>
                <a:gd name="T2" fmla="*/ 266 w 266"/>
                <a:gd name="T3" fmla="*/ 128 h 285"/>
                <a:gd name="T4" fmla="*/ 90 w 266"/>
                <a:gd name="T5" fmla="*/ 285 h 285"/>
                <a:gd name="T6" fmla="*/ 45 w 266"/>
                <a:gd name="T7" fmla="*/ 280 h 285"/>
                <a:gd name="T8" fmla="*/ 0 w 266"/>
                <a:gd name="T9" fmla="*/ 234 h 285"/>
                <a:gd name="T10" fmla="*/ 84 w 266"/>
                <a:gd name="T11" fmla="*/ 164 h 285"/>
                <a:gd name="T12" fmla="*/ 76 w 266"/>
                <a:gd name="T13" fmla="*/ 42 h 285"/>
                <a:gd name="T14" fmla="*/ 137 w 266"/>
                <a:gd name="T1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85">
                  <a:moveTo>
                    <a:pt x="137" y="0"/>
                  </a:moveTo>
                  <a:cubicBezTo>
                    <a:pt x="266" y="128"/>
                    <a:pt x="266" y="128"/>
                    <a:pt x="266" y="128"/>
                  </a:cubicBezTo>
                  <a:cubicBezTo>
                    <a:pt x="256" y="216"/>
                    <a:pt x="181" y="285"/>
                    <a:pt x="90" y="285"/>
                  </a:cubicBezTo>
                  <a:cubicBezTo>
                    <a:pt x="74" y="285"/>
                    <a:pt x="60" y="283"/>
                    <a:pt x="45" y="280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84" y="164"/>
                    <a:pt x="84" y="164"/>
                    <a:pt x="84" y="164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137" y="0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C44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17"/>
            <p:cNvSpPr>
              <a:spLocks/>
            </p:cNvSpPr>
            <p:nvPr/>
          </p:nvSpPr>
          <p:spPr bwMode="auto">
            <a:xfrm>
              <a:off x="7016750" y="3497263"/>
              <a:ext cx="661987" cy="369888"/>
            </a:xfrm>
            <a:custGeom>
              <a:avLst/>
              <a:gdLst>
                <a:gd name="T0" fmla="*/ 6 w 191"/>
                <a:gd name="T1" fmla="*/ 107 h 107"/>
                <a:gd name="T2" fmla="*/ 76 w 191"/>
                <a:gd name="T3" fmla="*/ 29 h 107"/>
                <a:gd name="T4" fmla="*/ 76 w 191"/>
                <a:gd name="T5" fmla="*/ 0 h 107"/>
                <a:gd name="T6" fmla="*/ 95 w 191"/>
                <a:gd name="T7" fmla="*/ 0 h 107"/>
                <a:gd name="T8" fmla="*/ 96 w 191"/>
                <a:gd name="T9" fmla="*/ 0 h 107"/>
                <a:gd name="T10" fmla="*/ 115 w 191"/>
                <a:gd name="T11" fmla="*/ 0 h 107"/>
                <a:gd name="T12" fmla="*/ 115 w 191"/>
                <a:gd name="T13" fmla="*/ 29 h 107"/>
                <a:gd name="T14" fmla="*/ 185 w 191"/>
                <a:gd name="T15" fmla="*/ 107 h 107"/>
                <a:gd name="T16" fmla="*/ 6 w 191"/>
                <a:gd name="T1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07">
                  <a:moveTo>
                    <a:pt x="6" y="107"/>
                  </a:moveTo>
                  <a:cubicBezTo>
                    <a:pt x="7" y="71"/>
                    <a:pt x="0" y="35"/>
                    <a:pt x="76" y="29"/>
                  </a:cubicBezTo>
                  <a:cubicBezTo>
                    <a:pt x="76" y="26"/>
                    <a:pt x="76" y="3"/>
                    <a:pt x="7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3"/>
                    <a:pt x="115" y="26"/>
                    <a:pt x="115" y="29"/>
                  </a:cubicBezTo>
                  <a:cubicBezTo>
                    <a:pt x="191" y="35"/>
                    <a:pt x="185" y="71"/>
                    <a:pt x="185" y="107"/>
                  </a:cubicBezTo>
                  <a:cubicBezTo>
                    <a:pt x="6" y="107"/>
                    <a:pt x="6" y="107"/>
                    <a:pt x="6" y="107"/>
                  </a:cubicBezTo>
                  <a:close/>
                </a:path>
              </a:pathLst>
            </a:custGeom>
            <a:solidFill>
              <a:srgbClr val="FBC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8"/>
            <p:cNvSpPr>
              <a:spLocks/>
            </p:cNvSpPr>
            <p:nvPr/>
          </p:nvSpPr>
          <p:spPr bwMode="auto">
            <a:xfrm>
              <a:off x="7280275" y="3500438"/>
              <a:ext cx="138112" cy="50800"/>
            </a:xfrm>
            <a:custGeom>
              <a:avLst/>
              <a:gdLst>
                <a:gd name="T0" fmla="*/ 40 w 40"/>
                <a:gd name="T1" fmla="*/ 0 h 15"/>
                <a:gd name="T2" fmla="*/ 0 w 40"/>
                <a:gd name="T3" fmla="*/ 0 h 15"/>
                <a:gd name="T4" fmla="*/ 40 w 40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15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5"/>
                    <a:pt x="35" y="15"/>
                    <a:pt x="40" y="0"/>
                  </a:cubicBezTo>
                  <a:close/>
                </a:path>
              </a:pathLst>
            </a:custGeom>
            <a:solidFill>
              <a:srgbClr val="CC9B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19"/>
            <p:cNvSpPr>
              <a:spLocks/>
            </p:cNvSpPr>
            <p:nvPr/>
          </p:nvSpPr>
          <p:spPr bwMode="auto">
            <a:xfrm>
              <a:off x="7135813" y="3019425"/>
              <a:ext cx="425450" cy="501650"/>
            </a:xfrm>
            <a:custGeom>
              <a:avLst/>
              <a:gdLst>
                <a:gd name="T0" fmla="*/ 6 w 123"/>
                <a:gd name="T1" fmla="*/ 69 h 145"/>
                <a:gd name="T2" fmla="*/ 12 w 123"/>
                <a:gd name="T3" fmla="*/ 108 h 145"/>
                <a:gd name="T4" fmla="*/ 62 w 123"/>
                <a:gd name="T5" fmla="*/ 145 h 145"/>
                <a:gd name="T6" fmla="*/ 111 w 123"/>
                <a:gd name="T7" fmla="*/ 108 h 145"/>
                <a:gd name="T8" fmla="*/ 117 w 123"/>
                <a:gd name="T9" fmla="*/ 69 h 145"/>
                <a:gd name="T10" fmla="*/ 62 w 123"/>
                <a:gd name="T11" fmla="*/ 0 h 145"/>
                <a:gd name="T12" fmla="*/ 6 w 123"/>
                <a:gd name="T13" fmla="*/ 6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45">
                  <a:moveTo>
                    <a:pt x="6" y="69"/>
                  </a:moveTo>
                  <a:cubicBezTo>
                    <a:pt x="0" y="68"/>
                    <a:pt x="1" y="107"/>
                    <a:pt x="12" y="108"/>
                  </a:cubicBezTo>
                  <a:cubicBezTo>
                    <a:pt x="21" y="128"/>
                    <a:pt x="38" y="145"/>
                    <a:pt x="62" y="145"/>
                  </a:cubicBezTo>
                  <a:cubicBezTo>
                    <a:pt x="85" y="145"/>
                    <a:pt x="102" y="128"/>
                    <a:pt x="111" y="108"/>
                  </a:cubicBezTo>
                  <a:cubicBezTo>
                    <a:pt x="121" y="108"/>
                    <a:pt x="123" y="68"/>
                    <a:pt x="117" y="69"/>
                  </a:cubicBezTo>
                  <a:cubicBezTo>
                    <a:pt x="119" y="26"/>
                    <a:pt x="118" y="0"/>
                    <a:pt x="62" y="0"/>
                  </a:cubicBezTo>
                  <a:cubicBezTo>
                    <a:pt x="6" y="0"/>
                    <a:pt x="4" y="25"/>
                    <a:pt x="6" y="69"/>
                  </a:cubicBezTo>
                  <a:close/>
                </a:path>
              </a:pathLst>
            </a:custGeom>
            <a:solidFill>
              <a:srgbClr val="FBC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0"/>
            <p:cNvSpPr>
              <a:spLocks/>
            </p:cNvSpPr>
            <p:nvPr/>
          </p:nvSpPr>
          <p:spPr bwMode="auto">
            <a:xfrm>
              <a:off x="7016750" y="3597275"/>
              <a:ext cx="661987" cy="269875"/>
            </a:xfrm>
            <a:custGeom>
              <a:avLst/>
              <a:gdLst>
                <a:gd name="T0" fmla="*/ 6 w 191"/>
                <a:gd name="T1" fmla="*/ 78 h 78"/>
                <a:gd name="T2" fmla="*/ 76 w 191"/>
                <a:gd name="T3" fmla="*/ 0 h 78"/>
                <a:gd name="T4" fmla="*/ 115 w 191"/>
                <a:gd name="T5" fmla="*/ 0 h 78"/>
                <a:gd name="T6" fmla="*/ 185 w 191"/>
                <a:gd name="T7" fmla="*/ 78 h 78"/>
                <a:gd name="T8" fmla="*/ 6 w 19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78">
                  <a:moveTo>
                    <a:pt x="6" y="78"/>
                  </a:moveTo>
                  <a:cubicBezTo>
                    <a:pt x="7" y="42"/>
                    <a:pt x="0" y="6"/>
                    <a:pt x="76" y="0"/>
                  </a:cubicBezTo>
                  <a:cubicBezTo>
                    <a:pt x="89" y="6"/>
                    <a:pt x="102" y="6"/>
                    <a:pt x="115" y="0"/>
                  </a:cubicBezTo>
                  <a:cubicBezTo>
                    <a:pt x="191" y="6"/>
                    <a:pt x="185" y="42"/>
                    <a:pt x="185" y="78"/>
                  </a:cubicBezTo>
                  <a:cubicBezTo>
                    <a:pt x="6" y="78"/>
                    <a:pt x="6" y="78"/>
                    <a:pt x="6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1"/>
            <p:cNvSpPr>
              <a:spLocks/>
            </p:cNvSpPr>
            <p:nvPr/>
          </p:nvSpPr>
          <p:spPr bwMode="auto">
            <a:xfrm>
              <a:off x="7127875" y="2954338"/>
              <a:ext cx="484187" cy="355600"/>
            </a:xfrm>
            <a:custGeom>
              <a:avLst/>
              <a:gdLst>
                <a:gd name="T0" fmla="*/ 108 w 140"/>
                <a:gd name="T1" fmla="*/ 103 h 103"/>
                <a:gd name="T2" fmla="*/ 119 w 140"/>
                <a:gd name="T3" fmla="*/ 88 h 103"/>
                <a:gd name="T4" fmla="*/ 29 w 140"/>
                <a:gd name="T5" fmla="*/ 24 h 103"/>
                <a:gd name="T6" fmla="*/ 8 w 140"/>
                <a:gd name="T7" fmla="*/ 88 h 103"/>
                <a:gd name="T8" fmla="*/ 19 w 140"/>
                <a:gd name="T9" fmla="*/ 103 h 103"/>
                <a:gd name="T10" fmla="*/ 29 w 140"/>
                <a:gd name="T11" fmla="*/ 55 h 103"/>
                <a:gd name="T12" fmla="*/ 53 w 140"/>
                <a:gd name="T13" fmla="*/ 65 h 103"/>
                <a:gd name="T14" fmla="*/ 86 w 140"/>
                <a:gd name="T15" fmla="*/ 68 h 103"/>
                <a:gd name="T16" fmla="*/ 108 w 140"/>
                <a:gd name="T1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03">
                  <a:moveTo>
                    <a:pt x="108" y="103"/>
                  </a:moveTo>
                  <a:cubicBezTo>
                    <a:pt x="108" y="93"/>
                    <a:pt x="110" y="87"/>
                    <a:pt x="119" y="88"/>
                  </a:cubicBezTo>
                  <a:cubicBezTo>
                    <a:pt x="140" y="6"/>
                    <a:pt x="58" y="0"/>
                    <a:pt x="29" y="24"/>
                  </a:cubicBezTo>
                  <a:cubicBezTo>
                    <a:pt x="3" y="27"/>
                    <a:pt x="0" y="58"/>
                    <a:pt x="8" y="88"/>
                  </a:cubicBezTo>
                  <a:cubicBezTo>
                    <a:pt x="17" y="87"/>
                    <a:pt x="19" y="93"/>
                    <a:pt x="19" y="103"/>
                  </a:cubicBezTo>
                  <a:cubicBezTo>
                    <a:pt x="22" y="84"/>
                    <a:pt x="21" y="65"/>
                    <a:pt x="29" y="55"/>
                  </a:cubicBezTo>
                  <a:cubicBezTo>
                    <a:pt x="37" y="58"/>
                    <a:pt x="45" y="63"/>
                    <a:pt x="53" y="65"/>
                  </a:cubicBezTo>
                  <a:cubicBezTo>
                    <a:pt x="71" y="67"/>
                    <a:pt x="80" y="65"/>
                    <a:pt x="86" y="68"/>
                  </a:cubicBezTo>
                  <a:cubicBezTo>
                    <a:pt x="100" y="77"/>
                    <a:pt x="106" y="84"/>
                    <a:pt x="108" y="1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22"/>
            <p:cNvSpPr>
              <a:spLocks noEditPoints="1"/>
            </p:cNvSpPr>
            <p:nvPr/>
          </p:nvSpPr>
          <p:spPr bwMode="auto">
            <a:xfrm>
              <a:off x="7207250" y="3268663"/>
              <a:ext cx="117475" cy="68263"/>
            </a:xfrm>
            <a:custGeom>
              <a:avLst/>
              <a:gdLst>
                <a:gd name="T0" fmla="*/ 0 w 74"/>
                <a:gd name="T1" fmla="*/ 0 h 43"/>
                <a:gd name="T2" fmla="*/ 74 w 74"/>
                <a:gd name="T3" fmla="*/ 0 h 43"/>
                <a:gd name="T4" fmla="*/ 74 w 74"/>
                <a:gd name="T5" fmla="*/ 43 h 43"/>
                <a:gd name="T6" fmla="*/ 0 w 74"/>
                <a:gd name="T7" fmla="*/ 43 h 43"/>
                <a:gd name="T8" fmla="*/ 0 w 74"/>
                <a:gd name="T9" fmla="*/ 0 h 43"/>
                <a:gd name="T10" fmla="*/ 0 w 74"/>
                <a:gd name="T11" fmla="*/ 0 h 43"/>
                <a:gd name="T12" fmla="*/ 7 w 74"/>
                <a:gd name="T13" fmla="*/ 6 h 43"/>
                <a:gd name="T14" fmla="*/ 7 w 74"/>
                <a:gd name="T15" fmla="*/ 35 h 43"/>
                <a:gd name="T16" fmla="*/ 66 w 74"/>
                <a:gd name="T17" fmla="*/ 35 h 43"/>
                <a:gd name="T18" fmla="*/ 66 w 74"/>
                <a:gd name="T19" fmla="*/ 6 h 43"/>
                <a:gd name="T20" fmla="*/ 7 w 74"/>
                <a:gd name="T21" fmla="*/ 6 h 43"/>
                <a:gd name="T22" fmla="*/ 7 w 74"/>
                <a:gd name="T23" fmla="*/ 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43">
                  <a:moveTo>
                    <a:pt x="0" y="0"/>
                  </a:moveTo>
                  <a:lnTo>
                    <a:pt x="74" y="0"/>
                  </a:lnTo>
                  <a:lnTo>
                    <a:pt x="74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7" y="6"/>
                  </a:moveTo>
                  <a:lnTo>
                    <a:pt x="7" y="35"/>
                  </a:lnTo>
                  <a:lnTo>
                    <a:pt x="66" y="35"/>
                  </a:lnTo>
                  <a:lnTo>
                    <a:pt x="66" y="6"/>
                  </a:lnTo>
                  <a:lnTo>
                    <a:pt x="7" y="6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23"/>
            <p:cNvSpPr>
              <a:spLocks noEditPoints="1"/>
            </p:cNvSpPr>
            <p:nvPr/>
          </p:nvSpPr>
          <p:spPr bwMode="auto">
            <a:xfrm>
              <a:off x="7370763" y="3268663"/>
              <a:ext cx="117475" cy="68263"/>
            </a:xfrm>
            <a:custGeom>
              <a:avLst/>
              <a:gdLst>
                <a:gd name="T0" fmla="*/ 0 w 74"/>
                <a:gd name="T1" fmla="*/ 0 h 43"/>
                <a:gd name="T2" fmla="*/ 74 w 74"/>
                <a:gd name="T3" fmla="*/ 0 h 43"/>
                <a:gd name="T4" fmla="*/ 74 w 74"/>
                <a:gd name="T5" fmla="*/ 43 h 43"/>
                <a:gd name="T6" fmla="*/ 0 w 74"/>
                <a:gd name="T7" fmla="*/ 43 h 43"/>
                <a:gd name="T8" fmla="*/ 0 w 74"/>
                <a:gd name="T9" fmla="*/ 0 h 43"/>
                <a:gd name="T10" fmla="*/ 0 w 74"/>
                <a:gd name="T11" fmla="*/ 0 h 43"/>
                <a:gd name="T12" fmla="*/ 8 w 74"/>
                <a:gd name="T13" fmla="*/ 6 h 43"/>
                <a:gd name="T14" fmla="*/ 8 w 74"/>
                <a:gd name="T15" fmla="*/ 35 h 43"/>
                <a:gd name="T16" fmla="*/ 67 w 74"/>
                <a:gd name="T17" fmla="*/ 35 h 43"/>
                <a:gd name="T18" fmla="*/ 67 w 74"/>
                <a:gd name="T19" fmla="*/ 6 h 43"/>
                <a:gd name="T20" fmla="*/ 8 w 74"/>
                <a:gd name="T21" fmla="*/ 6 h 43"/>
                <a:gd name="T22" fmla="*/ 8 w 74"/>
                <a:gd name="T23" fmla="*/ 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43">
                  <a:moveTo>
                    <a:pt x="0" y="0"/>
                  </a:moveTo>
                  <a:lnTo>
                    <a:pt x="74" y="0"/>
                  </a:lnTo>
                  <a:lnTo>
                    <a:pt x="74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8" y="6"/>
                  </a:moveTo>
                  <a:lnTo>
                    <a:pt x="8" y="35"/>
                  </a:lnTo>
                  <a:lnTo>
                    <a:pt x="67" y="35"/>
                  </a:lnTo>
                  <a:lnTo>
                    <a:pt x="67" y="6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4"/>
            <p:cNvSpPr>
              <a:spLocks/>
            </p:cNvSpPr>
            <p:nvPr/>
          </p:nvSpPr>
          <p:spPr bwMode="auto">
            <a:xfrm>
              <a:off x="7321550" y="3286125"/>
              <a:ext cx="52387" cy="12700"/>
            </a:xfrm>
            <a:custGeom>
              <a:avLst/>
              <a:gdLst>
                <a:gd name="T0" fmla="*/ 0 w 33"/>
                <a:gd name="T1" fmla="*/ 0 h 8"/>
                <a:gd name="T2" fmla="*/ 33 w 33"/>
                <a:gd name="T3" fmla="*/ 0 h 8"/>
                <a:gd name="T4" fmla="*/ 33 w 33"/>
                <a:gd name="T5" fmla="*/ 8 h 8"/>
                <a:gd name="T6" fmla="*/ 0 w 33"/>
                <a:gd name="T7" fmla="*/ 8 h 8"/>
                <a:gd name="T8" fmla="*/ 0 w 33"/>
                <a:gd name="T9" fmla="*/ 0 h 8"/>
                <a:gd name="T10" fmla="*/ 0 w 33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8">
                  <a:moveTo>
                    <a:pt x="0" y="0"/>
                  </a:moveTo>
                  <a:lnTo>
                    <a:pt x="33" y="0"/>
                  </a:lnTo>
                  <a:lnTo>
                    <a:pt x="3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25"/>
            <p:cNvSpPr>
              <a:spLocks/>
            </p:cNvSpPr>
            <p:nvPr/>
          </p:nvSpPr>
          <p:spPr bwMode="auto">
            <a:xfrm>
              <a:off x="7308850" y="3624263"/>
              <a:ext cx="82550" cy="242888"/>
            </a:xfrm>
            <a:custGeom>
              <a:avLst/>
              <a:gdLst>
                <a:gd name="T0" fmla="*/ 0 w 52"/>
                <a:gd name="T1" fmla="*/ 28 h 153"/>
                <a:gd name="T2" fmla="*/ 13 w 52"/>
                <a:gd name="T3" fmla="*/ 59 h 153"/>
                <a:gd name="T4" fmla="*/ 6 w 52"/>
                <a:gd name="T5" fmla="*/ 153 h 153"/>
                <a:gd name="T6" fmla="*/ 43 w 52"/>
                <a:gd name="T7" fmla="*/ 153 h 153"/>
                <a:gd name="T8" fmla="*/ 37 w 52"/>
                <a:gd name="T9" fmla="*/ 61 h 153"/>
                <a:gd name="T10" fmla="*/ 52 w 52"/>
                <a:gd name="T11" fmla="*/ 28 h 153"/>
                <a:gd name="T12" fmla="*/ 26 w 52"/>
                <a:gd name="T13" fmla="*/ 0 h 153"/>
                <a:gd name="T14" fmla="*/ 0 w 52"/>
                <a:gd name="T15" fmla="*/ 28 h 153"/>
                <a:gd name="T16" fmla="*/ 0 w 52"/>
                <a:gd name="T17" fmla="*/ 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53">
                  <a:moveTo>
                    <a:pt x="0" y="28"/>
                  </a:moveTo>
                  <a:lnTo>
                    <a:pt x="13" y="59"/>
                  </a:lnTo>
                  <a:lnTo>
                    <a:pt x="6" y="153"/>
                  </a:lnTo>
                  <a:lnTo>
                    <a:pt x="43" y="153"/>
                  </a:lnTo>
                  <a:lnTo>
                    <a:pt x="37" y="61"/>
                  </a:lnTo>
                  <a:lnTo>
                    <a:pt x="52" y="28"/>
                  </a:lnTo>
                  <a:lnTo>
                    <a:pt x="26" y="0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119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1364130" y="3875489"/>
            <a:ext cx="736875" cy="737990"/>
            <a:chOff x="6737350" y="2819400"/>
            <a:chExt cx="1223962" cy="1223963"/>
          </a:xfrm>
        </p:grpSpPr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6737350" y="2819400"/>
              <a:ext cx="1223962" cy="1223963"/>
            </a:xfrm>
            <a:prstGeom prst="ellipse">
              <a:avLst/>
            </a:pr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16"/>
            <p:cNvSpPr>
              <a:spLocks/>
            </p:cNvSpPr>
            <p:nvPr/>
          </p:nvSpPr>
          <p:spPr bwMode="auto">
            <a:xfrm>
              <a:off x="7038975" y="3057525"/>
              <a:ext cx="919162" cy="985838"/>
            </a:xfrm>
            <a:custGeom>
              <a:avLst/>
              <a:gdLst>
                <a:gd name="T0" fmla="*/ 137 w 266"/>
                <a:gd name="T1" fmla="*/ 0 h 285"/>
                <a:gd name="T2" fmla="*/ 266 w 266"/>
                <a:gd name="T3" fmla="*/ 128 h 285"/>
                <a:gd name="T4" fmla="*/ 90 w 266"/>
                <a:gd name="T5" fmla="*/ 285 h 285"/>
                <a:gd name="T6" fmla="*/ 45 w 266"/>
                <a:gd name="T7" fmla="*/ 280 h 285"/>
                <a:gd name="T8" fmla="*/ 0 w 266"/>
                <a:gd name="T9" fmla="*/ 234 h 285"/>
                <a:gd name="T10" fmla="*/ 84 w 266"/>
                <a:gd name="T11" fmla="*/ 164 h 285"/>
                <a:gd name="T12" fmla="*/ 76 w 266"/>
                <a:gd name="T13" fmla="*/ 42 h 285"/>
                <a:gd name="T14" fmla="*/ 137 w 266"/>
                <a:gd name="T1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85">
                  <a:moveTo>
                    <a:pt x="137" y="0"/>
                  </a:moveTo>
                  <a:cubicBezTo>
                    <a:pt x="266" y="128"/>
                    <a:pt x="266" y="128"/>
                    <a:pt x="266" y="128"/>
                  </a:cubicBezTo>
                  <a:cubicBezTo>
                    <a:pt x="256" y="216"/>
                    <a:pt x="181" y="285"/>
                    <a:pt x="90" y="285"/>
                  </a:cubicBezTo>
                  <a:cubicBezTo>
                    <a:pt x="74" y="285"/>
                    <a:pt x="60" y="283"/>
                    <a:pt x="45" y="280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84" y="164"/>
                    <a:pt x="84" y="164"/>
                    <a:pt x="84" y="164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137" y="0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C44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17"/>
            <p:cNvSpPr>
              <a:spLocks/>
            </p:cNvSpPr>
            <p:nvPr/>
          </p:nvSpPr>
          <p:spPr bwMode="auto">
            <a:xfrm>
              <a:off x="7016750" y="3497263"/>
              <a:ext cx="661987" cy="369888"/>
            </a:xfrm>
            <a:custGeom>
              <a:avLst/>
              <a:gdLst>
                <a:gd name="T0" fmla="*/ 6 w 191"/>
                <a:gd name="T1" fmla="*/ 107 h 107"/>
                <a:gd name="T2" fmla="*/ 76 w 191"/>
                <a:gd name="T3" fmla="*/ 29 h 107"/>
                <a:gd name="T4" fmla="*/ 76 w 191"/>
                <a:gd name="T5" fmla="*/ 0 h 107"/>
                <a:gd name="T6" fmla="*/ 95 w 191"/>
                <a:gd name="T7" fmla="*/ 0 h 107"/>
                <a:gd name="T8" fmla="*/ 96 w 191"/>
                <a:gd name="T9" fmla="*/ 0 h 107"/>
                <a:gd name="T10" fmla="*/ 115 w 191"/>
                <a:gd name="T11" fmla="*/ 0 h 107"/>
                <a:gd name="T12" fmla="*/ 115 w 191"/>
                <a:gd name="T13" fmla="*/ 29 h 107"/>
                <a:gd name="T14" fmla="*/ 185 w 191"/>
                <a:gd name="T15" fmla="*/ 107 h 107"/>
                <a:gd name="T16" fmla="*/ 6 w 191"/>
                <a:gd name="T1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07">
                  <a:moveTo>
                    <a:pt x="6" y="107"/>
                  </a:moveTo>
                  <a:cubicBezTo>
                    <a:pt x="7" y="71"/>
                    <a:pt x="0" y="35"/>
                    <a:pt x="76" y="29"/>
                  </a:cubicBezTo>
                  <a:cubicBezTo>
                    <a:pt x="76" y="26"/>
                    <a:pt x="76" y="3"/>
                    <a:pt x="7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3"/>
                    <a:pt x="115" y="26"/>
                    <a:pt x="115" y="29"/>
                  </a:cubicBezTo>
                  <a:cubicBezTo>
                    <a:pt x="191" y="35"/>
                    <a:pt x="185" y="71"/>
                    <a:pt x="185" y="107"/>
                  </a:cubicBezTo>
                  <a:cubicBezTo>
                    <a:pt x="6" y="107"/>
                    <a:pt x="6" y="107"/>
                    <a:pt x="6" y="107"/>
                  </a:cubicBezTo>
                  <a:close/>
                </a:path>
              </a:pathLst>
            </a:custGeom>
            <a:solidFill>
              <a:srgbClr val="FBC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18"/>
            <p:cNvSpPr>
              <a:spLocks/>
            </p:cNvSpPr>
            <p:nvPr/>
          </p:nvSpPr>
          <p:spPr bwMode="auto">
            <a:xfrm>
              <a:off x="7280275" y="3500438"/>
              <a:ext cx="138112" cy="50800"/>
            </a:xfrm>
            <a:custGeom>
              <a:avLst/>
              <a:gdLst>
                <a:gd name="T0" fmla="*/ 40 w 40"/>
                <a:gd name="T1" fmla="*/ 0 h 15"/>
                <a:gd name="T2" fmla="*/ 0 w 40"/>
                <a:gd name="T3" fmla="*/ 0 h 15"/>
                <a:gd name="T4" fmla="*/ 40 w 40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15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5"/>
                    <a:pt x="35" y="15"/>
                    <a:pt x="40" y="0"/>
                  </a:cubicBezTo>
                  <a:close/>
                </a:path>
              </a:pathLst>
            </a:custGeom>
            <a:solidFill>
              <a:srgbClr val="CC9B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19"/>
            <p:cNvSpPr>
              <a:spLocks/>
            </p:cNvSpPr>
            <p:nvPr/>
          </p:nvSpPr>
          <p:spPr bwMode="auto">
            <a:xfrm>
              <a:off x="7135813" y="3019425"/>
              <a:ext cx="425450" cy="501650"/>
            </a:xfrm>
            <a:custGeom>
              <a:avLst/>
              <a:gdLst>
                <a:gd name="T0" fmla="*/ 6 w 123"/>
                <a:gd name="T1" fmla="*/ 69 h 145"/>
                <a:gd name="T2" fmla="*/ 12 w 123"/>
                <a:gd name="T3" fmla="*/ 108 h 145"/>
                <a:gd name="T4" fmla="*/ 62 w 123"/>
                <a:gd name="T5" fmla="*/ 145 h 145"/>
                <a:gd name="T6" fmla="*/ 111 w 123"/>
                <a:gd name="T7" fmla="*/ 108 h 145"/>
                <a:gd name="T8" fmla="*/ 117 w 123"/>
                <a:gd name="T9" fmla="*/ 69 h 145"/>
                <a:gd name="T10" fmla="*/ 62 w 123"/>
                <a:gd name="T11" fmla="*/ 0 h 145"/>
                <a:gd name="T12" fmla="*/ 6 w 123"/>
                <a:gd name="T13" fmla="*/ 6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45">
                  <a:moveTo>
                    <a:pt x="6" y="69"/>
                  </a:moveTo>
                  <a:cubicBezTo>
                    <a:pt x="0" y="68"/>
                    <a:pt x="1" y="107"/>
                    <a:pt x="12" y="108"/>
                  </a:cubicBezTo>
                  <a:cubicBezTo>
                    <a:pt x="21" y="128"/>
                    <a:pt x="38" y="145"/>
                    <a:pt x="62" y="145"/>
                  </a:cubicBezTo>
                  <a:cubicBezTo>
                    <a:pt x="85" y="145"/>
                    <a:pt x="102" y="128"/>
                    <a:pt x="111" y="108"/>
                  </a:cubicBezTo>
                  <a:cubicBezTo>
                    <a:pt x="121" y="108"/>
                    <a:pt x="123" y="68"/>
                    <a:pt x="117" y="69"/>
                  </a:cubicBezTo>
                  <a:cubicBezTo>
                    <a:pt x="119" y="26"/>
                    <a:pt x="118" y="0"/>
                    <a:pt x="62" y="0"/>
                  </a:cubicBezTo>
                  <a:cubicBezTo>
                    <a:pt x="6" y="0"/>
                    <a:pt x="4" y="25"/>
                    <a:pt x="6" y="69"/>
                  </a:cubicBezTo>
                  <a:close/>
                </a:path>
              </a:pathLst>
            </a:custGeom>
            <a:solidFill>
              <a:srgbClr val="FBC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20"/>
            <p:cNvSpPr>
              <a:spLocks/>
            </p:cNvSpPr>
            <p:nvPr/>
          </p:nvSpPr>
          <p:spPr bwMode="auto">
            <a:xfrm>
              <a:off x="7016750" y="3597275"/>
              <a:ext cx="661987" cy="269875"/>
            </a:xfrm>
            <a:custGeom>
              <a:avLst/>
              <a:gdLst>
                <a:gd name="T0" fmla="*/ 6 w 191"/>
                <a:gd name="T1" fmla="*/ 78 h 78"/>
                <a:gd name="T2" fmla="*/ 76 w 191"/>
                <a:gd name="T3" fmla="*/ 0 h 78"/>
                <a:gd name="T4" fmla="*/ 115 w 191"/>
                <a:gd name="T5" fmla="*/ 0 h 78"/>
                <a:gd name="T6" fmla="*/ 185 w 191"/>
                <a:gd name="T7" fmla="*/ 78 h 78"/>
                <a:gd name="T8" fmla="*/ 6 w 19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78">
                  <a:moveTo>
                    <a:pt x="6" y="78"/>
                  </a:moveTo>
                  <a:cubicBezTo>
                    <a:pt x="7" y="42"/>
                    <a:pt x="0" y="6"/>
                    <a:pt x="76" y="0"/>
                  </a:cubicBezTo>
                  <a:cubicBezTo>
                    <a:pt x="89" y="6"/>
                    <a:pt x="102" y="6"/>
                    <a:pt x="115" y="0"/>
                  </a:cubicBezTo>
                  <a:cubicBezTo>
                    <a:pt x="191" y="6"/>
                    <a:pt x="185" y="42"/>
                    <a:pt x="185" y="78"/>
                  </a:cubicBezTo>
                  <a:cubicBezTo>
                    <a:pt x="6" y="78"/>
                    <a:pt x="6" y="78"/>
                    <a:pt x="6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21"/>
            <p:cNvSpPr>
              <a:spLocks/>
            </p:cNvSpPr>
            <p:nvPr/>
          </p:nvSpPr>
          <p:spPr bwMode="auto">
            <a:xfrm>
              <a:off x="7127875" y="2954338"/>
              <a:ext cx="484187" cy="355600"/>
            </a:xfrm>
            <a:custGeom>
              <a:avLst/>
              <a:gdLst>
                <a:gd name="T0" fmla="*/ 108 w 140"/>
                <a:gd name="T1" fmla="*/ 103 h 103"/>
                <a:gd name="T2" fmla="*/ 119 w 140"/>
                <a:gd name="T3" fmla="*/ 88 h 103"/>
                <a:gd name="T4" fmla="*/ 29 w 140"/>
                <a:gd name="T5" fmla="*/ 24 h 103"/>
                <a:gd name="T6" fmla="*/ 8 w 140"/>
                <a:gd name="T7" fmla="*/ 88 h 103"/>
                <a:gd name="T8" fmla="*/ 19 w 140"/>
                <a:gd name="T9" fmla="*/ 103 h 103"/>
                <a:gd name="T10" fmla="*/ 29 w 140"/>
                <a:gd name="T11" fmla="*/ 55 h 103"/>
                <a:gd name="T12" fmla="*/ 53 w 140"/>
                <a:gd name="T13" fmla="*/ 65 h 103"/>
                <a:gd name="T14" fmla="*/ 86 w 140"/>
                <a:gd name="T15" fmla="*/ 68 h 103"/>
                <a:gd name="T16" fmla="*/ 108 w 140"/>
                <a:gd name="T1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03">
                  <a:moveTo>
                    <a:pt x="108" y="103"/>
                  </a:moveTo>
                  <a:cubicBezTo>
                    <a:pt x="108" y="93"/>
                    <a:pt x="110" y="87"/>
                    <a:pt x="119" y="88"/>
                  </a:cubicBezTo>
                  <a:cubicBezTo>
                    <a:pt x="140" y="6"/>
                    <a:pt x="58" y="0"/>
                    <a:pt x="29" y="24"/>
                  </a:cubicBezTo>
                  <a:cubicBezTo>
                    <a:pt x="3" y="27"/>
                    <a:pt x="0" y="58"/>
                    <a:pt x="8" y="88"/>
                  </a:cubicBezTo>
                  <a:cubicBezTo>
                    <a:pt x="17" y="87"/>
                    <a:pt x="19" y="93"/>
                    <a:pt x="19" y="103"/>
                  </a:cubicBezTo>
                  <a:cubicBezTo>
                    <a:pt x="22" y="84"/>
                    <a:pt x="21" y="65"/>
                    <a:pt x="29" y="55"/>
                  </a:cubicBezTo>
                  <a:cubicBezTo>
                    <a:pt x="37" y="58"/>
                    <a:pt x="45" y="63"/>
                    <a:pt x="53" y="65"/>
                  </a:cubicBezTo>
                  <a:cubicBezTo>
                    <a:pt x="71" y="67"/>
                    <a:pt x="80" y="65"/>
                    <a:pt x="86" y="68"/>
                  </a:cubicBezTo>
                  <a:cubicBezTo>
                    <a:pt x="100" y="77"/>
                    <a:pt x="106" y="84"/>
                    <a:pt x="108" y="1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22"/>
            <p:cNvSpPr>
              <a:spLocks noEditPoints="1"/>
            </p:cNvSpPr>
            <p:nvPr/>
          </p:nvSpPr>
          <p:spPr bwMode="auto">
            <a:xfrm>
              <a:off x="7207250" y="3268663"/>
              <a:ext cx="117475" cy="68263"/>
            </a:xfrm>
            <a:custGeom>
              <a:avLst/>
              <a:gdLst>
                <a:gd name="T0" fmla="*/ 0 w 74"/>
                <a:gd name="T1" fmla="*/ 0 h 43"/>
                <a:gd name="T2" fmla="*/ 74 w 74"/>
                <a:gd name="T3" fmla="*/ 0 h 43"/>
                <a:gd name="T4" fmla="*/ 74 w 74"/>
                <a:gd name="T5" fmla="*/ 43 h 43"/>
                <a:gd name="T6" fmla="*/ 0 w 74"/>
                <a:gd name="T7" fmla="*/ 43 h 43"/>
                <a:gd name="T8" fmla="*/ 0 w 74"/>
                <a:gd name="T9" fmla="*/ 0 h 43"/>
                <a:gd name="T10" fmla="*/ 0 w 74"/>
                <a:gd name="T11" fmla="*/ 0 h 43"/>
                <a:gd name="T12" fmla="*/ 7 w 74"/>
                <a:gd name="T13" fmla="*/ 6 h 43"/>
                <a:gd name="T14" fmla="*/ 7 w 74"/>
                <a:gd name="T15" fmla="*/ 35 h 43"/>
                <a:gd name="T16" fmla="*/ 66 w 74"/>
                <a:gd name="T17" fmla="*/ 35 h 43"/>
                <a:gd name="T18" fmla="*/ 66 w 74"/>
                <a:gd name="T19" fmla="*/ 6 h 43"/>
                <a:gd name="T20" fmla="*/ 7 w 74"/>
                <a:gd name="T21" fmla="*/ 6 h 43"/>
                <a:gd name="T22" fmla="*/ 7 w 74"/>
                <a:gd name="T23" fmla="*/ 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43">
                  <a:moveTo>
                    <a:pt x="0" y="0"/>
                  </a:moveTo>
                  <a:lnTo>
                    <a:pt x="74" y="0"/>
                  </a:lnTo>
                  <a:lnTo>
                    <a:pt x="74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7" y="6"/>
                  </a:moveTo>
                  <a:lnTo>
                    <a:pt x="7" y="35"/>
                  </a:lnTo>
                  <a:lnTo>
                    <a:pt x="66" y="35"/>
                  </a:lnTo>
                  <a:lnTo>
                    <a:pt x="66" y="6"/>
                  </a:lnTo>
                  <a:lnTo>
                    <a:pt x="7" y="6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23"/>
            <p:cNvSpPr>
              <a:spLocks noEditPoints="1"/>
            </p:cNvSpPr>
            <p:nvPr/>
          </p:nvSpPr>
          <p:spPr bwMode="auto">
            <a:xfrm>
              <a:off x="7370763" y="3268663"/>
              <a:ext cx="117475" cy="68263"/>
            </a:xfrm>
            <a:custGeom>
              <a:avLst/>
              <a:gdLst>
                <a:gd name="T0" fmla="*/ 0 w 74"/>
                <a:gd name="T1" fmla="*/ 0 h 43"/>
                <a:gd name="T2" fmla="*/ 74 w 74"/>
                <a:gd name="T3" fmla="*/ 0 h 43"/>
                <a:gd name="T4" fmla="*/ 74 w 74"/>
                <a:gd name="T5" fmla="*/ 43 h 43"/>
                <a:gd name="T6" fmla="*/ 0 w 74"/>
                <a:gd name="T7" fmla="*/ 43 h 43"/>
                <a:gd name="T8" fmla="*/ 0 w 74"/>
                <a:gd name="T9" fmla="*/ 0 h 43"/>
                <a:gd name="T10" fmla="*/ 0 w 74"/>
                <a:gd name="T11" fmla="*/ 0 h 43"/>
                <a:gd name="T12" fmla="*/ 8 w 74"/>
                <a:gd name="T13" fmla="*/ 6 h 43"/>
                <a:gd name="T14" fmla="*/ 8 w 74"/>
                <a:gd name="T15" fmla="*/ 35 h 43"/>
                <a:gd name="T16" fmla="*/ 67 w 74"/>
                <a:gd name="T17" fmla="*/ 35 h 43"/>
                <a:gd name="T18" fmla="*/ 67 w 74"/>
                <a:gd name="T19" fmla="*/ 6 h 43"/>
                <a:gd name="T20" fmla="*/ 8 w 74"/>
                <a:gd name="T21" fmla="*/ 6 h 43"/>
                <a:gd name="T22" fmla="*/ 8 w 74"/>
                <a:gd name="T23" fmla="*/ 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43">
                  <a:moveTo>
                    <a:pt x="0" y="0"/>
                  </a:moveTo>
                  <a:lnTo>
                    <a:pt x="74" y="0"/>
                  </a:lnTo>
                  <a:lnTo>
                    <a:pt x="74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8" y="6"/>
                  </a:moveTo>
                  <a:lnTo>
                    <a:pt x="8" y="35"/>
                  </a:lnTo>
                  <a:lnTo>
                    <a:pt x="67" y="35"/>
                  </a:lnTo>
                  <a:lnTo>
                    <a:pt x="67" y="6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24"/>
            <p:cNvSpPr>
              <a:spLocks/>
            </p:cNvSpPr>
            <p:nvPr/>
          </p:nvSpPr>
          <p:spPr bwMode="auto">
            <a:xfrm>
              <a:off x="7321550" y="3286125"/>
              <a:ext cx="52387" cy="12700"/>
            </a:xfrm>
            <a:custGeom>
              <a:avLst/>
              <a:gdLst>
                <a:gd name="T0" fmla="*/ 0 w 33"/>
                <a:gd name="T1" fmla="*/ 0 h 8"/>
                <a:gd name="T2" fmla="*/ 33 w 33"/>
                <a:gd name="T3" fmla="*/ 0 h 8"/>
                <a:gd name="T4" fmla="*/ 33 w 33"/>
                <a:gd name="T5" fmla="*/ 8 h 8"/>
                <a:gd name="T6" fmla="*/ 0 w 33"/>
                <a:gd name="T7" fmla="*/ 8 h 8"/>
                <a:gd name="T8" fmla="*/ 0 w 33"/>
                <a:gd name="T9" fmla="*/ 0 h 8"/>
                <a:gd name="T10" fmla="*/ 0 w 33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8">
                  <a:moveTo>
                    <a:pt x="0" y="0"/>
                  </a:moveTo>
                  <a:lnTo>
                    <a:pt x="33" y="0"/>
                  </a:lnTo>
                  <a:lnTo>
                    <a:pt x="3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25"/>
            <p:cNvSpPr>
              <a:spLocks/>
            </p:cNvSpPr>
            <p:nvPr/>
          </p:nvSpPr>
          <p:spPr bwMode="auto">
            <a:xfrm>
              <a:off x="7308850" y="3624263"/>
              <a:ext cx="82550" cy="242888"/>
            </a:xfrm>
            <a:custGeom>
              <a:avLst/>
              <a:gdLst>
                <a:gd name="T0" fmla="*/ 0 w 52"/>
                <a:gd name="T1" fmla="*/ 28 h 153"/>
                <a:gd name="T2" fmla="*/ 13 w 52"/>
                <a:gd name="T3" fmla="*/ 59 h 153"/>
                <a:gd name="T4" fmla="*/ 6 w 52"/>
                <a:gd name="T5" fmla="*/ 153 h 153"/>
                <a:gd name="T6" fmla="*/ 43 w 52"/>
                <a:gd name="T7" fmla="*/ 153 h 153"/>
                <a:gd name="T8" fmla="*/ 37 w 52"/>
                <a:gd name="T9" fmla="*/ 61 h 153"/>
                <a:gd name="T10" fmla="*/ 52 w 52"/>
                <a:gd name="T11" fmla="*/ 28 h 153"/>
                <a:gd name="T12" fmla="*/ 26 w 52"/>
                <a:gd name="T13" fmla="*/ 0 h 153"/>
                <a:gd name="T14" fmla="*/ 0 w 52"/>
                <a:gd name="T15" fmla="*/ 28 h 153"/>
                <a:gd name="T16" fmla="*/ 0 w 52"/>
                <a:gd name="T17" fmla="*/ 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53">
                  <a:moveTo>
                    <a:pt x="0" y="28"/>
                  </a:moveTo>
                  <a:lnTo>
                    <a:pt x="13" y="59"/>
                  </a:lnTo>
                  <a:lnTo>
                    <a:pt x="6" y="153"/>
                  </a:lnTo>
                  <a:lnTo>
                    <a:pt x="43" y="153"/>
                  </a:lnTo>
                  <a:lnTo>
                    <a:pt x="37" y="61"/>
                  </a:lnTo>
                  <a:lnTo>
                    <a:pt x="52" y="28"/>
                  </a:lnTo>
                  <a:lnTo>
                    <a:pt x="26" y="0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119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355001" y="345843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梁培利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1374032" y="461907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梁培利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39509" y="1905286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梁培利教练给出了项目建议：</a:t>
            </a:r>
          </a:p>
        </p:txBody>
      </p:sp>
    </p:spTree>
    <p:extLst>
      <p:ext uri="{BB962C8B-B14F-4D97-AF65-F5344CB8AC3E}">
        <p14:creationId xmlns:p14="http://schemas.microsoft.com/office/powerpoint/2010/main" val="335320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push dir="u"/>
      </p:transition>
    </mc:Choice>
    <mc:Fallback>
      <p:transition spd="slow" advClick="0" advTm="15000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56593" y="125895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后来的后来</a:t>
            </a:r>
          </a:p>
        </p:txBody>
      </p:sp>
      <p:sp>
        <p:nvSpPr>
          <p:cNvPr id="16" name="矩形: 圆角 15"/>
          <p:cNvSpPr/>
          <p:nvPr/>
        </p:nvSpPr>
        <p:spPr>
          <a:xfrm>
            <a:off x="3725716" y="2304288"/>
            <a:ext cx="4760976" cy="3227832"/>
          </a:xfrm>
          <a:prstGeom prst="roundRect">
            <a:avLst>
              <a:gd name="adj" fmla="val 515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17156" y="2999232"/>
            <a:ext cx="4553712" cy="2432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04435" y="3563576"/>
            <a:ext cx="4782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rgbClr val="00B050"/>
                </a:solidFill>
              </a:rPr>
              <a:t>Py103</a:t>
            </a:r>
            <a:r>
              <a:rPr lang="zh-CN" altLang="en-US" sz="5400" dirty="0">
                <a:solidFill>
                  <a:srgbClr val="00B050"/>
                </a:solidFill>
              </a:rPr>
              <a:t>学习分析</a:t>
            </a:r>
          </a:p>
        </p:txBody>
      </p:sp>
      <p:sp>
        <p:nvSpPr>
          <p:cNvPr id="13" name="Freeform 36"/>
          <p:cNvSpPr>
            <a:spLocks/>
          </p:cNvSpPr>
          <p:nvPr/>
        </p:nvSpPr>
        <p:spPr bwMode="auto">
          <a:xfrm flipV="1">
            <a:off x="4783323" y="2022647"/>
            <a:ext cx="234644" cy="629113"/>
          </a:xfrm>
          <a:custGeom>
            <a:avLst/>
            <a:gdLst>
              <a:gd name="T0" fmla="*/ 29 w 29"/>
              <a:gd name="T1" fmla="*/ 9 h 59"/>
              <a:gd name="T2" fmla="*/ 19 w 29"/>
              <a:gd name="T3" fmla="*/ 0 h 59"/>
              <a:gd name="T4" fmla="*/ 9 w 29"/>
              <a:gd name="T5" fmla="*/ 0 h 59"/>
              <a:gd name="T6" fmla="*/ 0 w 29"/>
              <a:gd name="T7" fmla="*/ 9 h 59"/>
              <a:gd name="T8" fmla="*/ 0 w 29"/>
              <a:gd name="T9" fmla="*/ 50 h 59"/>
              <a:gd name="T10" fmla="*/ 9 w 29"/>
              <a:gd name="T11" fmla="*/ 59 h 59"/>
              <a:gd name="T12" fmla="*/ 19 w 29"/>
              <a:gd name="T13" fmla="*/ 59 h 59"/>
              <a:gd name="T14" fmla="*/ 29 w 29"/>
              <a:gd name="T15" fmla="*/ 50 h 59"/>
              <a:gd name="T16" fmla="*/ 29 w 29"/>
              <a:gd name="T17" fmla="*/ 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59">
                <a:moveTo>
                  <a:pt x="29" y="9"/>
                </a:moveTo>
                <a:cubicBezTo>
                  <a:pt x="29" y="4"/>
                  <a:pt x="24" y="0"/>
                  <a:pt x="19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5"/>
                  <a:pt x="4" y="59"/>
                  <a:pt x="9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24" y="59"/>
                  <a:pt x="29" y="55"/>
                  <a:pt x="29" y="50"/>
                </a:cubicBezTo>
                <a:lnTo>
                  <a:pt x="29" y="9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36"/>
          <p:cNvSpPr>
            <a:spLocks/>
          </p:cNvSpPr>
          <p:nvPr/>
        </p:nvSpPr>
        <p:spPr bwMode="auto">
          <a:xfrm flipV="1">
            <a:off x="7171558" y="2022647"/>
            <a:ext cx="234644" cy="629113"/>
          </a:xfrm>
          <a:custGeom>
            <a:avLst/>
            <a:gdLst>
              <a:gd name="T0" fmla="*/ 29 w 29"/>
              <a:gd name="T1" fmla="*/ 9 h 59"/>
              <a:gd name="T2" fmla="*/ 19 w 29"/>
              <a:gd name="T3" fmla="*/ 0 h 59"/>
              <a:gd name="T4" fmla="*/ 9 w 29"/>
              <a:gd name="T5" fmla="*/ 0 h 59"/>
              <a:gd name="T6" fmla="*/ 0 w 29"/>
              <a:gd name="T7" fmla="*/ 9 h 59"/>
              <a:gd name="T8" fmla="*/ 0 w 29"/>
              <a:gd name="T9" fmla="*/ 50 h 59"/>
              <a:gd name="T10" fmla="*/ 9 w 29"/>
              <a:gd name="T11" fmla="*/ 59 h 59"/>
              <a:gd name="T12" fmla="*/ 19 w 29"/>
              <a:gd name="T13" fmla="*/ 59 h 59"/>
              <a:gd name="T14" fmla="*/ 29 w 29"/>
              <a:gd name="T15" fmla="*/ 50 h 59"/>
              <a:gd name="T16" fmla="*/ 29 w 29"/>
              <a:gd name="T17" fmla="*/ 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59">
                <a:moveTo>
                  <a:pt x="29" y="9"/>
                </a:moveTo>
                <a:cubicBezTo>
                  <a:pt x="29" y="4"/>
                  <a:pt x="24" y="0"/>
                  <a:pt x="19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5"/>
                  <a:pt x="4" y="59"/>
                  <a:pt x="9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24" y="59"/>
                  <a:pt x="29" y="55"/>
                  <a:pt x="29" y="50"/>
                </a:cubicBezTo>
                <a:lnTo>
                  <a:pt x="29" y="9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274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push dir="u"/>
      </p:transition>
    </mc:Choice>
    <mc:Fallback>
      <p:transition spd="slow" advClick="0" advTm="5000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Seek here and there</a:t>
            </a:r>
            <a:r>
              <a:rPr lang="zh-CN" altLang="en-US" dirty="0"/>
              <a:t>努力变黑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第二幕</a:t>
            </a:r>
          </a:p>
        </p:txBody>
      </p:sp>
    </p:spTree>
    <p:extLst>
      <p:ext uri="{BB962C8B-B14F-4D97-AF65-F5344CB8AC3E}">
        <p14:creationId xmlns:p14="http://schemas.microsoft.com/office/powerpoint/2010/main" val="2931464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push/>
      </p:transition>
    </mc:Choice>
    <mc:Fallback>
      <p:transition spd="slow" advClick="0" advTm="5000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我的目的：体验开发完整程序的整个过程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1579" y="290578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让人摸不着头脑的</a:t>
            </a:r>
            <a:r>
              <a:rPr lang="en-US" altLang="zh-CN" sz="2800" dirty="0" err="1"/>
              <a:t>Github</a:t>
            </a:r>
            <a:r>
              <a:rPr lang="en-US" altLang="zh-CN" sz="2800" dirty="0"/>
              <a:t> API</a:t>
            </a:r>
            <a:endParaRPr lang="zh-CN" altLang="en-US" sz="28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4509">
            <a:off x="7199896" y="2097331"/>
            <a:ext cx="2785832" cy="387053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 rot="3576205">
            <a:off x="7006115" y="3155638"/>
            <a:ext cx="27509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err="1"/>
              <a:t>Github</a:t>
            </a:r>
            <a:r>
              <a:rPr lang="en-US" altLang="zh-CN" sz="4000" dirty="0"/>
              <a:t> API</a:t>
            </a:r>
            <a:endParaRPr lang="zh-CN" altLang="en-US" sz="4000" dirty="0"/>
          </a:p>
        </p:txBody>
      </p:sp>
      <p:sp>
        <p:nvSpPr>
          <p:cNvPr id="14" name="矩形 13"/>
          <p:cNvSpPr/>
          <p:nvPr/>
        </p:nvSpPr>
        <p:spPr>
          <a:xfrm>
            <a:off x="1552650" y="454038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惊叹</a:t>
            </a:r>
            <a:r>
              <a:rPr lang="en-US" altLang="zh-CN" sz="2800" dirty="0" err="1"/>
              <a:t>Github</a:t>
            </a:r>
            <a:r>
              <a:rPr lang="en-US" altLang="zh-CN" sz="2800" dirty="0"/>
              <a:t> API</a:t>
            </a:r>
            <a:r>
              <a:rPr lang="zh-CN" altLang="en-US" sz="2800" dirty="0"/>
              <a:t>的简洁高效</a:t>
            </a:r>
          </a:p>
        </p:txBody>
      </p:sp>
      <p:sp>
        <p:nvSpPr>
          <p:cNvPr id="15" name="箭头: 下 14"/>
          <p:cNvSpPr/>
          <p:nvPr/>
        </p:nvSpPr>
        <p:spPr>
          <a:xfrm>
            <a:off x="3018355" y="3698307"/>
            <a:ext cx="858129" cy="731520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460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0">
        <p:push dir="u"/>
      </p:transition>
    </mc:Choice>
    <mc:Fallback>
      <p:transition spd="slow" advClick="0" advTm="10000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我的目的：体验开发完整程序的整个过程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0243" y="216547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没错，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课程</a:t>
            </a:r>
            <a:r>
              <a:rPr lang="en-US" altLang="zh-CN" sz="2800" dirty="0"/>
              <a:t>chap4</a:t>
            </a:r>
            <a:r>
              <a:rPr lang="zh-CN" altLang="en-US" sz="2800" dirty="0"/>
              <a:t>做过</a:t>
            </a:r>
            <a:r>
              <a:rPr lang="en-US" altLang="zh-CN" sz="2800" dirty="0" err="1"/>
              <a:t>Flask+html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这让我终于风驰电掣了一把。</a:t>
            </a: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 flipH="1">
            <a:off x="6137128" y="1916561"/>
            <a:ext cx="4587875" cy="5381625"/>
          </a:xfrm>
          <a:custGeom>
            <a:avLst/>
            <a:gdLst>
              <a:gd name="T0" fmla="*/ 168 w 1221"/>
              <a:gd name="T1" fmla="*/ 0 h 1432"/>
              <a:gd name="T2" fmla="*/ 1221 w 1221"/>
              <a:gd name="T3" fmla="*/ 382 h 1432"/>
              <a:gd name="T4" fmla="*/ 832 w 1221"/>
              <a:gd name="T5" fmla="*/ 1432 h 1432"/>
              <a:gd name="T6" fmla="*/ 0 w 1221"/>
              <a:gd name="T7" fmla="*/ 1010 h 1432"/>
              <a:gd name="T8" fmla="*/ 39 w 1221"/>
              <a:gd name="T9" fmla="*/ 940 h 1432"/>
              <a:gd name="T10" fmla="*/ 120 w 1221"/>
              <a:gd name="T11" fmla="*/ 768 h 1432"/>
              <a:gd name="T12" fmla="*/ 149 w 1221"/>
              <a:gd name="T13" fmla="*/ 688 h 1432"/>
              <a:gd name="T14" fmla="*/ 217 w 1221"/>
              <a:gd name="T15" fmla="*/ 617 h 1432"/>
              <a:gd name="T16" fmla="*/ 264 w 1221"/>
              <a:gd name="T17" fmla="*/ 547 h 1432"/>
              <a:gd name="T18" fmla="*/ 238 w 1221"/>
              <a:gd name="T19" fmla="*/ 385 h 1432"/>
              <a:gd name="T20" fmla="*/ 215 w 1221"/>
              <a:gd name="T21" fmla="*/ 177 h 1432"/>
              <a:gd name="T22" fmla="*/ 168 w 1221"/>
              <a:gd name="T23" fmla="*/ 0 h 1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1" h="1432">
                <a:moveTo>
                  <a:pt x="168" y="0"/>
                </a:moveTo>
                <a:cubicBezTo>
                  <a:pt x="1221" y="382"/>
                  <a:pt x="1221" y="382"/>
                  <a:pt x="1221" y="382"/>
                </a:cubicBezTo>
                <a:cubicBezTo>
                  <a:pt x="832" y="1432"/>
                  <a:pt x="832" y="1432"/>
                  <a:pt x="832" y="1432"/>
                </a:cubicBezTo>
                <a:cubicBezTo>
                  <a:pt x="0" y="1010"/>
                  <a:pt x="0" y="1010"/>
                  <a:pt x="0" y="1010"/>
                </a:cubicBezTo>
                <a:cubicBezTo>
                  <a:pt x="39" y="940"/>
                  <a:pt x="39" y="940"/>
                  <a:pt x="39" y="940"/>
                </a:cubicBezTo>
                <a:cubicBezTo>
                  <a:pt x="120" y="768"/>
                  <a:pt x="120" y="768"/>
                  <a:pt x="120" y="768"/>
                </a:cubicBezTo>
                <a:cubicBezTo>
                  <a:pt x="149" y="688"/>
                  <a:pt x="149" y="688"/>
                  <a:pt x="149" y="688"/>
                </a:cubicBezTo>
                <a:cubicBezTo>
                  <a:pt x="149" y="688"/>
                  <a:pt x="207" y="620"/>
                  <a:pt x="217" y="617"/>
                </a:cubicBezTo>
                <a:cubicBezTo>
                  <a:pt x="228" y="615"/>
                  <a:pt x="264" y="563"/>
                  <a:pt x="264" y="547"/>
                </a:cubicBezTo>
                <a:cubicBezTo>
                  <a:pt x="264" y="531"/>
                  <a:pt x="238" y="396"/>
                  <a:pt x="238" y="385"/>
                </a:cubicBezTo>
                <a:cubicBezTo>
                  <a:pt x="238" y="375"/>
                  <a:pt x="215" y="177"/>
                  <a:pt x="215" y="177"/>
                </a:cubicBezTo>
                <a:cubicBezTo>
                  <a:pt x="168" y="0"/>
                  <a:pt x="168" y="0"/>
                  <a:pt x="168" y="0"/>
                </a:cubicBezTo>
              </a:path>
            </a:pathLst>
          </a:custGeom>
          <a:gradFill>
            <a:gsLst>
              <a:gs pos="71600">
                <a:srgbClr val="2F2F2F">
                  <a:alpha val="0"/>
                </a:srgbClr>
              </a:gs>
              <a:gs pos="0">
                <a:srgbClr val="2F2F2F">
                  <a:alpha val="19000"/>
                </a:srgbClr>
              </a:gs>
              <a:gs pos="100000">
                <a:srgbClr val="2F2F2F">
                  <a:alpha val="0"/>
                </a:srgbClr>
              </a:gs>
            </a:gsLst>
            <a:lin ang="1320000" scaled="0"/>
          </a:gra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 noEditPoints="1"/>
          </p:cNvSpPr>
          <p:nvPr/>
        </p:nvSpPr>
        <p:spPr bwMode="auto">
          <a:xfrm flipH="1">
            <a:off x="7804818" y="1878461"/>
            <a:ext cx="3224213" cy="3886200"/>
          </a:xfrm>
          <a:custGeom>
            <a:avLst/>
            <a:gdLst>
              <a:gd name="T0" fmla="*/ 795 w 858"/>
              <a:gd name="T1" fmla="*/ 772 h 1034"/>
              <a:gd name="T2" fmla="*/ 710 w 858"/>
              <a:gd name="T3" fmla="*/ 755 h 1034"/>
              <a:gd name="T4" fmla="*/ 524 w 858"/>
              <a:gd name="T5" fmla="*/ 716 h 1034"/>
              <a:gd name="T6" fmla="*/ 523 w 858"/>
              <a:gd name="T7" fmla="*/ 654 h 1034"/>
              <a:gd name="T8" fmla="*/ 441 w 858"/>
              <a:gd name="T9" fmla="*/ 482 h 1034"/>
              <a:gd name="T10" fmla="*/ 432 w 858"/>
              <a:gd name="T11" fmla="*/ 458 h 1034"/>
              <a:gd name="T12" fmla="*/ 447 w 858"/>
              <a:gd name="T13" fmla="*/ 460 h 1034"/>
              <a:gd name="T14" fmla="*/ 509 w 858"/>
              <a:gd name="T15" fmla="*/ 355 h 1034"/>
              <a:gd name="T16" fmla="*/ 524 w 858"/>
              <a:gd name="T17" fmla="*/ 228 h 1034"/>
              <a:gd name="T18" fmla="*/ 438 w 858"/>
              <a:gd name="T19" fmla="*/ 205 h 1034"/>
              <a:gd name="T20" fmla="*/ 348 w 858"/>
              <a:gd name="T21" fmla="*/ 165 h 1034"/>
              <a:gd name="T22" fmla="*/ 361 w 858"/>
              <a:gd name="T23" fmla="*/ 82 h 1034"/>
              <a:gd name="T24" fmla="*/ 227 w 858"/>
              <a:gd name="T25" fmla="*/ 38 h 1034"/>
              <a:gd name="T26" fmla="*/ 223 w 858"/>
              <a:gd name="T27" fmla="*/ 84 h 1034"/>
              <a:gd name="T28" fmla="*/ 218 w 858"/>
              <a:gd name="T29" fmla="*/ 145 h 1034"/>
              <a:gd name="T30" fmla="*/ 247 w 858"/>
              <a:gd name="T31" fmla="*/ 186 h 1034"/>
              <a:gd name="T32" fmla="*/ 291 w 858"/>
              <a:gd name="T33" fmla="*/ 202 h 1034"/>
              <a:gd name="T34" fmla="*/ 253 w 858"/>
              <a:gd name="T35" fmla="*/ 280 h 1034"/>
              <a:gd name="T36" fmla="*/ 271 w 858"/>
              <a:gd name="T37" fmla="*/ 354 h 1034"/>
              <a:gd name="T38" fmla="*/ 218 w 858"/>
              <a:gd name="T39" fmla="*/ 315 h 1034"/>
              <a:gd name="T40" fmla="*/ 169 w 858"/>
              <a:gd name="T41" fmla="*/ 341 h 1034"/>
              <a:gd name="T42" fmla="*/ 235 w 858"/>
              <a:gd name="T43" fmla="*/ 379 h 1034"/>
              <a:gd name="T44" fmla="*/ 296 w 858"/>
              <a:gd name="T45" fmla="*/ 506 h 1034"/>
              <a:gd name="T46" fmla="*/ 303 w 858"/>
              <a:gd name="T47" fmla="*/ 552 h 1034"/>
              <a:gd name="T48" fmla="*/ 241 w 858"/>
              <a:gd name="T49" fmla="*/ 656 h 1034"/>
              <a:gd name="T50" fmla="*/ 191 w 858"/>
              <a:gd name="T51" fmla="*/ 786 h 1034"/>
              <a:gd name="T52" fmla="*/ 86 w 858"/>
              <a:gd name="T53" fmla="*/ 956 h 1034"/>
              <a:gd name="T54" fmla="*/ 0 w 858"/>
              <a:gd name="T55" fmla="*/ 943 h 1034"/>
              <a:gd name="T56" fmla="*/ 124 w 858"/>
              <a:gd name="T57" fmla="*/ 1033 h 1034"/>
              <a:gd name="T58" fmla="*/ 241 w 858"/>
              <a:gd name="T59" fmla="*/ 861 h 1034"/>
              <a:gd name="T60" fmla="*/ 295 w 858"/>
              <a:gd name="T61" fmla="*/ 731 h 1034"/>
              <a:gd name="T62" fmla="*/ 370 w 858"/>
              <a:gd name="T63" fmla="*/ 652 h 1034"/>
              <a:gd name="T64" fmla="*/ 486 w 858"/>
              <a:gd name="T65" fmla="*/ 786 h 1034"/>
              <a:gd name="T66" fmla="*/ 748 w 858"/>
              <a:gd name="T67" fmla="*/ 822 h 1034"/>
              <a:gd name="T68" fmla="*/ 834 w 858"/>
              <a:gd name="T69" fmla="*/ 895 h 1034"/>
              <a:gd name="T70" fmla="*/ 425 w 858"/>
              <a:gd name="T71" fmla="*/ 270 h 1034"/>
              <a:gd name="T72" fmla="*/ 469 w 858"/>
              <a:gd name="T73" fmla="*/ 341 h 1034"/>
              <a:gd name="T74" fmla="*/ 425 w 858"/>
              <a:gd name="T75" fmla="*/ 270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58" h="1034">
                <a:moveTo>
                  <a:pt x="818" y="813"/>
                </a:moveTo>
                <a:cubicBezTo>
                  <a:pt x="811" y="797"/>
                  <a:pt x="795" y="782"/>
                  <a:pt x="795" y="772"/>
                </a:cubicBezTo>
                <a:cubicBezTo>
                  <a:pt x="795" y="761"/>
                  <a:pt x="784" y="752"/>
                  <a:pt x="774" y="751"/>
                </a:cubicBezTo>
                <a:cubicBezTo>
                  <a:pt x="764" y="750"/>
                  <a:pt x="741" y="762"/>
                  <a:pt x="710" y="755"/>
                </a:cubicBezTo>
                <a:cubicBezTo>
                  <a:pt x="679" y="749"/>
                  <a:pt x="647" y="721"/>
                  <a:pt x="614" y="712"/>
                </a:cubicBezTo>
                <a:cubicBezTo>
                  <a:pt x="580" y="703"/>
                  <a:pt x="527" y="718"/>
                  <a:pt x="524" y="716"/>
                </a:cubicBezTo>
                <a:cubicBezTo>
                  <a:pt x="522" y="714"/>
                  <a:pt x="507" y="684"/>
                  <a:pt x="507" y="684"/>
                </a:cubicBezTo>
                <a:cubicBezTo>
                  <a:pt x="523" y="654"/>
                  <a:pt x="523" y="654"/>
                  <a:pt x="523" y="654"/>
                </a:cubicBezTo>
                <a:cubicBezTo>
                  <a:pt x="497" y="627"/>
                  <a:pt x="459" y="579"/>
                  <a:pt x="459" y="579"/>
                </a:cubicBezTo>
                <a:cubicBezTo>
                  <a:pt x="495" y="530"/>
                  <a:pt x="452" y="492"/>
                  <a:pt x="441" y="482"/>
                </a:cubicBezTo>
                <a:cubicBezTo>
                  <a:pt x="431" y="472"/>
                  <a:pt x="413" y="462"/>
                  <a:pt x="413" y="462"/>
                </a:cubicBezTo>
                <a:cubicBezTo>
                  <a:pt x="426" y="466"/>
                  <a:pt x="432" y="458"/>
                  <a:pt x="432" y="458"/>
                </a:cubicBezTo>
                <a:cubicBezTo>
                  <a:pt x="432" y="458"/>
                  <a:pt x="432" y="458"/>
                  <a:pt x="436" y="459"/>
                </a:cubicBezTo>
                <a:cubicBezTo>
                  <a:pt x="440" y="461"/>
                  <a:pt x="447" y="460"/>
                  <a:pt x="447" y="460"/>
                </a:cubicBezTo>
                <a:cubicBezTo>
                  <a:pt x="472" y="442"/>
                  <a:pt x="469" y="410"/>
                  <a:pt x="471" y="406"/>
                </a:cubicBezTo>
                <a:cubicBezTo>
                  <a:pt x="472" y="402"/>
                  <a:pt x="474" y="392"/>
                  <a:pt x="509" y="355"/>
                </a:cubicBezTo>
                <a:cubicBezTo>
                  <a:pt x="543" y="318"/>
                  <a:pt x="564" y="278"/>
                  <a:pt x="567" y="266"/>
                </a:cubicBezTo>
                <a:cubicBezTo>
                  <a:pt x="570" y="255"/>
                  <a:pt x="533" y="233"/>
                  <a:pt x="524" y="228"/>
                </a:cubicBezTo>
                <a:cubicBezTo>
                  <a:pt x="515" y="222"/>
                  <a:pt x="491" y="211"/>
                  <a:pt x="472" y="210"/>
                </a:cubicBezTo>
                <a:cubicBezTo>
                  <a:pt x="453" y="208"/>
                  <a:pt x="438" y="205"/>
                  <a:pt x="438" y="205"/>
                </a:cubicBezTo>
                <a:cubicBezTo>
                  <a:pt x="417" y="193"/>
                  <a:pt x="399" y="188"/>
                  <a:pt x="384" y="184"/>
                </a:cubicBezTo>
                <a:cubicBezTo>
                  <a:pt x="368" y="181"/>
                  <a:pt x="351" y="167"/>
                  <a:pt x="348" y="165"/>
                </a:cubicBezTo>
                <a:cubicBezTo>
                  <a:pt x="344" y="164"/>
                  <a:pt x="343" y="156"/>
                  <a:pt x="343" y="156"/>
                </a:cubicBezTo>
                <a:cubicBezTo>
                  <a:pt x="361" y="133"/>
                  <a:pt x="365" y="114"/>
                  <a:pt x="361" y="82"/>
                </a:cubicBezTo>
                <a:cubicBezTo>
                  <a:pt x="358" y="50"/>
                  <a:pt x="326" y="28"/>
                  <a:pt x="294" y="14"/>
                </a:cubicBezTo>
                <a:cubicBezTo>
                  <a:pt x="262" y="0"/>
                  <a:pt x="237" y="28"/>
                  <a:pt x="227" y="38"/>
                </a:cubicBezTo>
                <a:cubicBezTo>
                  <a:pt x="216" y="48"/>
                  <a:pt x="225" y="66"/>
                  <a:pt x="225" y="66"/>
                </a:cubicBezTo>
                <a:cubicBezTo>
                  <a:pt x="225" y="66"/>
                  <a:pt x="224" y="79"/>
                  <a:pt x="223" y="84"/>
                </a:cubicBezTo>
                <a:cubicBezTo>
                  <a:pt x="221" y="89"/>
                  <a:pt x="225" y="111"/>
                  <a:pt x="225" y="115"/>
                </a:cubicBezTo>
                <a:cubicBezTo>
                  <a:pt x="225" y="119"/>
                  <a:pt x="216" y="139"/>
                  <a:pt x="218" y="145"/>
                </a:cubicBezTo>
                <a:cubicBezTo>
                  <a:pt x="219" y="151"/>
                  <a:pt x="227" y="144"/>
                  <a:pt x="230" y="147"/>
                </a:cubicBezTo>
                <a:cubicBezTo>
                  <a:pt x="233" y="149"/>
                  <a:pt x="244" y="183"/>
                  <a:pt x="247" y="186"/>
                </a:cubicBezTo>
                <a:cubicBezTo>
                  <a:pt x="251" y="188"/>
                  <a:pt x="262" y="185"/>
                  <a:pt x="270" y="183"/>
                </a:cubicBezTo>
                <a:cubicBezTo>
                  <a:pt x="279" y="182"/>
                  <a:pt x="287" y="187"/>
                  <a:pt x="291" y="202"/>
                </a:cubicBezTo>
                <a:cubicBezTo>
                  <a:pt x="295" y="218"/>
                  <a:pt x="279" y="231"/>
                  <a:pt x="270" y="240"/>
                </a:cubicBezTo>
                <a:cubicBezTo>
                  <a:pt x="262" y="249"/>
                  <a:pt x="256" y="261"/>
                  <a:pt x="253" y="280"/>
                </a:cubicBezTo>
                <a:cubicBezTo>
                  <a:pt x="250" y="299"/>
                  <a:pt x="265" y="327"/>
                  <a:pt x="269" y="337"/>
                </a:cubicBezTo>
                <a:cubicBezTo>
                  <a:pt x="274" y="348"/>
                  <a:pt x="271" y="354"/>
                  <a:pt x="271" y="354"/>
                </a:cubicBezTo>
                <a:cubicBezTo>
                  <a:pt x="256" y="354"/>
                  <a:pt x="223" y="335"/>
                  <a:pt x="223" y="335"/>
                </a:cubicBezTo>
                <a:cubicBezTo>
                  <a:pt x="223" y="335"/>
                  <a:pt x="219" y="323"/>
                  <a:pt x="218" y="315"/>
                </a:cubicBezTo>
                <a:cubicBezTo>
                  <a:pt x="216" y="308"/>
                  <a:pt x="200" y="298"/>
                  <a:pt x="187" y="298"/>
                </a:cubicBezTo>
                <a:cubicBezTo>
                  <a:pt x="175" y="298"/>
                  <a:pt x="169" y="334"/>
                  <a:pt x="169" y="341"/>
                </a:cubicBezTo>
                <a:cubicBezTo>
                  <a:pt x="169" y="349"/>
                  <a:pt x="186" y="358"/>
                  <a:pt x="196" y="358"/>
                </a:cubicBezTo>
                <a:cubicBezTo>
                  <a:pt x="205" y="358"/>
                  <a:pt x="219" y="370"/>
                  <a:pt x="235" y="379"/>
                </a:cubicBezTo>
                <a:cubicBezTo>
                  <a:pt x="251" y="388"/>
                  <a:pt x="283" y="406"/>
                  <a:pt x="289" y="413"/>
                </a:cubicBezTo>
                <a:cubicBezTo>
                  <a:pt x="296" y="421"/>
                  <a:pt x="296" y="503"/>
                  <a:pt x="296" y="506"/>
                </a:cubicBezTo>
                <a:cubicBezTo>
                  <a:pt x="296" y="508"/>
                  <a:pt x="309" y="529"/>
                  <a:pt x="311" y="532"/>
                </a:cubicBezTo>
                <a:cubicBezTo>
                  <a:pt x="314" y="535"/>
                  <a:pt x="307" y="548"/>
                  <a:pt x="303" y="552"/>
                </a:cubicBezTo>
                <a:cubicBezTo>
                  <a:pt x="299" y="555"/>
                  <a:pt x="296" y="574"/>
                  <a:pt x="296" y="574"/>
                </a:cubicBezTo>
                <a:cubicBezTo>
                  <a:pt x="241" y="656"/>
                  <a:pt x="241" y="656"/>
                  <a:pt x="241" y="656"/>
                </a:cubicBezTo>
                <a:cubicBezTo>
                  <a:pt x="241" y="656"/>
                  <a:pt x="209" y="708"/>
                  <a:pt x="197" y="725"/>
                </a:cubicBezTo>
                <a:cubicBezTo>
                  <a:pt x="186" y="742"/>
                  <a:pt x="199" y="754"/>
                  <a:pt x="191" y="786"/>
                </a:cubicBezTo>
                <a:cubicBezTo>
                  <a:pt x="182" y="817"/>
                  <a:pt x="156" y="880"/>
                  <a:pt x="140" y="908"/>
                </a:cubicBezTo>
                <a:cubicBezTo>
                  <a:pt x="125" y="936"/>
                  <a:pt x="110" y="957"/>
                  <a:pt x="86" y="956"/>
                </a:cubicBezTo>
                <a:cubicBezTo>
                  <a:pt x="62" y="955"/>
                  <a:pt x="14" y="941"/>
                  <a:pt x="14" y="941"/>
                </a:cubicBezTo>
                <a:cubicBezTo>
                  <a:pt x="2" y="932"/>
                  <a:pt x="0" y="943"/>
                  <a:pt x="0" y="943"/>
                </a:cubicBezTo>
                <a:cubicBezTo>
                  <a:pt x="1" y="959"/>
                  <a:pt x="21" y="988"/>
                  <a:pt x="68" y="1006"/>
                </a:cubicBezTo>
                <a:cubicBezTo>
                  <a:pt x="115" y="1024"/>
                  <a:pt x="99" y="1033"/>
                  <a:pt x="124" y="1033"/>
                </a:cubicBezTo>
                <a:cubicBezTo>
                  <a:pt x="149" y="1034"/>
                  <a:pt x="147" y="1010"/>
                  <a:pt x="168" y="966"/>
                </a:cubicBezTo>
                <a:cubicBezTo>
                  <a:pt x="188" y="921"/>
                  <a:pt x="222" y="891"/>
                  <a:pt x="241" y="861"/>
                </a:cubicBezTo>
                <a:cubicBezTo>
                  <a:pt x="260" y="831"/>
                  <a:pt x="260" y="759"/>
                  <a:pt x="260" y="759"/>
                </a:cubicBezTo>
                <a:cubicBezTo>
                  <a:pt x="265" y="754"/>
                  <a:pt x="295" y="731"/>
                  <a:pt x="295" y="731"/>
                </a:cubicBezTo>
                <a:cubicBezTo>
                  <a:pt x="326" y="718"/>
                  <a:pt x="339" y="690"/>
                  <a:pt x="339" y="690"/>
                </a:cubicBezTo>
                <a:cubicBezTo>
                  <a:pt x="360" y="671"/>
                  <a:pt x="370" y="652"/>
                  <a:pt x="370" y="652"/>
                </a:cubicBezTo>
                <a:cubicBezTo>
                  <a:pt x="385" y="639"/>
                  <a:pt x="416" y="705"/>
                  <a:pt x="437" y="734"/>
                </a:cubicBezTo>
                <a:cubicBezTo>
                  <a:pt x="458" y="763"/>
                  <a:pt x="467" y="779"/>
                  <a:pt x="486" y="786"/>
                </a:cubicBezTo>
                <a:cubicBezTo>
                  <a:pt x="504" y="792"/>
                  <a:pt x="576" y="785"/>
                  <a:pt x="576" y="785"/>
                </a:cubicBezTo>
                <a:cubicBezTo>
                  <a:pt x="684" y="786"/>
                  <a:pt x="730" y="812"/>
                  <a:pt x="748" y="822"/>
                </a:cubicBezTo>
                <a:cubicBezTo>
                  <a:pt x="766" y="831"/>
                  <a:pt x="793" y="858"/>
                  <a:pt x="809" y="881"/>
                </a:cubicBezTo>
                <a:cubicBezTo>
                  <a:pt x="826" y="904"/>
                  <a:pt x="834" y="895"/>
                  <a:pt x="834" y="895"/>
                </a:cubicBezTo>
                <a:cubicBezTo>
                  <a:pt x="858" y="867"/>
                  <a:pt x="826" y="830"/>
                  <a:pt x="818" y="813"/>
                </a:cubicBezTo>
                <a:close/>
                <a:moveTo>
                  <a:pt x="425" y="270"/>
                </a:moveTo>
                <a:cubicBezTo>
                  <a:pt x="435" y="269"/>
                  <a:pt x="484" y="275"/>
                  <a:pt x="491" y="278"/>
                </a:cubicBezTo>
                <a:cubicBezTo>
                  <a:pt x="499" y="280"/>
                  <a:pt x="492" y="292"/>
                  <a:pt x="469" y="341"/>
                </a:cubicBezTo>
                <a:cubicBezTo>
                  <a:pt x="446" y="390"/>
                  <a:pt x="417" y="408"/>
                  <a:pt x="417" y="408"/>
                </a:cubicBezTo>
                <a:lnTo>
                  <a:pt x="425" y="270"/>
                </a:lnTo>
                <a:close/>
              </a:path>
            </a:pathLst>
          </a:custGeom>
          <a:solidFill>
            <a:schemeClr val="accent2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958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10000">
        <p:push dir="u"/>
      </p:transition>
    </mc:Choice>
    <mc:Fallback>
      <p:transition spd="slow" advClick="0" advTm="10000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圆角矩形 1"/>
          <p:cNvSpPr/>
          <p:nvPr/>
        </p:nvSpPr>
        <p:spPr>
          <a:xfrm>
            <a:off x="4023368" y="3108959"/>
            <a:ext cx="6583680" cy="2541722"/>
          </a:xfrm>
          <a:prstGeom prst="wedgeRoundRectCallout">
            <a:avLst>
              <a:gd name="adj1" fmla="val -54166"/>
              <a:gd name="adj2" fmla="val -23500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我的目的：体验开发完整程序的整个过程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36830" y="3108960"/>
            <a:ext cx="6096000" cy="25417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Heroku</a:t>
            </a:r>
            <a:r>
              <a:rPr lang="zh-CN" altLang="en-US" dirty="0"/>
              <a:t>云部署竟然在成功过以后，又失败了。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每一个小白都能体会那种心情吧？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我们不理解代码的涵义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记不住操作步骤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掉进各种傻傻的坑里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但，我们依然在努力地往出爬。</a:t>
            </a:r>
          </a:p>
        </p:txBody>
      </p:sp>
      <p:sp>
        <p:nvSpPr>
          <p:cNvPr id="5" name="Freeform 52"/>
          <p:cNvSpPr>
            <a:spLocks/>
          </p:cNvSpPr>
          <p:nvPr/>
        </p:nvSpPr>
        <p:spPr bwMode="auto">
          <a:xfrm>
            <a:off x="2429053" y="3108959"/>
            <a:ext cx="925056" cy="1215162"/>
          </a:xfrm>
          <a:custGeom>
            <a:avLst/>
            <a:gdLst>
              <a:gd name="T0" fmla="*/ 120 w 178"/>
              <a:gd name="T1" fmla="*/ 99 h 239"/>
              <a:gd name="T2" fmla="*/ 143 w 178"/>
              <a:gd name="T3" fmla="*/ 55 h 239"/>
              <a:gd name="T4" fmla="*/ 89 w 178"/>
              <a:gd name="T5" fmla="*/ 0 h 239"/>
              <a:gd name="T6" fmla="*/ 34 w 178"/>
              <a:gd name="T7" fmla="*/ 55 h 239"/>
              <a:gd name="T8" fmla="*/ 58 w 178"/>
              <a:gd name="T9" fmla="*/ 99 h 239"/>
              <a:gd name="T10" fmla="*/ 0 w 178"/>
              <a:gd name="T11" fmla="*/ 183 h 239"/>
              <a:gd name="T12" fmla="*/ 6 w 178"/>
              <a:gd name="T13" fmla="*/ 216 h 239"/>
              <a:gd name="T14" fmla="*/ 89 w 178"/>
              <a:gd name="T15" fmla="*/ 239 h 239"/>
              <a:gd name="T16" fmla="*/ 171 w 178"/>
              <a:gd name="T17" fmla="*/ 216 h 239"/>
              <a:gd name="T18" fmla="*/ 178 w 178"/>
              <a:gd name="T19" fmla="*/ 183 h 239"/>
              <a:gd name="T20" fmla="*/ 120 w 178"/>
              <a:gd name="T21" fmla="*/ 9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8" h="239">
                <a:moveTo>
                  <a:pt x="120" y="99"/>
                </a:moveTo>
                <a:cubicBezTo>
                  <a:pt x="134" y="90"/>
                  <a:pt x="143" y="73"/>
                  <a:pt x="143" y="55"/>
                </a:cubicBezTo>
                <a:cubicBezTo>
                  <a:pt x="143" y="25"/>
                  <a:pt x="119" y="0"/>
                  <a:pt x="89" y="0"/>
                </a:cubicBezTo>
                <a:cubicBezTo>
                  <a:pt x="59" y="0"/>
                  <a:pt x="34" y="25"/>
                  <a:pt x="34" y="55"/>
                </a:cubicBezTo>
                <a:cubicBezTo>
                  <a:pt x="34" y="73"/>
                  <a:pt x="43" y="90"/>
                  <a:pt x="58" y="99"/>
                </a:cubicBezTo>
                <a:cubicBezTo>
                  <a:pt x="24" y="112"/>
                  <a:pt x="0" y="145"/>
                  <a:pt x="0" y="183"/>
                </a:cubicBezTo>
                <a:cubicBezTo>
                  <a:pt x="0" y="195"/>
                  <a:pt x="2" y="206"/>
                  <a:pt x="6" y="216"/>
                </a:cubicBezTo>
                <a:cubicBezTo>
                  <a:pt x="30" y="231"/>
                  <a:pt x="59" y="239"/>
                  <a:pt x="89" y="239"/>
                </a:cubicBezTo>
                <a:cubicBezTo>
                  <a:pt x="119" y="239"/>
                  <a:pt x="147" y="231"/>
                  <a:pt x="171" y="216"/>
                </a:cubicBezTo>
                <a:cubicBezTo>
                  <a:pt x="176" y="206"/>
                  <a:pt x="178" y="195"/>
                  <a:pt x="178" y="183"/>
                </a:cubicBezTo>
                <a:cubicBezTo>
                  <a:pt x="178" y="145"/>
                  <a:pt x="154" y="112"/>
                  <a:pt x="120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68415" y="43705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21920" y="208124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这是一个小白的独白</a:t>
            </a:r>
          </a:p>
        </p:txBody>
      </p:sp>
    </p:spTree>
    <p:extLst>
      <p:ext uri="{BB962C8B-B14F-4D97-AF65-F5344CB8AC3E}">
        <p14:creationId xmlns:p14="http://schemas.microsoft.com/office/powerpoint/2010/main" val="3429229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0">
        <p:push dir="u"/>
      </p:transition>
    </mc:Choice>
    <mc:Fallback>
      <p:transition spd="slow" advClick="0" advTm="20000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圆角矩形 1"/>
          <p:cNvSpPr/>
          <p:nvPr/>
        </p:nvSpPr>
        <p:spPr>
          <a:xfrm>
            <a:off x="4210945" y="2935281"/>
            <a:ext cx="6583680" cy="2541722"/>
          </a:xfrm>
          <a:prstGeom prst="wedgeRoundRectCallout">
            <a:avLst>
              <a:gd name="adj1" fmla="val -54166"/>
              <a:gd name="adj2" fmla="val -23500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我的目的：体验开发完整程序的整个过程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2"/>
          <p:cNvSpPr>
            <a:spLocks/>
          </p:cNvSpPr>
          <p:nvPr/>
        </p:nvSpPr>
        <p:spPr bwMode="auto">
          <a:xfrm>
            <a:off x="2429053" y="3108959"/>
            <a:ext cx="925056" cy="1215162"/>
          </a:xfrm>
          <a:custGeom>
            <a:avLst/>
            <a:gdLst>
              <a:gd name="T0" fmla="*/ 120 w 178"/>
              <a:gd name="T1" fmla="*/ 99 h 239"/>
              <a:gd name="T2" fmla="*/ 143 w 178"/>
              <a:gd name="T3" fmla="*/ 55 h 239"/>
              <a:gd name="T4" fmla="*/ 89 w 178"/>
              <a:gd name="T5" fmla="*/ 0 h 239"/>
              <a:gd name="T6" fmla="*/ 34 w 178"/>
              <a:gd name="T7" fmla="*/ 55 h 239"/>
              <a:gd name="T8" fmla="*/ 58 w 178"/>
              <a:gd name="T9" fmla="*/ 99 h 239"/>
              <a:gd name="T10" fmla="*/ 0 w 178"/>
              <a:gd name="T11" fmla="*/ 183 h 239"/>
              <a:gd name="T12" fmla="*/ 6 w 178"/>
              <a:gd name="T13" fmla="*/ 216 h 239"/>
              <a:gd name="T14" fmla="*/ 89 w 178"/>
              <a:gd name="T15" fmla="*/ 239 h 239"/>
              <a:gd name="T16" fmla="*/ 171 w 178"/>
              <a:gd name="T17" fmla="*/ 216 h 239"/>
              <a:gd name="T18" fmla="*/ 178 w 178"/>
              <a:gd name="T19" fmla="*/ 183 h 239"/>
              <a:gd name="T20" fmla="*/ 120 w 178"/>
              <a:gd name="T21" fmla="*/ 9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8" h="239">
                <a:moveTo>
                  <a:pt x="120" y="99"/>
                </a:moveTo>
                <a:cubicBezTo>
                  <a:pt x="134" y="90"/>
                  <a:pt x="143" y="73"/>
                  <a:pt x="143" y="55"/>
                </a:cubicBezTo>
                <a:cubicBezTo>
                  <a:pt x="143" y="25"/>
                  <a:pt x="119" y="0"/>
                  <a:pt x="89" y="0"/>
                </a:cubicBezTo>
                <a:cubicBezTo>
                  <a:pt x="59" y="0"/>
                  <a:pt x="34" y="25"/>
                  <a:pt x="34" y="55"/>
                </a:cubicBezTo>
                <a:cubicBezTo>
                  <a:pt x="34" y="73"/>
                  <a:pt x="43" y="90"/>
                  <a:pt x="58" y="99"/>
                </a:cubicBezTo>
                <a:cubicBezTo>
                  <a:pt x="24" y="112"/>
                  <a:pt x="0" y="145"/>
                  <a:pt x="0" y="183"/>
                </a:cubicBezTo>
                <a:cubicBezTo>
                  <a:pt x="0" y="195"/>
                  <a:pt x="2" y="206"/>
                  <a:pt x="6" y="216"/>
                </a:cubicBezTo>
                <a:cubicBezTo>
                  <a:pt x="30" y="231"/>
                  <a:pt x="59" y="239"/>
                  <a:pt x="89" y="239"/>
                </a:cubicBezTo>
                <a:cubicBezTo>
                  <a:pt x="119" y="239"/>
                  <a:pt x="147" y="231"/>
                  <a:pt x="171" y="216"/>
                </a:cubicBezTo>
                <a:cubicBezTo>
                  <a:pt x="176" y="206"/>
                  <a:pt x="178" y="195"/>
                  <a:pt x="178" y="183"/>
                </a:cubicBezTo>
                <a:cubicBezTo>
                  <a:pt x="178" y="145"/>
                  <a:pt x="154" y="112"/>
                  <a:pt x="120" y="9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9956" y="4348303"/>
            <a:ext cx="2830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{% for </a:t>
            </a:r>
            <a:r>
              <a:rPr lang="zh-CN" altLang="en-US" dirty="0"/>
              <a:t>小白 </a:t>
            </a:r>
            <a:r>
              <a:rPr lang="en-US" altLang="zh-CN" dirty="0"/>
              <a:t>in </a:t>
            </a:r>
            <a:r>
              <a:rPr lang="en-US" altLang="zh-CN" dirty="0" err="1"/>
              <a:t>AIMinder</a:t>
            </a:r>
            <a:r>
              <a:rPr lang="en-US" altLang="zh-CN" dirty="0"/>
              <a:t> %}</a:t>
            </a:r>
          </a:p>
          <a:p>
            <a:pPr algn="ctr"/>
            <a:r>
              <a:rPr lang="en-US" altLang="zh-CN" dirty="0"/>
              <a:t>{{</a:t>
            </a:r>
            <a:r>
              <a:rPr lang="zh-CN" altLang="en-US" dirty="0"/>
              <a:t>小白</a:t>
            </a:r>
            <a:r>
              <a:rPr lang="en-US" altLang="zh-CN" dirty="0"/>
              <a:t>}}</a:t>
            </a:r>
          </a:p>
          <a:p>
            <a:pPr algn="ctr"/>
            <a:r>
              <a:rPr lang="en-US" altLang="zh-CN" dirty="0"/>
              <a:t>{% </a:t>
            </a:r>
            <a:r>
              <a:rPr lang="en-US" altLang="zh-CN" dirty="0" err="1"/>
              <a:t>endfor</a:t>
            </a:r>
            <a:r>
              <a:rPr lang="en-US" altLang="zh-CN" dirty="0"/>
              <a:t> %}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21920" y="2081246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你注意到了吗？小白快变黑了</a:t>
            </a:r>
          </a:p>
        </p:txBody>
      </p:sp>
      <p:sp>
        <p:nvSpPr>
          <p:cNvPr id="8" name="矩形 7"/>
          <p:cNvSpPr/>
          <p:nvPr/>
        </p:nvSpPr>
        <p:spPr>
          <a:xfrm>
            <a:off x="4454785" y="2911099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B0F0"/>
                </a:solidFill>
              </a:rPr>
              <a:t>SUCCEED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经过某某小白</a:t>
            </a:r>
            <a:r>
              <a:rPr lang="en-US" altLang="zh-CN" dirty="0">
                <a:solidFill>
                  <a:schemeClr val="bg1"/>
                </a:solidFill>
              </a:rPr>
              <a:t>40+</a:t>
            </a:r>
            <a:r>
              <a:rPr lang="zh-CN" altLang="en-US" dirty="0">
                <a:solidFill>
                  <a:schemeClr val="bg1"/>
                </a:solidFill>
              </a:rPr>
              <a:t>小时的奋战，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每个同学可以方便地查询你们每次作业的提交时间了，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当然，无需授权，也不收费，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而且，你也可以拍照发朋友圈的哦。</a:t>
            </a:r>
          </a:p>
        </p:txBody>
      </p:sp>
    </p:spTree>
    <p:extLst>
      <p:ext uri="{BB962C8B-B14F-4D97-AF65-F5344CB8AC3E}">
        <p14:creationId xmlns:p14="http://schemas.microsoft.com/office/powerpoint/2010/main" val="301884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5000">
        <p:push dir="u"/>
      </p:transition>
    </mc:Choice>
    <mc:Fallback>
      <p:transition spd="slow" advClick="0" advTm="25000">
        <p:push dir="u"/>
      </p:transition>
    </mc:Fallback>
  </mc:AlternateContent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288</TotalTime>
  <Words>1112</Words>
  <Application>Microsoft Office PowerPoint</Application>
  <PresentationFormat>宽屏</PresentationFormat>
  <Paragraphs>71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Adobe Gothic Std B</vt:lpstr>
      <vt:lpstr>等线</vt:lpstr>
      <vt:lpstr>等线 Light</vt:lpstr>
      <vt:lpstr>微软雅黑</vt:lpstr>
      <vt:lpstr>Arial</vt:lpstr>
      <vt:lpstr>Gill Sans MT</vt:lpstr>
      <vt:lpstr>画廊</vt:lpstr>
      <vt:lpstr>From white to black</vt:lpstr>
      <vt:lpstr>From there to here我本小白</vt:lpstr>
      <vt:lpstr>PowerPoint 演示文稿</vt:lpstr>
      <vt:lpstr>PowerPoint 演示文稿</vt:lpstr>
      <vt:lpstr>Seek here and there努力变黑</vt:lpstr>
      <vt:lpstr>我的目的：体验开发完整程序的整个过程</vt:lpstr>
      <vt:lpstr>我的目的：体验开发完整程序的整个过程</vt:lpstr>
      <vt:lpstr>我的目的：体验开发完整程序的整个过程</vt:lpstr>
      <vt:lpstr>我的目的：体验开发完整程序的整个过程</vt:lpstr>
      <vt:lpstr>I am here终将黑化</vt:lpstr>
      <vt:lpstr>你还在等什么？</vt:lpstr>
      <vt:lpstr>致一起变黑的同伴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white to black</dc:title>
  <dc:creator>雷云鹤</dc:creator>
  <cp:lastModifiedBy>雷云鹤</cp:lastModifiedBy>
  <cp:revision>26</cp:revision>
  <dcterms:created xsi:type="dcterms:W3CDTF">2017-03-25T09:35:15Z</dcterms:created>
  <dcterms:modified xsi:type="dcterms:W3CDTF">2017-03-25T14:39:39Z</dcterms:modified>
</cp:coreProperties>
</file>