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8F523-30C6-499E-8978-446A6A52AEB8}"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B3D7EB-DE39-4AA1-B79A-E0102602C31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9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8F523-30C6-499E-8978-446A6A52AEB8}"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B3D7EB-DE39-4AA1-B79A-E0102602C31F}" type="slidenum">
              <a:rPr lang="en-IN" smtClean="0"/>
              <a:t>‹#›</a:t>
            </a:fld>
            <a:endParaRPr lang="en-IN"/>
          </a:p>
        </p:txBody>
      </p:sp>
    </p:spTree>
    <p:extLst>
      <p:ext uri="{BB962C8B-B14F-4D97-AF65-F5344CB8AC3E}">
        <p14:creationId xmlns:p14="http://schemas.microsoft.com/office/powerpoint/2010/main" val="308173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8F523-30C6-499E-8978-446A6A52AEB8}"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B3D7EB-DE39-4AA1-B79A-E0102602C31F}" type="slidenum">
              <a:rPr lang="en-IN" smtClean="0"/>
              <a:t>‹#›</a:t>
            </a:fld>
            <a:endParaRPr lang="en-IN"/>
          </a:p>
        </p:txBody>
      </p:sp>
    </p:spTree>
    <p:extLst>
      <p:ext uri="{BB962C8B-B14F-4D97-AF65-F5344CB8AC3E}">
        <p14:creationId xmlns:p14="http://schemas.microsoft.com/office/powerpoint/2010/main" val="59791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8F523-30C6-499E-8978-446A6A52AEB8}"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B3D7EB-DE39-4AA1-B79A-E0102602C31F}" type="slidenum">
              <a:rPr lang="en-IN" smtClean="0"/>
              <a:t>‹#›</a:t>
            </a:fld>
            <a:endParaRPr lang="en-IN"/>
          </a:p>
        </p:txBody>
      </p:sp>
    </p:spTree>
    <p:extLst>
      <p:ext uri="{BB962C8B-B14F-4D97-AF65-F5344CB8AC3E}">
        <p14:creationId xmlns:p14="http://schemas.microsoft.com/office/powerpoint/2010/main" val="216732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8F523-30C6-499E-8978-446A6A52AEB8}"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B3D7EB-DE39-4AA1-B79A-E0102602C31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32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8F523-30C6-499E-8978-446A6A52AEB8}"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B3D7EB-DE39-4AA1-B79A-E0102602C31F}" type="slidenum">
              <a:rPr lang="en-IN" smtClean="0"/>
              <a:t>‹#›</a:t>
            </a:fld>
            <a:endParaRPr lang="en-IN"/>
          </a:p>
        </p:txBody>
      </p:sp>
    </p:spTree>
    <p:extLst>
      <p:ext uri="{BB962C8B-B14F-4D97-AF65-F5344CB8AC3E}">
        <p14:creationId xmlns:p14="http://schemas.microsoft.com/office/powerpoint/2010/main" val="116885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18F523-30C6-499E-8978-446A6A52AEB8}"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B3D7EB-DE39-4AA1-B79A-E0102602C31F}" type="slidenum">
              <a:rPr lang="en-IN" smtClean="0"/>
              <a:t>‹#›</a:t>
            </a:fld>
            <a:endParaRPr lang="en-IN"/>
          </a:p>
        </p:txBody>
      </p:sp>
    </p:spTree>
    <p:extLst>
      <p:ext uri="{BB962C8B-B14F-4D97-AF65-F5344CB8AC3E}">
        <p14:creationId xmlns:p14="http://schemas.microsoft.com/office/powerpoint/2010/main" val="282675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8F523-30C6-499E-8978-446A6A52AEB8}"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B3D7EB-DE39-4AA1-B79A-E0102602C31F}" type="slidenum">
              <a:rPr lang="en-IN" smtClean="0"/>
              <a:t>‹#›</a:t>
            </a:fld>
            <a:endParaRPr lang="en-IN"/>
          </a:p>
        </p:txBody>
      </p:sp>
    </p:spTree>
    <p:extLst>
      <p:ext uri="{BB962C8B-B14F-4D97-AF65-F5344CB8AC3E}">
        <p14:creationId xmlns:p14="http://schemas.microsoft.com/office/powerpoint/2010/main" val="342491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18F523-30C6-499E-8978-446A6A52AEB8}" type="datetimeFigureOut">
              <a:rPr lang="en-IN" smtClean="0"/>
              <a:t>28-10-2023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CB3D7EB-DE39-4AA1-B79A-E0102602C31F}" type="slidenum">
              <a:rPr lang="en-IN" smtClean="0"/>
              <a:t>‹#›</a:t>
            </a:fld>
            <a:endParaRPr lang="en-IN"/>
          </a:p>
        </p:txBody>
      </p:sp>
    </p:spTree>
    <p:extLst>
      <p:ext uri="{BB962C8B-B14F-4D97-AF65-F5344CB8AC3E}">
        <p14:creationId xmlns:p14="http://schemas.microsoft.com/office/powerpoint/2010/main" val="363296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18F523-30C6-499E-8978-446A6A52AEB8}" type="datetimeFigureOut">
              <a:rPr lang="en-IN" smtClean="0"/>
              <a:t>28-10-2023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B3D7EB-DE39-4AA1-B79A-E0102602C31F}" type="slidenum">
              <a:rPr lang="en-IN" smtClean="0"/>
              <a:t>‹#›</a:t>
            </a:fld>
            <a:endParaRPr lang="en-IN"/>
          </a:p>
        </p:txBody>
      </p:sp>
    </p:spTree>
    <p:extLst>
      <p:ext uri="{BB962C8B-B14F-4D97-AF65-F5344CB8AC3E}">
        <p14:creationId xmlns:p14="http://schemas.microsoft.com/office/powerpoint/2010/main" val="191623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8F523-30C6-499E-8978-446A6A52AEB8}"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B3D7EB-DE39-4AA1-B79A-E0102602C31F}" type="slidenum">
              <a:rPr lang="en-IN" smtClean="0"/>
              <a:t>‹#›</a:t>
            </a:fld>
            <a:endParaRPr lang="en-IN"/>
          </a:p>
        </p:txBody>
      </p:sp>
    </p:spTree>
    <p:extLst>
      <p:ext uri="{BB962C8B-B14F-4D97-AF65-F5344CB8AC3E}">
        <p14:creationId xmlns:p14="http://schemas.microsoft.com/office/powerpoint/2010/main" val="53166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18F523-30C6-499E-8978-446A6A52AEB8}" type="datetimeFigureOut">
              <a:rPr lang="en-IN" smtClean="0"/>
              <a:t>28-10-2023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B3D7EB-DE39-4AA1-B79A-E0102602C31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121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5BDB3C-B6C8-9F06-60AD-1755FA5D475B}"/>
              </a:ext>
            </a:extLst>
          </p:cNvPr>
          <p:cNvSpPr>
            <a:spLocks noGrp="1"/>
          </p:cNvSpPr>
          <p:nvPr>
            <p:ph type="ctrTitle"/>
          </p:nvPr>
        </p:nvSpPr>
        <p:spPr/>
        <p:txBody>
          <a:bodyPr>
            <a:normAutofit/>
          </a:bodyPr>
          <a:lstStyle/>
          <a:p>
            <a:r>
              <a:rPr lang="en-IN" sz="6000" dirty="0">
                <a:latin typeface="Times New Roman" pitchFamily="18" charset="0"/>
                <a:cs typeface="Times New Roman" pitchFamily="18" charset="0"/>
              </a:rPr>
              <a:t>Markdown Optimization for an Indian Apparel Retailer</a:t>
            </a:r>
          </a:p>
        </p:txBody>
      </p:sp>
      <p:sp>
        <p:nvSpPr>
          <p:cNvPr id="3" name="Subtitle 2">
            <a:extLst>
              <a:ext uri="{FF2B5EF4-FFF2-40B4-BE49-F238E27FC236}">
                <a16:creationId xmlns:a16="http://schemas.microsoft.com/office/drawing/2014/main" xmlns="" id="{72C07951-1C12-CB6B-0619-E9E4093B306D}"/>
              </a:ext>
            </a:extLst>
          </p:cNvPr>
          <p:cNvSpPr>
            <a:spLocks noGrp="1"/>
          </p:cNvSpPr>
          <p:nvPr>
            <p:ph type="subTitle" idx="1"/>
          </p:nvPr>
        </p:nvSpPr>
        <p:spPr>
          <a:xfrm>
            <a:off x="1100051" y="4455619"/>
            <a:ext cx="10058400" cy="1778203"/>
          </a:xfrm>
        </p:spPr>
        <p:txBody>
          <a:bodyPr/>
          <a:lstStyle/>
          <a:p>
            <a:r>
              <a:rPr lang="en-IN" dirty="0"/>
              <a:t>Practical-6</a:t>
            </a:r>
          </a:p>
          <a:p>
            <a:r>
              <a:rPr lang="en-US" dirty="0" smtClean="0"/>
              <a:t>ISHPREET </a:t>
            </a:r>
            <a:r>
              <a:rPr lang="en-US" dirty="0" err="1" smtClean="0"/>
              <a:t>Kaur</a:t>
            </a:r>
            <a:r>
              <a:rPr lang="en-US" dirty="0" smtClean="0"/>
              <a:t> </a:t>
            </a:r>
            <a:r>
              <a:rPr lang="en-US" dirty="0" err="1" smtClean="0"/>
              <a:t>bhatia</a:t>
            </a:r>
            <a:r>
              <a:rPr lang="en-US" dirty="0" smtClean="0"/>
              <a:t> (21012012010)</a:t>
            </a:r>
          </a:p>
          <a:p>
            <a:r>
              <a:rPr lang="en-US" dirty="0" err="1" smtClean="0"/>
              <a:t>Yesha</a:t>
            </a:r>
            <a:r>
              <a:rPr lang="en-US" dirty="0" smtClean="0"/>
              <a:t> </a:t>
            </a:r>
            <a:r>
              <a:rPr lang="en-US" dirty="0" err="1" smtClean="0"/>
              <a:t>chauhan</a:t>
            </a:r>
            <a:r>
              <a:rPr lang="en-US" dirty="0" smtClean="0"/>
              <a:t> (21012012008)</a:t>
            </a:r>
            <a:endParaRPr lang="en-IN" dirty="0"/>
          </a:p>
        </p:txBody>
      </p:sp>
    </p:spTree>
    <p:extLst>
      <p:ext uri="{BB962C8B-B14F-4D97-AF65-F5344CB8AC3E}">
        <p14:creationId xmlns:p14="http://schemas.microsoft.com/office/powerpoint/2010/main" val="394675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DCA348-E60C-53D3-7F6B-D31141FD82AB}"/>
              </a:ext>
            </a:extLst>
          </p:cNvPr>
          <p:cNvSpPr>
            <a:spLocks noGrp="1"/>
          </p:cNvSpPr>
          <p:nvPr>
            <p:ph type="title"/>
          </p:nvPr>
        </p:nvSpPr>
        <p:spPr/>
        <p:txBody>
          <a:bodyPr/>
          <a:lstStyle/>
          <a:p>
            <a:r>
              <a:rPr lang="en-IN" dirty="0">
                <a:latin typeface="Times New Roman" pitchFamily="18" charset="0"/>
                <a:cs typeface="Times New Roman" pitchFamily="18" charset="0"/>
              </a:rPr>
              <a:t>What is the issue?</a:t>
            </a:r>
          </a:p>
        </p:txBody>
      </p:sp>
      <p:sp>
        <p:nvSpPr>
          <p:cNvPr id="3" name="Content Placeholder 2">
            <a:extLst>
              <a:ext uri="{FF2B5EF4-FFF2-40B4-BE49-F238E27FC236}">
                <a16:creationId xmlns:a16="http://schemas.microsoft.com/office/drawing/2014/main" xmlns="" id="{EA2CF360-7E52-F1CB-2EDA-29DA25317A36}"/>
              </a:ext>
            </a:extLst>
          </p:cNvPr>
          <p:cNvSpPr>
            <a:spLocks noGrp="1"/>
          </p:cNvSpPr>
          <p:nvPr>
            <p:ph idx="1"/>
          </p:nvPr>
        </p:nvSpPr>
        <p:spPr/>
        <p:txBody>
          <a:bodyPr>
            <a:normAutofit/>
          </a:bodyPr>
          <a:lstStyle/>
          <a:p>
            <a:r>
              <a:rPr lang="en-IN" sz="3200" dirty="0">
                <a:latin typeface="Times New Roman" pitchFamily="18" charset="0"/>
                <a:cs typeface="Times New Roman" pitchFamily="18" charset="0"/>
              </a:rPr>
              <a:t>As the market has expectations from the market, but when the actual selling starts some of the actual selling starts some of the apparels aren’t sold as per retailer’s expectations; and most of the product aren’t being sold and in order to sell all the remaining apparels they form ‘end of Season Markdown’.</a:t>
            </a:r>
          </a:p>
        </p:txBody>
      </p:sp>
    </p:spTree>
    <p:extLst>
      <p:ext uri="{BB962C8B-B14F-4D97-AF65-F5344CB8AC3E}">
        <p14:creationId xmlns:p14="http://schemas.microsoft.com/office/powerpoint/2010/main" val="143968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64187F-66B9-B010-9CF5-CFAF8B1649FE}"/>
              </a:ext>
            </a:extLst>
          </p:cNvPr>
          <p:cNvSpPr>
            <a:spLocks noGrp="1"/>
          </p:cNvSpPr>
          <p:nvPr>
            <p:ph type="title"/>
          </p:nvPr>
        </p:nvSpPr>
        <p:spPr/>
        <p:txBody>
          <a:bodyPr/>
          <a:lstStyle/>
          <a:p>
            <a:r>
              <a:rPr lang="en-IN" dirty="0">
                <a:latin typeface="Times New Roman" pitchFamily="18" charset="0"/>
                <a:cs typeface="Times New Roman" pitchFamily="18" charset="0"/>
              </a:rPr>
              <a:t>What is the goal of the Analysis?</a:t>
            </a:r>
          </a:p>
        </p:txBody>
      </p:sp>
      <p:sp>
        <p:nvSpPr>
          <p:cNvPr id="3" name="Content Placeholder 2">
            <a:extLst>
              <a:ext uri="{FF2B5EF4-FFF2-40B4-BE49-F238E27FC236}">
                <a16:creationId xmlns:a16="http://schemas.microsoft.com/office/drawing/2014/main" xmlns="" id="{FDBD076A-C2A5-24C6-E7BC-C5BF7D7991AB}"/>
              </a:ext>
            </a:extLst>
          </p:cNvPr>
          <p:cNvSpPr>
            <a:spLocks noGrp="1"/>
          </p:cNvSpPr>
          <p:nvPr>
            <p:ph idx="1"/>
          </p:nvPr>
        </p:nvSpPr>
        <p:spPr/>
        <p:txBody>
          <a:bodyPr>
            <a:normAutofit/>
          </a:bodyPr>
          <a:lstStyle/>
          <a:p>
            <a:r>
              <a:rPr lang="en-IN" dirty="0">
                <a:latin typeface="Times New Roman" pitchFamily="18" charset="0"/>
                <a:cs typeface="Times New Roman" pitchFamily="18" charset="0"/>
              </a:rPr>
              <a:t>The goal of the analysis is to sell the unsold inventory while keeping the markdowns at an optimal level. By forming the ‘end of season markdown’ retailers will be able to sell the clothes as per market demand or trends.</a:t>
            </a:r>
          </a:p>
          <a:p>
            <a:r>
              <a:rPr lang="en-IN" dirty="0">
                <a:latin typeface="Times New Roman" pitchFamily="18" charset="0"/>
                <a:cs typeface="Times New Roman" pitchFamily="18" charset="0"/>
              </a:rPr>
              <a:t>As with the different seasons, the fashion garments are tend to be sold according to some styles and colours.</a:t>
            </a:r>
          </a:p>
          <a:p>
            <a:r>
              <a:rPr lang="en-IN" dirty="0">
                <a:latin typeface="Times New Roman" pitchFamily="18" charset="0"/>
                <a:cs typeface="Times New Roman" pitchFamily="18" charset="0"/>
              </a:rPr>
              <a:t>WSS(We Sell Style) is focused to reduce the unplanned markdown.</a:t>
            </a:r>
          </a:p>
          <a:p>
            <a:r>
              <a:rPr lang="en-IN" dirty="0">
                <a:latin typeface="Times New Roman" pitchFamily="18" charset="0"/>
                <a:cs typeface="Times New Roman" pitchFamily="18" charset="0"/>
              </a:rPr>
              <a:t>By examining styles’ sell-through and sales rate, a method is in place to reduce their prices.</a:t>
            </a:r>
          </a:p>
          <a:p>
            <a:r>
              <a:rPr lang="en-IN" dirty="0">
                <a:latin typeface="Times New Roman" pitchFamily="18" charset="0"/>
                <a:cs typeface="Times New Roman" pitchFamily="18" charset="0"/>
              </a:rPr>
              <a:t>The discount granted at WSS however is still higher than the average for the sector as percentage of sales.</a:t>
            </a:r>
          </a:p>
        </p:txBody>
      </p:sp>
    </p:spTree>
    <p:extLst>
      <p:ext uri="{BB962C8B-B14F-4D97-AF65-F5344CB8AC3E}">
        <p14:creationId xmlns:p14="http://schemas.microsoft.com/office/powerpoint/2010/main" val="279977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6AEE3-A08B-E1CB-709F-F92531B1CE85}"/>
              </a:ext>
            </a:extLst>
          </p:cNvPr>
          <p:cNvSpPr>
            <a:spLocks noGrp="1"/>
          </p:cNvSpPr>
          <p:nvPr>
            <p:ph type="title"/>
          </p:nvPr>
        </p:nvSpPr>
        <p:spPr/>
        <p:txBody>
          <a:bodyPr/>
          <a:lstStyle/>
          <a:p>
            <a:r>
              <a:rPr lang="en-IN" dirty="0">
                <a:latin typeface="Times New Roman" pitchFamily="18" charset="0"/>
                <a:cs typeface="Times New Roman" pitchFamily="18" charset="0"/>
              </a:rPr>
              <a:t>What is the context of the problem?</a:t>
            </a:r>
          </a:p>
        </p:txBody>
      </p:sp>
      <p:sp>
        <p:nvSpPr>
          <p:cNvPr id="3" name="Content Placeholder 2">
            <a:extLst>
              <a:ext uri="{FF2B5EF4-FFF2-40B4-BE49-F238E27FC236}">
                <a16:creationId xmlns:a16="http://schemas.microsoft.com/office/drawing/2014/main" xmlns="" id="{502A8B28-A3EC-590F-3F41-8D4B6D3C3138}"/>
              </a:ext>
            </a:extLst>
          </p:cNvPr>
          <p:cNvSpPr>
            <a:spLocks noGrp="1"/>
          </p:cNvSpPr>
          <p:nvPr>
            <p:ph idx="1"/>
          </p:nvPr>
        </p:nvSpPr>
        <p:spPr>
          <a:xfrm>
            <a:off x="1097280" y="1845734"/>
            <a:ext cx="10058400" cy="4234224"/>
          </a:xfrm>
        </p:spPr>
        <p:txBody>
          <a:bodyPr>
            <a:noAutofit/>
          </a:bodyPr>
          <a:lstStyle/>
          <a:p>
            <a:r>
              <a:rPr lang="en-IN" dirty="0">
                <a:latin typeface="Times New Roman" pitchFamily="18" charset="0"/>
                <a:cs typeface="Times New Roman" pitchFamily="18" charset="0"/>
              </a:rPr>
              <a:t>Siddharth Sinha- Chief executive of ‘We Sell Style’ is discussing about pricing during end of the season sales with his team of managers.</a:t>
            </a:r>
          </a:p>
          <a:p>
            <a:r>
              <a:rPr lang="en-IN" dirty="0">
                <a:latin typeface="Times New Roman" pitchFamily="18" charset="0"/>
                <a:cs typeface="Times New Roman" pitchFamily="18" charset="0"/>
              </a:rPr>
              <a:t>He mentioned being a provider of ‘good quality of clothing at affordable price’. </a:t>
            </a:r>
          </a:p>
          <a:p>
            <a:r>
              <a:rPr lang="en-IN" dirty="0">
                <a:latin typeface="Times New Roman" pitchFamily="18" charset="0"/>
                <a:cs typeface="Times New Roman" pitchFamily="18" charset="0"/>
              </a:rPr>
              <a:t>The demand of fashion apparel being seasonal it is difficult to estimate variations in the seasons &amp; current fashion because of festivals.</a:t>
            </a:r>
          </a:p>
          <a:p>
            <a:r>
              <a:rPr lang="en-IN" dirty="0">
                <a:latin typeface="Times New Roman" pitchFamily="18" charset="0"/>
                <a:cs typeface="Times New Roman" pitchFamily="18" charset="0"/>
              </a:rPr>
              <a:t>The 6- month cycle of ordering-manufacturing-stocking cycle before the actual selling starts; the retailers expect to improve sales every year, the team buys more making an increase in variety of colours and styles for customers.</a:t>
            </a:r>
          </a:p>
          <a:p>
            <a:r>
              <a:rPr lang="en-IN" dirty="0">
                <a:latin typeface="Times New Roman" pitchFamily="18" charset="0"/>
                <a:cs typeface="Times New Roman" pitchFamily="18" charset="0"/>
              </a:rPr>
              <a:t>But as per expectations not all styles are sold that well. </a:t>
            </a:r>
          </a:p>
          <a:p>
            <a:r>
              <a:rPr lang="en-IN" dirty="0">
                <a:latin typeface="Times New Roman" pitchFamily="18" charset="0"/>
                <a:cs typeface="Times New Roman" pitchFamily="18" charset="0"/>
              </a:rPr>
              <a:t>The goal is to close down a lot of unsold inventory.</a:t>
            </a:r>
          </a:p>
          <a:p>
            <a:r>
              <a:rPr lang="en-IN" dirty="0">
                <a:latin typeface="Times New Roman" pitchFamily="18" charset="0"/>
                <a:cs typeface="Times New Roman" pitchFamily="18" charset="0"/>
              </a:rPr>
              <a:t>The retailer doesn’t plan on giving too less , or to be left with too much.</a:t>
            </a:r>
          </a:p>
        </p:txBody>
      </p:sp>
    </p:spTree>
    <p:extLst>
      <p:ext uri="{BB962C8B-B14F-4D97-AF65-F5344CB8AC3E}">
        <p14:creationId xmlns:p14="http://schemas.microsoft.com/office/powerpoint/2010/main" val="394960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EDD5F4-D658-FF61-B2F8-07E512FFA14C}"/>
              </a:ext>
            </a:extLst>
          </p:cNvPr>
          <p:cNvSpPr>
            <a:spLocks noGrp="1"/>
          </p:cNvSpPr>
          <p:nvPr>
            <p:ph type="title"/>
          </p:nvPr>
        </p:nvSpPr>
        <p:spPr/>
        <p:txBody>
          <a:bodyPr/>
          <a:lstStyle/>
          <a:p>
            <a:r>
              <a:rPr lang="en-IN" dirty="0">
                <a:latin typeface="Times New Roman" pitchFamily="18" charset="0"/>
                <a:cs typeface="Times New Roman" pitchFamily="18" charset="0"/>
              </a:rPr>
              <a:t>Key facts should be considered.</a:t>
            </a:r>
          </a:p>
        </p:txBody>
      </p:sp>
      <p:sp>
        <p:nvSpPr>
          <p:cNvPr id="3" name="Content Placeholder 2">
            <a:extLst>
              <a:ext uri="{FF2B5EF4-FFF2-40B4-BE49-F238E27FC236}">
                <a16:creationId xmlns:a16="http://schemas.microsoft.com/office/drawing/2014/main" xmlns="" id="{935EF408-AFAB-3906-D91F-3BDE78C6C979}"/>
              </a:ext>
            </a:extLst>
          </p:cNvPr>
          <p:cNvSpPr>
            <a:spLocks noGrp="1"/>
          </p:cNvSpPr>
          <p:nvPr>
            <p:ph idx="1"/>
          </p:nvPr>
        </p:nvSpPr>
        <p:spPr/>
        <p:txBody>
          <a:bodyPr/>
          <a:lstStyle/>
          <a:p>
            <a:r>
              <a:rPr lang="en-IN" dirty="0">
                <a:latin typeface="Times New Roman" pitchFamily="18" charset="0"/>
                <a:cs typeface="Times New Roman" pitchFamily="18" charset="0"/>
              </a:rPr>
              <a:t>As the apparel sale in India follows two season; and an apparel retailer starts the lifecycle with the process of finalizing the styles to be launched in the next season.</a:t>
            </a:r>
          </a:p>
          <a:p>
            <a:r>
              <a:rPr lang="en-IN" dirty="0">
                <a:latin typeface="Times New Roman" pitchFamily="18" charset="0"/>
                <a:cs typeface="Times New Roman" pitchFamily="18" charset="0"/>
              </a:rPr>
              <a:t>The retailer must factor in the open inventory from the last season.</a:t>
            </a:r>
          </a:p>
          <a:p>
            <a:r>
              <a:rPr lang="en-IN" dirty="0">
                <a:latin typeface="Times New Roman" pitchFamily="18" charset="0"/>
                <a:cs typeface="Times New Roman" pitchFamily="18" charset="0"/>
              </a:rPr>
              <a:t>If the sales are underperform to the forecast, the retailer's planning and buying team decide to offer the merchandise at a price lower than the MRP.</a:t>
            </a:r>
          </a:p>
        </p:txBody>
      </p:sp>
    </p:spTree>
    <p:extLst>
      <p:ext uri="{BB962C8B-B14F-4D97-AF65-F5344CB8AC3E}">
        <p14:creationId xmlns:p14="http://schemas.microsoft.com/office/powerpoint/2010/main" val="280943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536A2-DEDA-F765-2E14-6DFC0A6BCBE0}"/>
              </a:ext>
            </a:extLst>
          </p:cNvPr>
          <p:cNvSpPr>
            <a:spLocks noGrp="1"/>
          </p:cNvSpPr>
          <p:nvPr>
            <p:ph type="title"/>
          </p:nvPr>
        </p:nvSpPr>
        <p:spPr/>
        <p:txBody>
          <a:bodyPr/>
          <a:lstStyle/>
          <a:p>
            <a:r>
              <a:rPr lang="en-IN" dirty="0">
                <a:latin typeface="Times New Roman" pitchFamily="18" charset="0"/>
                <a:cs typeface="Times New Roman" pitchFamily="18" charset="0"/>
              </a:rPr>
              <a:t>Alternatives are available for decision-maker.</a:t>
            </a:r>
          </a:p>
        </p:txBody>
      </p:sp>
      <p:sp>
        <p:nvSpPr>
          <p:cNvPr id="3" name="Content Placeholder 2">
            <a:extLst>
              <a:ext uri="{FF2B5EF4-FFF2-40B4-BE49-F238E27FC236}">
                <a16:creationId xmlns:a16="http://schemas.microsoft.com/office/drawing/2014/main" xmlns="" id="{59E235E7-3172-C522-5103-BC79F36CCC38}"/>
              </a:ext>
            </a:extLst>
          </p:cNvPr>
          <p:cNvSpPr>
            <a:spLocks noGrp="1"/>
          </p:cNvSpPr>
          <p:nvPr>
            <p:ph idx="1"/>
          </p:nvPr>
        </p:nvSpPr>
        <p:spPr>
          <a:xfrm>
            <a:off x="1097280" y="1892968"/>
            <a:ext cx="10058400" cy="3976126"/>
          </a:xfrm>
        </p:spPr>
        <p:txBody>
          <a:bodyPr>
            <a:normAutofit/>
          </a:bodyPr>
          <a:lstStyle/>
          <a:p>
            <a:pPr>
              <a:buFont typeface="Arial" panose="020B0604020202020204" pitchFamily="34" charset="0"/>
              <a:buChar char="•"/>
            </a:pP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Hierarchical Clustering</a:t>
            </a:r>
            <a:r>
              <a:rPr lang="en-IN" sz="2800" dirty="0">
                <a:latin typeface="Times New Roman" pitchFamily="18" charset="0"/>
                <a:cs typeface="Times New Roman" pitchFamily="18" charset="0"/>
              </a:rPr>
              <a:t>: Basic method, reveals hierarchy among clusters.</a:t>
            </a:r>
          </a:p>
          <a:p>
            <a:pPr>
              <a:buFont typeface="Arial" panose="020B0604020202020204" pitchFamily="34" charset="0"/>
              <a:buChar char="•"/>
            </a:pP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PAM Clustering</a:t>
            </a:r>
            <a:r>
              <a:rPr lang="en-IN" sz="2800" dirty="0">
                <a:latin typeface="Times New Roman" pitchFamily="18" charset="0"/>
                <a:cs typeface="Times New Roman" pitchFamily="18" charset="0"/>
              </a:rPr>
              <a:t>: Robust against outliers and various shapes.</a:t>
            </a:r>
          </a:p>
          <a:p>
            <a:pPr>
              <a:buFont typeface="Arial" panose="020B0604020202020204" pitchFamily="34" charset="0"/>
              <a:buChar char="•"/>
            </a:pPr>
            <a:r>
              <a:rPr lang="en-IN" sz="2800" b="1" dirty="0">
                <a:latin typeface="Times New Roman" pitchFamily="18" charset="0"/>
                <a:cs typeface="Times New Roman" pitchFamily="18" charset="0"/>
              </a:rPr>
              <a:t> Time Series Forecasting</a:t>
            </a:r>
            <a:r>
              <a:rPr lang="en-IN" sz="2800" dirty="0">
                <a:latin typeface="Times New Roman" pitchFamily="18" charset="0"/>
                <a:cs typeface="Times New Roman" pitchFamily="18" charset="0"/>
              </a:rPr>
              <a:t>: Accurate predictions considering trends and seasonality.</a:t>
            </a:r>
          </a:p>
        </p:txBody>
      </p:sp>
    </p:spTree>
    <p:extLst>
      <p:ext uri="{BB962C8B-B14F-4D97-AF65-F5344CB8AC3E}">
        <p14:creationId xmlns:p14="http://schemas.microsoft.com/office/powerpoint/2010/main" val="200330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0CC20-FB9C-8220-E573-2E5CC6554DEC}"/>
              </a:ext>
            </a:extLst>
          </p:cNvPr>
          <p:cNvSpPr>
            <a:spLocks noGrp="1"/>
          </p:cNvSpPr>
          <p:nvPr>
            <p:ph type="title"/>
          </p:nvPr>
        </p:nvSpPr>
        <p:spPr/>
        <p:txBody>
          <a:bodyPr/>
          <a:lstStyle/>
          <a:p>
            <a:r>
              <a:rPr lang="en-IN" dirty="0">
                <a:latin typeface="Times New Roman" pitchFamily="18" charset="0"/>
                <a:cs typeface="Times New Roman" pitchFamily="18" charset="0"/>
              </a:rPr>
              <a:t>Recommendations and why?</a:t>
            </a:r>
          </a:p>
        </p:txBody>
      </p:sp>
      <p:sp>
        <p:nvSpPr>
          <p:cNvPr id="3" name="Content Placeholder 2">
            <a:extLst>
              <a:ext uri="{FF2B5EF4-FFF2-40B4-BE49-F238E27FC236}">
                <a16:creationId xmlns:a16="http://schemas.microsoft.com/office/drawing/2014/main" xmlns="" id="{0C3462A6-91D0-73F8-F46F-34F2139236DF}"/>
              </a:ext>
            </a:extLst>
          </p:cNvPr>
          <p:cNvSpPr>
            <a:spLocks noGrp="1"/>
          </p:cNvSpPr>
          <p:nvPr>
            <p:ph idx="1"/>
          </p:nvPr>
        </p:nvSpPr>
        <p:spPr/>
        <p:txBody>
          <a:bodyPr>
            <a:normAutofit/>
          </a:bodyPr>
          <a:lstStyle/>
          <a:p>
            <a:pPr>
              <a:buFont typeface="Arial" panose="020B0604020202020204" pitchFamily="34" charset="0"/>
              <a:buChar cha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PAM Clustering</a:t>
            </a:r>
            <a:r>
              <a:rPr lang="en-US" sz="2800" dirty="0">
                <a:latin typeface="Times New Roman" pitchFamily="18" charset="0"/>
                <a:cs typeface="Times New Roman" pitchFamily="18" charset="0"/>
              </a:rPr>
              <a:t>: Recommended for robustness against outliers.</a:t>
            </a:r>
          </a:p>
          <a:p>
            <a:pPr>
              <a:buFont typeface="Arial" panose="020B0604020202020204" pitchFamily="34" charset="0"/>
              <a:buChar cha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Time Series Forecasting</a:t>
            </a:r>
            <a:r>
              <a:rPr lang="en-US" sz="2800" dirty="0">
                <a:latin typeface="Times New Roman" pitchFamily="18" charset="0"/>
                <a:cs typeface="Times New Roman" pitchFamily="18" charset="0"/>
              </a:rPr>
              <a:t>: Recommended for accurate trend and seasonality predictions.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6871771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TotalTime>
  <Words>503</Words>
  <Application>Microsoft Office PowerPoint</Application>
  <PresentationFormat>Custom</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Markdown Optimization for an Indian Apparel Retailer</vt:lpstr>
      <vt:lpstr>What is the issue?</vt:lpstr>
      <vt:lpstr>What is the goal of the Analysis?</vt:lpstr>
      <vt:lpstr>What is the context of the problem?</vt:lpstr>
      <vt:lpstr>Key facts should be considered.</vt:lpstr>
      <vt:lpstr>Alternatives are available for decision-maker.</vt:lpstr>
      <vt:lpstr>Recommendations and why?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Markdown Optimization for an Indian Apparel Retailer</dc:title>
  <dc:creator>ishika jain</dc:creator>
  <cp:lastModifiedBy>ADMIN</cp:lastModifiedBy>
  <cp:revision>6</cp:revision>
  <dcterms:created xsi:type="dcterms:W3CDTF">2022-09-26T19:35:29Z</dcterms:created>
  <dcterms:modified xsi:type="dcterms:W3CDTF">2023-10-28T17:26:21Z</dcterms:modified>
</cp:coreProperties>
</file>