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7" r:id="rId9"/>
    <p:sldId id="271" r:id="rId10"/>
    <p:sldId id="266" r:id="rId11"/>
    <p:sldId id="268" r:id="rId12"/>
    <p:sldId id="269" r:id="rId13"/>
    <p:sldId id="270" r:id="rId14"/>
    <p:sldId id="263" r:id="rId15"/>
    <p:sldId id="272" r:id="rId16"/>
    <p:sldId id="273" r:id="rId17"/>
    <p:sldId id="274" r:id="rId18"/>
    <p:sldId id="279" r:id="rId19"/>
    <p:sldId id="275" r:id="rId20"/>
    <p:sldId id="276" r:id="rId21"/>
    <p:sldId id="277" r:id="rId22"/>
    <p:sldId id="278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3286-EEDE-49D8-A299-E92FAACB839C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BCF-CE66-4782-A548-7A6E2C98A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63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3286-EEDE-49D8-A299-E92FAACB839C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BCF-CE66-4782-A548-7A6E2C98A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85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3286-EEDE-49D8-A299-E92FAACB839C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BCF-CE66-4782-A548-7A6E2C98A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73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3286-EEDE-49D8-A299-E92FAACB839C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BCF-CE66-4782-A548-7A6E2C98A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62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3286-EEDE-49D8-A299-E92FAACB839C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BCF-CE66-4782-A548-7A6E2C98A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79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3286-EEDE-49D8-A299-E92FAACB839C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BCF-CE66-4782-A548-7A6E2C98A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57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3286-EEDE-49D8-A299-E92FAACB839C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BCF-CE66-4782-A548-7A6E2C98A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56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3286-EEDE-49D8-A299-E92FAACB839C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BCF-CE66-4782-A548-7A6E2C98A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46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3286-EEDE-49D8-A299-E92FAACB839C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BCF-CE66-4782-A548-7A6E2C98A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98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3286-EEDE-49D8-A299-E92FAACB839C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BCF-CE66-4782-A548-7A6E2C98A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89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3286-EEDE-49D8-A299-E92FAACB839C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BCF-CE66-4782-A548-7A6E2C98A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78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93286-EEDE-49D8-A299-E92FAACB839C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7CBCF-CE66-4782-A548-7A6E2C98A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62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9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59000">
              <a:srgbClr val="007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9000">
                <a:schemeClr val="accent1">
                  <a:lumMod val="45000"/>
                  <a:lumOff val="5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59000">
                <a:srgbClr val="0070C0"/>
              </a:gs>
            </a:gsLst>
            <a:lin ang="5400000" scaled="1"/>
          </a:gradFill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 LAB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9000">
                <a:schemeClr val="accent1">
                  <a:lumMod val="45000"/>
                  <a:lumOff val="5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59000">
                <a:srgbClr val="0070C0"/>
              </a:gs>
            </a:gsLst>
            <a:lin ang="5400000" scaled="1"/>
          </a:gradFill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185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8086 microprocessor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80" y="1825625"/>
            <a:ext cx="9715500" cy="4351338"/>
          </a:xfrm>
        </p:spPr>
      </p:pic>
    </p:spTree>
    <p:extLst>
      <p:ext uri="{BB962C8B-B14F-4D97-AF65-F5344CB8AC3E}">
        <p14:creationId xmlns:p14="http://schemas.microsoft.com/office/powerpoint/2010/main" val="4277686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" y="1943100"/>
            <a:ext cx="10641329" cy="4137660"/>
          </a:xfrm>
        </p:spPr>
      </p:pic>
    </p:spTree>
    <p:extLst>
      <p:ext uri="{BB962C8B-B14F-4D97-AF65-F5344CB8AC3E}">
        <p14:creationId xmlns:p14="http://schemas.microsoft.com/office/powerpoint/2010/main" val="118576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BIU (Bus Interface Unit)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2194560"/>
            <a:ext cx="10347960" cy="3714749"/>
          </a:xfrm>
        </p:spPr>
      </p:pic>
    </p:spTree>
    <p:extLst>
      <p:ext uri="{BB962C8B-B14F-4D97-AF65-F5344CB8AC3E}">
        <p14:creationId xmlns:p14="http://schemas.microsoft.com/office/powerpoint/2010/main" val="144181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different registers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51" y="1953133"/>
            <a:ext cx="8935697" cy="4096322"/>
          </a:xfrm>
        </p:spPr>
      </p:pic>
    </p:spTree>
    <p:extLst>
      <p:ext uri="{BB962C8B-B14F-4D97-AF65-F5344CB8AC3E}">
        <p14:creationId xmlns:p14="http://schemas.microsoft.com/office/powerpoint/2010/main" val="1787644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Registers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Memory Address Register (MAR):  </a:t>
            </a:r>
            <a:r>
              <a:rPr lang="en-US" dirty="0"/>
              <a:t>Registers that holds the address for memory unit.</a:t>
            </a:r>
          </a:p>
          <a:p>
            <a:r>
              <a:rPr lang="en-US" b="1" dirty="0">
                <a:solidFill>
                  <a:srgbClr val="0070C0"/>
                </a:solidFill>
              </a:rPr>
              <a:t>Memory Buffer Register (MBR):  </a:t>
            </a:r>
            <a:r>
              <a:rPr lang="en-US" dirty="0"/>
              <a:t>stores instruction and data “to and fro” the memory. </a:t>
            </a:r>
          </a:p>
          <a:p>
            <a:r>
              <a:rPr lang="en-US" b="1" dirty="0">
                <a:solidFill>
                  <a:srgbClr val="0070C0"/>
                </a:solidFill>
              </a:rPr>
              <a:t>Data Register (DR): </a:t>
            </a:r>
            <a:r>
              <a:rPr lang="en-US" dirty="0"/>
              <a:t>contains 16 bits which hold the operand value, read from the memory location.</a:t>
            </a:r>
          </a:p>
          <a:p>
            <a:r>
              <a:rPr lang="en-US" b="1" dirty="0">
                <a:solidFill>
                  <a:srgbClr val="0070C0"/>
                </a:solidFill>
              </a:rPr>
              <a:t>Program Counter (PC): </a:t>
            </a:r>
            <a:r>
              <a:rPr lang="en-US" dirty="0"/>
              <a:t>points to the next instruction to be executed.</a:t>
            </a:r>
          </a:p>
          <a:p>
            <a:r>
              <a:rPr lang="en-US" b="1" dirty="0">
                <a:solidFill>
                  <a:srgbClr val="0070C0"/>
                </a:solidFill>
              </a:rPr>
              <a:t>Instruction Register (IR):  </a:t>
            </a:r>
            <a:r>
              <a:rPr lang="en-US" dirty="0"/>
              <a:t>holds the current instruction to be executed.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348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861"/>
          </a:xfrm>
        </p:spPr>
        <p:txBody>
          <a:bodyPr>
            <a:normAutofit/>
          </a:bodyPr>
          <a:lstStyle/>
          <a:p>
            <a:pPr algn="ctr"/>
            <a:r>
              <a:rPr lang="en-US" sz="6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sz="6600" i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6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857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Tools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programs are based on the types of microprocessors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programs differ with the types of microprocessor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62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Tools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(w.r.t 8086 microprocessor)</a:t>
            </a:r>
            <a:endParaRPr lang="en-IN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tools are divided into two types: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Emulator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Emu8086,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PCspim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TASM (Turbo Assembler)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MASM (Microsoft Macro Assembler)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NASM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Netwide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Assembler)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(DEBUG.EXE, Turbo Debugger)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47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Guide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in c drive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(from the folder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DOSBOX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DOSBox (from net)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You can change TASM folder name to any other short name.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3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DOSBox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43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will use </a:t>
            </a:r>
            <a:r>
              <a:rPr lang="en-US" dirty="0" err="1"/>
              <a:t>DOSBox</a:t>
            </a:r>
            <a:r>
              <a:rPr lang="en-US" dirty="0"/>
              <a:t> as 8086 emulator</a:t>
            </a:r>
          </a:p>
          <a:p>
            <a:r>
              <a:rPr lang="en-US" dirty="0"/>
              <a:t>Initial codes needs to be written </a:t>
            </a:r>
            <a:r>
              <a:rPr lang="en-US" dirty="0" err="1"/>
              <a:t>everytime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you open </a:t>
            </a:r>
            <a:r>
              <a:rPr lang="en-US" dirty="0" err="1"/>
              <a:t>DOSBox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 mount c c:\TASM (mount c c:\folder name)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 c: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 edit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Write your program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Note: </a:t>
            </a:r>
          </a:p>
          <a:p>
            <a:r>
              <a:rPr lang="en-US" dirty="0" err="1">
                <a:solidFill>
                  <a:srgbClr val="0070C0"/>
                </a:solidFill>
              </a:rPr>
              <a:t>Alt+Enter</a:t>
            </a:r>
            <a:r>
              <a:rPr lang="en-US" dirty="0">
                <a:solidFill>
                  <a:srgbClr val="FF0000"/>
                </a:solidFill>
              </a:rPr>
              <a:t> is used to make the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Editor window full screen</a:t>
            </a:r>
          </a:p>
          <a:p>
            <a:r>
              <a:rPr lang="en-US" dirty="0">
                <a:solidFill>
                  <a:srgbClr val="0070C0"/>
                </a:solidFill>
              </a:rPr>
              <a:t>ctrl+F10 </a:t>
            </a:r>
            <a:r>
              <a:rPr lang="en-US" dirty="0">
                <a:solidFill>
                  <a:srgbClr val="FF0000"/>
                </a:solidFill>
              </a:rPr>
              <a:t>(to gain cursor back)</a:t>
            </a:r>
          </a:p>
          <a:p>
            <a:r>
              <a:rPr lang="en-US" dirty="0">
                <a:solidFill>
                  <a:srgbClr val="0070C0"/>
                </a:solidFill>
              </a:rPr>
              <a:t>ALT+F</a:t>
            </a:r>
            <a:r>
              <a:rPr lang="en-US" dirty="0">
                <a:solidFill>
                  <a:srgbClr val="FF0000"/>
                </a:solidFill>
              </a:rPr>
              <a:t> to open save and quit bar</a:t>
            </a:r>
          </a:p>
          <a:p>
            <a:r>
              <a:rPr lang="en-US" dirty="0">
                <a:solidFill>
                  <a:srgbClr val="FF0000"/>
                </a:solidFill>
              </a:rPr>
              <a:t>Step by step execution : press </a:t>
            </a:r>
            <a:r>
              <a:rPr lang="en-US" dirty="0">
                <a:solidFill>
                  <a:srgbClr val="0070C0"/>
                </a:solidFill>
              </a:rPr>
              <a:t>ALT+R</a:t>
            </a:r>
            <a:r>
              <a:rPr lang="en-US" dirty="0">
                <a:solidFill>
                  <a:srgbClr val="FF0000"/>
                </a:solidFill>
              </a:rPr>
              <a:t>, then </a:t>
            </a:r>
            <a:r>
              <a:rPr lang="en-US" dirty="0" err="1">
                <a:solidFill>
                  <a:srgbClr val="0070C0"/>
                </a:solidFill>
              </a:rPr>
              <a:t>traceinto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8" y="2177748"/>
            <a:ext cx="3647092" cy="364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5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Registers (based on hardware)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General Purpose Register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Special Purpose Register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Flag Register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Segment Register</a:t>
            </a:r>
            <a:endParaRPr lang="en-IN" i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84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Save, Debug and Execute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your program as EXP_0_AD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.ASM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(filename.ASM)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 to the DOS window or press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ALT+F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down the following DOS commands: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TASM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EXP_0_AD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.ASM (filename.ASM; assemble your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to object file 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TLINK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EXP_0_AD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.OBJ (filename.OBJ;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object file with other object file/libraries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EXP_0_AD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.EXE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(filename.EXE; compiled file; you can run the compiled file)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executing,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ALT+F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save your program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Quit (ALT+X)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332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Program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SEGMENT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DB 5H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DB 6H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ENDS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CS: CODE, DS: DATA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START: MOV AX, DATA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MOV DS,AX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MOV AL,X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MOV BL,Y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ADD AL,BL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INT 3H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ENDS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START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056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116"/>
          </a:xfrm>
        </p:spPr>
        <p:txBody>
          <a:bodyPr/>
          <a:lstStyle/>
          <a:p>
            <a:r>
              <a:rPr lang="en-US" dirty="0"/>
              <a:t>First screen</a:t>
            </a:r>
            <a:endParaRPr lang="en-IN" dirty="0"/>
          </a:p>
        </p:txBody>
      </p:sp>
      <p:pic>
        <p:nvPicPr>
          <p:cNvPr id="5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876" y="1397876"/>
            <a:ext cx="9207061" cy="5139558"/>
          </a:xfrm>
        </p:spPr>
      </p:pic>
    </p:spTree>
    <p:extLst>
      <p:ext uri="{BB962C8B-B14F-4D97-AF65-F5344CB8AC3E}">
        <p14:creationId xmlns:p14="http://schemas.microsoft.com/office/powerpoint/2010/main" val="2124516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pressing “run”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83" y="1825624"/>
            <a:ext cx="9133489" cy="4743341"/>
          </a:xfrm>
        </p:spPr>
      </p:pic>
    </p:spTree>
    <p:extLst>
      <p:ext uri="{BB962C8B-B14F-4D97-AF65-F5344CB8AC3E}">
        <p14:creationId xmlns:p14="http://schemas.microsoft.com/office/powerpoint/2010/main" val="4120797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9237-7F45-E6C1-DEBE-253E450B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MASM Environment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5565A-1E0B-C214-354E-3B966F61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Download MASM from: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https://programologysofts.blogspot.com/search?q=MASM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000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3FCD-EFC5-749B-060B-3800D222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&amp; POST PROGRAM INSTRUCTIONS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42F67-B541-6C77-B078-D407B112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Pre-program instructions: </a:t>
            </a:r>
            <a:r>
              <a:rPr lang="en-US" dirty="0"/>
              <a:t>same as that in TASM</a:t>
            </a:r>
          </a:p>
          <a:p>
            <a:r>
              <a:rPr lang="en-US" dirty="0">
                <a:solidFill>
                  <a:srgbClr val="0070C0"/>
                </a:solidFill>
              </a:rPr>
              <a:t>Post program instructions: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MASM FILENAME.ASM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FILENAME.OBJ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FILENAME.EXE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59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 (GPR)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register stores intermediate results during program execution.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accessed via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programming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different 16 bit-GPRs: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AX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DX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231" y="3150870"/>
            <a:ext cx="4491990" cy="26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9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Purpose Registers (SPRs)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can’t access the SPRs directly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computer system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SPRs are also known as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or pointer registers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8086 Microprocessor, they usually store the offset through which the actual address is calculated.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 addresses are those addresses which are added to the current address to get final address.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5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five different types of SPRs: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(</a:t>
            </a:r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Pointer):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the address of the next instruction that is to be executed.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 (Base Pointer):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the base address of the memory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Pointer (SP):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at the current top value of the Stack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Index (SI):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the offset address of the source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 Index (DI):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the offset address of the destination</a:t>
            </a:r>
          </a:p>
        </p:txBody>
      </p:sp>
    </p:spTree>
    <p:extLst>
      <p:ext uri="{BB962C8B-B14F-4D97-AF65-F5344CB8AC3E}">
        <p14:creationId xmlns:p14="http://schemas.microsoft.com/office/powerpoint/2010/main" val="116557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representation of GPRs and SPRs (8086)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111352"/>
            <a:ext cx="6172393" cy="3866537"/>
          </a:xfrm>
        </p:spPr>
      </p:pic>
    </p:spTree>
    <p:extLst>
      <p:ext uri="{BB962C8B-B14F-4D97-AF65-F5344CB8AC3E}">
        <p14:creationId xmlns:p14="http://schemas.microsoft.com/office/powerpoint/2010/main" val="37853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Registers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8086 microprocessor has a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20-bit wide physical address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access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1MB memory location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But the registers of the 8086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microprocessor that holds the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are only 16-bits wide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nothing but the division of physical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memory into different segments of logical memory.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467" y="1448951"/>
            <a:ext cx="3595333" cy="457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4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Registers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802764"/>
            <a:ext cx="6469380" cy="4723765"/>
          </a:xfrm>
        </p:spPr>
      </p:pic>
    </p:spTree>
    <p:extLst>
      <p:ext uri="{BB962C8B-B14F-4D97-AF65-F5344CB8AC3E}">
        <p14:creationId xmlns:p14="http://schemas.microsoft.com/office/powerpoint/2010/main" val="136218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 Register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490" y="1863091"/>
            <a:ext cx="8698230" cy="4091940"/>
          </a:xfrm>
        </p:spPr>
      </p:pic>
    </p:spTree>
    <p:extLst>
      <p:ext uri="{BB962C8B-B14F-4D97-AF65-F5344CB8AC3E}">
        <p14:creationId xmlns:p14="http://schemas.microsoft.com/office/powerpoint/2010/main" val="360079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726</Words>
  <Application>Microsoft Office PowerPoint</Application>
  <PresentationFormat>Widescreen</PresentationFormat>
  <Paragraphs>121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Office Theme</vt:lpstr>
      <vt:lpstr>CSA LAB</vt:lpstr>
      <vt:lpstr>Types of Registers (based on hardware)</vt:lpstr>
      <vt:lpstr>General Purpose Register (GPR)</vt:lpstr>
      <vt:lpstr>Special Purpose Registers (SPRs)</vt:lpstr>
      <vt:lpstr>SPRs</vt:lpstr>
      <vt:lpstr>Stack representation of GPRs and SPRs (8086)</vt:lpstr>
      <vt:lpstr>Segment Registers</vt:lpstr>
      <vt:lpstr>Segment Registers</vt:lpstr>
      <vt:lpstr>Flag Register</vt:lpstr>
      <vt:lpstr>Architecture of 8086 microprocessor</vt:lpstr>
      <vt:lpstr>BIU</vt:lpstr>
      <vt:lpstr>BIU (Bus Interface Unit)</vt:lpstr>
      <vt:lpstr>Summary of different registers</vt:lpstr>
      <vt:lpstr>Other Registers</vt:lpstr>
      <vt:lpstr>Programming   </vt:lpstr>
      <vt:lpstr>Programming Tools</vt:lpstr>
      <vt:lpstr>Programming Tools (w.r.t 8086 microprocessor)</vt:lpstr>
      <vt:lpstr>Installation Guide</vt:lpstr>
      <vt:lpstr>DOSBox</vt:lpstr>
      <vt:lpstr>Save, Debug and Execute</vt:lpstr>
      <vt:lpstr>First Program</vt:lpstr>
      <vt:lpstr>First screen</vt:lpstr>
      <vt:lpstr>After pressing “run”</vt:lpstr>
      <vt:lpstr>For MASM Environment</vt:lpstr>
      <vt:lpstr>PRE &amp; POST PROGRAM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CSA LAB</dc:title>
  <dc:creator>DELL</dc:creator>
  <cp:lastModifiedBy>DELL</cp:lastModifiedBy>
  <cp:revision>54</cp:revision>
  <dcterms:created xsi:type="dcterms:W3CDTF">2025-03-11T04:45:34Z</dcterms:created>
  <dcterms:modified xsi:type="dcterms:W3CDTF">2025-04-11T04:04:37Z</dcterms:modified>
</cp:coreProperties>
</file>