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309" r:id="rId14"/>
    <p:sldId id="310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4" r:id="rId31"/>
    <p:sldId id="285" r:id="rId32"/>
    <p:sldId id="286" r:id="rId33"/>
    <p:sldId id="287" r:id="rId34"/>
    <p:sldId id="283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301" r:id="rId46"/>
    <p:sldId id="300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B5C643-2869-425C-BA93-252345386990}" type="doc">
      <dgm:prSet loTypeId="urn:microsoft.com/office/officeart/2005/8/layout/hierarchy6" loCatId="hierarchy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B716BA3E-3989-44A1-93BC-7938DA77DA50}">
      <dgm:prSet phldrT="[Text]" custT="1"/>
      <dgm:spPr/>
      <dgm:t>
        <a:bodyPr/>
        <a:lstStyle/>
        <a:p>
          <a:r>
            <a:rPr lang="en-IN" sz="1800" b="1" dirty="0">
              <a:ea typeface="Times New Roman"/>
              <a:cs typeface="Times New Roman"/>
            </a:rPr>
            <a:t>Transmission Media</a:t>
          </a:r>
          <a:endParaRPr lang="en-US" sz="1800" b="1" dirty="0"/>
        </a:p>
      </dgm:t>
    </dgm:pt>
    <dgm:pt modelId="{048292DF-0616-46CA-B252-8251DAB5A642}" type="parTrans" cxnId="{CBE38D99-FD54-4D62-95B0-441D22AD8986}">
      <dgm:prSet/>
      <dgm:spPr/>
      <dgm:t>
        <a:bodyPr/>
        <a:lstStyle/>
        <a:p>
          <a:endParaRPr lang="en-US"/>
        </a:p>
      </dgm:t>
    </dgm:pt>
    <dgm:pt modelId="{06B57D3B-B3F2-415B-A0A9-86B84CF8E75A}" type="sibTrans" cxnId="{CBE38D99-FD54-4D62-95B0-441D22AD8986}">
      <dgm:prSet/>
      <dgm:spPr/>
      <dgm:t>
        <a:bodyPr/>
        <a:lstStyle/>
        <a:p>
          <a:endParaRPr lang="en-US"/>
        </a:p>
      </dgm:t>
    </dgm:pt>
    <dgm:pt modelId="{03521D00-D91B-48B9-8129-80B288ADE04F}" type="asst">
      <dgm:prSet phldrT="[Text]"/>
      <dgm:spPr/>
      <dgm:t>
        <a:bodyPr/>
        <a:lstStyle/>
        <a:p>
          <a:r>
            <a:rPr lang="en-IN" b="1" dirty="0">
              <a:ea typeface="Times New Roman"/>
              <a:cs typeface="Times New Roman"/>
            </a:rPr>
            <a:t>Guided Media (Wired)</a:t>
          </a:r>
          <a:endParaRPr lang="en-US" b="1" dirty="0"/>
        </a:p>
      </dgm:t>
    </dgm:pt>
    <dgm:pt modelId="{416D6D11-8938-45BD-A15B-3DE0640C2BED}" type="parTrans" cxnId="{3C357C0B-4786-4436-85DE-BD55274C5B76}">
      <dgm:prSet/>
      <dgm:spPr/>
      <dgm:t>
        <a:bodyPr/>
        <a:lstStyle/>
        <a:p>
          <a:endParaRPr lang="en-US"/>
        </a:p>
      </dgm:t>
    </dgm:pt>
    <dgm:pt modelId="{F1E8C84B-CD80-4616-952B-0CA630B9225C}" type="sibTrans" cxnId="{3C357C0B-4786-4436-85DE-BD55274C5B76}">
      <dgm:prSet/>
      <dgm:spPr/>
      <dgm:t>
        <a:bodyPr/>
        <a:lstStyle/>
        <a:p>
          <a:endParaRPr lang="en-US"/>
        </a:p>
      </dgm:t>
    </dgm:pt>
    <dgm:pt modelId="{C0484EA8-BFA3-470B-8201-83F840F5BB55}" type="asst">
      <dgm:prSet/>
      <dgm:spPr/>
      <dgm:t>
        <a:bodyPr/>
        <a:lstStyle/>
        <a:p>
          <a:r>
            <a:rPr lang="en-IN" b="1" dirty="0">
              <a:ea typeface="Times New Roman"/>
              <a:cs typeface="Times New Roman"/>
            </a:rPr>
            <a:t>Unguided Media (Wireless)</a:t>
          </a:r>
          <a:endParaRPr lang="en-US" b="1" dirty="0"/>
        </a:p>
      </dgm:t>
    </dgm:pt>
    <dgm:pt modelId="{9FEEB71B-FD37-4E0C-8D04-71C77CE6EAAF}" type="parTrans" cxnId="{CD5EB4E6-6A17-47C1-ABA3-4C72C84D1458}">
      <dgm:prSet/>
      <dgm:spPr/>
      <dgm:t>
        <a:bodyPr/>
        <a:lstStyle/>
        <a:p>
          <a:endParaRPr lang="en-US"/>
        </a:p>
      </dgm:t>
    </dgm:pt>
    <dgm:pt modelId="{5ED6F543-7C3E-447F-AC46-D4D326B6ABF7}" type="sibTrans" cxnId="{CD5EB4E6-6A17-47C1-ABA3-4C72C84D1458}">
      <dgm:prSet/>
      <dgm:spPr/>
      <dgm:t>
        <a:bodyPr/>
        <a:lstStyle/>
        <a:p>
          <a:endParaRPr lang="en-US"/>
        </a:p>
      </dgm:t>
    </dgm:pt>
    <dgm:pt modelId="{5D16E488-D48B-4E90-B514-34146DCEB551}" type="asst">
      <dgm:prSet phldrT="[Text]"/>
      <dgm:spPr/>
      <dgm:t>
        <a:bodyPr/>
        <a:lstStyle/>
        <a:p>
          <a:r>
            <a:rPr lang="en-IN" b="1" dirty="0">
              <a:ea typeface="Times New Roman"/>
              <a:cs typeface="Times New Roman"/>
            </a:rPr>
            <a:t>Twisted-Pair Cable</a:t>
          </a:r>
          <a:endParaRPr lang="en-US" b="1" dirty="0"/>
        </a:p>
      </dgm:t>
    </dgm:pt>
    <dgm:pt modelId="{6B48832B-3BFC-4FDB-B406-DDD561FB22D0}" type="parTrans" cxnId="{2640EAD7-0412-475C-A47B-38B61F169DE2}">
      <dgm:prSet/>
      <dgm:spPr/>
      <dgm:t>
        <a:bodyPr/>
        <a:lstStyle/>
        <a:p>
          <a:endParaRPr lang="en-US"/>
        </a:p>
      </dgm:t>
    </dgm:pt>
    <dgm:pt modelId="{AB8CC520-E606-4BC2-9929-35F46FF52149}" type="sibTrans" cxnId="{2640EAD7-0412-475C-A47B-38B61F169DE2}">
      <dgm:prSet/>
      <dgm:spPr/>
      <dgm:t>
        <a:bodyPr/>
        <a:lstStyle/>
        <a:p>
          <a:endParaRPr lang="en-US"/>
        </a:p>
      </dgm:t>
    </dgm:pt>
    <dgm:pt modelId="{66F3C3BA-05E6-4413-939A-387E03A16FFF}" type="asst">
      <dgm:prSet phldrT="[Text]"/>
      <dgm:spPr/>
      <dgm:t>
        <a:bodyPr/>
        <a:lstStyle/>
        <a:p>
          <a:r>
            <a:rPr lang="en-IN" b="1" dirty="0">
              <a:ea typeface="Times New Roman"/>
              <a:cs typeface="Times New Roman"/>
            </a:rPr>
            <a:t>Coaxial Cable</a:t>
          </a:r>
          <a:endParaRPr lang="en-US" b="1" dirty="0"/>
        </a:p>
      </dgm:t>
    </dgm:pt>
    <dgm:pt modelId="{57B083EB-345B-402F-A516-59D1F9560C89}" type="parTrans" cxnId="{A5E39863-9AA0-43AB-9582-5A82F5B5DE14}">
      <dgm:prSet/>
      <dgm:spPr/>
      <dgm:t>
        <a:bodyPr/>
        <a:lstStyle/>
        <a:p>
          <a:endParaRPr lang="en-US"/>
        </a:p>
      </dgm:t>
    </dgm:pt>
    <dgm:pt modelId="{B2594E64-4AD0-4C0E-9C96-8D8E31717C71}" type="sibTrans" cxnId="{A5E39863-9AA0-43AB-9582-5A82F5B5DE14}">
      <dgm:prSet/>
      <dgm:spPr/>
      <dgm:t>
        <a:bodyPr/>
        <a:lstStyle/>
        <a:p>
          <a:endParaRPr lang="en-US"/>
        </a:p>
      </dgm:t>
    </dgm:pt>
    <dgm:pt modelId="{550861E7-1080-40D4-B125-DE7C701F14A4}" type="asst">
      <dgm:prSet phldrT="[Text]"/>
      <dgm:spPr/>
      <dgm:t>
        <a:bodyPr/>
        <a:lstStyle/>
        <a:p>
          <a:r>
            <a:rPr lang="en-IN" b="1" dirty="0">
              <a:ea typeface="Times New Roman"/>
              <a:cs typeface="Times New Roman"/>
            </a:rPr>
            <a:t>Fiber Optic Cable</a:t>
          </a:r>
          <a:endParaRPr lang="en-US" b="1" dirty="0"/>
        </a:p>
      </dgm:t>
    </dgm:pt>
    <dgm:pt modelId="{0A75E7E4-C414-4C14-A188-BB453A38BF00}" type="parTrans" cxnId="{7C357823-A99C-410E-9109-8F2C8A7A9178}">
      <dgm:prSet/>
      <dgm:spPr/>
      <dgm:t>
        <a:bodyPr/>
        <a:lstStyle/>
        <a:p>
          <a:endParaRPr lang="en-US"/>
        </a:p>
      </dgm:t>
    </dgm:pt>
    <dgm:pt modelId="{4D6BA078-6284-4E3D-AD9E-50A765CEDE4C}" type="sibTrans" cxnId="{7C357823-A99C-410E-9109-8F2C8A7A9178}">
      <dgm:prSet/>
      <dgm:spPr/>
      <dgm:t>
        <a:bodyPr/>
        <a:lstStyle/>
        <a:p>
          <a:endParaRPr lang="en-US"/>
        </a:p>
      </dgm:t>
    </dgm:pt>
    <dgm:pt modelId="{BA5DC1B3-C0FF-48FA-8832-D3315FFF6BD0}" type="asst">
      <dgm:prSet/>
      <dgm:spPr/>
      <dgm:t>
        <a:bodyPr/>
        <a:lstStyle/>
        <a:p>
          <a:r>
            <a:rPr lang="en-IN" b="1" dirty="0">
              <a:ea typeface="Times New Roman"/>
              <a:cs typeface="Times New Roman"/>
            </a:rPr>
            <a:t>Radio Wave</a:t>
          </a:r>
          <a:endParaRPr lang="en-US" b="1" dirty="0"/>
        </a:p>
      </dgm:t>
    </dgm:pt>
    <dgm:pt modelId="{6AE2BC8F-8242-4D67-9A37-4A4B62C47D5E}" type="parTrans" cxnId="{60A0322D-CB54-405C-9C36-F2349AE74781}">
      <dgm:prSet/>
      <dgm:spPr/>
      <dgm:t>
        <a:bodyPr/>
        <a:lstStyle/>
        <a:p>
          <a:endParaRPr lang="en-US"/>
        </a:p>
      </dgm:t>
    </dgm:pt>
    <dgm:pt modelId="{8E541EED-0499-4856-8D1C-A269BF911113}" type="sibTrans" cxnId="{60A0322D-CB54-405C-9C36-F2349AE74781}">
      <dgm:prSet/>
      <dgm:spPr/>
      <dgm:t>
        <a:bodyPr/>
        <a:lstStyle/>
        <a:p>
          <a:endParaRPr lang="en-US"/>
        </a:p>
      </dgm:t>
    </dgm:pt>
    <dgm:pt modelId="{E43C10B9-7687-4CD9-A33F-289D9B3FDE05}" type="asst">
      <dgm:prSet/>
      <dgm:spPr/>
      <dgm:t>
        <a:bodyPr/>
        <a:lstStyle/>
        <a:p>
          <a:r>
            <a:rPr lang="en-IN" b="1" dirty="0">
              <a:ea typeface="Times New Roman"/>
              <a:cs typeface="Times New Roman"/>
            </a:rPr>
            <a:t>Microwave</a:t>
          </a:r>
          <a:endParaRPr lang="en-US" b="1" dirty="0"/>
        </a:p>
      </dgm:t>
    </dgm:pt>
    <dgm:pt modelId="{1F015E93-B823-4AF7-A5CF-D297B24D2745}" type="parTrans" cxnId="{4E015380-9851-4EDD-B1F4-ECF336ED7262}">
      <dgm:prSet/>
      <dgm:spPr/>
      <dgm:t>
        <a:bodyPr/>
        <a:lstStyle/>
        <a:p>
          <a:endParaRPr lang="en-US"/>
        </a:p>
      </dgm:t>
    </dgm:pt>
    <dgm:pt modelId="{664C8B43-6EF4-4B24-9D71-6988A02DCCD9}" type="sibTrans" cxnId="{4E015380-9851-4EDD-B1F4-ECF336ED7262}">
      <dgm:prSet/>
      <dgm:spPr/>
      <dgm:t>
        <a:bodyPr/>
        <a:lstStyle/>
        <a:p>
          <a:endParaRPr lang="en-US"/>
        </a:p>
      </dgm:t>
    </dgm:pt>
    <dgm:pt modelId="{78BF79D9-73C6-40C8-9B74-C1BFAA19DB06}" type="asst">
      <dgm:prSet/>
      <dgm:spPr/>
      <dgm:t>
        <a:bodyPr/>
        <a:lstStyle/>
        <a:p>
          <a:r>
            <a:rPr lang="en-IN" b="1" dirty="0">
              <a:ea typeface="Times New Roman"/>
              <a:cs typeface="Times New Roman"/>
            </a:rPr>
            <a:t>Infrared Wave</a:t>
          </a:r>
          <a:endParaRPr lang="en-US" b="1" dirty="0"/>
        </a:p>
      </dgm:t>
    </dgm:pt>
    <dgm:pt modelId="{51B1C3A8-6279-4BE7-85CB-DFFC1954330A}" type="parTrans" cxnId="{77836A6B-C75F-4497-B4D9-D55AEED32FB7}">
      <dgm:prSet/>
      <dgm:spPr/>
      <dgm:t>
        <a:bodyPr/>
        <a:lstStyle/>
        <a:p>
          <a:endParaRPr lang="en-US"/>
        </a:p>
      </dgm:t>
    </dgm:pt>
    <dgm:pt modelId="{A940D479-6E2A-41B2-8AF4-F0F42F93CD8A}" type="sibTrans" cxnId="{77836A6B-C75F-4497-B4D9-D55AEED32FB7}">
      <dgm:prSet/>
      <dgm:spPr/>
      <dgm:t>
        <a:bodyPr/>
        <a:lstStyle/>
        <a:p>
          <a:endParaRPr lang="en-US"/>
        </a:p>
      </dgm:t>
    </dgm:pt>
    <dgm:pt modelId="{A187856C-E28A-4050-B5EC-7495571699CF}" type="pres">
      <dgm:prSet presAssocID="{BCB5C643-2869-425C-BA93-25234538699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0A480FA-41EA-4A0B-8118-75849BEF0ADA}" type="pres">
      <dgm:prSet presAssocID="{BCB5C643-2869-425C-BA93-252345386990}" presName="hierFlow" presStyleCnt="0"/>
      <dgm:spPr/>
    </dgm:pt>
    <dgm:pt modelId="{2F97C23E-05DA-42DA-B247-A645CC350367}" type="pres">
      <dgm:prSet presAssocID="{BCB5C643-2869-425C-BA93-25234538699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2B1B56A-D8D7-4B4C-8476-8DD4822ECF35}" type="pres">
      <dgm:prSet presAssocID="{B716BA3E-3989-44A1-93BC-7938DA77DA50}" presName="Name14" presStyleCnt="0"/>
      <dgm:spPr/>
    </dgm:pt>
    <dgm:pt modelId="{60F8D779-5E35-4B58-A3C9-700D8332483B}" type="pres">
      <dgm:prSet presAssocID="{B716BA3E-3989-44A1-93BC-7938DA77DA50}" presName="level1Shape" presStyleLbl="node0" presStyleIdx="0" presStyleCnt="1" custScaleX="14459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0ADF201-B5AB-4C09-81F2-7E8FEF6A5469}" type="pres">
      <dgm:prSet presAssocID="{B716BA3E-3989-44A1-93BC-7938DA77DA50}" presName="hierChild2" presStyleCnt="0"/>
      <dgm:spPr/>
    </dgm:pt>
    <dgm:pt modelId="{43E0B610-79FA-42C4-BF5B-C128DE0025AA}" type="pres">
      <dgm:prSet presAssocID="{416D6D11-8938-45BD-A15B-3DE0640C2BED}" presName="Name19" presStyleLbl="parChTrans1D2" presStyleIdx="0" presStyleCnt="2"/>
      <dgm:spPr/>
      <dgm:t>
        <a:bodyPr/>
        <a:lstStyle/>
        <a:p>
          <a:endParaRPr lang="en-US"/>
        </a:p>
      </dgm:t>
    </dgm:pt>
    <dgm:pt modelId="{ED0F2506-C23B-4C52-B3CC-11207B4B412B}" type="pres">
      <dgm:prSet presAssocID="{03521D00-D91B-48B9-8129-80B288ADE04F}" presName="Name21" presStyleCnt="0"/>
      <dgm:spPr/>
    </dgm:pt>
    <dgm:pt modelId="{9EC1ADC4-F758-4A3D-9E96-7CABA7243E1B}" type="pres">
      <dgm:prSet presAssocID="{03521D00-D91B-48B9-8129-80B288ADE04F}" presName="level2Shape" presStyleLbl="asst1" presStyleIdx="0" presStyleCnt="8" custScaleX="138736"/>
      <dgm:spPr/>
      <dgm:t>
        <a:bodyPr/>
        <a:lstStyle/>
        <a:p>
          <a:endParaRPr lang="en-US"/>
        </a:p>
      </dgm:t>
    </dgm:pt>
    <dgm:pt modelId="{18398291-7962-42B6-BB32-27A21510C24B}" type="pres">
      <dgm:prSet presAssocID="{03521D00-D91B-48B9-8129-80B288ADE04F}" presName="hierChild3" presStyleCnt="0"/>
      <dgm:spPr/>
    </dgm:pt>
    <dgm:pt modelId="{56E3A4DE-108E-40DF-85B2-DEE8C648B907}" type="pres">
      <dgm:prSet presAssocID="{6B48832B-3BFC-4FDB-B406-DDD561FB22D0}" presName="Name19" presStyleLbl="parChTrans1D3" presStyleIdx="0" presStyleCnt="6"/>
      <dgm:spPr/>
      <dgm:t>
        <a:bodyPr/>
        <a:lstStyle/>
        <a:p>
          <a:endParaRPr lang="en-US"/>
        </a:p>
      </dgm:t>
    </dgm:pt>
    <dgm:pt modelId="{8353B279-2A40-4FA2-AA47-7056FB829AEC}" type="pres">
      <dgm:prSet presAssocID="{5D16E488-D48B-4E90-B514-34146DCEB551}" presName="Name21" presStyleCnt="0"/>
      <dgm:spPr/>
    </dgm:pt>
    <dgm:pt modelId="{33952B1D-5337-4E0D-8AC7-5ED5336FEFE9}" type="pres">
      <dgm:prSet presAssocID="{5D16E488-D48B-4E90-B514-34146DCEB551}" presName="level2Shape" presStyleLbl="asst1" presStyleIdx="1" presStyleCnt="8" custScaleX="121216"/>
      <dgm:spPr/>
      <dgm:t>
        <a:bodyPr/>
        <a:lstStyle/>
        <a:p>
          <a:endParaRPr lang="en-US"/>
        </a:p>
      </dgm:t>
    </dgm:pt>
    <dgm:pt modelId="{45611FEA-7B7F-450D-8588-3BBD7D712F48}" type="pres">
      <dgm:prSet presAssocID="{5D16E488-D48B-4E90-B514-34146DCEB551}" presName="hierChild3" presStyleCnt="0"/>
      <dgm:spPr/>
    </dgm:pt>
    <dgm:pt modelId="{B8E9A1A5-0149-4AAD-9408-DF8E80C49355}" type="pres">
      <dgm:prSet presAssocID="{57B083EB-345B-402F-A516-59D1F9560C89}" presName="Name19" presStyleLbl="parChTrans1D3" presStyleIdx="1" presStyleCnt="6"/>
      <dgm:spPr/>
      <dgm:t>
        <a:bodyPr/>
        <a:lstStyle/>
        <a:p>
          <a:endParaRPr lang="en-US"/>
        </a:p>
      </dgm:t>
    </dgm:pt>
    <dgm:pt modelId="{D1ADA596-79AE-4BBB-A130-2F4B83909D5E}" type="pres">
      <dgm:prSet presAssocID="{66F3C3BA-05E6-4413-939A-387E03A16FFF}" presName="Name21" presStyleCnt="0"/>
      <dgm:spPr/>
    </dgm:pt>
    <dgm:pt modelId="{98977085-6145-43DF-B095-6C3C86A44FEB}" type="pres">
      <dgm:prSet presAssocID="{66F3C3BA-05E6-4413-939A-387E03A16FFF}" presName="level2Shape" presStyleLbl="asst1" presStyleIdx="2" presStyleCnt="8"/>
      <dgm:spPr/>
      <dgm:t>
        <a:bodyPr/>
        <a:lstStyle/>
        <a:p>
          <a:endParaRPr lang="en-US"/>
        </a:p>
      </dgm:t>
    </dgm:pt>
    <dgm:pt modelId="{972040EC-C93A-45D9-A839-5A4F35A9E96E}" type="pres">
      <dgm:prSet presAssocID="{66F3C3BA-05E6-4413-939A-387E03A16FFF}" presName="hierChild3" presStyleCnt="0"/>
      <dgm:spPr/>
    </dgm:pt>
    <dgm:pt modelId="{02DF34E6-24ED-49A1-87DD-3837F371AF3A}" type="pres">
      <dgm:prSet presAssocID="{0A75E7E4-C414-4C14-A188-BB453A38BF00}" presName="Name19" presStyleLbl="parChTrans1D3" presStyleIdx="2" presStyleCnt="6"/>
      <dgm:spPr/>
      <dgm:t>
        <a:bodyPr/>
        <a:lstStyle/>
        <a:p>
          <a:endParaRPr lang="en-US"/>
        </a:p>
      </dgm:t>
    </dgm:pt>
    <dgm:pt modelId="{7F38F266-4BD1-49A9-AFBA-FE2D5FB04F4A}" type="pres">
      <dgm:prSet presAssocID="{550861E7-1080-40D4-B125-DE7C701F14A4}" presName="Name21" presStyleCnt="0"/>
      <dgm:spPr/>
    </dgm:pt>
    <dgm:pt modelId="{FED19440-6A28-4C43-8608-306E3859EF9D}" type="pres">
      <dgm:prSet presAssocID="{550861E7-1080-40D4-B125-DE7C701F14A4}" presName="level2Shape" presStyleLbl="asst1" presStyleIdx="3" presStyleCnt="8" custScaleX="130967"/>
      <dgm:spPr/>
      <dgm:t>
        <a:bodyPr/>
        <a:lstStyle/>
        <a:p>
          <a:endParaRPr lang="en-US"/>
        </a:p>
      </dgm:t>
    </dgm:pt>
    <dgm:pt modelId="{9C1F696D-8CB5-4546-8833-5F2121E0469F}" type="pres">
      <dgm:prSet presAssocID="{550861E7-1080-40D4-B125-DE7C701F14A4}" presName="hierChild3" presStyleCnt="0"/>
      <dgm:spPr/>
    </dgm:pt>
    <dgm:pt modelId="{0D89EF9B-E12C-4061-8911-CC9256E11C53}" type="pres">
      <dgm:prSet presAssocID="{9FEEB71B-FD37-4E0C-8D04-71C77CE6EAAF}" presName="Name19" presStyleLbl="parChTrans1D2" presStyleIdx="1" presStyleCnt="2"/>
      <dgm:spPr/>
      <dgm:t>
        <a:bodyPr/>
        <a:lstStyle/>
        <a:p>
          <a:endParaRPr lang="en-US"/>
        </a:p>
      </dgm:t>
    </dgm:pt>
    <dgm:pt modelId="{B1213CB0-0EC3-4ED3-820D-4FCB4876ADF5}" type="pres">
      <dgm:prSet presAssocID="{C0484EA8-BFA3-470B-8201-83F840F5BB55}" presName="Name21" presStyleCnt="0"/>
      <dgm:spPr/>
    </dgm:pt>
    <dgm:pt modelId="{9A2EBF82-9850-4D3F-8DD3-47B7BC5B7FC5}" type="pres">
      <dgm:prSet presAssocID="{C0484EA8-BFA3-470B-8201-83F840F5BB55}" presName="level2Shape" presStyleLbl="asst1" presStyleIdx="4" presStyleCnt="8" custScaleX="154463"/>
      <dgm:spPr/>
      <dgm:t>
        <a:bodyPr/>
        <a:lstStyle/>
        <a:p>
          <a:endParaRPr lang="en-US"/>
        </a:p>
      </dgm:t>
    </dgm:pt>
    <dgm:pt modelId="{8E2998AA-7D18-4185-9311-1E117227DB2F}" type="pres">
      <dgm:prSet presAssocID="{C0484EA8-BFA3-470B-8201-83F840F5BB55}" presName="hierChild3" presStyleCnt="0"/>
      <dgm:spPr/>
    </dgm:pt>
    <dgm:pt modelId="{BB151E64-DC66-4422-A73C-C39BCB7AFEA6}" type="pres">
      <dgm:prSet presAssocID="{6AE2BC8F-8242-4D67-9A37-4A4B62C47D5E}" presName="Name19" presStyleLbl="parChTrans1D3" presStyleIdx="3" presStyleCnt="6"/>
      <dgm:spPr/>
      <dgm:t>
        <a:bodyPr/>
        <a:lstStyle/>
        <a:p>
          <a:endParaRPr lang="en-US"/>
        </a:p>
      </dgm:t>
    </dgm:pt>
    <dgm:pt modelId="{6EE28460-E34E-4D97-BE56-C3037EBACE08}" type="pres">
      <dgm:prSet presAssocID="{BA5DC1B3-C0FF-48FA-8832-D3315FFF6BD0}" presName="Name21" presStyleCnt="0"/>
      <dgm:spPr/>
    </dgm:pt>
    <dgm:pt modelId="{7994017F-063A-463B-9BEA-9F8A26DCFBF6}" type="pres">
      <dgm:prSet presAssocID="{BA5DC1B3-C0FF-48FA-8832-D3315FFF6BD0}" presName="level2Shape" presStyleLbl="asst1" presStyleIdx="5" presStyleCnt="8" custScaleX="118856"/>
      <dgm:spPr/>
      <dgm:t>
        <a:bodyPr/>
        <a:lstStyle/>
        <a:p>
          <a:endParaRPr lang="en-US"/>
        </a:p>
      </dgm:t>
    </dgm:pt>
    <dgm:pt modelId="{35063D8F-8332-4BD8-8E9C-AE64661364FD}" type="pres">
      <dgm:prSet presAssocID="{BA5DC1B3-C0FF-48FA-8832-D3315FFF6BD0}" presName="hierChild3" presStyleCnt="0"/>
      <dgm:spPr/>
    </dgm:pt>
    <dgm:pt modelId="{CDFCEEE1-3CAE-4724-828B-9BC15ACEA7C2}" type="pres">
      <dgm:prSet presAssocID="{1F015E93-B823-4AF7-A5CF-D297B24D2745}" presName="Name19" presStyleLbl="parChTrans1D3" presStyleIdx="4" presStyleCnt="6"/>
      <dgm:spPr/>
      <dgm:t>
        <a:bodyPr/>
        <a:lstStyle/>
        <a:p>
          <a:endParaRPr lang="en-US"/>
        </a:p>
      </dgm:t>
    </dgm:pt>
    <dgm:pt modelId="{98E40624-0D22-4162-8EFB-1F67851B6562}" type="pres">
      <dgm:prSet presAssocID="{E43C10B9-7687-4CD9-A33F-289D9B3FDE05}" presName="Name21" presStyleCnt="0"/>
      <dgm:spPr/>
    </dgm:pt>
    <dgm:pt modelId="{4FF85720-EBC9-4328-93A2-DE65B869B659}" type="pres">
      <dgm:prSet presAssocID="{E43C10B9-7687-4CD9-A33F-289D9B3FDE05}" presName="level2Shape" presStyleLbl="asst1" presStyleIdx="6" presStyleCnt="8"/>
      <dgm:spPr/>
      <dgm:t>
        <a:bodyPr/>
        <a:lstStyle/>
        <a:p>
          <a:endParaRPr lang="en-US"/>
        </a:p>
      </dgm:t>
    </dgm:pt>
    <dgm:pt modelId="{A3ED5CC2-D043-40AC-B3D9-929B17242DAE}" type="pres">
      <dgm:prSet presAssocID="{E43C10B9-7687-4CD9-A33F-289D9B3FDE05}" presName="hierChild3" presStyleCnt="0"/>
      <dgm:spPr/>
    </dgm:pt>
    <dgm:pt modelId="{335B9335-E773-484B-B72E-8576A11735A3}" type="pres">
      <dgm:prSet presAssocID="{51B1C3A8-6279-4BE7-85CB-DFFC1954330A}" presName="Name19" presStyleLbl="parChTrans1D3" presStyleIdx="5" presStyleCnt="6"/>
      <dgm:spPr/>
      <dgm:t>
        <a:bodyPr/>
        <a:lstStyle/>
        <a:p>
          <a:endParaRPr lang="en-US"/>
        </a:p>
      </dgm:t>
    </dgm:pt>
    <dgm:pt modelId="{98FF1B03-25D4-43C4-9F69-5AB75A28C14D}" type="pres">
      <dgm:prSet presAssocID="{78BF79D9-73C6-40C8-9B74-C1BFAA19DB06}" presName="Name21" presStyleCnt="0"/>
      <dgm:spPr/>
    </dgm:pt>
    <dgm:pt modelId="{D1DA3F47-C4A9-47EE-BC7F-E2A53AF2B560}" type="pres">
      <dgm:prSet presAssocID="{78BF79D9-73C6-40C8-9B74-C1BFAA19DB06}" presName="level2Shape" presStyleLbl="asst1" presStyleIdx="7" presStyleCnt="8"/>
      <dgm:spPr/>
      <dgm:t>
        <a:bodyPr/>
        <a:lstStyle/>
        <a:p>
          <a:endParaRPr lang="en-US"/>
        </a:p>
      </dgm:t>
    </dgm:pt>
    <dgm:pt modelId="{F85C4320-41A3-42E4-B718-F6CA6BF93834}" type="pres">
      <dgm:prSet presAssocID="{78BF79D9-73C6-40C8-9B74-C1BFAA19DB06}" presName="hierChild3" presStyleCnt="0"/>
      <dgm:spPr/>
    </dgm:pt>
    <dgm:pt modelId="{9A89D604-4D70-45BC-9EB5-9B9CAE541830}" type="pres">
      <dgm:prSet presAssocID="{BCB5C643-2869-425C-BA93-252345386990}" presName="bgShapesFlow" presStyleCnt="0"/>
      <dgm:spPr/>
    </dgm:pt>
  </dgm:ptLst>
  <dgm:cxnLst>
    <dgm:cxn modelId="{FDC1C5C7-3FE2-4FE0-9A99-3D2EA41D4F1E}" type="presOf" srcId="{416D6D11-8938-45BD-A15B-3DE0640C2BED}" destId="{43E0B610-79FA-42C4-BF5B-C128DE0025AA}" srcOrd="0" destOrd="0" presId="urn:microsoft.com/office/officeart/2005/8/layout/hierarchy6"/>
    <dgm:cxn modelId="{A3CB14A0-E790-46D1-81BC-34E14F04F1CB}" type="presOf" srcId="{BA5DC1B3-C0FF-48FA-8832-D3315FFF6BD0}" destId="{7994017F-063A-463B-9BEA-9F8A26DCFBF6}" srcOrd="0" destOrd="0" presId="urn:microsoft.com/office/officeart/2005/8/layout/hierarchy6"/>
    <dgm:cxn modelId="{987FA359-0607-4157-B72E-667201A13CE3}" type="presOf" srcId="{03521D00-D91B-48B9-8129-80B288ADE04F}" destId="{9EC1ADC4-F758-4A3D-9E96-7CABA7243E1B}" srcOrd="0" destOrd="0" presId="urn:microsoft.com/office/officeart/2005/8/layout/hierarchy6"/>
    <dgm:cxn modelId="{580A7F7B-3A73-4B62-AA58-D0C3ECFBB17E}" type="presOf" srcId="{6B48832B-3BFC-4FDB-B406-DDD561FB22D0}" destId="{56E3A4DE-108E-40DF-85B2-DEE8C648B907}" srcOrd="0" destOrd="0" presId="urn:microsoft.com/office/officeart/2005/8/layout/hierarchy6"/>
    <dgm:cxn modelId="{F6819984-EF69-4FB3-849E-5331FB6F7E01}" type="presOf" srcId="{9FEEB71B-FD37-4E0C-8D04-71C77CE6EAAF}" destId="{0D89EF9B-E12C-4061-8911-CC9256E11C53}" srcOrd="0" destOrd="0" presId="urn:microsoft.com/office/officeart/2005/8/layout/hierarchy6"/>
    <dgm:cxn modelId="{7C357823-A99C-410E-9109-8F2C8A7A9178}" srcId="{03521D00-D91B-48B9-8129-80B288ADE04F}" destId="{550861E7-1080-40D4-B125-DE7C701F14A4}" srcOrd="2" destOrd="0" parTransId="{0A75E7E4-C414-4C14-A188-BB453A38BF00}" sibTransId="{4D6BA078-6284-4E3D-AD9E-50A765CEDE4C}"/>
    <dgm:cxn modelId="{359F38E5-D9F8-453C-9876-B3D5FB523EE7}" type="presOf" srcId="{0A75E7E4-C414-4C14-A188-BB453A38BF00}" destId="{02DF34E6-24ED-49A1-87DD-3837F371AF3A}" srcOrd="0" destOrd="0" presId="urn:microsoft.com/office/officeart/2005/8/layout/hierarchy6"/>
    <dgm:cxn modelId="{77836A6B-C75F-4497-B4D9-D55AEED32FB7}" srcId="{C0484EA8-BFA3-470B-8201-83F840F5BB55}" destId="{78BF79D9-73C6-40C8-9B74-C1BFAA19DB06}" srcOrd="2" destOrd="0" parTransId="{51B1C3A8-6279-4BE7-85CB-DFFC1954330A}" sibTransId="{A940D479-6E2A-41B2-8AF4-F0F42F93CD8A}"/>
    <dgm:cxn modelId="{3C357C0B-4786-4436-85DE-BD55274C5B76}" srcId="{B716BA3E-3989-44A1-93BC-7938DA77DA50}" destId="{03521D00-D91B-48B9-8129-80B288ADE04F}" srcOrd="0" destOrd="0" parTransId="{416D6D11-8938-45BD-A15B-3DE0640C2BED}" sibTransId="{F1E8C84B-CD80-4616-952B-0CA630B9225C}"/>
    <dgm:cxn modelId="{20A8D62D-630D-4491-AB6D-468E0809F114}" type="presOf" srcId="{78BF79D9-73C6-40C8-9B74-C1BFAA19DB06}" destId="{D1DA3F47-C4A9-47EE-BC7F-E2A53AF2B560}" srcOrd="0" destOrd="0" presId="urn:microsoft.com/office/officeart/2005/8/layout/hierarchy6"/>
    <dgm:cxn modelId="{60A0322D-CB54-405C-9C36-F2349AE74781}" srcId="{C0484EA8-BFA3-470B-8201-83F840F5BB55}" destId="{BA5DC1B3-C0FF-48FA-8832-D3315FFF6BD0}" srcOrd="0" destOrd="0" parTransId="{6AE2BC8F-8242-4D67-9A37-4A4B62C47D5E}" sibTransId="{8E541EED-0499-4856-8D1C-A269BF911113}"/>
    <dgm:cxn modelId="{87576922-0D43-45EE-B5D0-010D93B5DC59}" type="presOf" srcId="{E43C10B9-7687-4CD9-A33F-289D9B3FDE05}" destId="{4FF85720-EBC9-4328-93A2-DE65B869B659}" srcOrd="0" destOrd="0" presId="urn:microsoft.com/office/officeart/2005/8/layout/hierarchy6"/>
    <dgm:cxn modelId="{4E015380-9851-4EDD-B1F4-ECF336ED7262}" srcId="{C0484EA8-BFA3-470B-8201-83F840F5BB55}" destId="{E43C10B9-7687-4CD9-A33F-289D9B3FDE05}" srcOrd="1" destOrd="0" parTransId="{1F015E93-B823-4AF7-A5CF-D297B24D2745}" sibTransId="{664C8B43-6EF4-4B24-9D71-6988A02DCCD9}"/>
    <dgm:cxn modelId="{D44A2C71-8876-48BA-96DE-09963FF4C6EC}" type="presOf" srcId="{57B083EB-345B-402F-A516-59D1F9560C89}" destId="{B8E9A1A5-0149-4AAD-9408-DF8E80C49355}" srcOrd="0" destOrd="0" presId="urn:microsoft.com/office/officeart/2005/8/layout/hierarchy6"/>
    <dgm:cxn modelId="{0127B219-BB2D-49E9-B7D6-58426CA521BF}" type="presOf" srcId="{51B1C3A8-6279-4BE7-85CB-DFFC1954330A}" destId="{335B9335-E773-484B-B72E-8576A11735A3}" srcOrd="0" destOrd="0" presId="urn:microsoft.com/office/officeart/2005/8/layout/hierarchy6"/>
    <dgm:cxn modelId="{6B5DAFAA-2A18-4396-A965-A91276C8F680}" type="presOf" srcId="{1F015E93-B823-4AF7-A5CF-D297B24D2745}" destId="{CDFCEEE1-3CAE-4724-828B-9BC15ACEA7C2}" srcOrd="0" destOrd="0" presId="urn:microsoft.com/office/officeart/2005/8/layout/hierarchy6"/>
    <dgm:cxn modelId="{50F72B4D-AD3A-4E85-9258-15888E7AA66D}" type="presOf" srcId="{66F3C3BA-05E6-4413-939A-387E03A16FFF}" destId="{98977085-6145-43DF-B095-6C3C86A44FEB}" srcOrd="0" destOrd="0" presId="urn:microsoft.com/office/officeart/2005/8/layout/hierarchy6"/>
    <dgm:cxn modelId="{CBE38D99-FD54-4D62-95B0-441D22AD8986}" srcId="{BCB5C643-2869-425C-BA93-252345386990}" destId="{B716BA3E-3989-44A1-93BC-7938DA77DA50}" srcOrd="0" destOrd="0" parTransId="{048292DF-0616-46CA-B252-8251DAB5A642}" sibTransId="{06B57D3B-B3F2-415B-A0A9-86B84CF8E75A}"/>
    <dgm:cxn modelId="{2640EAD7-0412-475C-A47B-38B61F169DE2}" srcId="{03521D00-D91B-48B9-8129-80B288ADE04F}" destId="{5D16E488-D48B-4E90-B514-34146DCEB551}" srcOrd="0" destOrd="0" parTransId="{6B48832B-3BFC-4FDB-B406-DDD561FB22D0}" sibTransId="{AB8CC520-E606-4BC2-9929-35F46FF52149}"/>
    <dgm:cxn modelId="{428CA6F6-4E73-48CB-8A7D-20EF75619077}" type="presOf" srcId="{BCB5C643-2869-425C-BA93-252345386990}" destId="{A187856C-E28A-4050-B5EC-7495571699CF}" srcOrd="0" destOrd="0" presId="urn:microsoft.com/office/officeart/2005/8/layout/hierarchy6"/>
    <dgm:cxn modelId="{D9D02129-B37B-4200-9C97-AFE3A763589E}" type="presOf" srcId="{6AE2BC8F-8242-4D67-9A37-4A4B62C47D5E}" destId="{BB151E64-DC66-4422-A73C-C39BCB7AFEA6}" srcOrd="0" destOrd="0" presId="urn:microsoft.com/office/officeart/2005/8/layout/hierarchy6"/>
    <dgm:cxn modelId="{5C774CE8-3C77-4504-A8BC-14CF9290BC8B}" type="presOf" srcId="{5D16E488-D48B-4E90-B514-34146DCEB551}" destId="{33952B1D-5337-4E0D-8AC7-5ED5336FEFE9}" srcOrd="0" destOrd="0" presId="urn:microsoft.com/office/officeart/2005/8/layout/hierarchy6"/>
    <dgm:cxn modelId="{08A35199-38DE-4489-AFF5-BFB9DA10C0C3}" type="presOf" srcId="{C0484EA8-BFA3-470B-8201-83F840F5BB55}" destId="{9A2EBF82-9850-4D3F-8DD3-47B7BC5B7FC5}" srcOrd="0" destOrd="0" presId="urn:microsoft.com/office/officeart/2005/8/layout/hierarchy6"/>
    <dgm:cxn modelId="{A5E39863-9AA0-43AB-9582-5A82F5B5DE14}" srcId="{03521D00-D91B-48B9-8129-80B288ADE04F}" destId="{66F3C3BA-05E6-4413-939A-387E03A16FFF}" srcOrd="1" destOrd="0" parTransId="{57B083EB-345B-402F-A516-59D1F9560C89}" sibTransId="{B2594E64-4AD0-4C0E-9C96-8D8E31717C71}"/>
    <dgm:cxn modelId="{CD5EB4E6-6A17-47C1-ABA3-4C72C84D1458}" srcId="{B716BA3E-3989-44A1-93BC-7938DA77DA50}" destId="{C0484EA8-BFA3-470B-8201-83F840F5BB55}" srcOrd="1" destOrd="0" parTransId="{9FEEB71B-FD37-4E0C-8D04-71C77CE6EAAF}" sibTransId="{5ED6F543-7C3E-447F-AC46-D4D326B6ABF7}"/>
    <dgm:cxn modelId="{2872706B-1379-43D7-B21D-6247B26D5606}" type="presOf" srcId="{550861E7-1080-40D4-B125-DE7C701F14A4}" destId="{FED19440-6A28-4C43-8608-306E3859EF9D}" srcOrd="0" destOrd="0" presId="urn:microsoft.com/office/officeart/2005/8/layout/hierarchy6"/>
    <dgm:cxn modelId="{51092E1A-6863-414F-93BC-630BB1492069}" type="presOf" srcId="{B716BA3E-3989-44A1-93BC-7938DA77DA50}" destId="{60F8D779-5E35-4B58-A3C9-700D8332483B}" srcOrd="0" destOrd="0" presId="urn:microsoft.com/office/officeart/2005/8/layout/hierarchy6"/>
    <dgm:cxn modelId="{3AA129C2-F8E7-43E2-9F7E-A7A317C6FDD2}" type="presParOf" srcId="{A187856C-E28A-4050-B5EC-7495571699CF}" destId="{E0A480FA-41EA-4A0B-8118-75849BEF0ADA}" srcOrd="0" destOrd="0" presId="urn:microsoft.com/office/officeart/2005/8/layout/hierarchy6"/>
    <dgm:cxn modelId="{7E1597F9-3DD5-4FA2-B17D-23B66C2573D7}" type="presParOf" srcId="{E0A480FA-41EA-4A0B-8118-75849BEF0ADA}" destId="{2F97C23E-05DA-42DA-B247-A645CC350367}" srcOrd="0" destOrd="0" presId="urn:microsoft.com/office/officeart/2005/8/layout/hierarchy6"/>
    <dgm:cxn modelId="{4CA08242-F242-462F-B0AD-32CD8D995A2A}" type="presParOf" srcId="{2F97C23E-05DA-42DA-B247-A645CC350367}" destId="{82B1B56A-D8D7-4B4C-8476-8DD4822ECF35}" srcOrd="0" destOrd="0" presId="urn:microsoft.com/office/officeart/2005/8/layout/hierarchy6"/>
    <dgm:cxn modelId="{D5A12C04-14E2-4095-BDAF-69CF1A57D29A}" type="presParOf" srcId="{82B1B56A-D8D7-4B4C-8476-8DD4822ECF35}" destId="{60F8D779-5E35-4B58-A3C9-700D8332483B}" srcOrd="0" destOrd="0" presId="urn:microsoft.com/office/officeart/2005/8/layout/hierarchy6"/>
    <dgm:cxn modelId="{D4F58138-4BB8-4738-AA13-A460A1106C7E}" type="presParOf" srcId="{82B1B56A-D8D7-4B4C-8476-8DD4822ECF35}" destId="{C0ADF201-B5AB-4C09-81F2-7E8FEF6A5469}" srcOrd="1" destOrd="0" presId="urn:microsoft.com/office/officeart/2005/8/layout/hierarchy6"/>
    <dgm:cxn modelId="{33C62356-028F-4521-B06D-EB37E2A49778}" type="presParOf" srcId="{C0ADF201-B5AB-4C09-81F2-7E8FEF6A5469}" destId="{43E0B610-79FA-42C4-BF5B-C128DE0025AA}" srcOrd="0" destOrd="0" presId="urn:microsoft.com/office/officeart/2005/8/layout/hierarchy6"/>
    <dgm:cxn modelId="{546FEF29-8BEF-4AD7-BEF8-6FE234C94E0C}" type="presParOf" srcId="{C0ADF201-B5AB-4C09-81F2-7E8FEF6A5469}" destId="{ED0F2506-C23B-4C52-B3CC-11207B4B412B}" srcOrd="1" destOrd="0" presId="urn:microsoft.com/office/officeart/2005/8/layout/hierarchy6"/>
    <dgm:cxn modelId="{482D7B37-239A-4822-8291-02D6A16C34A6}" type="presParOf" srcId="{ED0F2506-C23B-4C52-B3CC-11207B4B412B}" destId="{9EC1ADC4-F758-4A3D-9E96-7CABA7243E1B}" srcOrd="0" destOrd="0" presId="urn:microsoft.com/office/officeart/2005/8/layout/hierarchy6"/>
    <dgm:cxn modelId="{EB81FA68-A225-4447-8CF3-E1E9EA7C9113}" type="presParOf" srcId="{ED0F2506-C23B-4C52-B3CC-11207B4B412B}" destId="{18398291-7962-42B6-BB32-27A21510C24B}" srcOrd="1" destOrd="0" presId="urn:microsoft.com/office/officeart/2005/8/layout/hierarchy6"/>
    <dgm:cxn modelId="{BC85C9CD-6524-43E0-83D4-9F4E2C445628}" type="presParOf" srcId="{18398291-7962-42B6-BB32-27A21510C24B}" destId="{56E3A4DE-108E-40DF-85B2-DEE8C648B907}" srcOrd="0" destOrd="0" presId="urn:microsoft.com/office/officeart/2005/8/layout/hierarchy6"/>
    <dgm:cxn modelId="{46E8760C-841F-4EDD-AC62-5E2568D50F62}" type="presParOf" srcId="{18398291-7962-42B6-BB32-27A21510C24B}" destId="{8353B279-2A40-4FA2-AA47-7056FB829AEC}" srcOrd="1" destOrd="0" presId="urn:microsoft.com/office/officeart/2005/8/layout/hierarchy6"/>
    <dgm:cxn modelId="{72AB2E83-9C36-4DDC-98F2-669FA4482553}" type="presParOf" srcId="{8353B279-2A40-4FA2-AA47-7056FB829AEC}" destId="{33952B1D-5337-4E0D-8AC7-5ED5336FEFE9}" srcOrd="0" destOrd="0" presId="urn:microsoft.com/office/officeart/2005/8/layout/hierarchy6"/>
    <dgm:cxn modelId="{F6FB746E-2A9A-4C39-BAAE-B1713FEC0632}" type="presParOf" srcId="{8353B279-2A40-4FA2-AA47-7056FB829AEC}" destId="{45611FEA-7B7F-450D-8588-3BBD7D712F48}" srcOrd="1" destOrd="0" presId="urn:microsoft.com/office/officeart/2005/8/layout/hierarchy6"/>
    <dgm:cxn modelId="{7A4D6717-9BAC-4755-B94B-170B0526FA7A}" type="presParOf" srcId="{18398291-7962-42B6-BB32-27A21510C24B}" destId="{B8E9A1A5-0149-4AAD-9408-DF8E80C49355}" srcOrd="2" destOrd="0" presId="urn:microsoft.com/office/officeart/2005/8/layout/hierarchy6"/>
    <dgm:cxn modelId="{A7A3B8A9-DD81-4AC6-B8CD-03F0A3312F6D}" type="presParOf" srcId="{18398291-7962-42B6-BB32-27A21510C24B}" destId="{D1ADA596-79AE-4BBB-A130-2F4B83909D5E}" srcOrd="3" destOrd="0" presId="urn:microsoft.com/office/officeart/2005/8/layout/hierarchy6"/>
    <dgm:cxn modelId="{8741308A-E352-4BF5-9BD8-5E88538F4027}" type="presParOf" srcId="{D1ADA596-79AE-4BBB-A130-2F4B83909D5E}" destId="{98977085-6145-43DF-B095-6C3C86A44FEB}" srcOrd="0" destOrd="0" presId="urn:microsoft.com/office/officeart/2005/8/layout/hierarchy6"/>
    <dgm:cxn modelId="{72E03237-4D29-4005-AFF7-7B627B57760D}" type="presParOf" srcId="{D1ADA596-79AE-4BBB-A130-2F4B83909D5E}" destId="{972040EC-C93A-45D9-A839-5A4F35A9E96E}" srcOrd="1" destOrd="0" presId="urn:microsoft.com/office/officeart/2005/8/layout/hierarchy6"/>
    <dgm:cxn modelId="{D22AF8DE-7D41-4458-9154-47C33A8CE538}" type="presParOf" srcId="{18398291-7962-42B6-BB32-27A21510C24B}" destId="{02DF34E6-24ED-49A1-87DD-3837F371AF3A}" srcOrd="4" destOrd="0" presId="urn:microsoft.com/office/officeart/2005/8/layout/hierarchy6"/>
    <dgm:cxn modelId="{9D0BBA01-5441-403E-8BF4-7513AB764D27}" type="presParOf" srcId="{18398291-7962-42B6-BB32-27A21510C24B}" destId="{7F38F266-4BD1-49A9-AFBA-FE2D5FB04F4A}" srcOrd="5" destOrd="0" presId="urn:microsoft.com/office/officeart/2005/8/layout/hierarchy6"/>
    <dgm:cxn modelId="{FD85FD82-B4BD-4696-B979-7BFE3EE13D00}" type="presParOf" srcId="{7F38F266-4BD1-49A9-AFBA-FE2D5FB04F4A}" destId="{FED19440-6A28-4C43-8608-306E3859EF9D}" srcOrd="0" destOrd="0" presId="urn:microsoft.com/office/officeart/2005/8/layout/hierarchy6"/>
    <dgm:cxn modelId="{6372EDDF-A1D8-4162-BB3C-B1E0DCB73747}" type="presParOf" srcId="{7F38F266-4BD1-49A9-AFBA-FE2D5FB04F4A}" destId="{9C1F696D-8CB5-4546-8833-5F2121E0469F}" srcOrd="1" destOrd="0" presId="urn:microsoft.com/office/officeart/2005/8/layout/hierarchy6"/>
    <dgm:cxn modelId="{CE047B37-CC62-480C-9088-E77A2B196C4F}" type="presParOf" srcId="{C0ADF201-B5AB-4C09-81F2-7E8FEF6A5469}" destId="{0D89EF9B-E12C-4061-8911-CC9256E11C53}" srcOrd="2" destOrd="0" presId="urn:microsoft.com/office/officeart/2005/8/layout/hierarchy6"/>
    <dgm:cxn modelId="{D9A8F665-EF68-4E0E-B79C-4374C78F758C}" type="presParOf" srcId="{C0ADF201-B5AB-4C09-81F2-7E8FEF6A5469}" destId="{B1213CB0-0EC3-4ED3-820D-4FCB4876ADF5}" srcOrd="3" destOrd="0" presId="urn:microsoft.com/office/officeart/2005/8/layout/hierarchy6"/>
    <dgm:cxn modelId="{51637715-400F-4461-B46A-20184EF9BECD}" type="presParOf" srcId="{B1213CB0-0EC3-4ED3-820D-4FCB4876ADF5}" destId="{9A2EBF82-9850-4D3F-8DD3-47B7BC5B7FC5}" srcOrd="0" destOrd="0" presId="urn:microsoft.com/office/officeart/2005/8/layout/hierarchy6"/>
    <dgm:cxn modelId="{A83189E0-0D5D-4D09-80B0-949D37A3A082}" type="presParOf" srcId="{B1213CB0-0EC3-4ED3-820D-4FCB4876ADF5}" destId="{8E2998AA-7D18-4185-9311-1E117227DB2F}" srcOrd="1" destOrd="0" presId="urn:microsoft.com/office/officeart/2005/8/layout/hierarchy6"/>
    <dgm:cxn modelId="{E2A403D5-A263-4809-B7C5-71886480C08A}" type="presParOf" srcId="{8E2998AA-7D18-4185-9311-1E117227DB2F}" destId="{BB151E64-DC66-4422-A73C-C39BCB7AFEA6}" srcOrd="0" destOrd="0" presId="urn:microsoft.com/office/officeart/2005/8/layout/hierarchy6"/>
    <dgm:cxn modelId="{EB30E0A5-B786-403D-96CC-0B22004CF78D}" type="presParOf" srcId="{8E2998AA-7D18-4185-9311-1E117227DB2F}" destId="{6EE28460-E34E-4D97-BE56-C3037EBACE08}" srcOrd="1" destOrd="0" presId="urn:microsoft.com/office/officeart/2005/8/layout/hierarchy6"/>
    <dgm:cxn modelId="{5F417B98-9A32-45F1-BA4C-CDBA549C6058}" type="presParOf" srcId="{6EE28460-E34E-4D97-BE56-C3037EBACE08}" destId="{7994017F-063A-463B-9BEA-9F8A26DCFBF6}" srcOrd="0" destOrd="0" presId="urn:microsoft.com/office/officeart/2005/8/layout/hierarchy6"/>
    <dgm:cxn modelId="{4A0D7CD6-5C5F-46C7-9BE4-8B2837D42CC8}" type="presParOf" srcId="{6EE28460-E34E-4D97-BE56-C3037EBACE08}" destId="{35063D8F-8332-4BD8-8E9C-AE64661364FD}" srcOrd="1" destOrd="0" presId="urn:microsoft.com/office/officeart/2005/8/layout/hierarchy6"/>
    <dgm:cxn modelId="{BD5CC347-C476-44BC-98D1-FAD05B6CEB7E}" type="presParOf" srcId="{8E2998AA-7D18-4185-9311-1E117227DB2F}" destId="{CDFCEEE1-3CAE-4724-828B-9BC15ACEA7C2}" srcOrd="2" destOrd="0" presId="urn:microsoft.com/office/officeart/2005/8/layout/hierarchy6"/>
    <dgm:cxn modelId="{B626C54F-D404-4C60-BD41-B9E97CF25218}" type="presParOf" srcId="{8E2998AA-7D18-4185-9311-1E117227DB2F}" destId="{98E40624-0D22-4162-8EFB-1F67851B6562}" srcOrd="3" destOrd="0" presId="urn:microsoft.com/office/officeart/2005/8/layout/hierarchy6"/>
    <dgm:cxn modelId="{61512470-696B-4B19-BB4F-7C23C05B5B0C}" type="presParOf" srcId="{98E40624-0D22-4162-8EFB-1F67851B6562}" destId="{4FF85720-EBC9-4328-93A2-DE65B869B659}" srcOrd="0" destOrd="0" presId="urn:microsoft.com/office/officeart/2005/8/layout/hierarchy6"/>
    <dgm:cxn modelId="{AE16BD38-84DD-4EC6-8B3A-DA88CA44DBEC}" type="presParOf" srcId="{98E40624-0D22-4162-8EFB-1F67851B6562}" destId="{A3ED5CC2-D043-40AC-B3D9-929B17242DAE}" srcOrd="1" destOrd="0" presId="urn:microsoft.com/office/officeart/2005/8/layout/hierarchy6"/>
    <dgm:cxn modelId="{C122C590-F50D-4D08-8C58-5ACF654D5FAA}" type="presParOf" srcId="{8E2998AA-7D18-4185-9311-1E117227DB2F}" destId="{335B9335-E773-484B-B72E-8576A11735A3}" srcOrd="4" destOrd="0" presId="urn:microsoft.com/office/officeart/2005/8/layout/hierarchy6"/>
    <dgm:cxn modelId="{66D1C212-7AD2-4BCE-B77B-F55B73374F89}" type="presParOf" srcId="{8E2998AA-7D18-4185-9311-1E117227DB2F}" destId="{98FF1B03-25D4-43C4-9F69-5AB75A28C14D}" srcOrd="5" destOrd="0" presId="urn:microsoft.com/office/officeart/2005/8/layout/hierarchy6"/>
    <dgm:cxn modelId="{BBCB7216-FFA0-4716-BEDB-00134A22F0E3}" type="presParOf" srcId="{98FF1B03-25D4-43C4-9F69-5AB75A28C14D}" destId="{D1DA3F47-C4A9-47EE-BC7F-E2A53AF2B560}" srcOrd="0" destOrd="0" presId="urn:microsoft.com/office/officeart/2005/8/layout/hierarchy6"/>
    <dgm:cxn modelId="{154DFA75-6D29-46E7-9E95-11A16D602C0C}" type="presParOf" srcId="{98FF1B03-25D4-43C4-9F69-5AB75A28C14D}" destId="{F85C4320-41A3-42E4-B718-F6CA6BF93834}" srcOrd="1" destOrd="0" presId="urn:microsoft.com/office/officeart/2005/8/layout/hierarchy6"/>
    <dgm:cxn modelId="{53662E14-A2D1-4C4A-BA58-8ADD4AFBD78F}" type="presParOf" srcId="{A187856C-E28A-4050-B5EC-7495571699CF}" destId="{9A89D604-4D70-45BC-9EB5-9B9CAE541830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F8D779-5E35-4B58-A3C9-700D8332483B}">
      <dsp:nvSpPr>
        <dsp:cNvPr id="0" name=""/>
        <dsp:cNvSpPr/>
      </dsp:nvSpPr>
      <dsp:spPr>
        <a:xfrm>
          <a:off x="4541677" y="1155683"/>
          <a:ext cx="1871963" cy="8631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ea typeface="Times New Roman"/>
              <a:cs typeface="Times New Roman"/>
            </a:rPr>
            <a:t>Transmission Media</a:t>
          </a:r>
          <a:endParaRPr lang="en-US" sz="1800" b="1" kern="1200" dirty="0"/>
        </a:p>
      </dsp:txBody>
      <dsp:txXfrm>
        <a:off x="4566957" y="1180963"/>
        <a:ext cx="1821403" cy="812547"/>
      </dsp:txXfrm>
    </dsp:sp>
    <dsp:sp modelId="{43E0B610-79FA-42C4-BF5B-C128DE0025AA}">
      <dsp:nvSpPr>
        <dsp:cNvPr id="0" name=""/>
        <dsp:cNvSpPr/>
      </dsp:nvSpPr>
      <dsp:spPr>
        <a:xfrm>
          <a:off x="2672238" y="2018790"/>
          <a:ext cx="2805420" cy="345242"/>
        </a:xfrm>
        <a:custGeom>
          <a:avLst/>
          <a:gdLst/>
          <a:ahLst/>
          <a:cxnLst/>
          <a:rect l="0" t="0" r="0" b="0"/>
          <a:pathLst>
            <a:path>
              <a:moveTo>
                <a:pt x="2805420" y="0"/>
              </a:moveTo>
              <a:lnTo>
                <a:pt x="2805420" y="172621"/>
              </a:lnTo>
              <a:lnTo>
                <a:pt x="0" y="172621"/>
              </a:lnTo>
              <a:lnTo>
                <a:pt x="0" y="34524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1ADC4-F758-4A3D-9E96-7CABA7243E1B}">
      <dsp:nvSpPr>
        <dsp:cNvPr id="0" name=""/>
        <dsp:cNvSpPr/>
      </dsp:nvSpPr>
      <dsp:spPr>
        <a:xfrm>
          <a:off x="1774158" y="2364033"/>
          <a:ext cx="1796160" cy="8631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ea typeface="Times New Roman"/>
              <a:cs typeface="Times New Roman"/>
            </a:rPr>
            <a:t>Guided Media (Wired)</a:t>
          </a:r>
          <a:endParaRPr lang="en-US" sz="1800" b="1" kern="1200" dirty="0"/>
        </a:p>
      </dsp:txBody>
      <dsp:txXfrm>
        <a:off x="1799438" y="2389313"/>
        <a:ext cx="1745600" cy="812547"/>
      </dsp:txXfrm>
    </dsp:sp>
    <dsp:sp modelId="{56E3A4DE-108E-40DF-85B2-DEE8C648B907}">
      <dsp:nvSpPr>
        <dsp:cNvPr id="0" name=""/>
        <dsp:cNvSpPr/>
      </dsp:nvSpPr>
      <dsp:spPr>
        <a:xfrm>
          <a:off x="788720" y="3227141"/>
          <a:ext cx="1883518" cy="345242"/>
        </a:xfrm>
        <a:custGeom>
          <a:avLst/>
          <a:gdLst/>
          <a:ahLst/>
          <a:cxnLst/>
          <a:rect l="0" t="0" r="0" b="0"/>
          <a:pathLst>
            <a:path>
              <a:moveTo>
                <a:pt x="1883518" y="0"/>
              </a:moveTo>
              <a:lnTo>
                <a:pt x="1883518" y="172621"/>
              </a:lnTo>
              <a:lnTo>
                <a:pt x="0" y="172621"/>
              </a:lnTo>
              <a:lnTo>
                <a:pt x="0" y="34524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952B1D-5337-4E0D-8AC7-5ED5336FEFE9}">
      <dsp:nvSpPr>
        <dsp:cNvPr id="0" name=""/>
        <dsp:cNvSpPr/>
      </dsp:nvSpPr>
      <dsp:spPr>
        <a:xfrm>
          <a:off x="4052" y="3572384"/>
          <a:ext cx="1569336" cy="8631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ea typeface="Times New Roman"/>
              <a:cs typeface="Times New Roman"/>
            </a:rPr>
            <a:t>Twisted-Pair Cable</a:t>
          </a:r>
          <a:endParaRPr lang="en-US" sz="1800" b="1" kern="1200" dirty="0"/>
        </a:p>
      </dsp:txBody>
      <dsp:txXfrm>
        <a:off x="29332" y="3597664"/>
        <a:ext cx="1518776" cy="812547"/>
      </dsp:txXfrm>
    </dsp:sp>
    <dsp:sp modelId="{B8E9A1A5-0149-4AAD-9408-DF8E80C49355}">
      <dsp:nvSpPr>
        <dsp:cNvPr id="0" name=""/>
        <dsp:cNvSpPr/>
      </dsp:nvSpPr>
      <dsp:spPr>
        <a:xfrm>
          <a:off x="2563397" y="3227141"/>
          <a:ext cx="91440" cy="345242"/>
        </a:xfrm>
        <a:custGeom>
          <a:avLst/>
          <a:gdLst/>
          <a:ahLst/>
          <a:cxnLst/>
          <a:rect l="0" t="0" r="0" b="0"/>
          <a:pathLst>
            <a:path>
              <a:moveTo>
                <a:pt x="108841" y="0"/>
              </a:moveTo>
              <a:lnTo>
                <a:pt x="108841" y="172621"/>
              </a:lnTo>
              <a:lnTo>
                <a:pt x="45720" y="172621"/>
              </a:lnTo>
              <a:lnTo>
                <a:pt x="45720" y="34524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977085-6145-43DF-B095-6C3C86A44FEB}">
      <dsp:nvSpPr>
        <dsp:cNvPr id="0" name=""/>
        <dsp:cNvSpPr/>
      </dsp:nvSpPr>
      <dsp:spPr>
        <a:xfrm>
          <a:off x="1961786" y="3572384"/>
          <a:ext cx="1294660" cy="8631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ea typeface="Times New Roman"/>
              <a:cs typeface="Times New Roman"/>
            </a:rPr>
            <a:t>Coaxial Cable</a:t>
          </a:r>
          <a:endParaRPr lang="en-US" sz="1800" b="1" kern="1200" dirty="0"/>
        </a:p>
      </dsp:txBody>
      <dsp:txXfrm>
        <a:off x="1987066" y="3597664"/>
        <a:ext cx="1244100" cy="812547"/>
      </dsp:txXfrm>
    </dsp:sp>
    <dsp:sp modelId="{02DF34E6-24ED-49A1-87DD-3837F371AF3A}">
      <dsp:nvSpPr>
        <dsp:cNvPr id="0" name=""/>
        <dsp:cNvSpPr/>
      </dsp:nvSpPr>
      <dsp:spPr>
        <a:xfrm>
          <a:off x="2672238" y="3227141"/>
          <a:ext cx="1820396" cy="345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1"/>
              </a:lnTo>
              <a:lnTo>
                <a:pt x="1820396" y="172621"/>
              </a:lnTo>
              <a:lnTo>
                <a:pt x="1820396" y="34524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D19440-6A28-4C43-8608-306E3859EF9D}">
      <dsp:nvSpPr>
        <dsp:cNvPr id="0" name=""/>
        <dsp:cNvSpPr/>
      </dsp:nvSpPr>
      <dsp:spPr>
        <a:xfrm>
          <a:off x="3644846" y="3572384"/>
          <a:ext cx="1695578" cy="8631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ea typeface="Times New Roman"/>
              <a:cs typeface="Times New Roman"/>
            </a:rPr>
            <a:t>Fiber Optic Cable</a:t>
          </a:r>
          <a:endParaRPr lang="en-US" sz="1800" b="1" kern="1200" dirty="0"/>
        </a:p>
      </dsp:txBody>
      <dsp:txXfrm>
        <a:off x="3670126" y="3597664"/>
        <a:ext cx="1645018" cy="812547"/>
      </dsp:txXfrm>
    </dsp:sp>
    <dsp:sp modelId="{0D89EF9B-E12C-4061-8911-CC9256E11C53}">
      <dsp:nvSpPr>
        <dsp:cNvPr id="0" name=""/>
        <dsp:cNvSpPr/>
      </dsp:nvSpPr>
      <dsp:spPr>
        <a:xfrm>
          <a:off x="5477658" y="2018790"/>
          <a:ext cx="2703614" cy="345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1"/>
              </a:lnTo>
              <a:lnTo>
                <a:pt x="2703614" y="172621"/>
              </a:lnTo>
              <a:lnTo>
                <a:pt x="2703614" y="34524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2EBF82-9850-4D3F-8DD3-47B7BC5B7FC5}">
      <dsp:nvSpPr>
        <dsp:cNvPr id="0" name=""/>
        <dsp:cNvSpPr/>
      </dsp:nvSpPr>
      <dsp:spPr>
        <a:xfrm>
          <a:off x="7181387" y="2364033"/>
          <a:ext cx="1999772" cy="8631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ea typeface="Times New Roman"/>
              <a:cs typeface="Times New Roman"/>
            </a:rPr>
            <a:t>Unguided Media (Wireless)</a:t>
          </a:r>
          <a:endParaRPr lang="en-US" sz="1800" b="1" kern="1200" dirty="0"/>
        </a:p>
      </dsp:txBody>
      <dsp:txXfrm>
        <a:off x="7206667" y="2389313"/>
        <a:ext cx="1949212" cy="812547"/>
      </dsp:txXfrm>
    </dsp:sp>
    <dsp:sp modelId="{BB151E64-DC66-4422-A73C-C39BCB7AFEA6}">
      <dsp:nvSpPr>
        <dsp:cNvPr id="0" name=""/>
        <dsp:cNvSpPr/>
      </dsp:nvSpPr>
      <dsp:spPr>
        <a:xfrm>
          <a:off x="6498214" y="3227141"/>
          <a:ext cx="1683059" cy="345242"/>
        </a:xfrm>
        <a:custGeom>
          <a:avLst/>
          <a:gdLst/>
          <a:ahLst/>
          <a:cxnLst/>
          <a:rect l="0" t="0" r="0" b="0"/>
          <a:pathLst>
            <a:path>
              <a:moveTo>
                <a:pt x="1683059" y="0"/>
              </a:moveTo>
              <a:lnTo>
                <a:pt x="1683059" y="172621"/>
              </a:lnTo>
              <a:lnTo>
                <a:pt x="0" y="172621"/>
              </a:lnTo>
              <a:lnTo>
                <a:pt x="0" y="34524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94017F-063A-463B-9BEA-9F8A26DCFBF6}">
      <dsp:nvSpPr>
        <dsp:cNvPr id="0" name=""/>
        <dsp:cNvSpPr/>
      </dsp:nvSpPr>
      <dsp:spPr>
        <a:xfrm>
          <a:off x="5728822" y="3572384"/>
          <a:ext cx="1538782" cy="8631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ea typeface="Times New Roman"/>
              <a:cs typeface="Times New Roman"/>
            </a:rPr>
            <a:t>Radio Wave</a:t>
          </a:r>
          <a:endParaRPr lang="en-US" sz="1800" b="1" kern="1200" dirty="0"/>
        </a:p>
      </dsp:txBody>
      <dsp:txXfrm>
        <a:off x="5754102" y="3597664"/>
        <a:ext cx="1488222" cy="812547"/>
      </dsp:txXfrm>
    </dsp:sp>
    <dsp:sp modelId="{CDFCEEE1-3CAE-4724-828B-9BC15ACEA7C2}">
      <dsp:nvSpPr>
        <dsp:cNvPr id="0" name=""/>
        <dsp:cNvSpPr/>
      </dsp:nvSpPr>
      <dsp:spPr>
        <a:xfrm>
          <a:off x="8181273" y="3227141"/>
          <a:ext cx="122060" cy="345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1"/>
              </a:lnTo>
              <a:lnTo>
                <a:pt x="122060" y="172621"/>
              </a:lnTo>
              <a:lnTo>
                <a:pt x="122060" y="34524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F85720-EBC9-4328-93A2-DE65B869B659}">
      <dsp:nvSpPr>
        <dsp:cNvPr id="0" name=""/>
        <dsp:cNvSpPr/>
      </dsp:nvSpPr>
      <dsp:spPr>
        <a:xfrm>
          <a:off x="7656003" y="3572384"/>
          <a:ext cx="1294660" cy="8631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ea typeface="Times New Roman"/>
              <a:cs typeface="Times New Roman"/>
            </a:rPr>
            <a:t>Microwave</a:t>
          </a:r>
          <a:endParaRPr lang="en-US" sz="1800" b="1" kern="1200" dirty="0"/>
        </a:p>
      </dsp:txBody>
      <dsp:txXfrm>
        <a:off x="7681283" y="3597664"/>
        <a:ext cx="1244100" cy="812547"/>
      </dsp:txXfrm>
    </dsp:sp>
    <dsp:sp modelId="{335B9335-E773-484B-B72E-8576A11735A3}">
      <dsp:nvSpPr>
        <dsp:cNvPr id="0" name=""/>
        <dsp:cNvSpPr/>
      </dsp:nvSpPr>
      <dsp:spPr>
        <a:xfrm>
          <a:off x="8181273" y="3227141"/>
          <a:ext cx="1805119" cy="3452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621"/>
              </a:lnTo>
              <a:lnTo>
                <a:pt x="1805119" y="172621"/>
              </a:lnTo>
              <a:lnTo>
                <a:pt x="1805119" y="345242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DA3F47-C4A9-47EE-BC7F-E2A53AF2B560}">
      <dsp:nvSpPr>
        <dsp:cNvPr id="0" name=""/>
        <dsp:cNvSpPr/>
      </dsp:nvSpPr>
      <dsp:spPr>
        <a:xfrm>
          <a:off x="9339062" y="3572384"/>
          <a:ext cx="1294660" cy="8631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800" b="1" kern="1200" dirty="0">
              <a:ea typeface="Times New Roman"/>
              <a:cs typeface="Times New Roman"/>
            </a:rPr>
            <a:t>Infrared Wave</a:t>
          </a:r>
          <a:endParaRPr lang="en-US" sz="1800" b="1" kern="1200" dirty="0"/>
        </a:p>
      </dsp:txBody>
      <dsp:txXfrm>
        <a:off x="9364342" y="3597664"/>
        <a:ext cx="1244100" cy="8125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764F61-6B95-42BC-A66E-BC6C7C39EA7F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1F4B8C-2DA4-4E5A-B3EA-4940011395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844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5A7-AEA1-4D7C-B714-A8A0C5072D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190-C0B0-42D0-8AF5-5BC1364D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798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5A7-AEA1-4D7C-B714-A8A0C5072D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190-C0B0-42D0-8AF5-5BC1364D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695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5A7-AEA1-4D7C-B714-A8A0C5072D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190-C0B0-42D0-8AF5-5BC1364D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68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5A7-AEA1-4D7C-B714-A8A0C5072D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190-C0B0-42D0-8AF5-5BC1364D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14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5A7-AEA1-4D7C-B714-A8A0C5072D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190-C0B0-42D0-8AF5-5BC1364D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47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5A7-AEA1-4D7C-B714-A8A0C5072D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190-C0B0-42D0-8AF5-5BC1364D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786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5A7-AEA1-4D7C-B714-A8A0C5072D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190-C0B0-42D0-8AF5-5BC1364D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51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5A7-AEA1-4D7C-B714-A8A0C5072D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190-C0B0-42D0-8AF5-5BC1364D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6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5A7-AEA1-4D7C-B714-A8A0C5072D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190-C0B0-42D0-8AF5-5BC1364D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605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5A7-AEA1-4D7C-B714-A8A0C5072D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190-C0B0-42D0-8AF5-5BC1364D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38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6B5A7-AEA1-4D7C-B714-A8A0C5072D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3B190-C0B0-42D0-8AF5-5BC1364D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61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B5A7-AEA1-4D7C-B714-A8A0C5072D92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3B190-C0B0-42D0-8AF5-5BC1364D2E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28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2"/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smtClean="0"/>
              <a:t>Unit-3 Physical 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59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885883-A297-1440-B69E-3ACC92A3F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1457"/>
            <a:ext cx="12192000" cy="711200"/>
          </a:xfrm>
        </p:spPr>
        <p:txBody>
          <a:bodyPr/>
          <a:lstStyle/>
          <a:p>
            <a:r>
              <a:rPr lang="en-US" dirty="0"/>
              <a:t>Coaxial Cable – Cont.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55DBD8-D69A-244E-9C16-A718718F3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034900"/>
            <a:ext cx="11929641" cy="5590565"/>
          </a:xfrm>
        </p:spPr>
        <p:txBody>
          <a:bodyPr/>
          <a:lstStyle/>
          <a:p>
            <a:r>
              <a:rPr lang="en-IN" dirty="0"/>
              <a:t>Advantages Of Coaxial cable:</a:t>
            </a:r>
          </a:p>
          <a:p>
            <a:pPr lvl="1"/>
            <a:r>
              <a:rPr lang="en-IN" dirty="0"/>
              <a:t>The data can be transmitted at </a:t>
            </a:r>
            <a:r>
              <a:rPr lang="en-IN" dirty="0">
                <a:solidFill>
                  <a:srgbClr val="C00000"/>
                </a:solidFill>
              </a:rPr>
              <a:t>high speed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It has </a:t>
            </a:r>
            <a:r>
              <a:rPr lang="en-IN" dirty="0">
                <a:solidFill>
                  <a:srgbClr val="C00000"/>
                </a:solidFill>
              </a:rPr>
              <a:t>better shielding </a:t>
            </a:r>
            <a:r>
              <a:rPr lang="en-IN" dirty="0"/>
              <a:t>as compared to twisted pair cable.</a:t>
            </a:r>
          </a:p>
          <a:p>
            <a:pPr lvl="1"/>
            <a:r>
              <a:rPr lang="en-IN" dirty="0"/>
              <a:t>It provides </a:t>
            </a:r>
            <a:r>
              <a:rPr lang="en-IN" dirty="0">
                <a:solidFill>
                  <a:srgbClr val="C00000"/>
                </a:solidFill>
              </a:rPr>
              <a:t>higher bandwidth</a:t>
            </a:r>
            <a:r>
              <a:rPr lang="en-IN" dirty="0"/>
              <a:t>.</a:t>
            </a:r>
          </a:p>
          <a:p>
            <a:r>
              <a:rPr lang="en-IN" dirty="0"/>
              <a:t>Disadvantages Of Coaxial cable:</a:t>
            </a:r>
          </a:p>
          <a:p>
            <a:pPr lvl="1"/>
            <a:r>
              <a:rPr lang="en-IN" dirty="0"/>
              <a:t>It is </a:t>
            </a:r>
            <a:r>
              <a:rPr lang="en-IN" dirty="0">
                <a:solidFill>
                  <a:srgbClr val="C00000"/>
                </a:solidFill>
              </a:rPr>
              <a:t>more expensive </a:t>
            </a:r>
            <a:r>
              <a:rPr lang="en-IN" dirty="0"/>
              <a:t>as compared to twisted pair cable.</a:t>
            </a:r>
          </a:p>
          <a:p>
            <a:pPr lvl="1"/>
            <a:r>
              <a:rPr lang="en-IN" dirty="0"/>
              <a:t>If any </a:t>
            </a:r>
            <a:r>
              <a:rPr lang="en-IN" dirty="0">
                <a:solidFill>
                  <a:srgbClr val="C00000"/>
                </a:solidFill>
              </a:rPr>
              <a:t>fault</a:t>
            </a:r>
            <a:r>
              <a:rPr lang="en-IN" dirty="0"/>
              <a:t> occurs in the cable causes the failure in the entire network.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5867AA78-EAE8-9E42-9484-7FCED9960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593"/>
            <a:ext cx="12192000" cy="711200"/>
          </a:xfrm>
        </p:spPr>
        <p:txBody>
          <a:bodyPr/>
          <a:lstStyle/>
          <a:p>
            <a:r>
              <a:rPr lang="en-US" dirty="0"/>
              <a:t>Fiber Optic Cable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0" y="992036"/>
            <a:ext cx="11929641" cy="5590565"/>
          </a:xfrm>
        </p:spPr>
        <p:txBody>
          <a:bodyPr>
            <a:normAutofit fontScale="92500"/>
          </a:bodyPr>
          <a:lstStyle/>
          <a:p>
            <a:r>
              <a:rPr lang="en-US" dirty="0"/>
              <a:t>A fiber-optic cable is made of </a:t>
            </a:r>
            <a:r>
              <a:rPr lang="en-US" dirty="0">
                <a:solidFill>
                  <a:srgbClr val="C00000"/>
                </a:solidFill>
              </a:rPr>
              <a:t>glass or plastic </a:t>
            </a:r>
            <a:r>
              <a:rPr lang="en-US" dirty="0"/>
              <a:t>and transmits signals in the </a:t>
            </a:r>
            <a:r>
              <a:rPr lang="en-US" dirty="0">
                <a:solidFill>
                  <a:srgbClr val="C00000"/>
                </a:solidFill>
              </a:rPr>
              <a:t>form of light.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glass or plastic core is surrounded by a </a:t>
            </a:r>
            <a:r>
              <a:rPr lang="en-US" dirty="0">
                <a:solidFill>
                  <a:srgbClr val="C00000"/>
                </a:solidFill>
              </a:rPr>
              <a:t>cladding</a:t>
            </a:r>
            <a:r>
              <a:rPr lang="en-US" dirty="0"/>
              <a:t> of less dense glass or plastic.</a:t>
            </a:r>
          </a:p>
          <a:p>
            <a:r>
              <a:rPr lang="en-US" dirty="0"/>
              <a:t>The difference in density of the two materials must be such that a beam of light moving through a core is reflected off the cladding instead of being refracted into it.</a:t>
            </a:r>
          </a:p>
          <a:p>
            <a:r>
              <a:rPr lang="en-US" dirty="0"/>
              <a:t>Optical fibers use </a:t>
            </a:r>
            <a:r>
              <a:rPr lang="en-US" dirty="0">
                <a:solidFill>
                  <a:srgbClr val="C00000"/>
                </a:solidFill>
              </a:rPr>
              <a:t>reflection</a:t>
            </a:r>
            <a:r>
              <a:rPr lang="en-US" dirty="0"/>
              <a:t> to guide light through a channel.</a:t>
            </a:r>
          </a:p>
          <a:p>
            <a:endParaRPr lang="en-US" dirty="0"/>
          </a:p>
        </p:txBody>
      </p:sp>
      <p:pic>
        <p:nvPicPr>
          <p:cNvPr id="6" name="Picture 4" descr="Related imag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82142" y="1576367"/>
            <a:ext cx="4827716" cy="271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3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7EF37A29-74C4-D649-937E-7D7A4300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5"/>
            <a:ext cx="12192000" cy="711200"/>
          </a:xfrm>
        </p:spPr>
        <p:txBody>
          <a:bodyPr/>
          <a:lstStyle/>
          <a:p>
            <a:r>
              <a:rPr lang="en-US" dirty="0"/>
              <a:t>Fiber Optic Cable – Cont.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0" y="977748"/>
            <a:ext cx="11929641" cy="559056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Core</a:t>
            </a:r>
            <a:r>
              <a:rPr lang="en-IN" b="1" dirty="0"/>
              <a:t>: </a:t>
            </a:r>
            <a:r>
              <a:rPr lang="en-IN" dirty="0"/>
              <a:t>The optical fibre consists of a narrow strand of glass or plastic known as a core. </a:t>
            </a:r>
          </a:p>
          <a:p>
            <a:r>
              <a:rPr lang="en-IN" b="1" dirty="0">
                <a:solidFill>
                  <a:srgbClr val="C00000"/>
                </a:solidFill>
              </a:rPr>
              <a:t>Cladding</a:t>
            </a:r>
            <a:r>
              <a:rPr lang="en-IN" b="1" dirty="0"/>
              <a:t>: </a:t>
            </a:r>
            <a:r>
              <a:rPr lang="en-IN" dirty="0"/>
              <a:t>The concentric layer of glass is known as cladding. </a:t>
            </a:r>
          </a:p>
          <a:p>
            <a:r>
              <a:rPr lang="en-IN" b="1" dirty="0">
                <a:solidFill>
                  <a:srgbClr val="C00000"/>
                </a:solidFill>
              </a:rPr>
              <a:t>Jacket</a:t>
            </a:r>
            <a:r>
              <a:rPr lang="en-IN" b="1" dirty="0"/>
              <a:t>:</a:t>
            </a:r>
            <a:r>
              <a:rPr lang="en-IN" dirty="0"/>
              <a:t> The protective coating consisting of plastic is known as a jacket. </a:t>
            </a:r>
            <a:endParaRPr lang="en-US" dirty="0"/>
          </a:p>
          <a:p>
            <a:r>
              <a:rPr lang="en-US" dirty="0"/>
              <a:t>Light travels in a straight line as long as it is moving through a single uniform substance.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24202" y="3773030"/>
            <a:ext cx="7743596" cy="1476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29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7EF37A29-74C4-D649-937E-7D7A4300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5"/>
            <a:ext cx="12192000" cy="711200"/>
          </a:xfrm>
        </p:spPr>
        <p:txBody>
          <a:bodyPr/>
          <a:lstStyle/>
          <a:p>
            <a:r>
              <a:rPr lang="en-US" dirty="0"/>
              <a:t>Fiber Optic Cable – Cont.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0" y="977748"/>
            <a:ext cx="11929641" cy="5590565"/>
          </a:xfrm>
        </p:spPr>
        <p:txBody>
          <a:bodyPr/>
          <a:lstStyle/>
          <a:p>
            <a:r>
              <a:rPr lang="en-IN" b="1" dirty="0" smtClean="0"/>
              <a:t>Based </a:t>
            </a:r>
            <a:r>
              <a:rPr lang="en-IN" b="1" dirty="0"/>
              <a:t>on how many beams of light are transmitted at a given time</a:t>
            </a:r>
            <a:r>
              <a:rPr lang="en-IN" dirty="0"/>
              <a:t>, there are </a:t>
            </a:r>
            <a:r>
              <a:rPr lang="en-IN" b="1" dirty="0"/>
              <a:t>two types</a:t>
            </a:r>
            <a:r>
              <a:rPr lang="en-IN" dirty="0"/>
              <a:t> of </a:t>
            </a:r>
            <a:r>
              <a:rPr lang="en-IN" dirty="0" err="1"/>
              <a:t>fiber</a:t>
            </a:r>
            <a:r>
              <a:rPr lang="en-IN" dirty="0"/>
              <a:t> optical cable : </a:t>
            </a:r>
            <a:r>
              <a:rPr lang="en-IN" dirty="0" smtClean="0"/>
              <a:t> </a:t>
            </a:r>
            <a:r>
              <a:rPr lang="en-IN" b="1" dirty="0" smtClean="0"/>
              <a:t>1</a:t>
            </a:r>
            <a:r>
              <a:rPr lang="en-IN" dirty="0" smtClean="0"/>
              <a:t>. </a:t>
            </a:r>
            <a:r>
              <a:rPr lang="en-IN" b="1" dirty="0" smtClean="0"/>
              <a:t>SMF </a:t>
            </a:r>
            <a:r>
              <a:rPr lang="en-IN" b="1" dirty="0"/>
              <a:t>and </a:t>
            </a:r>
            <a:endParaRPr lang="en-IN" b="1" dirty="0" smtClean="0"/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 smtClean="0"/>
              <a:t>				      2. MMF</a:t>
            </a:r>
            <a:r>
              <a:rPr lang="en-IN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SMF MMF Fiber optical cabl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525" y="2414586"/>
            <a:ext cx="8043863" cy="35861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24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7EF37A29-74C4-D649-937E-7D7A4300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5"/>
            <a:ext cx="12192000" cy="711200"/>
          </a:xfrm>
        </p:spPr>
        <p:txBody>
          <a:bodyPr/>
          <a:lstStyle/>
          <a:p>
            <a:r>
              <a:rPr lang="en-US" dirty="0"/>
              <a:t>Fiber Optic Cable – Cont.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0" y="977748"/>
            <a:ext cx="11929641" cy="5590565"/>
          </a:xfrm>
        </p:spPr>
        <p:txBody>
          <a:bodyPr>
            <a:normAutofit/>
          </a:bodyPr>
          <a:lstStyle/>
          <a:p>
            <a:r>
              <a:rPr lang="en-IN" dirty="0" smtClean="0"/>
              <a:t>SMF </a:t>
            </a:r>
            <a:r>
              <a:rPr lang="en-IN" dirty="0"/>
              <a:t>(Single Mode </a:t>
            </a:r>
            <a:r>
              <a:rPr lang="en-IN" dirty="0" err="1"/>
              <a:t>Fiber</a:t>
            </a:r>
            <a:r>
              <a:rPr lang="en-IN" dirty="0"/>
              <a:t>) optical cable</a:t>
            </a:r>
          </a:p>
          <a:p>
            <a:pPr lvl="1"/>
            <a:r>
              <a:rPr lang="en-IN" dirty="0"/>
              <a:t>This cable </a:t>
            </a:r>
            <a:r>
              <a:rPr lang="en-IN" b="1" dirty="0"/>
              <a:t>carries only a single beam of light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This is more reliable and supports much higher bandwidth and longer distances than the MMF cable. </a:t>
            </a:r>
          </a:p>
          <a:p>
            <a:pPr lvl="1"/>
            <a:r>
              <a:rPr lang="en-IN" dirty="0"/>
              <a:t>This cable </a:t>
            </a:r>
            <a:r>
              <a:rPr lang="en-IN" b="1" dirty="0"/>
              <a:t>uses a laser as the light source</a:t>
            </a:r>
            <a:r>
              <a:rPr lang="en-IN" dirty="0"/>
              <a:t> and </a:t>
            </a:r>
            <a:r>
              <a:rPr lang="en-IN" b="1" dirty="0"/>
              <a:t>transmits 1300 or 1550 </a:t>
            </a:r>
            <a:r>
              <a:rPr lang="en-IN" b="1" dirty="0" err="1"/>
              <a:t>nano</a:t>
            </a:r>
            <a:r>
              <a:rPr lang="en-IN" b="1" dirty="0"/>
              <a:t>-meter wavelengths of light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MMF (Multi Mode </a:t>
            </a:r>
            <a:r>
              <a:rPr lang="en-IN" dirty="0" err="1"/>
              <a:t>Fiber</a:t>
            </a:r>
            <a:r>
              <a:rPr lang="en-IN" dirty="0"/>
              <a:t>) optical cable</a:t>
            </a:r>
          </a:p>
          <a:p>
            <a:pPr lvl="1"/>
            <a:r>
              <a:rPr lang="en-IN" dirty="0"/>
              <a:t>This cable </a:t>
            </a:r>
            <a:r>
              <a:rPr lang="en-IN" b="1" dirty="0"/>
              <a:t>carries multiple beams of light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Because </a:t>
            </a:r>
            <a:r>
              <a:rPr lang="en-IN" dirty="0"/>
              <a:t>of multiple beams, this cable carries much more data than the SMF cable. </a:t>
            </a:r>
            <a:endParaRPr lang="en-IN" dirty="0" smtClean="0"/>
          </a:p>
          <a:p>
            <a:pPr lvl="1"/>
            <a:r>
              <a:rPr lang="en-IN" b="1" dirty="0" smtClean="0"/>
              <a:t>This </a:t>
            </a:r>
            <a:r>
              <a:rPr lang="en-IN" b="1" dirty="0"/>
              <a:t>cable is used for shorter distances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b="1" dirty="0" smtClean="0"/>
              <a:t>This </a:t>
            </a:r>
            <a:r>
              <a:rPr lang="en-IN" b="1" dirty="0"/>
              <a:t>cable uses an LED as the light source and transmits 850 or 1300 </a:t>
            </a:r>
            <a:r>
              <a:rPr lang="en-IN" b="1" dirty="0" err="1"/>
              <a:t>nano</a:t>
            </a:r>
            <a:r>
              <a:rPr lang="en-IN" b="1" dirty="0"/>
              <a:t>-meter wavelengths of light</a:t>
            </a:r>
            <a:r>
              <a:rPr lang="en-IN" dirty="0"/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2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A064A-E2EA-3443-A01F-A4FC2495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4" y="242897"/>
            <a:ext cx="12192000" cy="711200"/>
          </a:xfrm>
        </p:spPr>
        <p:txBody>
          <a:bodyPr/>
          <a:lstStyle/>
          <a:p>
            <a:r>
              <a:rPr lang="en-US" dirty="0"/>
              <a:t>Fiber Optic Cable – Advantages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6928784-67EE-D246-866D-3189F0B5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044" y="1106340"/>
            <a:ext cx="11929641" cy="5590565"/>
          </a:xfrm>
        </p:spPr>
        <p:txBody>
          <a:bodyPr/>
          <a:lstStyle/>
          <a:p>
            <a:r>
              <a:rPr lang="en-US" dirty="0"/>
              <a:t>It provide </a:t>
            </a:r>
            <a:r>
              <a:rPr lang="en-US" dirty="0">
                <a:solidFill>
                  <a:srgbClr val="C00000"/>
                </a:solidFill>
              </a:rPr>
              <a:t>faster data transmission </a:t>
            </a:r>
            <a:r>
              <a:rPr lang="en-US" dirty="0"/>
              <a:t>than copper wires.</a:t>
            </a:r>
          </a:p>
          <a:p>
            <a:r>
              <a:rPr lang="en-IN" dirty="0"/>
              <a:t>It carries the data at a </a:t>
            </a:r>
            <a:r>
              <a:rPr lang="en-IN" dirty="0">
                <a:solidFill>
                  <a:srgbClr val="C00000"/>
                </a:solidFill>
              </a:rPr>
              <a:t>longer distance </a:t>
            </a:r>
            <a:r>
              <a:rPr lang="en-IN" dirty="0"/>
              <a:t>as compared to copper cable.</a:t>
            </a:r>
            <a:endParaRPr lang="en-US" dirty="0"/>
          </a:p>
          <a:p>
            <a:r>
              <a:rPr lang="en-US" dirty="0"/>
              <a:t>Small </a:t>
            </a:r>
            <a:r>
              <a:rPr lang="en-US" dirty="0">
                <a:solidFill>
                  <a:srgbClr val="C00000"/>
                </a:solidFill>
              </a:rPr>
              <a:t>size &amp; weight</a:t>
            </a:r>
            <a:r>
              <a:rPr lang="en-US" dirty="0"/>
              <a:t>.</a:t>
            </a:r>
          </a:p>
          <a:p>
            <a:r>
              <a:rPr lang="en-US" dirty="0"/>
              <a:t>Better </a:t>
            </a:r>
            <a:r>
              <a:rPr lang="en-US" dirty="0">
                <a:solidFill>
                  <a:srgbClr val="C00000"/>
                </a:solidFill>
              </a:rPr>
              <a:t>Reliability</a:t>
            </a:r>
            <a:r>
              <a:rPr lang="en-US" dirty="0"/>
              <a:t>.</a:t>
            </a:r>
          </a:p>
          <a:p>
            <a:r>
              <a:rPr lang="en-US" dirty="0"/>
              <a:t>Used in </a:t>
            </a:r>
            <a:r>
              <a:rPr lang="en-US" dirty="0">
                <a:solidFill>
                  <a:srgbClr val="C00000"/>
                </a:solidFill>
              </a:rPr>
              <a:t>high bandwidth </a:t>
            </a:r>
            <a:r>
              <a:rPr lang="en-US" dirty="0"/>
              <a:t>network.</a:t>
            </a:r>
          </a:p>
          <a:p>
            <a:r>
              <a:rPr lang="en-US" dirty="0"/>
              <a:t>High </a:t>
            </a:r>
            <a:r>
              <a:rPr lang="en-US" dirty="0">
                <a:solidFill>
                  <a:srgbClr val="C00000"/>
                </a:solidFill>
              </a:rPr>
              <a:t>data rate </a:t>
            </a:r>
            <a:r>
              <a:rPr lang="en-US" dirty="0"/>
              <a:t>&amp; lower </a:t>
            </a:r>
            <a:r>
              <a:rPr lang="en-US" dirty="0">
                <a:solidFill>
                  <a:srgbClr val="C00000"/>
                </a:solidFill>
              </a:rPr>
              <a:t>attenuation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298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42897"/>
            <a:ext cx="12192000" cy="711200"/>
          </a:xfrm>
        </p:spPr>
        <p:txBody>
          <a:bodyPr/>
          <a:lstStyle/>
          <a:p>
            <a:r>
              <a:rPr lang="en-US" dirty="0"/>
              <a:t>Unguided Media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0" y="1106340"/>
            <a:ext cx="11929641" cy="5590565"/>
          </a:xfrm>
        </p:spPr>
        <p:txBody>
          <a:bodyPr>
            <a:normAutofit/>
          </a:bodyPr>
          <a:lstStyle/>
          <a:p>
            <a:r>
              <a:rPr lang="en-IN" dirty="0"/>
              <a:t>An unguided transmission transmits the </a:t>
            </a:r>
            <a:r>
              <a:rPr lang="en-IN" dirty="0">
                <a:solidFill>
                  <a:srgbClr val="C00000"/>
                </a:solidFill>
              </a:rPr>
              <a:t>electromagnetic waves </a:t>
            </a:r>
            <a:r>
              <a:rPr lang="en-IN" dirty="0"/>
              <a:t>without using any physical medium. </a:t>
            </a:r>
          </a:p>
          <a:p>
            <a:r>
              <a:rPr lang="en-IN" dirty="0"/>
              <a:t>Therefore it is also known as </a:t>
            </a:r>
            <a:r>
              <a:rPr lang="en-IN" dirty="0">
                <a:solidFill>
                  <a:srgbClr val="C00000"/>
                </a:solidFill>
              </a:rPr>
              <a:t>wireless transmission</a:t>
            </a:r>
            <a:r>
              <a:rPr lang="en-IN" dirty="0"/>
              <a:t>. </a:t>
            </a:r>
          </a:p>
          <a:p>
            <a:r>
              <a:rPr lang="en-IN" dirty="0"/>
              <a:t>In unguided media, air is the media through which the electromagnetic energy can flow easily.</a:t>
            </a:r>
            <a:endParaRPr lang="en-IN" dirty="0">
              <a:latin typeface="+mn-lt"/>
            </a:endParaRPr>
          </a:p>
          <a:p>
            <a:pPr lvl="0" algn="just"/>
            <a:r>
              <a:rPr lang="en-IN" dirty="0">
                <a:latin typeface="+mn-lt"/>
              </a:rPr>
              <a:t>This type of communication is often referred to as </a:t>
            </a:r>
            <a:r>
              <a:rPr lang="en-IN" dirty="0">
                <a:solidFill>
                  <a:srgbClr val="C00000"/>
                </a:solidFill>
                <a:latin typeface="+mn-lt"/>
              </a:rPr>
              <a:t>wireless</a:t>
            </a:r>
            <a:r>
              <a:rPr lang="en-IN" dirty="0">
                <a:latin typeface="+mn-lt"/>
              </a:rPr>
              <a:t> communication.</a:t>
            </a:r>
            <a:endParaRPr lang="en-US" dirty="0">
              <a:latin typeface="+mn-lt"/>
            </a:endParaRPr>
          </a:p>
          <a:p>
            <a:pPr marL="857250" lvl="1" indent="-457200" algn="just">
              <a:buFont typeface="+mj-lt"/>
              <a:buAutoNum type="arabicPeriod"/>
            </a:pPr>
            <a:r>
              <a:rPr lang="en-US" altLang="en-US" dirty="0">
                <a:latin typeface="+mn-lt"/>
              </a:rPr>
              <a:t>Radio wave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altLang="en-US" dirty="0">
                <a:latin typeface="+mn-lt"/>
              </a:rPr>
              <a:t>Microwave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altLang="en-US" dirty="0">
                <a:latin typeface="+mn-lt"/>
              </a:rPr>
              <a:t>Infrared Wave</a:t>
            </a:r>
          </a:p>
        </p:txBody>
      </p:sp>
    </p:spTree>
    <p:extLst>
      <p:ext uri="{BB962C8B-B14F-4D97-AF65-F5344CB8AC3E}">
        <p14:creationId xmlns:p14="http://schemas.microsoft.com/office/powerpoint/2010/main" val="298928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1CA4508-D7F9-D846-8639-CB0353E7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Radio Wave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A0EF28-6629-D54D-9C67-84EB5E1BE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7308719" cy="5590565"/>
          </a:xfrm>
        </p:spPr>
        <p:txBody>
          <a:bodyPr/>
          <a:lstStyle/>
          <a:p>
            <a:r>
              <a:rPr lang="en-IN" dirty="0"/>
              <a:t>Radio waves are the </a:t>
            </a:r>
            <a:r>
              <a:rPr lang="en-IN" dirty="0">
                <a:solidFill>
                  <a:srgbClr val="C00000"/>
                </a:solidFill>
              </a:rPr>
              <a:t>electromagnetic waves </a:t>
            </a:r>
            <a:r>
              <a:rPr lang="en-IN" dirty="0"/>
              <a:t>that are transmitted in </a:t>
            </a:r>
            <a:r>
              <a:rPr lang="en-IN" dirty="0">
                <a:solidFill>
                  <a:srgbClr val="C00000"/>
                </a:solidFill>
              </a:rPr>
              <a:t>all the directions </a:t>
            </a:r>
            <a:r>
              <a:rPr lang="en-IN" dirty="0"/>
              <a:t>of free space.</a:t>
            </a:r>
          </a:p>
          <a:p>
            <a:r>
              <a:rPr lang="en-IN" dirty="0"/>
              <a:t>Radio waves are </a:t>
            </a:r>
            <a:r>
              <a:rPr lang="en-IN" dirty="0">
                <a:solidFill>
                  <a:srgbClr val="C00000"/>
                </a:solidFill>
              </a:rPr>
              <a:t>omnidirectional</a:t>
            </a:r>
            <a:r>
              <a:rPr lang="en-IN" dirty="0"/>
              <a:t>.</a:t>
            </a:r>
          </a:p>
          <a:p>
            <a:r>
              <a:rPr lang="en-IN" dirty="0"/>
              <a:t>The signals are propagated in all the directions.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C00000"/>
                </a:solidFill>
              </a:rPr>
              <a:t>range</a:t>
            </a:r>
            <a:r>
              <a:rPr lang="en-IN" dirty="0"/>
              <a:t> in frequencies of radio waves is from </a:t>
            </a:r>
            <a:r>
              <a:rPr lang="en-IN" dirty="0">
                <a:solidFill>
                  <a:srgbClr val="C00000"/>
                </a:solidFill>
              </a:rPr>
              <a:t>3Khz to 1 </a:t>
            </a:r>
            <a:r>
              <a:rPr lang="en-IN" dirty="0" err="1">
                <a:solidFill>
                  <a:srgbClr val="C00000"/>
                </a:solidFill>
              </a:rPr>
              <a:t>khz.</a:t>
            </a:r>
            <a:endParaRPr lang="en-IN" dirty="0">
              <a:solidFill>
                <a:srgbClr val="C00000"/>
              </a:solidFill>
            </a:endParaRPr>
          </a:p>
          <a:p>
            <a:r>
              <a:rPr lang="en-IN" dirty="0"/>
              <a:t>The sending and receiving antenna are </a:t>
            </a:r>
            <a:r>
              <a:rPr lang="en-IN" dirty="0">
                <a:solidFill>
                  <a:srgbClr val="C00000"/>
                </a:solidFill>
              </a:rPr>
              <a:t>not</a:t>
            </a:r>
            <a:r>
              <a:rPr lang="en-IN" dirty="0"/>
              <a:t> </a:t>
            </a:r>
            <a:r>
              <a:rPr lang="en-IN" dirty="0">
                <a:solidFill>
                  <a:srgbClr val="C00000"/>
                </a:solidFill>
              </a:rPr>
              <a:t>aligned</a:t>
            </a:r>
            <a:r>
              <a:rPr lang="en-IN" dirty="0"/>
              <a:t>.</a:t>
            </a:r>
          </a:p>
          <a:p>
            <a:r>
              <a:rPr lang="en-IN" dirty="0"/>
              <a:t>The wave sent by the sending antenna can be received by any receiving antenna.</a:t>
            </a:r>
          </a:p>
          <a:p>
            <a:r>
              <a:rPr lang="en-IN" dirty="0"/>
              <a:t>An example of the radio wave is </a:t>
            </a:r>
            <a:r>
              <a:rPr lang="en-IN" dirty="0">
                <a:solidFill>
                  <a:srgbClr val="C00000"/>
                </a:solidFill>
              </a:rPr>
              <a:t>FM radio.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64288C-6C0F-3345-BC1E-1A4B489015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7841"/>
          <a:stretch/>
        </p:blipFill>
        <p:spPr>
          <a:xfrm>
            <a:off x="7439899" y="1943100"/>
            <a:ext cx="4620921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4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B3A101F-091B-BD41-A6C1-DB464EB4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4321"/>
            <a:ext cx="12192000" cy="711200"/>
          </a:xfrm>
        </p:spPr>
        <p:txBody>
          <a:bodyPr/>
          <a:lstStyle/>
          <a:p>
            <a:r>
              <a:rPr lang="en-US" dirty="0"/>
              <a:t>Radio Wave – Cont.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061C657-A869-194C-AEA4-2D1143D7B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077764"/>
            <a:ext cx="11929641" cy="5590565"/>
          </a:xfrm>
        </p:spPr>
        <p:txBody>
          <a:bodyPr/>
          <a:lstStyle/>
          <a:p>
            <a:r>
              <a:rPr lang="en-IN" b="1" dirty="0"/>
              <a:t>Applications:</a:t>
            </a:r>
          </a:p>
          <a:p>
            <a:r>
              <a:rPr lang="en-IN" dirty="0"/>
              <a:t>A Radio wave is useful for </a:t>
            </a:r>
            <a:r>
              <a:rPr lang="en-IN" dirty="0">
                <a:solidFill>
                  <a:srgbClr val="C00000"/>
                </a:solidFill>
              </a:rPr>
              <a:t>multicasting</a:t>
            </a:r>
            <a:r>
              <a:rPr lang="en-IN" dirty="0"/>
              <a:t> when there is one sender and many receivers.</a:t>
            </a:r>
          </a:p>
          <a:p>
            <a:r>
              <a:rPr lang="en-IN" dirty="0"/>
              <a:t>An FM radio, television, cordless phones are examples of a radio wave.</a:t>
            </a:r>
          </a:p>
          <a:p>
            <a:r>
              <a:rPr lang="en-IN" b="1" dirty="0"/>
              <a:t>Advantages: </a:t>
            </a:r>
          </a:p>
          <a:p>
            <a:r>
              <a:rPr lang="en-IN" dirty="0"/>
              <a:t>Radio transmission is mainly used for wide area networks and mobile cellular phones.</a:t>
            </a:r>
          </a:p>
          <a:p>
            <a:r>
              <a:rPr lang="en-IN" dirty="0"/>
              <a:t>It covers a large area, and they can penetrate the walls.</a:t>
            </a:r>
          </a:p>
          <a:p>
            <a:r>
              <a:rPr lang="en-IN" dirty="0"/>
              <a:t>Radio transmission provides a higher transmission 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4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440" y="142881"/>
            <a:ext cx="12192000" cy="711200"/>
          </a:xfrm>
        </p:spPr>
        <p:txBody>
          <a:bodyPr/>
          <a:lstStyle/>
          <a:p>
            <a:r>
              <a:rPr lang="en-US" dirty="0"/>
              <a:t>Microwave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2620" y="1006324"/>
            <a:ext cx="11929641" cy="559056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Microwaves are of two types:</a:t>
            </a:r>
          </a:p>
          <a:p>
            <a:pPr marL="0" indent="0">
              <a:buNone/>
            </a:pP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Use </a:t>
            </a:r>
            <a:r>
              <a:rPr lang="en-US" dirty="0">
                <a:solidFill>
                  <a:srgbClr val="C00000"/>
                </a:solidFill>
              </a:rPr>
              <a:t>directional</a:t>
            </a:r>
            <a:r>
              <a:rPr lang="en-US" dirty="0"/>
              <a:t> antennas - point to point line of sight communications.</a:t>
            </a:r>
          </a:p>
          <a:p>
            <a:r>
              <a:rPr lang="en-US" dirty="0"/>
              <a:t>Microwave communication.</a:t>
            </a:r>
          </a:p>
          <a:p>
            <a:pPr algn="just"/>
            <a:r>
              <a:rPr lang="en-US" dirty="0"/>
              <a:t>Used for </a:t>
            </a:r>
            <a:r>
              <a:rPr lang="en-US" dirty="0">
                <a:solidFill>
                  <a:srgbClr val="C00000"/>
                </a:solidFill>
              </a:rPr>
              <a:t>unicast</a:t>
            </a:r>
            <a:r>
              <a:rPr lang="en-US" dirty="0"/>
              <a:t> communication such as cellular telephones, satellite networks.</a:t>
            </a:r>
          </a:p>
          <a:p>
            <a:pPr algn="just"/>
            <a:r>
              <a:rPr lang="en-US" dirty="0"/>
              <a:t>Higher frequency ranges cannot efficiently penetrate walls.</a:t>
            </a:r>
          </a:p>
          <a:p>
            <a:pPr algn="just"/>
            <a:r>
              <a:rPr lang="en-US" dirty="0"/>
              <a:t>Frequency Range: 1GHz – 300GHz. </a:t>
            </a:r>
          </a:p>
        </p:txBody>
      </p:sp>
      <p:pic>
        <p:nvPicPr>
          <p:cNvPr id="6" name="Picture 2" descr="Transmission media">
            <a:extLst>
              <a:ext uri="{FF2B5EF4-FFF2-40B4-BE49-F238E27FC236}">
                <a16:creationId xmlns:a16="http://schemas.microsoft.com/office/drawing/2014/main" id="{2AB4694E-5A14-8149-B8C6-752119FCA6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190" y="1381037"/>
            <a:ext cx="4857371" cy="266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38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28612" y="1"/>
            <a:ext cx="10872787" cy="711200"/>
          </a:xfrm>
        </p:spPr>
        <p:txBody>
          <a:bodyPr>
            <a:normAutofit/>
          </a:bodyPr>
          <a:lstStyle/>
          <a:p>
            <a:r>
              <a:rPr lang="en-US" sz="4000" dirty="0"/>
              <a:t>Transmission Media</a:t>
            </a:r>
            <a:endParaRPr lang="en-IN" sz="4000" dirty="0"/>
          </a:p>
        </p:txBody>
      </p:sp>
      <p:graphicFrame>
        <p:nvGraphicFramePr>
          <p:cNvPr id="8" name="Content Placeholder 3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478154"/>
              </p:ext>
            </p:extLst>
          </p:nvPr>
        </p:nvGraphicFramePr>
        <p:xfrm>
          <a:off x="453274" y="863600"/>
          <a:ext cx="10637776" cy="55911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Content Placeholder 4"/>
          <p:cNvSpPr txBox="1">
            <a:spLocks/>
          </p:cNvSpPr>
          <p:nvPr/>
        </p:nvSpPr>
        <p:spPr>
          <a:xfrm>
            <a:off x="452723" y="863444"/>
            <a:ext cx="10638816" cy="55905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</a:pPr>
            <a:r>
              <a:rPr lang="en-IN" dirty="0"/>
              <a:t>A transmission media can be defined as any medium that can </a:t>
            </a:r>
            <a:r>
              <a:rPr lang="en-IN" dirty="0">
                <a:solidFill>
                  <a:schemeClr val="accent6"/>
                </a:solidFill>
              </a:rPr>
              <a:t>carry information </a:t>
            </a:r>
            <a:r>
              <a:rPr lang="en-IN" dirty="0"/>
              <a:t>from a </a:t>
            </a:r>
            <a:r>
              <a:rPr lang="en-IN" dirty="0">
                <a:solidFill>
                  <a:schemeClr val="accent6"/>
                </a:solidFill>
              </a:rPr>
              <a:t>source to a destination.</a:t>
            </a:r>
            <a:endParaRPr lang="en-US" b="1" dirty="0">
              <a:solidFill>
                <a:schemeClr val="accent6"/>
              </a:solidFill>
            </a:endParaRPr>
          </a:p>
          <a:p>
            <a:pPr marL="0" indent="0" algn="ctr">
              <a:spcBef>
                <a:spcPts val="0"/>
              </a:spcBef>
              <a:buFont typeface="Wingdings 3" panose="05040102010807070707" pitchFamily="18" charset="2"/>
              <a:buNone/>
            </a:pPr>
            <a:endParaRPr lang="en-US" sz="2000" dirty="0">
              <a:solidFill>
                <a:schemeClr val="accent6"/>
              </a:solidFill>
              <a:latin typeface="Arial"/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0F8D779-5E35-4B58-A3C9-700D833248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dgm id="{60F8D779-5E35-4B58-A3C9-700D833248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3E0B610-79FA-42C4-BF5B-C128DE0025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graphicEl>
                                              <a:dgm id="{43E0B610-79FA-42C4-BF5B-C128DE0025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EC1ADC4-F758-4A3D-9E96-7CABA7243E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graphicEl>
                                              <a:dgm id="{9EC1ADC4-F758-4A3D-9E96-7CABA7243E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D89EF9B-E12C-4061-8911-CC9256E11C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graphicEl>
                                              <a:dgm id="{0D89EF9B-E12C-4061-8911-CC9256E11C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A2EBF82-9850-4D3F-8DD3-47B7BC5B7F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graphicEl>
                                              <a:dgm id="{9A2EBF82-9850-4D3F-8DD3-47B7BC5B7FC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6E3A4DE-108E-40DF-85B2-DEE8C648B9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graphicEl>
                                              <a:dgm id="{56E3A4DE-108E-40DF-85B2-DEE8C648B9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952B1D-5337-4E0D-8AC7-5ED5336FE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graphicEl>
                                              <a:dgm id="{33952B1D-5337-4E0D-8AC7-5ED5336FEF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8E9A1A5-0149-4AAD-9408-DF8E80C493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graphicEl>
                                              <a:dgm id="{B8E9A1A5-0149-4AAD-9408-DF8E80C4935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8977085-6145-43DF-B095-6C3C86A44F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graphicEl>
                                              <a:dgm id="{98977085-6145-43DF-B095-6C3C86A44F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2DF34E6-24ED-49A1-87DD-3837F371AF3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graphicEl>
                                              <a:dgm id="{02DF34E6-24ED-49A1-87DD-3837F371AF3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FED19440-6A28-4C43-8608-306E3859EF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>
                                            <p:graphicEl>
                                              <a:dgm id="{FED19440-6A28-4C43-8608-306E3859EF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BB151E64-DC66-4422-A73C-C39BCB7AF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graphicEl>
                                              <a:dgm id="{BB151E64-DC66-4422-A73C-C39BCB7AFE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7994017F-063A-463B-9BEA-9F8A26DCF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graphicEl>
                                              <a:dgm id="{7994017F-063A-463B-9BEA-9F8A26DCFBF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CDFCEEE1-3CAE-4724-828B-9BC15ACEA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>
                                            <p:graphicEl>
                                              <a:dgm id="{CDFCEEE1-3CAE-4724-828B-9BC15ACEA7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FF85720-EBC9-4328-93A2-DE65B869B6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>
                                            <p:graphicEl>
                                              <a:dgm id="{4FF85720-EBC9-4328-93A2-DE65B869B65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335B9335-E773-484B-B72E-8576A11735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>
                                            <p:graphicEl>
                                              <a:dgm id="{335B9335-E773-484B-B72E-8576A11735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D1DA3F47-C4A9-47EE-BC7F-E2A53AF2B5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>
                                            <p:graphicEl>
                                              <a:dgm id="{D1DA3F47-C4A9-47EE-BC7F-E2A53AF2B5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lvl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16696A-D97A-B648-9278-7E28DD0DB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8" y="157169"/>
            <a:ext cx="12192000" cy="711200"/>
          </a:xfrm>
        </p:spPr>
        <p:txBody>
          <a:bodyPr/>
          <a:lstStyle/>
          <a:p>
            <a:r>
              <a:rPr lang="en-IN" dirty="0"/>
              <a:t>Microwave - Characteristics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A454B1-5C53-1248-AA1E-059355A1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68" y="1020612"/>
            <a:ext cx="11929641" cy="559056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Frequency range</a:t>
            </a:r>
            <a:r>
              <a:rPr lang="en-IN" b="1" dirty="0"/>
              <a:t>:</a:t>
            </a:r>
            <a:r>
              <a:rPr lang="en-IN" dirty="0"/>
              <a:t> The frequency range of terrestrial microwave is from 4-6 GHz to 21-23 GHz. </a:t>
            </a:r>
          </a:p>
          <a:p>
            <a:r>
              <a:rPr lang="en-IN" b="1" dirty="0">
                <a:solidFill>
                  <a:srgbClr val="C00000"/>
                </a:solidFill>
              </a:rPr>
              <a:t>Bandwidth</a:t>
            </a:r>
            <a:r>
              <a:rPr lang="en-IN" b="1" dirty="0"/>
              <a:t>:</a:t>
            </a:r>
            <a:r>
              <a:rPr lang="en-IN" dirty="0"/>
              <a:t> It supports the bandwidth from 1 to 10 Mbps.</a:t>
            </a:r>
          </a:p>
          <a:p>
            <a:r>
              <a:rPr lang="en-IN" b="1" dirty="0">
                <a:solidFill>
                  <a:srgbClr val="C00000"/>
                </a:solidFill>
              </a:rPr>
              <a:t>Short distance</a:t>
            </a:r>
            <a:r>
              <a:rPr lang="en-IN" b="1" dirty="0"/>
              <a:t>:</a:t>
            </a:r>
            <a:r>
              <a:rPr lang="en-IN" dirty="0"/>
              <a:t> It is inexpensive for short distance.</a:t>
            </a:r>
          </a:p>
          <a:p>
            <a:r>
              <a:rPr lang="en-IN" b="1" dirty="0">
                <a:solidFill>
                  <a:srgbClr val="C00000"/>
                </a:solidFill>
              </a:rPr>
              <a:t>Long distance</a:t>
            </a:r>
            <a:r>
              <a:rPr lang="en-IN" b="1" dirty="0"/>
              <a:t>:</a:t>
            </a:r>
            <a:r>
              <a:rPr lang="en-IN" dirty="0"/>
              <a:t> It is expensive as it requires a higher tower for a longer distance.</a:t>
            </a:r>
          </a:p>
          <a:p>
            <a:r>
              <a:rPr lang="en-IN" b="1" dirty="0">
                <a:solidFill>
                  <a:srgbClr val="C00000"/>
                </a:solidFill>
              </a:rPr>
              <a:t>Attenuation</a:t>
            </a:r>
            <a:r>
              <a:rPr lang="en-IN" b="1" dirty="0"/>
              <a:t>:</a:t>
            </a:r>
            <a:r>
              <a:rPr lang="en-IN" dirty="0"/>
              <a:t> Attenuation means loss of signal. It is affected by environmental conditions and antenna size.</a:t>
            </a:r>
          </a:p>
        </p:txBody>
      </p:sp>
    </p:spTree>
    <p:extLst>
      <p:ext uri="{BB962C8B-B14F-4D97-AF65-F5344CB8AC3E}">
        <p14:creationId xmlns:p14="http://schemas.microsoft.com/office/powerpoint/2010/main" val="156819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C02F714-49AE-344A-ACD5-BF028C72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88" y="28577"/>
            <a:ext cx="12192000" cy="711200"/>
          </a:xfrm>
        </p:spPr>
        <p:txBody>
          <a:bodyPr/>
          <a:lstStyle/>
          <a:p>
            <a:r>
              <a:rPr lang="en-US" dirty="0"/>
              <a:t>Microwave – Cont.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44D322D-F4AB-AC4F-B0B7-398F9D096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68" y="892020"/>
            <a:ext cx="11929641" cy="5590565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Advantages Of Microwave transmission :</a:t>
            </a:r>
            <a:endParaRPr lang="en-IN" dirty="0"/>
          </a:p>
          <a:p>
            <a:pPr lvl="1"/>
            <a:r>
              <a:rPr lang="en-IN" dirty="0"/>
              <a:t>Microwave transmission is cheaper than using cables. </a:t>
            </a:r>
          </a:p>
          <a:p>
            <a:pPr lvl="1"/>
            <a:r>
              <a:rPr lang="en-IN" dirty="0"/>
              <a:t>It is free from land acquisition as it does not require any land for the installation of cables.</a:t>
            </a:r>
          </a:p>
          <a:p>
            <a:pPr lvl="1"/>
            <a:r>
              <a:rPr lang="en-IN" dirty="0"/>
              <a:t>Microwave transmission provides an easy communication in terrains as the installation of cable in terrain is quite a difficult task.</a:t>
            </a:r>
          </a:p>
          <a:p>
            <a:pPr lvl="1"/>
            <a:r>
              <a:rPr lang="en-IN" dirty="0"/>
              <a:t>Communication over oceans can be achieved by using microwave transmission.</a:t>
            </a:r>
          </a:p>
          <a:p>
            <a:r>
              <a:rPr lang="en-IN" b="1" dirty="0"/>
              <a:t>Disadvantages of Microwave transmission :</a:t>
            </a:r>
            <a:endParaRPr lang="en-IN" dirty="0"/>
          </a:p>
          <a:p>
            <a:pPr lvl="1"/>
            <a:r>
              <a:rPr lang="en-IN" b="1" dirty="0"/>
              <a:t>Eavesdropping:</a:t>
            </a:r>
            <a:r>
              <a:rPr lang="en-IN" dirty="0"/>
              <a:t> An eavesdropping creates insecure communication. Any malicious user can catch the signal in the air by using its own antenna.</a:t>
            </a:r>
          </a:p>
          <a:p>
            <a:pPr lvl="1"/>
            <a:r>
              <a:rPr lang="en-IN" b="1" dirty="0"/>
              <a:t>Out of phase signal:</a:t>
            </a:r>
            <a:r>
              <a:rPr lang="en-IN" dirty="0"/>
              <a:t> A signal can be moved out of phase by using microwave transmission.</a:t>
            </a:r>
          </a:p>
          <a:p>
            <a:pPr lvl="1"/>
            <a:r>
              <a:rPr lang="en-IN" b="1" dirty="0"/>
              <a:t>Susceptible to weather condition:</a:t>
            </a:r>
            <a:r>
              <a:rPr lang="en-IN" dirty="0"/>
              <a:t> A microwave transmission is susceptible to weather condition. This means that any environmental change such as rain, wind can distort the signal.</a:t>
            </a:r>
          </a:p>
          <a:p>
            <a:pPr lvl="1"/>
            <a:r>
              <a:rPr lang="en-IN" b="1" dirty="0"/>
              <a:t>Bandwidth limited:</a:t>
            </a:r>
            <a:r>
              <a:rPr lang="en-IN" dirty="0"/>
              <a:t> Allocation of bandwidth is limited in the case of microwave transmission.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91016A9-6F51-D346-8B3A-B7BAF50F7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Terrestrial Microwave Transmission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891067-55F9-8040-8037-31198DB78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rmAutofit fontScale="92500"/>
          </a:bodyPr>
          <a:lstStyle/>
          <a:p>
            <a:r>
              <a:rPr lang="en-IN" dirty="0"/>
              <a:t>It is a technology that transmits the focused beam of a radio signal from one ground-based microwave transmission antenna to another.</a:t>
            </a:r>
          </a:p>
          <a:p>
            <a:r>
              <a:rPr lang="en-IN" dirty="0"/>
              <a:t>Microwaves are unidirectional as the sending and receiving antenna is to be aligned.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Antennas are mounted on the towers to send a beam to another antenna which is km away.</a:t>
            </a:r>
          </a:p>
          <a:p>
            <a:r>
              <a:rPr lang="en-IN" dirty="0"/>
              <a:t>It works on the line of sight transmission.</a:t>
            </a:r>
          </a:p>
          <a:p>
            <a:r>
              <a:rPr lang="en-IN" dirty="0"/>
              <a:t>The antennas mounted on the towers are the direct sight of each other.</a:t>
            </a:r>
          </a:p>
          <a:p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8949E346-41E9-0348-B7B5-3F9756D74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6900" y="2192192"/>
            <a:ext cx="4369526" cy="2075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pic>
        <p:nvPicPr>
          <p:cNvPr id="7" name="Picture 2" descr="Related image">
            <a:extLst>
              <a:ext uri="{FF2B5EF4-FFF2-40B4-BE49-F238E27FC236}">
                <a16:creationId xmlns:a16="http://schemas.microsoft.com/office/drawing/2014/main" id="{B2DBB84E-DE18-554A-97B9-391A4779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1" y="2277195"/>
            <a:ext cx="336176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0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B98BEC-09F8-6B45-A700-7872AB26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Satellite Microwave Communication – Cont.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DAAF04D-828A-F246-B421-AAC3E0300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b="1" dirty="0"/>
              <a:t>Advantages Of Satellite Microwave Communication:</a:t>
            </a:r>
            <a:endParaRPr lang="en-IN" dirty="0"/>
          </a:p>
          <a:p>
            <a:pPr lvl="1"/>
            <a:r>
              <a:rPr lang="en-IN" dirty="0"/>
              <a:t>The coverage area of a satellite microwave is more than the terrestrial microwave.</a:t>
            </a:r>
          </a:p>
          <a:p>
            <a:pPr lvl="1"/>
            <a:r>
              <a:rPr lang="en-IN" dirty="0"/>
              <a:t>The transmission cost of the satellite is independent of the distance from the centre of the coverage area.</a:t>
            </a:r>
          </a:p>
          <a:p>
            <a:pPr lvl="1"/>
            <a:r>
              <a:rPr lang="en-IN" dirty="0"/>
              <a:t>Satellite communication is used in mobile and wireless communication applications.</a:t>
            </a:r>
          </a:p>
          <a:p>
            <a:pPr lvl="1"/>
            <a:r>
              <a:rPr lang="en-IN" dirty="0"/>
              <a:t>It is easy to install.</a:t>
            </a:r>
          </a:p>
          <a:p>
            <a:pPr lvl="1"/>
            <a:r>
              <a:rPr lang="en-IN" dirty="0"/>
              <a:t>It is used in a wide variety of applications such as weather forecasting, radio/TV signal broadcasting, mobile communication, etc.</a:t>
            </a:r>
          </a:p>
          <a:p>
            <a:r>
              <a:rPr lang="en-IN" b="1" dirty="0"/>
              <a:t>Disadvantages Of Satellite Microwave Communication:</a:t>
            </a:r>
            <a:endParaRPr lang="en-IN" dirty="0"/>
          </a:p>
          <a:p>
            <a:pPr lvl="1"/>
            <a:r>
              <a:rPr lang="en-IN" dirty="0"/>
              <a:t>Satellite designing and development requires more time and higher cost.</a:t>
            </a:r>
          </a:p>
          <a:p>
            <a:pPr lvl="1"/>
            <a:r>
              <a:rPr lang="en-IN" dirty="0"/>
              <a:t>The Satellite needs to be monitored and controlled on regular periods so that it remains in orbit.</a:t>
            </a:r>
          </a:p>
          <a:p>
            <a:pPr lvl="1"/>
            <a:r>
              <a:rPr lang="en-IN" dirty="0"/>
              <a:t>The life of the satellite is about 12-15 years. Due to this reason, another launch of the satellite has to be planned before it becomes non-functional.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38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Infrared wave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An infrared transmission is a wireless technology used for communication over short ranges.</a:t>
            </a:r>
          </a:p>
          <a:p>
            <a:r>
              <a:rPr lang="en-IN" dirty="0"/>
              <a:t>The frequency of the infrared in the range from 300 GHz to 400 THz.</a:t>
            </a:r>
          </a:p>
          <a:p>
            <a:r>
              <a:rPr lang="en-IN" dirty="0"/>
              <a:t>It is used for short-range communication.</a:t>
            </a:r>
          </a:p>
          <a:p>
            <a:r>
              <a:rPr lang="en-IN" dirty="0"/>
              <a:t>For Example, the data transfer between two cell phones, TV remote operation, data transfer between a computer and cell phone resides in the same closed area.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51056" y="3658726"/>
            <a:ext cx="3329245" cy="255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4C5964-5423-B049-99B5-BEC394A9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4305"/>
            <a:ext cx="12192000" cy="711200"/>
          </a:xfrm>
        </p:spPr>
        <p:txBody>
          <a:bodyPr/>
          <a:lstStyle/>
          <a:p>
            <a:r>
              <a:rPr lang="en-US" dirty="0"/>
              <a:t>Infrared Wave - Characteristics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D65C56-4A5A-3846-8CDE-A8D5DBEA0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977748"/>
            <a:ext cx="11929641" cy="5590565"/>
          </a:xfrm>
        </p:spPr>
        <p:txBody>
          <a:bodyPr/>
          <a:lstStyle/>
          <a:p>
            <a:r>
              <a:rPr lang="en-IN" dirty="0"/>
              <a:t>Infrared waves cannot penetrate the walls. </a:t>
            </a:r>
          </a:p>
          <a:p>
            <a:r>
              <a:rPr lang="en-IN" dirty="0"/>
              <a:t>Therefore, the infrared communication in one room cannot be interrupted by the nearby rooms.</a:t>
            </a:r>
          </a:p>
          <a:p>
            <a:r>
              <a:rPr lang="en-IN" dirty="0"/>
              <a:t>An infrared communication provides better security with minimum interference.</a:t>
            </a:r>
          </a:p>
          <a:p>
            <a:r>
              <a:rPr lang="en-IN" dirty="0"/>
              <a:t>Infrared communication is unreliable outside the building because the sun rays will interfere with the infrared waves.</a:t>
            </a:r>
          </a:p>
          <a:p>
            <a:pPr marL="0" indent="0">
              <a:buNone/>
            </a:pPr>
            <a:r>
              <a:rPr lang="en-IN" dirty="0"/>
              <a:t/>
            </a:r>
            <a:br>
              <a:rPr lang="en-IN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3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Network Interface Card (NIC)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8720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 smtClean="0"/>
              <a:t>Is </a:t>
            </a:r>
            <a:r>
              <a:rPr lang="en-IN" dirty="0"/>
              <a:t>a </a:t>
            </a:r>
            <a:r>
              <a:rPr lang="en-IN" b="1" dirty="0"/>
              <a:t>hardware component</a:t>
            </a:r>
            <a:r>
              <a:rPr lang="en-IN" dirty="0"/>
              <a:t> that is present on the computer. </a:t>
            </a:r>
          </a:p>
          <a:p>
            <a:pPr algn="just"/>
            <a:r>
              <a:rPr lang="en-IN" dirty="0" smtClean="0"/>
              <a:t>Used </a:t>
            </a:r>
            <a:r>
              <a:rPr lang="en-IN" dirty="0"/>
              <a:t>to </a:t>
            </a:r>
            <a:r>
              <a:rPr lang="en-IN" b="1" dirty="0"/>
              <a:t>connect different networking devices</a:t>
            </a:r>
            <a:r>
              <a:rPr lang="en-IN" dirty="0"/>
              <a:t> such as computers and servers to share data over the connected network. </a:t>
            </a:r>
          </a:p>
          <a:p>
            <a:pPr algn="just"/>
            <a:r>
              <a:rPr lang="en-IN" dirty="0"/>
              <a:t>P</a:t>
            </a:r>
            <a:r>
              <a:rPr lang="en-IN" dirty="0" smtClean="0"/>
              <a:t>rovides </a:t>
            </a:r>
            <a:r>
              <a:rPr lang="en-IN" dirty="0"/>
              <a:t>functionality such as </a:t>
            </a:r>
            <a:endParaRPr lang="en-IN" dirty="0" smtClean="0"/>
          </a:p>
          <a:p>
            <a:pPr lvl="1" algn="just"/>
            <a:r>
              <a:rPr lang="en-IN" dirty="0" smtClean="0"/>
              <a:t>support </a:t>
            </a:r>
            <a:r>
              <a:rPr lang="en-IN" dirty="0"/>
              <a:t>for I/O </a:t>
            </a:r>
            <a:r>
              <a:rPr lang="en-IN" dirty="0" smtClean="0"/>
              <a:t>interrupt</a:t>
            </a:r>
          </a:p>
          <a:p>
            <a:pPr lvl="1" algn="just"/>
            <a:r>
              <a:rPr lang="en-IN" dirty="0" smtClean="0"/>
              <a:t>Direct </a:t>
            </a:r>
            <a:r>
              <a:rPr lang="en-IN" dirty="0"/>
              <a:t>Memory Access (DMA) </a:t>
            </a:r>
            <a:r>
              <a:rPr lang="en-IN" dirty="0" smtClean="0"/>
              <a:t>interfaces</a:t>
            </a:r>
          </a:p>
          <a:p>
            <a:pPr lvl="1" algn="just"/>
            <a:r>
              <a:rPr lang="en-IN" dirty="0" smtClean="0"/>
              <a:t>partitioning </a:t>
            </a:r>
            <a:r>
              <a:rPr lang="en-IN" dirty="0"/>
              <a:t>and </a:t>
            </a:r>
            <a:endParaRPr lang="en-IN" dirty="0" smtClean="0"/>
          </a:p>
          <a:p>
            <a:pPr lvl="1" algn="just"/>
            <a:r>
              <a:rPr lang="en-IN" dirty="0" smtClean="0"/>
              <a:t>data transmission</a:t>
            </a:r>
            <a:endParaRPr lang="en-IN" dirty="0"/>
          </a:p>
          <a:p>
            <a:pPr algn="just"/>
            <a:r>
              <a:rPr lang="en-IN" dirty="0"/>
              <a:t>NIC is </a:t>
            </a:r>
            <a:r>
              <a:rPr lang="en-IN" b="1" dirty="0"/>
              <a:t>important for us to establish a wired or wireless connection over the network</a:t>
            </a:r>
            <a:r>
              <a:rPr lang="en-IN" dirty="0"/>
              <a:t>.</a:t>
            </a:r>
          </a:p>
          <a:p>
            <a:pPr algn="just"/>
            <a:r>
              <a:rPr lang="en-IN" dirty="0" smtClean="0"/>
              <a:t>Also </a:t>
            </a:r>
            <a:r>
              <a:rPr lang="en-IN" dirty="0"/>
              <a:t>known as </a:t>
            </a:r>
            <a:r>
              <a:rPr lang="en-IN" b="1" dirty="0"/>
              <a:t>Network Interface Controller, Network Adapter, Ethernet card, Connection card</a:t>
            </a:r>
            <a:r>
              <a:rPr lang="en-IN" dirty="0"/>
              <a:t>, and </a:t>
            </a:r>
            <a:r>
              <a:rPr lang="en-IN" b="1" dirty="0"/>
              <a:t>LAN (Local Area Network) Adapter.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40186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Network Interface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164"/>
            <a:ext cx="10515600" cy="5314950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There are </a:t>
            </a:r>
            <a:r>
              <a:rPr lang="en-IN" dirty="0" smtClean="0"/>
              <a:t>two </a:t>
            </a:r>
            <a:r>
              <a:rPr lang="en-IN" dirty="0"/>
              <a:t>types of NICs -</a:t>
            </a:r>
          </a:p>
          <a:p>
            <a:pPr marL="0" indent="0" algn="just">
              <a:buNone/>
            </a:pPr>
            <a:r>
              <a:rPr lang="en-IN" b="1" dirty="0" smtClean="0"/>
              <a:t>  1</a:t>
            </a:r>
            <a:r>
              <a:rPr lang="en-IN" b="1" dirty="0"/>
              <a:t>. Ethernet NIC</a:t>
            </a:r>
            <a:endParaRPr lang="en-IN" dirty="0"/>
          </a:p>
          <a:p>
            <a:pPr lvl="1" algn="just"/>
            <a:r>
              <a:rPr lang="en-IN" dirty="0"/>
              <a:t>Ethernet NIC was developed by </a:t>
            </a:r>
            <a:r>
              <a:rPr lang="en-IN" b="1" dirty="0"/>
              <a:t>Robert Metcalf in 1980</a:t>
            </a:r>
            <a:r>
              <a:rPr lang="en-IN" dirty="0"/>
              <a:t>. </a:t>
            </a:r>
            <a:endParaRPr lang="en-IN" dirty="0" smtClean="0"/>
          </a:p>
          <a:p>
            <a:pPr lvl="1" algn="just"/>
            <a:r>
              <a:rPr lang="en-IN" dirty="0" smtClean="0"/>
              <a:t>It </a:t>
            </a:r>
            <a:r>
              <a:rPr lang="en-IN" dirty="0"/>
              <a:t>is made by </a:t>
            </a:r>
            <a:r>
              <a:rPr lang="en-IN" dirty="0" err="1"/>
              <a:t>ethernet</a:t>
            </a:r>
            <a:r>
              <a:rPr lang="en-IN" dirty="0"/>
              <a:t> cables. </a:t>
            </a:r>
            <a:endParaRPr lang="en-IN" dirty="0" smtClean="0"/>
          </a:p>
          <a:p>
            <a:pPr lvl="1" algn="just"/>
            <a:r>
              <a:rPr lang="en-IN" dirty="0" smtClean="0"/>
              <a:t>This </a:t>
            </a:r>
            <a:r>
              <a:rPr lang="en-IN" dirty="0"/>
              <a:t>type of NIC is most widely used in the LAN, MAN, and WAN networks.</a:t>
            </a:r>
          </a:p>
          <a:p>
            <a:pPr lvl="1" algn="just"/>
            <a:r>
              <a:rPr lang="en-IN" b="1" dirty="0"/>
              <a:t>Example:</a:t>
            </a:r>
            <a:r>
              <a:rPr lang="en-IN" dirty="0"/>
              <a:t> TP-LINK TG-3468 Gigabit PCI Express Network Adapter</a:t>
            </a:r>
            <a:r>
              <a:rPr lang="en-IN" dirty="0" smtClean="0"/>
              <a:t>.</a:t>
            </a:r>
          </a:p>
          <a:p>
            <a:pPr marL="457200" lvl="1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/>
              <a:t> </a:t>
            </a:r>
            <a:r>
              <a:rPr lang="en-IN" b="1" dirty="0" smtClean="0"/>
              <a:t> 2</a:t>
            </a:r>
            <a:r>
              <a:rPr lang="en-IN" b="1" dirty="0"/>
              <a:t>. Wireless Networks NIC</a:t>
            </a:r>
            <a:endParaRPr lang="en-IN" dirty="0"/>
          </a:p>
          <a:p>
            <a:pPr lvl="1" algn="just"/>
            <a:r>
              <a:rPr lang="en-IN" dirty="0"/>
              <a:t>It is a wireless network that allows us to connect the devices without using the cables. </a:t>
            </a:r>
            <a:endParaRPr lang="en-IN" dirty="0" smtClean="0"/>
          </a:p>
          <a:p>
            <a:pPr lvl="1" algn="just"/>
            <a:r>
              <a:rPr lang="en-IN" dirty="0" smtClean="0"/>
              <a:t>These </a:t>
            </a:r>
            <a:r>
              <a:rPr lang="en-IN" dirty="0"/>
              <a:t>types of NICs are used to design a Wi-Fi connection.</a:t>
            </a:r>
          </a:p>
          <a:p>
            <a:pPr lvl="1" algn="just"/>
            <a:r>
              <a:rPr lang="en-IN" b="1" dirty="0"/>
              <a:t>Example:</a:t>
            </a:r>
            <a:r>
              <a:rPr lang="en-IN" dirty="0"/>
              <a:t> Intel 3160 Dual-Band Wireless Adapter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515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Repeater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/>
          <a:lstStyle/>
          <a:p>
            <a:pPr algn="just"/>
            <a:r>
              <a:rPr lang="en-IN" dirty="0"/>
              <a:t>A repeater is a </a:t>
            </a:r>
            <a:r>
              <a:rPr lang="en-IN" dirty="0">
                <a:solidFill>
                  <a:srgbClr val="00B050"/>
                </a:solidFill>
              </a:rPr>
              <a:t>dynamic</a:t>
            </a:r>
            <a:r>
              <a:rPr lang="en-IN" dirty="0"/>
              <a:t> network device </a:t>
            </a:r>
            <a:r>
              <a:rPr lang="en-IN" dirty="0">
                <a:solidFill>
                  <a:srgbClr val="00B050"/>
                </a:solidFill>
              </a:rPr>
              <a:t>used to reproduce the signals</a:t>
            </a:r>
            <a:r>
              <a:rPr lang="en-IN" dirty="0"/>
              <a:t> when they </a:t>
            </a:r>
            <a:r>
              <a:rPr lang="en-IN" dirty="0">
                <a:solidFill>
                  <a:srgbClr val="00B050"/>
                </a:solidFill>
              </a:rPr>
              <a:t>transmit over a greater distance</a:t>
            </a:r>
            <a:r>
              <a:rPr lang="en-IN" dirty="0"/>
              <a:t> so that the </a:t>
            </a:r>
            <a:r>
              <a:rPr lang="en-IN" dirty="0">
                <a:solidFill>
                  <a:srgbClr val="00B050"/>
                </a:solidFill>
              </a:rPr>
              <a:t>signal’s strength remains equal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A repeater </a:t>
            </a:r>
            <a:r>
              <a:rPr lang="en-IN" b="1" dirty="0"/>
              <a:t>accepts weak signals</a:t>
            </a:r>
            <a:r>
              <a:rPr lang="en-IN" dirty="0"/>
              <a:t>, electrically </a:t>
            </a:r>
            <a:r>
              <a:rPr lang="en-IN" b="1" dirty="0"/>
              <a:t>regenerates them</a:t>
            </a:r>
            <a:r>
              <a:rPr lang="en-IN" dirty="0"/>
              <a:t> and then </a:t>
            </a:r>
            <a:r>
              <a:rPr lang="en-IN" b="1" dirty="0"/>
              <a:t>sends the messages</a:t>
            </a:r>
            <a:r>
              <a:rPr lang="en-IN" dirty="0"/>
              <a:t> on their way. </a:t>
            </a:r>
          </a:p>
          <a:p>
            <a:pPr algn="just"/>
            <a:r>
              <a:rPr lang="en-IN" dirty="0"/>
              <a:t>There are two types of repeaters: </a:t>
            </a:r>
            <a:endParaRPr lang="en-IN" dirty="0" smtClean="0"/>
          </a:p>
          <a:p>
            <a:pPr lvl="1" algn="just"/>
            <a:r>
              <a:rPr lang="en-IN" dirty="0" smtClean="0"/>
              <a:t>amplifiers </a:t>
            </a:r>
            <a:r>
              <a:rPr lang="en-IN" dirty="0"/>
              <a:t>and </a:t>
            </a:r>
            <a:endParaRPr lang="en-IN" dirty="0" smtClean="0"/>
          </a:p>
          <a:p>
            <a:pPr lvl="1" algn="just"/>
            <a:r>
              <a:rPr lang="en-IN" dirty="0" smtClean="0"/>
              <a:t>signal-regenerating </a:t>
            </a:r>
            <a:r>
              <a:rPr lang="en-IN" dirty="0"/>
              <a:t>repeaters.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9519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Hub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4819650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Hubs </a:t>
            </a:r>
            <a:r>
              <a:rPr lang="en-IN" dirty="0"/>
              <a:t>are </a:t>
            </a:r>
            <a:r>
              <a:rPr lang="en-IN" b="1" dirty="0"/>
              <a:t>networking devices operating at a physical layer of the OSI</a:t>
            </a:r>
            <a:r>
              <a:rPr lang="en-IN" dirty="0"/>
              <a:t> model that are </a:t>
            </a:r>
            <a:r>
              <a:rPr lang="en-IN" b="1" dirty="0"/>
              <a:t>used to connect multiple devices in a network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Used </a:t>
            </a:r>
            <a:r>
              <a:rPr lang="en-IN" dirty="0"/>
              <a:t>to connect computers in a LAN.</a:t>
            </a:r>
          </a:p>
          <a:p>
            <a:pPr algn="just"/>
            <a:r>
              <a:rPr lang="en-IN" dirty="0"/>
              <a:t>A hub has many ports in it. </a:t>
            </a:r>
          </a:p>
          <a:p>
            <a:pPr algn="just"/>
            <a:r>
              <a:rPr lang="en-IN" dirty="0"/>
              <a:t>A computer which intends to be connected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to </a:t>
            </a:r>
            <a:r>
              <a:rPr lang="en-IN" dirty="0"/>
              <a:t>the network is plugged </a:t>
            </a:r>
            <a:r>
              <a:rPr lang="en-IN" dirty="0" smtClean="0"/>
              <a:t>into </a:t>
            </a:r>
            <a:r>
              <a:rPr lang="en-IN" dirty="0"/>
              <a:t>one of </a:t>
            </a:r>
          </a:p>
          <a:p>
            <a:pPr marL="0" indent="0" algn="just">
              <a:buNone/>
            </a:pPr>
            <a:r>
              <a:rPr lang="en-IN" dirty="0" smtClean="0"/>
              <a:t>   these </a:t>
            </a:r>
            <a:r>
              <a:rPr lang="en-IN" dirty="0"/>
              <a:t>ports. </a:t>
            </a:r>
          </a:p>
          <a:p>
            <a:pPr algn="just"/>
            <a:r>
              <a:rPr lang="en-IN" dirty="0"/>
              <a:t>When a data frame arrives at a port, it is broadcast to every other port, without considering whether it is destined for a particular destination device or not.</a:t>
            </a:r>
          </a:p>
        </p:txBody>
      </p:sp>
      <p:pic>
        <p:nvPicPr>
          <p:cNvPr id="4" name="Content Placeholder 3" descr="https://www.tutorialspoint.com/assets/questions/media/40443/broadcast_hub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3788" y="2682876"/>
            <a:ext cx="4362447" cy="32861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21661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0024" y="-787"/>
            <a:ext cx="11991975" cy="711988"/>
          </a:xfrm>
        </p:spPr>
        <p:txBody>
          <a:bodyPr/>
          <a:lstStyle/>
          <a:p>
            <a:r>
              <a:rPr lang="en-US" dirty="0">
                <a:latin typeface="+mj-lt"/>
              </a:rPr>
              <a:t>Guided Media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26900" y="1085849"/>
            <a:ext cx="11733921" cy="5368159"/>
          </a:xfrm>
        </p:spPr>
        <p:txBody>
          <a:bodyPr>
            <a:normAutofit/>
          </a:bodyPr>
          <a:lstStyle/>
          <a:p>
            <a:pPr lvl="0" algn="just"/>
            <a:r>
              <a:rPr lang="en-IN" dirty="0"/>
              <a:t>Guided media are those that provide a </a:t>
            </a:r>
            <a:r>
              <a:rPr lang="en-IN" dirty="0">
                <a:solidFill>
                  <a:schemeClr val="accent6"/>
                </a:solidFill>
              </a:rPr>
              <a:t>wired - channel </a:t>
            </a:r>
            <a:r>
              <a:rPr lang="en-IN" dirty="0"/>
              <a:t>from one device to another.</a:t>
            </a:r>
            <a:endParaRPr lang="en-US" dirty="0"/>
          </a:p>
          <a:p>
            <a:pPr lvl="0" algn="just"/>
            <a:r>
              <a:rPr lang="en-IN" dirty="0"/>
              <a:t>Three Guided media commonly used for data transmission are:</a:t>
            </a:r>
            <a:endParaRPr lang="en-US" dirty="0"/>
          </a:p>
          <a:p>
            <a:pPr marL="0" indent="0" algn="ctr">
              <a:spcBef>
                <a:spcPts val="0"/>
              </a:spcBef>
              <a:buNone/>
            </a:pPr>
            <a:endParaRPr lang="en-US" b="1" dirty="0">
              <a:solidFill>
                <a:srgbClr val="1F497D"/>
              </a:solidFill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000" dirty="0">
              <a:latin typeface="Arial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4" descr="Image result for fiber optic cable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3727" y="3269261"/>
            <a:ext cx="2274949" cy="175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Related image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643376">
            <a:off x="4942645" y="3656332"/>
            <a:ext cx="2478052" cy="1425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Image result for twisted pair cable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858131">
            <a:off x="2067994" y="3512849"/>
            <a:ext cx="2667041" cy="1537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871835" y="2776624"/>
            <a:ext cx="2580019" cy="40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Twisted Pair Cable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39041" y="2771301"/>
            <a:ext cx="1887341" cy="40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Coaxial Cable</a:t>
            </a:r>
            <a:endParaRPr lang="en-US" sz="2000" dirty="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14796" y="2771301"/>
            <a:ext cx="2360118" cy="400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6"/>
                </a:solidFill>
              </a:rPr>
              <a:t>Fiber Optic Cable</a:t>
            </a:r>
            <a:endParaRPr lang="en-US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699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Hub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Initially, </a:t>
            </a:r>
            <a:r>
              <a:rPr lang="en-IN" b="1" dirty="0"/>
              <a:t>hubs were passive devices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However</a:t>
            </a:r>
            <a:r>
              <a:rPr lang="en-IN" dirty="0"/>
              <a:t>, with development of </a:t>
            </a:r>
            <a:r>
              <a:rPr lang="en-IN" b="1" dirty="0"/>
              <a:t>advanced technology, active hubs and intelligent hubs came into use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https://www.tutorialspoint.com/assets/questions/media/40443/hub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3443288"/>
            <a:ext cx="5900737" cy="257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80857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Hub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Initially, </a:t>
            </a:r>
            <a:r>
              <a:rPr lang="en-IN" b="1" dirty="0"/>
              <a:t>hubs were passive devices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However</a:t>
            </a:r>
            <a:r>
              <a:rPr lang="en-IN" dirty="0"/>
              <a:t>, with development of </a:t>
            </a:r>
            <a:r>
              <a:rPr lang="en-IN" b="1" dirty="0"/>
              <a:t>advanced technology, active hubs and intelligent hubs came into use</a:t>
            </a:r>
            <a:r>
              <a:rPr lang="en-IN" dirty="0" smtClean="0"/>
              <a:t>.</a:t>
            </a:r>
          </a:p>
          <a:p>
            <a:pPr lvl="0" algn="just"/>
            <a:endParaRPr lang="en-IN" b="1" dirty="0" smtClean="0"/>
          </a:p>
          <a:p>
            <a:pPr lvl="0" algn="just"/>
            <a:r>
              <a:rPr lang="en-IN" b="1" dirty="0" smtClean="0"/>
              <a:t>Passive </a:t>
            </a:r>
            <a:r>
              <a:rPr lang="en-IN" b="1" dirty="0"/>
              <a:t>Hubs</a:t>
            </a:r>
            <a:r>
              <a:rPr lang="en-IN" dirty="0"/>
              <a:t> − </a:t>
            </a:r>
            <a:endParaRPr lang="en-IN" dirty="0" smtClean="0"/>
          </a:p>
          <a:p>
            <a:pPr lvl="0" algn="just"/>
            <a:r>
              <a:rPr lang="en-IN" b="1" dirty="0" smtClean="0"/>
              <a:t>Connects </a:t>
            </a:r>
            <a:r>
              <a:rPr lang="en-IN" b="1" dirty="0"/>
              <a:t>nodes in a star configuration by collecting wiring from nodes</a:t>
            </a:r>
            <a:r>
              <a:rPr lang="en-IN" dirty="0"/>
              <a:t>. </a:t>
            </a:r>
            <a:endParaRPr lang="en-IN" dirty="0" smtClean="0"/>
          </a:p>
          <a:p>
            <a:pPr lvl="0" algn="just"/>
            <a:r>
              <a:rPr lang="en-IN" b="1" dirty="0" smtClean="0"/>
              <a:t>They </a:t>
            </a:r>
            <a:r>
              <a:rPr lang="en-IN" b="1" dirty="0"/>
              <a:t>broadcast signals onto the network without amplifying or regenerating them</a:t>
            </a:r>
            <a:r>
              <a:rPr lang="en-IN" dirty="0"/>
              <a:t>. </a:t>
            </a:r>
            <a:endParaRPr lang="en-IN" dirty="0" smtClean="0"/>
          </a:p>
          <a:p>
            <a:pPr lvl="0" algn="just"/>
            <a:r>
              <a:rPr lang="en-IN" dirty="0" smtClean="0"/>
              <a:t>As </a:t>
            </a:r>
            <a:r>
              <a:rPr lang="en-IN" dirty="0"/>
              <a:t>they cannot extend the distance between nodes, they limit the size of the LAN.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216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Hub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IN" b="1" dirty="0" smtClean="0"/>
              <a:t>Active </a:t>
            </a:r>
            <a:r>
              <a:rPr lang="en-IN" b="1" dirty="0"/>
              <a:t>Hubs</a:t>
            </a:r>
            <a:r>
              <a:rPr lang="en-IN" dirty="0"/>
              <a:t> − </a:t>
            </a:r>
            <a:endParaRPr lang="en-IN" dirty="0" smtClean="0"/>
          </a:p>
          <a:p>
            <a:pPr lvl="0" algn="just"/>
            <a:r>
              <a:rPr lang="en-IN" b="1" dirty="0" smtClean="0"/>
              <a:t>Amplify </a:t>
            </a:r>
            <a:r>
              <a:rPr lang="en-IN" b="1" dirty="0"/>
              <a:t>and regenerate the incoming electrical signals before broadcasting them</a:t>
            </a:r>
            <a:r>
              <a:rPr lang="en-IN" dirty="0"/>
              <a:t>. </a:t>
            </a:r>
            <a:endParaRPr lang="en-IN" dirty="0" smtClean="0"/>
          </a:p>
          <a:p>
            <a:pPr lvl="0" algn="just"/>
            <a:r>
              <a:rPr lang="en-IN" dirty="0" smtClean="0"/>
              <a:t>They </a:t>
            </a:r>
            <a:r>
              <a:rPr lang="en-IN" b="1" dirty="0"/>
              <a:t>have their own power supply and serves both as a repeater as well as connecting centre</a:t>
            </a:r>
            <a:r>
              <a:rPr lang="en-IN" dirty="0"/>
              <a:t>. </a:t>
            </a:r>
            <a:endParaRPr lang="en-IN" dirty="0" smtClean="0"/>
          </a:p>
          <a:p>
            <a:pPr lvl="0" algn="just"/>
            <a:r>
              <a:rPr lang="en-IN" b="1" dirty="0" smtClean="0"/>
              <a:t>Due </a:t>
            </a:r>
            <a:r>
              <a:rPr lang="en-IN" b="1" dirty="0"/>
              <a:t>to their regenerating capabilities, they can extend the maximum distance between nodes</a:t>
            </a:r>
            <a:r>
              <a:rPr lang="en-IN" dirty="0"/>
              <a:t>, thus increasing the size of LAN.</a:t>
            </a:r>
          </a:p>
          <a:p>
            <a:pPr marL="0" indent="0" algn="just">
              <a:buNone/>
            </a:pPr>
            <a:r>
              <a:rPr lang="en-IN" dirty="0"/>
              <a:t> </a:t>
            </a:r>
          </a:p>
          <a:p>
            <a:pPr algn="just"/>
            <a:r>
              <a:rPr lang="en-IN" b="1" dirty="0"/>
              <a:t>Intelligent Hubs</a:t>
            </a:r>
            <a:r>
              <a:rPr lang="en-IN" dirty="0"/>
              <a:t> − </a:t>
            </a:r>
            <a:endParaRPr lang="en-IN" dirty="0" smtClean="0"/>
          </a:p>
          <a:p>
            <a:pPr algn="just"/>
            <a:r>
              <a:rPr lang="en-IN" b="1" dirty="0" smtClean="0"/>
              <a:t>Are active </a:t>
            </a:r>
            <a:r>
              <a:rPr lang="en-IN" b="1" dirty="0"/>
              <a:t>hubs that provide additional network management facilities</a:t>
            </a:r>
            <a:r>
              <a:rPr lang="en-IN" dirty="0"/>
              <a:t>. </a:t>
            </a:r>
            <a:endParaRPr lang="en-IN" dirty="0" smtClean="0"/>
          </a:p>
          <a:p>
            <a:pPr algn="just"/>
            <a:r>
              <a:rPr lang="en-IN" dirty="0" smtClean="0"/>
              <a:t>They </a:t>
            </a:r>
            <a:r>
              <a:rPr lang="en-IN" b="1" dirty="0"/>
              <a:t>can perform a variety of functions</a:t>
            </a:r>
            <a:r>
              <a:rPr lang="en-IN" dirty="0"/>
              <a:t> of more intelligent network devices </a:t>
            </a:r>
            <a:r>
              <a:rPr lang="en-IN" b="1" dirty="0"/>
              <a:t>like network management, switching, providing flexible data rates</a:t>
            </a:r>
            <a:r>
              <a:rPr lang="en-IN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073515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Bridge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475"/>
            <a:ext cx="10515600" cy="4662488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Bridges are </a:t>
            </a:r>
            <a:r>
              <a:rPr lang="en-IN" dirty="0">
                <a:solidFill>
                  <a:srgbClr val="00B050"/>
                </a:solidFill>
              </a:rPr>
              <a:t>used to connect two subnetworks</a:t>
            </a:r>
            <a:r>
              <a:rPr lang="en-IN" dirty="0"/>
              <a:t> that use interchangeable protocols. It combines two LANs to form an extended LAN. </a:t>
            </a:r>
          </a:p>
          <a:p>
            <a:pPr algn="just"/>
            <a:r>
              <a:rPr lang="en-IN" dirty="0"/>
              <a:t>Working of </a:t>
            </a:r>
            <a:r>
              <a:rPr lang="en-IN" dirty="0" smtClean="0"/>
              <a:t>Bridges :</a:t>
            </a:r>
            <a:endParaRPr lang="en-IN" b="1" dirty="0"/>
          </a:p>
          <a:p>
            <a:pPr algn="just"/>
            <a:r>
              <a:rPr lang="en-IN" dirty="0"/>
              <a:t>A </a:t>
            </a:r>
            <a:r>
              <a:rPr lang="en-IN" b="1" dirty="0"/>
              <a:t>bridge accepts all the packets and amplifies all of them to the other side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 bridges are intelligent devices that </a:t>
            </a:r>
            <a:r>
              <a:rPr lang="en-IN" b="1" dirty="0"/>
              <a:t>allow the passing of only selective packets from them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A bridge </a:t>
            </a:r>
            <a:r>
              <a:rPr lang="en-IN" b="1" dirty="0"/>
              <a:t>only passes those packets addressed from a node in one network to another node in the other network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8703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Bridge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bridge performs in the following </a:t>
            </a:r>
            <a:r>
              <a:rPr lang="en-IN" dirty="0" smtClean="0"/>
              <a:t>aspect </a:t>
            </a:r>
            <a:r>
              <a:rPr lang="en-IN" dirty="0"/>
              <a:t>−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/>
              <a:t>bridge receives all the packets or frame from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both </a:t>
            </a:r>
            <a:r>
              <a:rPr lang="en-IN" dirty="0"/>
              <a:t>LAN (segment) A and B.</a:t>
            </a:r>
          </a:p>
          <a:p>
            <a:pPr lvl="1"/>
            <a:endParaRPr lang="en-IN" dirty="0" smtClean="0"/>
          </a:p>
          <a:p>
            <a:pPr lvl="1"/>
            <a:r>
              <a:rPr lang="en-IN" dirty="0" smtClean="0"/>
              <a:t>A </a:t>
            </a:r>
            <a:r>
              <a:rPr lang="en-IN" dirty="0"/>
              <a:t>bridge builds a table of addresses from which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 smtClean="0"/>
              <a:t>   it </a:t>
            </a:r>
            <a:r>
              <a:rPr lang="en-IN" dirty="0"/>
              <a:t>can identify that the packets are sent from </a:t>
            </a:r>
            <a:endParaRPr lang="en-IN" dirty="0" smtClean="0"/>
          </a:p>
          <a:p>
            <a:pPr marL="457200" lvl="1" indent="0">
              <a:buNone/>
            </a:pPr>
            <a:r>
              <a:rPr lang="en-IN" dirty="0"/>
              <a:t> </a:t>
            </a:r>
            <a:r>
              <a:rPr lang="en-IN" dirty="0" smtClean="0"/>
              <a:t>  which </a:t>
            </a:r>
            <a:r>
              <a:rPr lang="en-IN" dirty="0"/>
              <a:t>LAN (or segment) to which LAN.</a:t>
            </a:r>
          </a:p>
        </p:txBody>
      </p:sp>
      <p:pic>
        <p:nvPicPr>
          <p:cNvPr id="5" name="Picture 4" descr="https://www.tutorialspoint.com/assets/questions/media/51886/bridge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663" y="1690688"/>
            <a:ext cx="4286248" cy="48299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9014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Bridges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generally two types of bridges which are as follows −</a:t>
            </a:r>
          </a:p>
          <a:p>
            <a:endParaRPr lang="en-IN" dirty="0"/>
          </a:p>
        </p:txBody>
      </p:sp>
      <p:pic>
        <p:nvPicPr>
          <p:cNvPr id="7" name="Picture 6" descr="https://www.tutorialspoint.com/assets/questions/media/51886/types_bridg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771774"/>
            <a:ext cx="8401050" cy="30146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74497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Bridges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1614"/>
            <a:ext cx="10515600" cy="5057774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Transparent Bridges</a:t>
            </a:r>
            <a:endParaRPr lang="en-IN" b="1" dirty="0"/>
          </a:p>
          <a:p>
            <a:pPr lvl="1" algn="just"/>
            <a:r>
              <a:rPr lang="en-IN" dirty="0"/>
              <a:t>It is </a:t>
            </a:r>
            <a:r>
              <a:rPr lang="en-IN" b="1" dirty="0"/>
              <a:t>also called learning bridges</a:t>
            </a:r>
            <a:r>
              <a:rPr lang="en-IN" dirty="0"/>
              <a:t>.</a:t>
            </a:r>
          </a:p>
          <a:p>
            <a:pPr lvl="1" algn="just"/>
            <a:r>
              <a:rPr lang="en-IN" dirty="0"/>
              <a:t>Bridge </a:t>
            </a:r>
            <a:r>
              <a:rPr lang="en-IN" b="1" dirty="0"/>
              <a:t>construct its table of terminal addresses on its own as it implements connecting two LANs</a:t>
            </a:r>
            <a:r>
              <a:rPr lang="en-IN" dirty="0"/>
              <a:t>. </a:t>
            </a:r>
          </a:p>
          <a:p>
            <a:pPr lvl="1" algn="just"/>
            <a:r>
              <a:rPr lang="en-IN" dirty="0"/>
              <a:t>It </a:t>
            </a:r>
            <a:r>
              <a:rPr lang="en-IN" b="1" dirty="0"/>
              <a:t>facilitates the source location to create its table</a:t>
            </a:r>
            <a:r>
              <a:rPr lang="en-IN" dirty="0"/>
              <a:t>. </a:t>
            </a:r>
          </a:p>
          <a:p>
            <a:pPr lvl="1" algn="just"/>
            <a:r>
              <a:rPr lang="en-IN" dirty="0"/>
              <a:t>It </a:t>
            </a:r>
            <a:r>
              <a:rPr lang="en-IN" b="1" dirty="0"/>
              <a:t>is self-updating</a:t>
            </a:r>
            <a:r>
              <a:rPr lang="en-IN" dirty="0"/>
              <a:t>. It is a plug and </a:t>
            </a:r>
            <a:r>
              <a:rPr lang="en-IN" dirty="0" smtClean="0"/>
              <a:t>play </a:t>
            </a:r>
            <a:r>
              <a:rPr lang="en-IN" dirty="0"/>
              <a:t>bridge.</a:t>
            </a:r>
          </a:p>
          <a:p>
            <a:pPr algn="just"/>
            <a:endParaRPr lang="en-IN" b="1" dirty="0"/>
          </a:p>
          <a:p>
            <a:pPr algn="just"/>
            <a:r>
              <a:rPr lang="en-IN" dirty="0"/>
              <a:t>Source Routing Bridge</a:t>
            </a:r>
            <a:endParaRPr lang="en-IN" b="1" dirty="0"/>
          </a:p>
          <a:p>
            <a:pPr lvl="1" algn="just"/>
            <a:r>
              <a:rPr lang="en-IN" dirty="0"/>
              <a:t>This sending terminal means the bridges that the frames should stay. </a:t>
            </a:r>
            <a:endParaRPr lang="en-IN" dirty="0" smtClean="0"/>
          </a:p>
          <a:p>
            <a:pPr lvl="1" algn="just"/>
            <a:r>
              <a:rPr lang="en-IN" dirty="0" smtClean="0"/>
              <a:t>This </a:t>
            </a:r>
            <a:r>
              <a:rPr lang="en-IN" b="1" dirty="0"/>
              <a:t>type of bridge is used to prevent looping problem.</a:t>
            </a:r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8183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Uses of Bridge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8762"/>
            <a:ext cx="10515600" cy="5000625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The main uses of bridges are −</a:t>
            </a:r>
          </a:p>
          <a:p>
            <a:pPr lvl="0" algn="just"/>
            <a:endParaRPr lang="en-IN" dirty="0" smtClean="0"/>
          </a:p>
          <a:p>
            <a:pPr lvl="0" algn="just"/>
            <a:r>
              <a:rPr lang="en-IN" dirty="0" smtClean="0"/>
              <a:t>Bridges </a:t>
            </a:r>
            <a:r>
              <a:rPr lang="en-IN" dirty="0"/>
              <a:t>are </a:t>
            </a:r>
            <a:r>
              <a:rPr lang="en-IN" b="1" dirty="0"/>
              <a:t>used to divide large busy networks into multiple smaller and interconnected networks to improve performance</a:t>
            </a:r>
            <a:r>
              <a:rPr lang="en-IN" dirty="0"/>
              <a:t>.</a:t>
            </a:r>
          </a:p>
          <a:p>
            <a:pPr lvl="0" algn="just"/>
            <a:endParaRPr lang="en-IN" dirty="0" smtClean="0"/>
          </a:p>
          <a:p>
            <a:pPr lvl="0" algn="just"/>
            <a:r>
              <a:rPr lang="en-IN" dirty="0" smtClean="0"/>
              <a:t>Bridges </a:t>
            </a:r>
            <a:r>
              <a:rPr lang="en-IN" dirty="0"/>
              <a:t>also </a:t>
            </a:r>
            <a:r>
              <a:rPr lang="en-IN" b="1" dirty="0"/>
              <a:t>can increase the physical size of a network</a:t>
            </a:r>
            <a:r>
              <a:rPr lang="en-IN" dirty="0"/>
              <a:t>.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Bridges </a:t>
            </a:r>
            <a:r>
              <a:rPr lang="en-IN" dirty="0"/>
              <a:t>are also </a:t>
            </a:r>
            <a:r>
              <a:rPr lang="en-IN" b="1" dirty="0"/>
              <a:t>used to connect a LAN segment through a synchronous modem relation to another LAN segment at a remote area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1020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Switch 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3869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Switches </a:t>
            </a:r>
            <a:r>
              <a:rPr lang="en-IN" b="1" dirty="0"/>
              <a:t>are networking devices operating at layer 2 or a data link layer of the OSI model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They </a:t>
            </a:r>
            <a:r>
              <a:rPr lang="en-IN" b="1" dirty="0"/>
              <a:t>connect devices in a network and use </a:t>
            </a:r>
            <a:endParaRPr lang="en-IN" b="1" dirty="0" smtClean="0"/>
          </a:p>
          <a:p>
            <a:pPr marL="0" indent="0" algn="just">
              <a:buNone/>
            </a:pPr>
            <a:r>
              <a:rPr lang="en-IN" b="1" dirty="0"/>
              <a:t> </a:t>
            </a:r>
            <a:r>
              <a:rPr lang="en-IN" b="1" dirty="0" smtClean="0"/>
              <a:t>  packet </a:t>
            </a:r>
            <a:r>
              <a:rPr lang="en-IN" b="1" dirty="0"/>
              <a:t>switching to send, receive or </a:t>
            </a:r>
            <a:r>
              <a:rPr lang="en-IN" b="1" dirty="0" smtClean="0"/>
              <a:t>forward</a:t>
            </a:r>
          </a:p>
          <a:p>
            <a:pPr marL="0" indent="0" algn="just">
              <a:buNone/>
            </a:pPr>
            <a:r>
              <a:rPr lang="en-IN" b="1" dirty="0"/>
              <a:t> </a:t>
            </a:r>
            <a:r>
              <a:rPr lang="en-IN" b="1" dirty="0" smtClean="0"/>
              <a:t>  data </a:t>
            </a:r>
            <a:r>
              <a:rPr lang="en-IN" b="1" dirty="0"/>
              <a:t>packets or data frames over the network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A switch has many ports, to which computers </a:t>
            </a:r>
            <a:endParaRPr lang="en-IN" dirty="0" smtClean="0"/>
          </a:p>
          <a:p>
            <a:pPr marL="0" indent="0" algn="just">
              <a:buNone/>
            </a:pPr>
            <a:r>
              <a:rPr lang="en-IN" dirty="0"/>
              <a:t> </a:t>
            </a:r>
            <a:r>
              <a:rPr lang="en-IN" dirty="0" smtClean="0"/>
              <a:t>  are </a:t>
            </a:r>
            <a:r>
              <a:rPr lang="en-IN" dirty="0"/>
              <a:t>plugged in. </a:t>
            </a:r>
          </a:p>
          <a:p>
            <a:pPr algn="just"/>
            <a:r>
              <a:rPr lang="en-IN" dirty="0"/>
              <a:t>When </a:t>
            </a:r>
            <a:r>
              <a:rPr lang="en-IN" b="1" dirty="0"/>
              <a:t>a data frame arrives at any port of </a:t>
            </a:r>
            <a:r>
              <a:rPr lang="en-IN" b="1" dirty="0" smtClean="0"/>
              <a:t>a </a:t>
            </a:r>
          </a:p>
          <a:p>
            <a:pPr marL="0" indent="0" algn="just">
              <a:buNone/>
            </a:pPr>
            <a:r>
              <a:rPr lang="en-IN" b="1" dirty="0"/>
              <a:t> </a:t>
            </a:r>
            <a:r>
              <a:rPr lang="en-IN" b="1" dirty="0" smtClean="0"/>
              <a:t>  network </a:t>
            </a:r>
            <a:r>
              <a:rPr lang="en-IN" b="1" dirty="0"/>
              <a:t>switch, it examines the destination address, performs </a:t>
            </a:r>
            <a:r>
              <a:rPr lang="en-IN" b="1" dirty="0" smtClean="0"/>
              <a:t>necessary     checks </a:t>
            </a:r>
            <a:r>
              <a:rPr lang="en-IN" b="1" dirty="0"/>
              <a:t>and sends the frame to the corresponding device(s</a:t>
            </a:r>
            <a:r>
              <a:rPr lang="en-IN" b="1" dirty="0" smtClean="0"/>
              <a:t>). </a:t>
            </a:r>
            <a:endParaRPr lang="en-IN" dirty="0"/>
          </a:p>
          <a:p>
            <a:pPr algn="just"/>
            <a:r>
              <a:rPr lang="en-IN" dirty="0"/>
              <a:t>It supports unicast, multicast as well as broadcast communications.</a:t>
            </a:r>
          </a:p>
        </p:txBody>
      </p:sp>
      <p:pic>
        <p:nvPicPr>
          <p:cNvPr id="4" name="Picture 3" descr="https://www.tutorialspoint.com/assets/questions/media/40445/multicast_switch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075" y="2085975"/>
            <a:ext cx="3895725" cy="302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2530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5025"/>
          </a:xfrm>
        </p:spPr>
        <p:txBody>
          <a:bodyPr/>
          <a:lstStyle/>
          <a:p>
            <a:r>
              <a:rPr lang="en-IN" b="1" dirty="0" smtClean="0"/>
              <a:t>Features of Switches 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5614987"/>
          </a:xfrm>
        </p:spPr>
        <p:txBody>
          <a:bodyPr>
            <a:noAutofit/>
          </a:bodyPr>
          <a:lstStyle/>
          <a:p>
            <a:pPr lvl="0" algn="just"/>
            <a:r>
              <a:rPr lang="en-IN" sz="2400" dirty="0" smtClean="0"/>
              <a:t>An </a:t>
            </a:r>
            <a:r>
              <a:rPr lang="en-IN" sz="2400" dirty="0"/>
              <a:t>intelligent network device that can be conceived as a multiport network bridge.</a:t>
            </a:r>
          </a:p>
          <a:p>
            <a:pPr lvl="0" algn="just"/>
            <a:r>
              <a:rPr lang="en-IN" sz="2400" dirty="0"/>
              <a:t>U</a:t>
            </a:r>
            <a:r>
              <a:rPr lang="en-IN" sz="2400" dirty="0" smtClean="0"/>
              <a:t>ses </a:t>
            </a:r>
            <a:r>
              <a:rPr lang="en-IN" sz="2400" dirty="0"/>
              <a:t>MAC addresses (addresses of medium access control sublayer) to send data packets to selected destination ports.</a:t>
            </a:r>
          </a:p>
          <a:p>
            <a:pPr lvl="0" algn="just"/>
            <a:r>
              <a:rPr lang="en-IN" sz="2400" dirty="0"/>
              <a:t>U</a:t>
            </a:r>
            <a:r>
              <a:rPr lang="en-IN" sz="2400" dirty="0" smtClean="0"/>
              <a:t>ses </a:t>
            </a:r>
            <a:r>
              <a:rPr lang="en-IN" sz="2400" dirty="0"/>
              <a:t>packet switching technique to receive and forward data packets from the source to the destination device.</a:t>
            </a:r>
          </a:p>
          <a:p>
            <a:pPr lvl="0" algn="just"/>
            <a:r>
              <a:rPr lang="en-IN" sz="2400" dirty="0"/>
              <a:t>S</a:t>
            </a:r>
            <a:r>
              <a:rPr lang="en-IN" sz="2400" dirty="0" smtClean="0"/>
              <a:t>upports </a:t>
            </a:r>
            <a:r>
              <a:rPr lang="en-IN" sz="2400" dirty="0"/>
              <a:t>unicast (one-to-one), multicast (one-to-many) and broadcast (one-to-all) communications.</a:t>
            </a:r>
          </a:p>
          <a:p>
            <a:pPr lvl="0" algn="just"/>
            <a:r>
              <a:rPr lang="en-IN" sz="2400" dirty="0"/>
              <a:t>Transmission mode is full duplex, i.e. communication in the channel occurs in both the directions at the same time.</a:t>
            </a:r>
          </a:p>
          <a:p>
            <a:pPr lvl="0" algn="just"/>
            <a:r>
              <a:rPr lang="en-IN" sz="2400" dirty="0" smtClean="0"/>
              <a:t>Active </a:t>
            </a:r>
            <a:r>
              <a:rPr lang="en-IN" sz="2400" dirty="0"/>
              <a:t>devices, equipped with network software and network management capabilities.</a:t>
            </a:r>
          </a:p>
          <a:p>
            <a:pPr lvl="0" algn="just"/>
            <a:r>
              <a:rPr lang="en-IN" sz="2400" dirty="0"/>
              <a:t>Switches can perform some error checking before forwarding data to the destined </a:t>
            </a:r>
            <a:r>
              <a:rPr lang="en-IN" sz="2400" dirty="0" smtClean="0"/>
              <a:t>port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6716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>
            <a:extLst>
              <a:ext uri="{FF2B5EF4-FFF2-40B4-BE49-F238E27FC236}">
                <a16:creationId xmlns:a16="http://schemas.microsoft.com/office/drawing/2014/main" id="{39612091-9AA9-3D4C-9613-B671053EA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dirty="0"/>
              <a:t>Twisted Pair Cable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rmAutofit lnSpcReduction="10000"/>
          </a:bodyPr>
          <a:lstStyle/>
          <a:p>
            <a:r>
              <a:rPr lang="en-IN" dirty="0"/>
              <a:t>It is a physical media made up of a pair of cables twisted with each other. </a:t>
            </a:r>
          </a:p>
          <a:p>
            <a:r>
              <a:rPr lang="en-IN" dirty="0"/>
              <a:t>It is cheap as compared to other transmission media. </a:t>
            </a:r>
          </a:p>
          <a:p>
            <a:r>
              <a:rPr lang="en-IN" dirty="0"/>
              <a:t>Installation of the cable is easy, and it is a lightweight cable. </a:t>
            </a:r>
          </a:p>
          <a:p>
            <a:r>
              <a:rPr lang="en-IN" dirty="0"/>
              <a:t>The frequency range for cable is from 0 to 3.5KHz.</a:t>
            </a:r>
          </a:p>
          <a:p>
            <a:r>
              <a:rPr lang="en-IN" dirty="0"/>
              <a:t>It consists of two insulated copper wires arranged in a regular spiral pattern.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degree of reduction in noise interference is determined by the number of turns per foot. </a:t>
            </a:r>
          </a:p>
          <a:p>
            <a:r>
              <a:rPr lang="en-IN" dirty="0"/>
              <a:t>Increasing the number of turns per foot decreases noise interference.</a:t>
            </a:r>
          </a:p>
          <a:p>
            <a:endParaRPr lang="en-US" dirty="0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60339" y="3429000"/>
            <a:ext cx="8071322" cy="1129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221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</a:t>
            </a:r>
            <a:r>
              <a:rPr lang="en-IN" dirty="0" smtClean="0"/>
              <a:t>Switches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variety of switches that can be broadly categorised into 4 types </a:t>
            </a:r>
            <a:r>
              <a:rPr lang="en-IN" dirty="0" smtClean="0"/>
              <a:t>−</a:t>
            </a:r>
          </a:p>
          <a:p>
            <a:endParaRPr lang="en-IN" dirty="0"/>
          </a:p>
        </p:txBody>
      </p:sp>
      <p:pic>
        <p:nvPicPr>
          <p:cNvPr id="4" name="Picture 3" descr="https://www.tutorialspoint.com/assets/questions/media/40445/switches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14625"/>
            <a:ext cx="6886575" cy="3100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1886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/>
              <a:t>Types of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pPr lvl="0" algn="just"/>
            <a:r>
              <a:rPr lang="en-IN" b="1" dirty="0"/>
              <a:t>Unmanaged Switch</a:t>
            </a:r>
            <a:r>
              <a:rPr lang="en-IN" dirty="0"/>
              <a:t> − </a:t>
            </a:r>
            <a:endParaRPr lang="en-IN" dirty="0" smtClean="0"/>
          </a:p>
          <a:p>
            <a:pPr lvl="1" algn="just"/>
            <a:r>
              <a:rPr lang="en-IN" dirty="0" smtClean="0"/>
              <a:t>These </a:t>
            </a:r>
            <a:r>
              <a:rPr lang="en-IN" dirty="0"/>
              <a:t>are inexpensive switches </a:t>
            </a:r>
            <a:r>
              <a:rPr lang="en-IN" b="1" dirty="0"/>
              <a:t>commonly used in home networks and small businesses</a:t>
            </a:r>
            <a:r>
              <a:rPr lang="en-IN" dirty="0"/>
              <a:t>. </a:t>
            </a:r>
          </a:p>
          <a:p>
            <a:pPr lvl="1" algn="just"/>
            <a:endParaRPr lang="en-IN" dirty="0" smtClean="0"/>
          </a:p>
          <a:p>
            <a:pPr lvl="1" algn="just"/>
            <a:r>
              <a:rPr lang="en-IN" dirty="0" smtClean="0"/>
              <a:t>They </a:t>
            </a:r>
            <a:r>
              <a:rPr lang="en-IN" dirty="0"/>
              <a:t>can be </a:t>
            </a:r>
            <a:r>
              <a:rPr lang="en-IN" b="1" dirty="0"/>
              <a:t>set up by simply plugging in to the network, after which they instantly start operating</a:t>
            </a:r>
            <a:r>
              <a:rPr lang="en-IN" dirty="0"/>
              <a:t>. </a:t>
            </a:r>
          </a:p>
          <a:p>
            <a:pPr lvl="1" algn="just"/>
            <a:endParaRPr lang="en-IN" dirty="0" smtClean="0"/>
          </a:p>
          <a:p>
            <a:pPr lvl="1" algn="just"/>
            <a:r>
              <a:rPr lang="en-IN" dirty="0" smtClean="0"/>
              <a:t>When </a:t>
            </a:r>
            <a:r>
              <a:rPr lang="en-IN" dirty="0"/>
              <a:t>more devices needs to be added, more switches are simply added by this plug and play method. </a:t>
            </a:r>
            <a:endParaRPr lang="en-IN" dirty="0" smtClean="0"/>
          </a:p>
          <a:p>
            <a:pPr lvl="1" algn="just"/>
            <a:endParaRPr lang="en-IN" dirty="0" smtClean="0"/>
          </a:p>
          <a:p>
            <a:pPr lvl="1" algn="just"/>
            <a:r>
              <a:rPr lang="en-IN" dirty="0" smtClean="0"/>
              <a:t>They </a:t>
            </a:r>
            <a:r>
              <a:rPr lang="en-IN" dirty="0"/>
              <a:t>are </a:t>
            </a:r>
            <a:r>
              <a:rPr lang="en-IN" b="1" dirty="0"/>
              <a:t>referred to as unmanaged since they do not require to be configured or monitored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0552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/>
              <a:t>Types of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lnSpcReduction="10000"/>
          </a:bodyPr>
          <a:lstStyle/>
          <a:p>
            <a:pPr lvl="0"/>
            <a:r>
              <a:rPr lang="en-IN" b="1" dirty="0"/>
              <a:t>Managed Switch</a:t>
            </a:r>
            <a:r>
              <a:rPr lang="en-IN" sz="2400" dirty="0"/>
              <a:t> − </a:t>
            </a:r>
            <a:endParaRPr lang="en-IN" sz="2400" dirty="0" smtClean="0"/>
          </a:p>
          <a:p>
            <a:pPr lvl="1" algn="just"/>
            <a:r>
              <a:rPr lang="en-IN" dirty="0" smtClean="0"/>
              <a:t>These </a:t>
            </a:r>
            <a:r>
              <a:rPr lang="en-IN" dirty="0"/>
              <a:t>are costly switches that </a:t>
            </a:r>
            <a:r>
              <a:rPr lang="en-IN" b="1" dirty="0"/>
              <a:t>are used in organisations with large and complex networks</a:t>
            </a:r>
            <a:r>
              <a:rPr lang="en-IN" dirty="0"/>
              <a:t>, since they can be customized to augment the functionalities of a standard switch. </a:t>
            </a:r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r>
              <a:rPr lang="en-IN" dirty="0"/>
              <a:t>The augmented features may be </a:t>
            </a:r>
            <a:r>
              <a:rPr lang="en-IN" dirty="0" err="1"/>
              <a:t>QoS</a:t>
            </a:r>
            <a:r>
              <a:rPr lang="en-IN" dirty="0"/>
              <a:t> (Quality of Service) like higher security levels, better precision control and complete network management. </a:t>
            </a:r>
          </a:p>
          <a:p>
            <a:pPr lvl="1" algn="just"/>
            <a:endParaRPr lang="en-IN" dirty="0" smtClean="0"/>
          </a:p>
          <a:p>
            <a:pPr lvl="1" algn="just"/>
            <a:r>
              <a:rPr lang="en-IN" dirty="0" smtClean="0"/>
              <a:t>Despite </a:t>
            </a:r>
            <a:r>
              <a:rPr lang="en-IN" dirty="0"/>
              <a:t>their cost, they are preferred in growing organizations due to their scalability and flexibility. </a:t>
            </a:r>
          </a:p>
          <a:p>
            <a:pPr lvl="1" algn="just"/>
            <a:endParaRPr lang="en-IN" b="1" dirty="0" smtClean="0"/>
          </a:p>
          <a:p>
            <a:pPr lvl="1" algn="just"/>
            <a:r>
              <a:rPr lang="en-IN" b="1" dirty="0" smtClean="0"/>
              <a:t>Simple </a:t>
            </a:r>
            <a:r>
              <a:rPr lang="en-IN" b="1" dirty="0"/>
              <a:t>Network Management Protocol (SNMP) is used for configuring managed switches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87461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/>
              <a:t>Types of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pPr lvl="0" algn="just"/>
            <a:r>
              <a:rPr lang="en-IN" b="1" dirty="0"/>
              <a:t>LAN Switch</a:t>
            </a:r>
            <a:r>
              <a:rPr lang="en-IN" dirty="0"/>
              <a:t> − </a:t>
            </a:r>
            <a:endParaRPr lang="en-IN" dirty="0" smtClean="0"/>
          </a:p>
          <a:p>
            <a:pPr lvl="1" algn="just"/>
            <a:r>
              <a:rPr lang="en-IN" dirty="0" smtClean="0"/>
              <a:t>Local </a:t>
            </a:r>
            <a:r>
              <a:rPr lang="en-IN" dirty="0"/>
              <a:t>Area Network (LAN) switches </a:t>
            </a:r>
            <a:r>
              <a:rPr lang="en-IN" b="1" dirty="0"/>
              <a:t>connects devices in the internal LAN of an organization</a:t>
            </a:r>
            <a:r>
              <a:rPr lang="en-IN" dirty="0"/>
              <a:t>. </a:t>
            </a:r>
            <a:endParaRPr lang="en-IN" dirty="0" smtClean="0"/>
          </a:p>
          <a:p>
            <a:pPr lvl="1" algn="just"/>
            <a:endParaRPr lang="en-IN" dirty="0" smtClean="0"/>
          </a:p>
          <a:p>
            <a:pPr lvl="1" algn="just"/>
            <a:r>
              <a:rPr lang="en-IN" dirty="0" smtClean="0"/>
              <a:t>They </a:t>
            </a:r>
            <a:r>
              <a:rPr lang="en-IN" dirty="0"/>
              <a:t>are </a:t>
            </a:r>
            <a:r>
              <a:rPr lang="en-IN" b="1" dirty="0"/>
              <a:t>also referred as Ethernet switches or data switches</a:t>
            </a:r>
            <a:r>
              <a:rPr lang="en-IN" dirty="0"/>
              <a:t>. </a:t>
            </a:r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r>
              <a:rPr lang="en-IN" dirty="0"/>
              <a:t>These switches are particularly </a:t>
            </a:r>
            <a:r>
              <a:rPr lang="en-IN" b="1" dirty="0"/>
              <a:t>helpful in reducing network congestion</a:t>
            </a:r>
            <a:r>
              <a:rPr lang="en-IN" dirty="0"/>
              <a:t> or bottlenecks. </a:t>
            </a:r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r>
              <a:rPr lang="en-IN" dirty="0"/>
              <a:t>They allocate bandwidth in a manner so that there is no overlapping of data packets in a network.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59407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/>
              <a:t>Types of Switches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pPr lvl="0"/>
            <a:r>
              <a:rPr lang="en-IN" b="1" dirty="0" err="1"/>
              <a:t>PoE</a:t>
            </a:r>
            <a:r>
              <a:rPr lang="en-IN" b="1" dirty="0"/>
              <a:t> Switch</a:t>
            </a:r>
            <a:r>
              <a:rPr lang="en-IN" dirty="0"/>
              <a:t> − </a:t>
            </a:r>
            <a:endParaRPr lang="en-IN" dirty="0" smtClean="0"/>
          </a:p>
          <a:p>
            <a:pPr lvl="1" algn="just"/>
            <a:r>
              <a:rPr lang="en-IN" dirty="0" smtClean="0"/>
              <a:t>Power </a:t>
            </a:r>
            <a:r>
              <a:rPr lang="en-IN" dirty="0"/>
              <a:t>over Ethernet (</a:t>
            </a:r>
            <a:r>
              <a:rPr lang="en-IN" dirty="0" err="1"/>
              <a:t>PoE</a:t>
            </a:r>
            <a:r>
              <a:rPr lang="en-IN" dirty="0"/>
              <a:t>) switches are used in </a:t>
            </a:r>
            <a:r>
              <a:rPr lang="en-IN" dirty="0" err="1"/>
              <a:t>PoE</a:t>
            </a:r>
            <a:r>
              <a:rPr lang="en-IN" dirty="0"/>
              <a:t> </a:t>
            </a:r>
            <a:r>
              <a:rPr lang="en-IN" dirty="0" smtClean="0"/>
              <a:t>Gigabit </a:t>
            </a:r>
            <a:r>
              <a:rPr lang="en-IN" dirty="0"/>
              <a:t>Ethernets. </a:t>
            </a:r>
            <a:endParaRPr lang="en-IN" dirty="0" smtClean="0"/>
          </a:p>
          <a:p>
            <a:pPr lvl="1" algn="just"/>
            <a:endParaRPr lang="en-IN" dirty="0"/>
          </a:p>
          <a:p>
            <a:pPr lvl="1" algn="just"/>
            <a:r>
              <a:rPr lang="en-IN" dirty="0" err="1"/>
              <a:t>PoE</a:t>
            </a:r>
            <a:r>
              <a:rPr lang="en-IN" dirty="0"/>
              <a:t> technology </a:t>
            </a:r>
            <a:r>
              <a:rPr lang="en-IN" b="1" dirty="0"/>
              <a:t>combine data and power transmission over the same cable so that devices connected to it can receive both electricity as well as data over the same line</a:t>
            </a:r>
            <a:r>
              <a:rPr lang="en-IN" dirty="0"/>
              <a:t>. </a:t>
            </a:r>
          </a:p>
          <a:p>
            <a:pPr lvl="1" algn="just"/>
            <a:endParaRPr lang="en-IN" dirty="0" smtClean="0"/>
          </a:p>
          <a:p>
            <a:pPr lvl="1" algn="just"/>
            <a:r>
              <a:rPr lang="en-IN" dirty="0" err="1" smtClean="0"/>
              <a:t>PoE</a:t>
            </a:r>
            <a:r>
              <a:rPr lang="en-IN" dirty="0" smtClean="0"/>
              <a:t> </a:t>
            </a:r>
            <a:r>
              <a:rPr lang="en-IN" dirty="0"/>
              <a:t>switches </a:t>
            </a:r>
            <a:r>
              <a:rPr lang="en-IN" b="1" dirty="0"/>
              <a:t>offer greater flexibility and simplifies the cabling connections.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84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 smtClean="0"/>
              <a:t>Router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511492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sz="2400" dirty="0"/>
              <a:t>Router is a particular </a:t>
            </a:r>
            <a:r>
              <a:rPr lang="en-IN" sz="2400" b="1" dirty="0"/>
              <a:t>type of device used to connect two or more subnets that cannot be similar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These </a:t>
            </a:r>
            <a:r>
              <a:rPr lang="en-IN" sz="2400" b="1" dirty="0"/>
              <a:t>devices support connectedness between two LANs or two WANs over the large geographical range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</a:t>
            </a:r>
            <a:r>
              <a:rPr lang="en-IN" sz="2400" b="1" dirty="0"/>
              <a:t>routers evaluate the best route from a sender to a receiver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They </a:t>
            </a:r>
            <a:r>
              <a:rPr lang="en-IN" sz="2400" b="1" dirty="0"/>
              <a:t>operate at the OSI model’s network layer</a:t>
            </a:r>
            <a:r>
              <a:rPr lang="en-IN" sz="2400" dirty="0" smtClean="0"/>
              <a:t>.</a:t>
            </a:r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Routers </a:t>
            </a:r>
            <a:r>
              <a:rPr lang="en-IN" sz="2400" b="1" dirty="0"/>
              <a:t>are generally a mixture of hardware and software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 </a:t>
            </a:r>
            <a:r>
              <a:rPr lang="en-IN" sz="2400" b="1" dirty="0"/>
              <a:t>hardware includes physical interfaces to various networks</a:t>
            </a:r>
            <a:r>
              <a:rPr lang="en-IN" sz="2400" dirty="0"/>
              <a:t>, while the </a:t>
            </a:r>
            <a:r>
              <a:rPr lang="en-IN" sz="2400" b="1" dirty="0"/>
              <a:t>software consists of operating system and routing protocol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endParaRPr lang="en-IN" sz="2400" dirty="0"/>
          </a:p>
          <a:p>
            <a:pPr algn="just"/>
            <a:r>
              <a:rPr lang="en-IN" sz="2400" dirty="0"/>
              <a:t>They use both logical and physical transmitting to link two or more logically separated networks. </a:t>
            </a:r>
          </a:p>
        </p:txBody>
      </p:sp>
    </p:spTree>
    <p:extLst>
      <p:ext uri="{BB962C8B-B14F-4D97-AF65-F5344CB8AC3E}">
        <p14:creationId xmlns:p14="http://schemas.microsoft.com/office/powerpoint/2010/main" val="323869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 smtClean="0"/>
              <a:t>Router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pPr algn="just"/>
            <a:r>
              <a:rPr lang="en-IN" sz="2400" dirty="0" smtClean="0"/>
              <a:t>The </a:t>
            </a:r>
            <a:r>
              <a:rPr lang="en-IN" sz="2400" dirty="0"/>
              <a:t>figure shows three types of LANs connected by a single </a:t>
            </a:r>
            <a:r>
              <a:rPr lang="en-IN" sz="2400" dirty="0" smtClean="0"/>
              <a:t>router.</a:t>
            </a:r>
          </a:p>
          <a:p>
            <a:pPr algn="just"/>
            <a:endParaRPr lang="en-IN" sz="2400" dirty="0" smtClean="0"/>
          </a:p>
          <a:p>
            <a:pPr algn="just"/>
            <a:r>
              <a:rPr lang="en-IN" sz="2400" dirty="0" smtClean="0"/>
              <a:t>For this, </a:t>
            </a:r>
            <a:r>
              <a:rPr lang="en-IN" sz="2400" b="1" dirty="0" smtClean="0"/>
              <a:t>each network to be connected is allocated</a:t>
            </a:r>
          </a:p>
          <a:p>
            <a:pPr marL="0" indent="0" algn="just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a logical address, and then these logical segments</a:t>
            </a:r>
          </a:p>
          <a:p>
            <a:pPr marL="0" indent="0" algn="just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are combined by the router in a large network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They </a:t>
            </a:r>
            <a:r>
              <a:rPr lang="en-IN" sz="2400" b="1" dirty="0" smtClean="0"/>
              <a:t>use the store and forward technique  to 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transmit the message</a:t>
            </a:r>
            <a:r>
              <a:rPr lang="en-IN" sz="2400" dirty="0" smtClean="0"/>
              <a:t>,</a:t>
            </a:r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i.e., </a:t>
            </a:r>
            <a:r>
              <a:rPr lang="en-IN" sz="2400" b="1" dirty="0" smtClean="0"/>
              <a:t>receive messages, check their </a:t>
            </a:r>
          </a:p>
          <a:p>
            <a:pPr marL="0" indent="0">
              <a:buNone/>
            </a:pPr>
            <a:r>
              <a:rPr lang="en-IN" sz="2400" b="1" dirty="0"/>
              <a:t> </a:t>
            </a:r>
            <a:r>
              <a:rPr lang="en-IN" sz="2400" b="1" dirty="0" smtClean="0"/>
              <a:t>  destination and send the needed LAN message</a:t>
            </a:r>
            <a:r>
              <a:rPr lang="en-IN" sz="2400" dirty="0" smtClean="0"/>
              <a:t>.</a:t>
            </a:r>
            <a:endParaRPr lang="en-IN" sz="2400" dirty="0"/>
          </a:p>
        </p:txBody>
      </p:sp>
      <p:pic>
        <p:nvPicPr>
          <p:cNvPr id="4" name="Picture 3" descr="https://www.tutorialspoint.com/assets/questions/media/51887/single_router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100" y="1706562"/>
            <a:ext cx="3695700" cy="4470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090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 smtClean="0"/>
              <a:t>Types of Router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There are various types of routers that are as follows −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Central </a:t>
            </a:r>
            <a:r>
              <a:rPr lang="en-IN" dirty="0"/>
              <a:t>Router</a:t>
            </a:r>
            <a:endParaRPr lang="en-IN" b="1" dirty="0"/>
          </a:p>
          <a:p>
            <a:pPr lvl="1" algn="just"/>
            <a:r>
              <a:rPr lang="en-IN" dirty="0"/>
              <a:t>Central router is a router </a:t>
            </a:r>
            <a:r>
              <a:rPr lang="en-IN" b="1" dirty="0"/>
              <a:t>that acts as the backbone of a network</a:t>
            </a:r>
            <a:r>
              <a:rPr lang="en-IN" dirty="0"/>
              <a:t>. It </a:t>
            </a:r>
            <a:r>
              <a:rPr lang="en-IN" b="1" dirty="0"/>
              <a:t>connects many LANs</a:t>
            </a:r>
            <a:r>
              <a:rPr lang="en-IN" dirty="0"/>
              <a:t>.</a:t>
            </a:r>
          </a:p>
          <a:p>
            <a:pPr algn="just"/>
            <a:endParaRPr lang="en-IN" b="1" dirty="0"/>
          </a:p>
          <a:p>
            <a:pPr algn="just"/>
            <a:r>
              <a:rPr lang="en-IN" dirty="0"/>
              <a:t>Local Router</a:t>
            </a:r>
            <a:endParaRPr lang="en-IN" b="1" dirty="0"/>
          </a:p>
          <a:p>
            <a:pPr lvl="1" algn="just"/>
            <a:r>
              <a:rPr lang="en-IN" dirty="0"/>
              <a:t>The local router has </a:t>
            </a:r>
            <a:r>
              <a:rPr lang="en-IN" b="1" dirty="0"/>
              <a:t>limitations to operate within the limits of its LAN driver’s cable length limitations</a:t>
            </a:r>
            <a:r>
              <a:rPr lang="en-IN" dirty="0"/>
              <a:t>.</a:t>
            </a:r>
          </a:p>
          <a:p>
            <a:pPr marL="0" indent="0" algn="just">
              <a:buNone/>
            </a:pPr>
            <a:r>
              <a:rPr lang="en-IN" dirty="0"/>
              <a:t> </a:t>
            </a:r>
            <a:endParaRPr lang="en-IN" b="1" dirty="0"/>
          </a:p>
          <a:p>
            <a:pPr algn="just"/>
            <a:r>
              <a:rPr lang="en-IN" dirty="0"/>
              <a:t>Remote Router</a:t>
            </a:r>
            <a:endParaRPr lang="en-IN" b="1" dirty="0"/>
          </a:p>
          <a:p>
            <a:pPr lvl="1" algn="just"/>
            <a:r>
              <a:rPr lang="en-IN" dirty="0"/>
              <a:t>A remote router </a:t>
            </a:r>
            <a:r>
              <a:rPr lang="en-IN" b="1" dirty="0"/>
              <a:t>uses modems or remote connections to connect the LANs beyond its device driver limitations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 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8822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 smtClean="0"/>
              <a:t>Types of Router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Internal </a:t>
            </a:r>
            <a:r>
              <a:rPr lang="en-IN" dirty="0"/>
              <a:t>Router</a:t>
            </a:r>
            <a:endParaRPr lang="en-IN" b="1" dirty="0"/>
          </a:p>
          <a:p>
            <a:pPr lvl="1" algn="just"/>
            <a:r>
              <a:rPr lang="en-IN" dirty="0"/>
              <a:t>Internal router </a:t>
            </a:r>
            <a:r>
              <a:rPr lang="en-IN" b="1" dirty="0"/>
              <a:t>is a part of the network file server</a:t>
            </a:r>
            <a:r>
              <a:rPr lang="en-IN" dirty="0"/>
              <a:t>, and it routes the data accordingly.</a:t>
            </a:r>
          </a:p>
          <a:p>
            <a:pPr algn="just"/>
            <a:endParaRPr lang="en-IN" b="1" dirty="0"/>
          </a:p>
          <a:p>
            <a:pPr algn="just"/>
            <a:r>
              <a:rPr lang="en-IN" dirty="0"/>
              <a:t>External Router</a:t>
            </a:r>
            <a:endParaRPr lang="en-IN" b="1" dirty="0"/>
          </a:p>
          <a:p>
            <a:pPr lvl="1" algn="just"/>
            <a:r>
              <a:rPr lang="en-IN" dirty="0"/>
              <a:t>The external </a:t>
            </a:r>
            <a:r>
              <a:rPr lang="en-IN" b="1" dirty="0"/>
              <a:t>router is located in a workstation on the network</a:t>
            </a:r>
            <a:r>
              <a:rPr lang="en-IN" dirty="0"/>
              <a:t>.</a:t>
            </a:r>
          </a:p>
          <a:p>
            <a:pPr algn="just"/>
            <a:endParaRPr lang="en-IN" b="1" dirty="0"/>
          </a:p>
          <a:p>
            <a:pPr algn="just"/>
            <a:r>
              <a:rPr lang="en-IN" dirty="0"/>
              <a:t>Peripheral Router</a:t>
            </a:r>
            <a:endParaRPr lang="en-IN" b="1" dirty="0"/>
          </a:p>
          <a:p>
            <a:pPr lvl="1" algn="just"/>
            <a:r>
              <a:rPr lang="en-IN" dirty="0"/>
              <a:t>The peripheral </a:t>
            </a:r>
            <a:r>
              <a:rPr lang="en-IN" b="1" dirty="0"/>
              <a:t>router link single LANs to a central router or sometimes to another peripheral router</a:t>
            </a:r>
            <a:r>
              <a:rPr lang="en-IN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64753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 smtClean="0"/>
              <a:t>Gateway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A </a:t>
            </a:r>
            <a:r>
              <a:rPr lang="en-IN" dirty="0"/>
              <a:t>gateway </a:t>
            </a:r>
            <a:r>
              <a:rPr lang="en-IN" b="1" dirty="0"/>
              <a:t>is a network node that forms a passage between two networks operating with different transmission protocols</a:t>
            </a:r>
            <a:r>
              <a:rPr lang="en-IN" dirty="0"/>
              <a:t>. </a:t>
            </a:r>
          </a:p>
          <a:p>
            <a:pPr algn="just"/>
            <a:r>
              <a:rPr lang="en-IN" dirty="0"/>
              <a:t>The most </a:t>
            </a:r>
            <a:r>
              <a:rPr lang="en-IN" b="1" dirty="0"/>
              <a:t>common type of gateways, the network gateway operates at layer 3</a:t>
            </a:r>
            <a:r>
              <a:rPr lang="en-IN" dirty="0"/>
              <a:t>, i.e. network layer of the OSI (open systems interconnection) model. </a:t>
            </a:r>
          </a:p>
          <a:p>
            <a:pPr algn="just"/>
            <a:r>
              <a:rPr lang="en-IN" b="1" dirty="0"/>
              <a:t>However, depending upon the functionality, a gateway can operate at any of the seven layers of OSI model. </a:t>
            </a:r>
            <a:endParaRPr lang="en-IN" dirty="0"/>
          </a:p>
          <a:p>
            <a:pPr algn="just"/>
            <a:r>
              <a:rPr lang="en-IN" dirty="0"/>
              <a:t>It </a:t>
            </a:r>
            <a:r>
              <a:rPr lang="en-IN" b="1" dirty="0"/>
              <a:t>acts as the entry – exit point for a network</a:t>
            </a:r>
            <a:r>
              <a:rPr lang="en-IN" dirty="0"/>
              <a:t> since all traffic that flows across the networks should pass through the gateway. </a:t>
            </a:r>
            <a:r>
              <a:rPr lang="en-IN" b="1" dirty="0"/>
              <a:t>Only the internal traffic between the nodes of a LAN does not pass through the gateway</a:t>
            </a:r>
            <a:r>
              <a:rPr lang="en-IN" dirty="0"/>
              <a:t>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0601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E8F91D2-21A7-BF46-AB88-4257D03D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2" y="114305"/>
            <a:ext cx="12192000" cy="711200"/>
          </a:xfrm>
        </p:spPr>
        <p:txBody>
          <a:bodyPr/>
          <a:lstStyle/>
          <a:p>
            <a:r>
              <a:rPr lang="en-US" dirty="0"/>
              <a:t>Twisted Pair Cable - Cont.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6E5C1F-EB09-A944-BE8C-405D70318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2" y="977748"/>
            <a:ext cx="11929641" cy="5590565"/>
          </a:xfrm>
        </p:spPr>
        <p:txBody>
          <a:bodyPr/>
          <a:lstStyle/>
          <a:p>
            <a:r>
              <a:rPr lang="en-US" dirty="0"/>
              <a:t>Separately </a:t>
            </a:r>
            <a:r>
              <a:rPr lang="en-US" dirty="0">
                <a:solidFill>
                  <a:schemeClr val="accent6"/>
                </a:solidFill>
              </a:rPr>
              <a:t>insulated</a:t>
            </a:r>
          </a:p>
          <a:p>
            <a:r>
              <a:rPr lang="en-US" dirty="0"/>
              <a:t>It is widely used in different kinds of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voice</a:t>
            </a:r>
            <a:r>
              <a:rPr lang="en-US" dirty="0"/>
              <a:t> infrastructure.</a:t>
            </a:r>
          </a:p>
          <a:p>
            <a:r>
              <a:rPr lang="en-US" dirty="0"/>
              <a:t>The use of two wires </a:t>
            </a:r>
            <a:r>
              <a:rPr lang="en-US" dirty="0">
                <a:solidFill>
                  <a:schemeClr val="accent6"/>
                </a:solidFill>
              </a:rPr>
              <a:t>twisted together </a:t>
            </a:r>
            <a:r>
              <a:rPr lang="en-US" dirty="0"/>
              <a:t>helps to reduce </a:t>
            </a:r>
            <a:r>
              <a:rPr lang="en-US" dirty="0">
                <a:solidFill>
                  <a:schemeClr val="accent6"/>
                </a:solidFill>
              </a:rPr>
              <a:t>crosstalk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electromagnetic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induction</a:t>
            </a:r>
            <a:r>
              <a:rPr lang="en-US" dirty="0"/>
              <a:t>.</a:t>
            </a:r>
          </a:p>
          <a:p>
            <a:r>
              <a:rPr lang="en-US" dirty="0"/>
              <a:t>Two types of twisted pair cable:</a:t>
            </a:r>
          </a:p>
          <a:p>
            <a:endParaRPr lang="en-US" dirty="0"/>
          </a:p>
        </p:txBody>
      </p:sp>
      <p:pic>
        <p:nvPicPr>
          <p:cNvPr id="6" name="Picture 2" descr="Image result for STP(Shielded Twisted Pair)">
            <a:extLst>
              <a:ext uri="{FF2B5EF4-FFF2-40B4-BE49-F238E27FC236}">
                <a16:creationId xmlns:a16="http://schemas.microsoft.com/office/drawing/2014/main" id="{3C137644-7CA4-6F4D-BDA8-BF1CAE57D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45830">
            <a:off x="7172564" y="4269613"/>
            <a:ext cx="2947359" cy="165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UTP(Unshielded Twisted Pair)">
            <a:extLst>
              <a:ext uri="{FF2B5EF4-FFF2-40B4-BE49-F238E27FC236}">
                <a16:creationId xmlns:a16="http://schemas.microsoft.com/office/drawing/2014/main" id="{5FF77ADB-6E0F-3247-8E3C-D5E620EF5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0598595">
            <a:off x="2522785" y="4518308"/>
            <a:ext cx="2676037" cy="1164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41105B5-C98A-644D-969A-3064DE25B5B8}"/>
              </a:ext>
            </a:extLst>
          </p:cNvPr>
          <p:cNvSpPr txBox="1"/>
          <p:nvPr/>
        </p:nvSpPr>
        <p:spPr>
          <a:xfrm>
            <a:off x="2374902" y="3425595"/>
            <a:ext cx="34774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UTP </a:t>
            </a:r>
          </a:p>
          <a:p>
            <a:r>
              <a:rPr lang="en-US" sz="2000" b="1" dirty="0">
                <a:solidFill>
                  <a:schemeClr val="accent6"/>
                </a:solidFill>
              </a:rPr>
              <a:t>(Unshielded Twisted Pair)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6DB579-A10E-0643-9BEE-33C51A963278}"/>
              </a:ext>
            </a:extLst>
          </p:cNvPr>
          <p:cNvSpPr txBox="1"/>
          <p:nvPr/>
        </p:nvSpPr>
        <p:spPr>
          <a:xfrm>
            <a:off x="7160342" y="3419281"/>
            <a:ext cx="2971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STP</a:t>
            </a:r>
          </a:p>
          <a:p>
            <a:pPr algn="ctr"/>
            <a:r>
              <a:rPr lang="en-US" sz="2000" b="1" dirty="0">
                <a:solidFill>
                  <a:schemeClr val="accent6"/>
                </a:solidFill>
              </a:rPr>
              <a:t>(Shielded Twisted Pair) </a:t>
            </a:r>
          </a:p>
        </p:txBody>
      </p:sp>
    </p:spTree>
    <p:extLst>
      <p:ext uri="{BB962C8B-B14F-4D97-AF65-F5344CB8AC3E}">
        <p14:creationId xmlns:p14="http://schemas.microsoft.com/office/powerpoint/2010/main" val="204971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 smtClean="0"/>
              <a:t>Features of Gateway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85000" lnSpcReduction="20000"/>
          </a:bodyPr>
          <a:lstStyle/>
          <a:p>
            <a:pPr lvl="0" algn="just"/>
            <a:r>
              <a:rPr lang="en-IN" dirty="0"/>
              <a:t>Gateway is located at the boundary of a network and manages all data that inflows or outflows from that network.</a:t>
            </a:r>
          </a:p>
          <a:p>
            <a:pPr lvl="0" algn="just"/>
            <a:r>
              <a:rPr lang="en-IN" dirty="0"/>
              <a:t>It forms a passage between two different networks operating with different transmission protocols.</a:t>
            </a:r>
          </a:p>
          <a:p>
            <a:pPr lvl="0" algn="just"/>
            <a:r>
              <a:rPr lang="en-IN" dirty="0"/>
              <a:t>A gateway operates as a protocol converter, providing compatibility between the different protocols used in the two different networks.</a:t>
            </a:r>
          </a:p>
          <a:p>
            <a:pPr lvl="0" algn="just"/>
            <a:r>
              <a:rPr lang="en-IN" b="1" dirty="0"/>
              <a:t>The feature that differentiates a gateway from other network devices is that it can operate at any layer of the OSI model</a:t>
            </a:r>
            <a:r>
              <a:rPr lang="en-IN" dirty="0"/>
              <a:t>.</a:t>
            </a:r>
          </a:p>
          <a:p>
            <a:pPr lvl="0" algn="just"/>
            <a:r>
              <a:rPr lang="en-IN" dirty="0"/>
              <a:t>It also stores information about the routing paths of the communicating networks.</a:t>
            </a:r>
          </a:p>
          <a:p>
            <a:pPr lvl="0" algn="just"/>
            <a:r>
              <a:rPr lang="en-IN" dirty="0"/>
              <a:t>When used in enterprise scenario, a gateway node may be supplemented as proxy server or firewall.</a:t>
            </a:r>
          </a:p>
          <a:p>
            <a:pPr algn="just"/>
            <a:r>
              <a:rPr lang="en-IN" dirty="0"/>
              <a:t>A gateway is generally implemented as a node with multiple NICs (network interface cards) connected to different networks. However, it can also be configured using software.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599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 smtClean="0"/>
              <a:t>Types of Gateway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 </a:t>
            </a:r>
            <a:r>
              <a:rPr lang="en-IN" b="1" dirty="0"/>
              <a:t>basis of direction of data flow</a:t>
            </a:r>
            <a:r>
              <a:rPr lang="en-IN" dirty="0"/>
              <a:t>, gateways are broadly divided into two categories </a:t>
            </a:r>
            <a:r>
              <a:rPr lang="en-IN" dirty="0" smtClean="0"/>
              <a:t>−</a:t>
            </a:r>
          </a:p>
          <a:p>
            <a:endParaRPr lang="en-IN" dirty="0" smtClean="0"/>
          </a:p>
          <a:p>
            <a:pPr lvl="0"/>
            <a:r>
              <a:rPr lang="en-IN" b="1" dirty="0" smtClean="0"/>
              <a:t>Unidirectional </a:t>
            </a:r>
            <a:r>
              <a:rPr lang="en-IN" b="1" dirty="0"/>
              <a:t>Gateways</a:t>
            </a:r>
            <a:r>
              <a:rPr lang="en-IN" dirty="0"/>
              <a:t> − </a:t>
            </a:r>
            <a:endParaRPr lang="en-IN" dirty="0" smtClean="0"/>
          </a:p>
          <a:p>
            <a:pPr lvl="1"/>
            <a:r>
              <a:rPr lang="en-IN" dirty="0" smtClean="0"/>
              <a:t>They </a:t>
            </a:r>
            <a:r>
              <a:rPr lang="en-IN" dirty="0"/>
              <a:t>allow data </a:t>
            </a:r>
            <a:r>
              <a:rPr lang="en-IN" b="1" dirty="0"/>
              <a:t>to flow in only one direction</a:t>
            </a:r>
            <a:r>
              <a:rPr lang="en-IN" dirty="0"/>
              <a:t>. </a:t>
            </a:r>
            <a:endParaRPr lang="en-IN" dirty="0" smtClean="0"/>
          </a:p>
          <a:p>
            <a:pPr lvl="1"/>
            <a:r>
              <a:rPr lang="en-IN" dirty="0" smtClean="0"/>
              <a:t>Changes </a:t>
            </a:r>
            <a:r>
              <a:rPr lang="en-IN" dirty="0"/>
              <a:t>made in the source node are replicated in the destination node, but not vice versa. </a:t>
            </a:r>
          </a:p>
          <a:p>
            <a:pPr lvl="1"/>
            <a:r>
              <a:rPr lang="en-IN" dirty="0" smtClean="0"/>
              <a:t>They </a:t>
            </a:r>
            <a:r>
              <a:rPr lang="en-IN" dirty="0"/>
              <a:t>can be used as archiving tools</a:t>
            </a:r>
            <a:r>
              <a:rPr lang="en-IN" dirty="0" smtClean="0"/>
              <a:t>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Bidirectional Gateways</a:t>
            </a:r>
            <a:r>
              <a:rPr lang="en-IN" dirty="0"/>
              <a:t> − </a:t>
            </a:r>
            <a:endParaRPr lang="en-IN" dirty="0" smtClean="0"/>
          </a:p>
          <a:p>
            <a:pPr lvl="1"/>
            <a:r>
              <a:rPr lang="en-IN" dirty="0" smtClean="0"/>
              <a:t>They </a:t>
            </a:r>
            <a:r>
              <a:rPr lang="en-IN" dirty="0"/>
              <a:t>allow data </a:t>
            </a:r>
            <a:r>
              <a:rPr lang="en-IN" b="1" dirty="0"/>
              <a:t>to flow in both directions</a:t>
            </a:r>
            <a:r>
              <a:rPr lang="en-IN" dirty="0"/>
              <a:t>. They can be used as synchronization tools.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6366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 smtClean="0"/>
              <a:t>Types of Gateway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On </a:t>
            </a:r>
            <a:r>
              <a:rPr lang="en-IN" b="1" dirty="0"/>
              <a:t>basis of functionalities</a:t>
            </a:r>
            <a:r>
              <a:rPr lang="en-IN" dirty="0"/>
              <a:t>, there can be a variety of gateways, the prominent among them are as follows −</a:t>
            </a:r>
          </a:p>
          <a:p>
            <a:pPr lvl="0"/>
            <a:r>
              <a:rPr lang="en-IN" b="1" dirty="0" smtClean="0"/>
              <a:t>Network </a:t>
            </a:r>
            <a:r>
              <a:rPr lang="en-IN" b="1" dirty="0"/>
              <a:t>Gateway</a:t>
            </a:r>
            <a:r>
              <a:rPr lang="en-IN" dirty="0"/>
              <a:t> − </a:t>
            </a:r>
            <a:endParaRPr lang="en-IN" dirty="0" smtClean="0"/>
          </a:p>
          <a:p>
            <a:pPr lvl="1"/>
            <a:r>
              <a:rPr lang="en-IN" sz="2600" dirty="0" smtClean="0"/>
              <a:t>This </a:t>
            </a:r>
            <a:r>
              <a:rPr lang="en-IN" sz="2600" dirty="0"/>
              <a:t>is the most common type of gateway that </a:t>
            </a:r>
            <a:r>
              <a:rPr lang="en-IN" sz="2600" b="1" dirty="0"/>
              <a:t>provides an interface between two dissimilar networks operating with different protocols</a:t>
            </a:r>
            <a:r>
              <a:rPr lang="en-IN" sz="2600" dirty="0"/>
              <a:t>. </a:t>
            </a:r>
            <a:endParaRPr lang="en-IN" sz="2600" dirty="0" smtClean="0"/>
          </a:p>
          <a:p>
            <a:pPr lvl="1"/>
            <a:r>
              <a:rPr lang="en-IN" sz="2600" dirty="0" smtClean="0"/>
              <a:t>Whenever </a:t>
            </a:r>
            <a:r>
              <a:rPr lang="en-IN" sz="2600" dirty="0"/>
              <a:t>the term gateway </a:t>
            </a:r>
            <a:r>
              <a:rPr lang="en-IN" sz="2600" b="1" dirty="0"/>
              <a:t>is mentioned without specifying the type, it indicates a network gateway</a:t>
            </a:r>
            <a:r>
              <a:rPr lang="en-IN" sz="2600" dirty="0"/>
              <a:t>.</a:t>
            </a:r>
          </a:p>
          <a:p>
            <a:endParaRPr lang="en-IN" dirty="0"/>
          </a:p>
          <a:p>
            <a:pPr lvl="0"/>
            <a:r>
              <a:rPr lang="en-IN" b="1" dirty="0"/>
              <a:t>Cloud Storage Gateway</a:t>
            </a:r>
            <a:r>
              <a:rPr lang="en-IN" dirty="0"/>
              <a:t> − </a:t>
            </a:r>
            <a:endParaRPr lang="en-IN" dirty="0" smtClean="0"/>
          </a:p>
          <a:p>
            <a:pPr lvl="1"/>
            <a:r>
              <a:rPr lang="en-IN" sz="2600" dirty="0" smtClean="0"/>
              <a:t>It </a:t>
            </a:r>
            <a:r>
              <a:rPr lang="en-IN" sz="2600" dirty="0"/>
              <a:t>is a </a:t>
            </a:r>
            <a:r>
              <a:rPr lang="en-IN" sz="2600" b="1" dirty="0"/>
              <a:t>network node or server that translates storage requests with different cloud storage service API calls</a:t>
            </a:r>
            <a:r>
              <a:rPr lang="en-IN" sz="2600" dirty="0"/>
              <a:t>, such as SOAP (Simple Object Access Protocol) or REST (</a:t>
            </a:r>
            <a:r>
              <a:rPr lang="en-IN" sz="2600" dirty="0" err="1"/>
              <a:t>REpresentational</a:t>
            </a:r>
            <a:r>
              <a:rPr lang="en-IN" sz="2600" dirty="0"/>
              <a:t> State Transfer</a:t>
            </a:r>
            <a:r>
              <a:rPr lang="en-IN" sz="2600" dirty="0" smtClean="0"/>
              <a:t>).</a:t>
            </a:r>
          </a:p>
          <a:p>
            <a:pPr lvl="1"/>
            <a:r>
              <a:rPr lang="en-IN" sz="2600" dirty="0" smtClean="0"/>
              <a:t>It </a:t>
            </a:r>
            <a:r>
              <a:rPr lang="en-IN" sz="2600" b="1" dirty="0"/>
              <a:t>facilitates integration of private cloud storage into applications without necessitating transfer of the applications into any public cloud</a:t>
            </a:r>
            <a:r>
              <a:rPr lang="en-IN" sz="2600" dirty="0"/>
              <a:t>, thus simplifying data communication</a:t>
            </a:r>
            <a:r>
              <a:rPr lang="en-IN" sz="2600" dirty="0" smtClean="0"/>
              <a:t>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38827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9325"/>
          </a:xfrm>
        </p:spPr>
        <p:txBody>
          <a:bodyPr/>
          <a:lstStyle/>
          <a:p>
            <a:r>
              <a:rPr lang="en-IN" dirty="0" smtClean="0"/>
              <a:t>Types of Gateway</a:t>
            </a:r>
            <a:endParaRPr lang="en-IN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4862513"/>
          </a:xfrm>
        </p:spPr>
        <p:txBody>
          <a:bodyPr>
            <a:normAutofit fontScale="92500" lnSpcReduction="20000"/>
          </a:bodyPr>
          <a:lstStyle/>
          <a:p>
            <a:pPr lvl="0" algn="just"/>
            <a:r>
              <a:rPr lang="en-IN" b="1" dirty="0" smtClean="0"/>
              <a:t>Internet-To-Orbit </a:t>
            </a:r>
            <a:r>
              <a:rPr lang="en-IN" b="1" dirty="0"/>
              <a:t>Gateway (I2O)</a:t>
            </a:r>
            <a:r>
              <a:rPr lang="en-IN" dirty="0"/>
              <a:t> − </a:t>
            </a:r>
            <a:endParaRPr lang="en-IN" dirty="0" smtClean="0"/>
          </a:p>
          <a:p>
            <a:pPr lvl="1" algn="just"/>
            <a:r>
              <a:rPr lang="en-IN" dirty="0" smtClean="0"/>
              <a:t>It </a:t>
            </a:r>
            <a:r>
              <a:rPr lang="en-IN" b="1" dirty="0"/>
              <a:t>connects devices on the Internet to satellites and spacecraft orbiting the </a:t>
            </a:r>
            <a:r>
              <a:rPr lang="en-IN" b="1" dirty="0" smtClean="0"/>
              <a:t>earth</a:t>
            </a:r>
            <a:r>
              <a:rPr lang="en-IN" dirty="0" smtClean="0"/>
              <a:t>.</a:t>
            </a:r>
          </a:p>
          <a:p>
            <a:pPr lvl="1" algn="just"/>
            <a:r>
              <a:rPr lang="en-IN" dirty="0" smtClean="0"/>
              <a:t>Two </a:t>
            </a:r>
            <a:r>
              <a:rPr lang="en-IN" dirty="0"/>
              <a:t>prominent I2O gateways are </a:t>
            </a:r>
            <a:r>
              <a:rPr lang="en-IN" b="1" dirty="0"/>
              <a:t>Project HERMES</a:t>
            </a:r>
            <a:r>
              <a:rPr lang="en-IN" dirty="0"/>
              <a:t> and Global Educational Network for Satellite Operations </a:t>
            </a:r>
            <a:r>
              <a:rPr lang="en-IN" b="1" dirty="0"/>
              <a:t>(GENSO)</a:t>
            </a:r>
            <a:r>
              <a:rPr lang="en-IN" dirty="0"/>
              <a:t>.</a:t>
            </a:r>
          </a:p>
          <a:p>
            <a:pPr marL="0" indent="0" algn="just">
              <a:buNone/>
            </a:pPr>
            <a:r>
              <a:rPr lang="en-IN" dirty="0"/>
              <a:t> </a:t>
            </a:r>
          </a:p>
          <a:p>
            <a:pPr lvl="0" algn="just"/>
            <a:r>
              <a:rPr lang="en-IN" b="1" dirty="0" err="1"/>
              <a:t>IoT</a:t>
            </a:r>
            <a:r>
              <a:rPr lang="en-IN" b="1" dirty="0"/>
              <a:t> Gateway</a:t>
            </a:r>
            <a:r>
              <a:rPr lang="en-IN" dirty="0"/>
              <a:t> − </a:t>
            </a:r>
            <a:endParaRPr lang="en-IN" dirty="0" smtClean="0"/>
          </a:p>
          <a:p>
            <a:pPr lvl="1" algn="just"/>
            <a:r>
              <a:rPr lang="en-IN" dirty="0" err="1" smtClean="0"/>
              <a:t>IoT</a:t>
            </a:r>
            <a:r>
              <a:rPr lang="en-IN" dirty="0" smtClean="0"/>
              <a:t> </a:t>
            </a:r>
            <a:r>
              <a:rPr lang="en-IN" dirty="0"/>
              <a:t>gateways </a:t>
            </a:r>
            <a:r>
              <a:rPr lang="en-IN" b="1" dirty="0"/>
              <a:t>assimilates sensor data from </a:t>
            </a:r>
            <a:r>
              <a:rPr lang="en-IN" b="1" dirty="0" err="1"/>
              <a:t>IoT</a:t>
            </a:r>
            <a:r>
              <a:rPr lang="en-IN" dirty="0"/>
              <a:t> (Internet of Things) </a:t>
            </a:r>
            <a:r>
              <a:rPr lang="en-IN" b="1" dirty="0"/>
              <a:t>devices in the field and translates between sensor protocols before sending</a:t>
            </a:r>
            <a:r>
              <a:rPr lang="en-IN" dirty="0"/>
              <a:t> it to the cloud network. </a:t>
            </a:r>
            <a:endParaRPr lang="en-IN" dirty="0" smtClean="0"/>
          </a:p>
          <a:p>
            <a:pPr lvl="1" algn="just"/>
            <a:r>
              <a:rPr lang="en-IN" dirty="0" smtClean="0"/>
              <a:t>They </a:t>
            </a:r>
            <a:r>
              <a:rPr lang="en-IN" b="1" dirty="0"/>
              <a:t>connect </a:t>
            </a:r>
            <a:r>
              <a:rPr lang="en-IN" b="1" dirty="0" err="1"/>
              <a:t>IoT</a:t>
            </a:r>
            <a:r>
              <a:rPr lang="en-IN" b="1" dirty="0"/>
              <a:t> devices, cloud network and user applications</a:t>
            </a:r>
            <a:r>
              <a:rPr lang="en-IN" dirty="0"/>
              <a:t>.</a:t>
            </a:r>
          </a:p>
          <a:p>
            <a:pPr algn="just"/>
            <a:endParaRPr lang="en-IN" dirty="0"/>
          </a:p>
          <a:p>
            <a:pPr algn="just"/>
            <a:r>
              <a:rPr lang="en-IN" b="1" dirty="0" smtClean="0"/>
              <a:t>VoIP </a:t>
            </a:r>
            <a:r>
              <a:rPr lang="en-IN" b="1" dirty="0"/>
              <a:t>Trunk Gateway</a:t>
            </a:r>
            <a:r>
              <a:rPr lang="en-IN" dirty="0"/>
              <a:t> − </a:t>
            </a:r>
            <a:endParaRPr lang="en-IN" dirty="0" smtClean="0"/>
          </a:p>
          <a:p>
            <a:pPr lvl="1" algn="just"/>
            <a:r>
              <a:rPr lang="en-IN" dirty="0" smtClean="0"/>
              <a:t>It </a:t>
            </a:r>
            <a:r>
              <a:rPr lang="en-IN" b="1" dirty="0"/>
              <a:t>facilitates data transmission between plain old telephone service (POTS) devices</a:t>
            </a:r>
            <a:r>
              <a:rPr lang="en-IN" dirty="0"/>
              <a:t> like landline phones and fax machines, with VoIP (voice over Internet Protocol) network.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84184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8DB862-7C47-B04E-B1C9-66BE4C5C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2" y="200033"/>
            <a:ext cx="12192000" cy="711200"/>
          </a:xfrm>
        </p:spPr>
        <p:txBody>
          <a:bodyPr/>
          <a:lstStyle/>
          <a:p>
            <a:r>
              <a:rPr lang="en-US" dirty="0"/>
              <a:t>Unshielded Twisted Pair Cable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FA2CCB6-7A63-9941-A9B5-1690EC4C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332" y="1063476"/>
            <a:ext cx="11929641" cy="5590565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An </a:t>
            </a:r>
            <a:r>
              <a:rPr lang="en-IN" dirty="0">
                <a:solidFill>
                  <a:srgbClr val="C00000"/>
                </a:solidFill>
              </a:rPr>
              <a:t>unshielded twisted pair </a:t>
            </a:r>
            <a:r>
              <a:rPr lang="en-IN" dirty="0"/>
              <a:t>is widely used in telecommunication. </a:t>
            </a:r>
          </a:p>
          <a:p>
            <a:pPr lvl="1"/>
            <a:r>
              <a:rPr lang="en-US" dirty="0"/>
              <a:t>Ordinary telephone wires.</a:t>
            </a:r>
          </a:p>
          <a:p>
            <a:pPr lvl="1"/>
            <a:r>
              <a:rPr lang="en-US" dirty="0"/>
              <a:t>Weak immunity against noise &amp; interferences.</a:t>
            </a:r>
          </a:p>
          <a:p>
            <a:r>
              <a:rPr lang="en-IN" dirty="0"/>
              <a:t>Following are the categories of UTP:</a:t>
            </a:r>
          </a:p>
          <a:p>
            <a:pPr lvl="1" algn="l"/>
            <a:r>
              <a:rPr lang="en-IN" dirty="0"/>
              <a:t>Category 1: Used for telephone lines that have low-speed data.</a:t>
            </a:r>
          </a:p>
          <a:p>
            <a:pPr lvl="1" algn="l"/>
            <a:r>
              <a:rPr lang="en-IN" dirty="0"/>
              <a:t>Category 2 &amp; 3 : It can support </a:t>
            </a:r>
            <a:r>
              <a:rPr lang="en-IN" dirty="0" err="1"/>
              <a:t>upto</a:t>
            </a:r>
            <a:r>
              <a:rPr lang="en-IN" dirty="0"/>
              <a:t> 4Mbps &amp; 16Mbps. </a:t>
            </a:r>
          </a:p>
          <a:p>
            <a:pPr lvl="1" algn="l"/>
            <a:r>
              <a:rPr lang="en-IN" dirty="0"/>
              <a:t>Category 4: It can support </a:t>
            </a:r>
            <a:r>
              <a:rPr lang="en-IN" dirty="0" err="1"/>
              <a:t>upto</a:t>
            </a:r>
            <a:r>
              <a:rPr lang="en-IN" dirty="0"/>
              <a:t> 20Mbps. </a:t>
            </a:r>
          </a:p>
          <a:p>
            <a:pPr lvl="2" algn="l"/>
            <a:r>
              <a:rPr lang="en-IN" dirty="0"/>
              <a:t>Therefore, it can be used for long-distance communication.</a:t>
            </a:r>
          </a:p>
          <a:p>
            <a:pPr lvl="1" algn="l"/>
            <a:r>
              <a:rPr lang="en-IN" dirty="0"/>
              <a:t>Category 5: It can support </a:t>
            </a:r>
            <a:r>
              <a:rPr lang="en-IN" dirty="0" err="1"/>
              <a:t>upto</a:t>
            </a:r>
            <a:r>
              <a:rPr lang="en-IN" dirty="0"/>
              <a:t> 200Mbps.</a:t>
            </a:r>
          </a:p>
          <a:p>
            <a:r>
              <a:rPr lang="en-IN" dirty="0"/>
              <a:t>Advantages</a:t>
            </a:r>
            <a:r>
              <a:rPr lang="en-IN" b="1" dirty="0"/>
              <a:t>:</a:t>
            </a:r>
            <a:endParaRPr lang="en-IN" dirty="0"/>
          </a:p>
          <a:p>
            <a:pPr lvl="1"/>
            <a:r>
              <a:rPr lang="en-IN" dirty="0"/>
              <a:t>It is cheap.</a:t>
            </a:r>
          </a:p>
          <a:p>
            <a:pPr lvl="1"/>
            <a:r>
              <a:rPr lang="en-IN" dirty="0"/>
              <a:t>Installation of the unshielded twisted pair is easy.</a:t>
            </a:r>
          </a:p>
          <a:p>
            <a:pPr lvl="1"/>
            <a:r>
              <a:rPr lang="en-IN" dirty="0"/>
              <a:t>It can be used for high-speed LAN.</a:t>
            </a:r>
          </a:p>
          <a:p>
            <a:r>
              <a:rPr lang="en-US" dirty="0"/>
              <a:t>Disadvantage:</a:t>
            </a:r>
          </a:p>
          <a:p>
            <a:pPr lvl="1"/>
            <a:r>
              <a:rPr lang="en-IN" dirty="0"/>
              <a:t>This cable can only be used for shorter distances because of attenuation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4948"/>
          <a:stretch/>
        </p:blipFill>
        <p:spPr bwMode="auto">
          <a:xfrm>
            <a:off x="8261352" y="1533532"/>
            <a:ext cx="3530600" cy="287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144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7">
            <a:extLst>
              <a:ext uri="{FF2B5EF4-FFF2-40B4-BE49-F238E27FC236}">
                <a16:creationId xmlns:a16="http://schemas.microsoft.com/office/drawing/2014/main" id="{D5BD49FB-0518-894F-A6AB-51DBF6DDD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IN" dirty="0"/>
              <a:t>Shielded Twisted Pair Cable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/>
          <a:lstStyle/>
          <a:p>
            <a:r>
              <a:rPr lang="en-IN" dirty="0"/>
              <a:t>A shielded twisted pair is a cable that contains the </a:t>
            </a:r>
            <a:r>
              <a:rPr lang="en-IN" dirty="0">
                <a:solidFill>
                  <a:srgbClr val="C00000"/>
                </a:solidFill>
              </a:rPr>
              <a:t>mesh surrounding </a:t>
            </a:r>
            <a:r>
              <a:rPr lang="en-IN" dirty="0"/>
              <a:t>the wire that allows the </a:t>
            </a:r>
            <a:r>
              <a:rPr lang="en-IN" dirty="0">
                <a:solidFill>
                  <a:srgbClr val="C00000"/>
                </a:solidFill>
              </a:rPr>
              <a:t>higher transmission rate</a:t>
            </a:r>
            <a:r>
              <a:rPr lang="en-IN" dirty="0"/>
              <a:t>.</a:t>
            </a:r>
          </a:p>
          <a:p>
            <a:r>
              <a:rPr lang="en-IN" dirty="0"/>
              <a:t>An </a:t>
            </a:r>
            <a:r>
              <a:rPr lang="en-IN" dirty="0">
                <a:solidFill>
                  <a:srgbClr val="C00000"/>
                </a:solidFill>
              </a:rPr>
              <a:t>installation</a:t>
            </a:r>
            <a:r>
              <a:rPr lang="en-IN" dirty="0"/>
              <a:t> of STP is easy.</a:t>
            </a:r>
          </a:p>
          <a:p>
            <a:r>
              <a:rPr lang="en-IN" dirty="0"/>
              <a:t>It has a </a:t>
            </a:r>
            <a:r>
              <a:rPr lang="en-IN" dirty="0">
                <a:solidFill>
                  <a:srgbClr val="C00000"/>
                </a:solidFill>
              </a:rPr>
              <a:t>higher attenuation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It is shielded that provides the higher data transmission rate.</a:t>
            </a:r>
          </a:p>
          <a:p>
            <a:r>
              <a:rPr lang="en-IN" dirty="0"/>
              <a:t>It is more expensive as compared to UTP and coaxial cable.</a:t>
            </a:r>
          </a:p>
          <a:p>
            <a:r>
              <a:rPr lang="en-IN" dirty="0"/>
              <a:t>It has higher capacity as compared to unshielded twisted pair cable.</a:t>
            </a:r>
          </a:p>
          <a:p>
            <a:r>
              <a:rPr lang="en-US" dirty="0"/>
              <a:t>Used in exterior network(outside of building).</a:t>
            </a:r>
          </a:p>
          <a:p>
            <a:endParaRPr lang="en-IN" dirty="0"/>
          </a:p>
          <a:p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" t="-8009" r="-11429"/>
          <a:stretch/>
        </p:blipFill>
        <p:spPr bwMode="auto">
          <a:xfrm>
            <a:off x="6326194" y="1174752"/>
            <a:ext cx="3708400" cy="2678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546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4">
            <a:extLst>
              <a:ext uri="{FF2B5EF4-FFF2-40B4-BE49-F238E27FC236}">
                <a16:creationId xmlns:a16="http://schemas.microsoft.com/office/drawing/2014/main" id="{2DAEC779-E7CA-5144-8A9A-AABBFBD90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  <a:ea typeface="Open Sans Semibold" panose="020B0706030804020204" pitchFamily="34" charset="0"/>
                <a:cs typeface="Open Sans Semibold" panose="020B0706030804020204" pitchFamily="34" charset="0"/>
              </a:rPr>
              <a:t>Coaxial Cable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Outer conductor is </a:t>
            </a:r>
            <a:r>
              <a:rPr lang="en-US" dirty="0">
                <a:solidFill>
                  <a:schemeClr val="accent6"/>
                </a:solidFill>
              </a:rPr>
              <a:t>braided shield.</a:t>
            </a:r>
          </a:p>
          <a:p>
            <a:r>
              <a:rPr lang="en-US" dirty="0"/>
              <a:t>Inner conductor is </a:t>
            </a:r>
            <a:r>
              <a:rPr lang="en-US" dirty="0">
                <a:solidFill>
                  <a:schemeClr val="accent6"/>
                </a:solidFill>
              </a:rPr>
              <a:t>solid metal.</a:t>
            </a:r>
          </a:p>
          <a:p>
            <a:r>
              <a:rPr lang="en-US" dirty="0">
                <a:solidFill>
                  <a:schemeClr val="accent6"/>
                </a:solidFill>
              </a:rPr>
              <a:t>Separated</a:t>
            </a:r>
            <a:r>
              <a:rPr lang="en-US" dirty="0"/>
              <a:t> by insulating material, and whole cover by </a:t>
            </a:r>
            <a:r>
              <a:rPr lang="en-US" dirty="0">
                <a:solidFill>
                  <a:schemeClr val="accent6"/>
                </a:solidFill>
              </a:rPr>
              <a:t>plastic</a:t>
            </a:r>
            <a:r>
              <a:rPr lang="en-US" dirty="0"/>
              <a:t> cover.</a:t>
            </a:r>
          </a:p>
          <a:p>
            <a:r>
              <a:rPr lang="en-IN" dirty="0"/>
              <a:t>The middle core is responsible for the data transferring whereas the copper mesh prevents from the </a:t>
            </a:r>
            <a:r>
              <a:rPr lang="en-IN" b="1" dirty="0">
                <a:solidFill>
                  <a:srgbClr val="C00000"/>
                </a:solidFill>
              </a:rPr>
              <a:t>EMI</a:t>
            </a:r>
            <a:r>
              <a:rPr lang="en-IN" dirty="0">
                <a:solidFill>
                  <a:srgbClr val="C00000"/>
                </a:solidFill>
              </a:rPr>
              <a:t>(Electromagnetic interference).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19780" y="1295400"/>
            <a:ext cx="52578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Oval Callout 14"/>
          <p:cNvSpPr/>
          <p:nvPr/>
        </p:nvSpPr>
        <p:spPr>
          <a:xfrm>
            <a:off x="6096001" y="3186838"/>
            <a:ext cx="2468105" cy="934995"/>
          </a:xfrm>
          <a:prstGeom prst="wedgeEllipseCallout">
            <a:avLst>
              <a:gd name="adj1" fmla="val -22751"/>
              <a:gd name="adj2" fmla="val -17341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Outer conductor (shield)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5791201" y="990600"/>
            <a:ext cx="2070961" cy="429674"/>
          </a:xfrm>
          <a:prstGeom prst="wedgeEllipseCallout">
            <a:avLst>
              <a:gd name="adj1" fmla="val -53665"/>
              <a:gd name="adj2" fmla="val 6217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8564106" y="2853626"/>
            <a:ext cx="1864317" cy="579249"/>
          </a:xfrm>
          <a:prstGeom prst="wedgeEllipseCallout">
            <a:avLst>
              <a:gd name="adj1" fmla="val -28969"/>
              <a:gd name="adj2" fmla="val -17595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Inner Conductor</a:t>
            </a:r>
          </a:p>
        </p:txBody>
      </p:sp>
      <p:sp>
        <p:nvSpPr>
          <p:cNvPr id="18" name="Oval Callout 17"/>
          <p:cNvSpPr/>
          <p:nvPr/>
        </p:nvSpPr>
        <p:spPr>
          <a:xfrm>
            <a:off x="2548181" y="3124845"/>
            <a:ext cx="2070961" cy="514351"/>
          </a:xfrm>
          <a:prstGeom prst="wedgeEllipseCallout">
            <a:avLst>
              <a:gd name="adj1" fmla="val 54099"/>
              <a:gd name="adj2" fmla="val -135311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Plastic cover</a:t>
            </a:r>
          </a:p>
        </p:txBody>
      </p:sp>
      <p:sp>
        <p:nvSpPr>
          <p:cNvPr id="19" name="Oval Callout 18"/>
          <p:cNvSpPr/>
          <p:nvPr/>
        </p:nvSpPr>
        <p:spPr>
          <a:xfrm>
            <a:off x="5790878" y="990600"/>
            <a:ext cx="2070961" cy="429674"/>
          </a:xfrm>
          <a:prstGeom prst="wedgeEllipseCallout">
            <a:avLst>
              <a:gd name="adj1" fmla="val 54847"/>
              <a:gd name="adj2" fmla="val 11028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Insulator</a:t>
            </a:r>
          </a:p>
        </p:txBody>
      </p:sp>
    </p:spTree>
    <p:extLst>
      <p:ext uri="{BB962C8B-B14F-4D97-AF65-F5344CB8AC3E}">
        <p14:creationId xmlns:p14="http://schemas.microsoft.com/office/powerpoint/2010/main" val="291335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349EE1-A73A-5345-A3F2-AB5EAB5BF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80" y="342900"/>
            <a:ext cx="12060820" cy="728663"/>
          </a:xfrm>
        </p:spPr>
        <p:txBody>
          <a:bodyPr>
            <a:normAutofit/>
          </a:bodyPr>
          <a:lstStyle/>
          <a:p>
            <a:r>
              <a:rPr lang="en-US" dirty="0"/>
              <a:t>Coaxial Cable – Cont.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233091-5839-D64C-BF80-6BD93DB35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1385888"/>
            <a:ext cx="11929641" cy="6890038"/>
          </a:xfrm>
        </p:spPr>
        <p:txBody>
          <a:bodyPr/>
          <a:lstStyle/>
          <a:p>
            <a:r>
              <a:rPr lang="en-US" dirty="0"/>
              <a:t>Used in </a:t>
            </a:r>
            <a:r>
              <a:rPr lang="en-US" dirty="0">
                <a:solidFill>
                  <a:srgbClr val="C00000"/>
                </a:solidFill>
              </a:rPr>
              <a:t>television</a:t>
            </a:r>
            <a:r>
              <a:rPr lang="en-US" dirty="0"/>
              <a:t>, long distance </a:t>
            </a:r>
            <a:r>
              <a:rPr lang="en-US" dirty="0">
                <a:solidFill>
                  <a:srgbClr val="C00000"/>
                </a:solidFill>
              </a:rPr>
              <a:t>telephone transmission</a:t>
            </a:r>
            <a:r>
              <a:rPr lang="en-US" dirty="0"/>
              <a:t>.</a:t>
            </a:r>
          </a:p>
          <a:p>
            <a:pPr lvl="0"/>
            <a:r>
              <a:rPr lang="en-IN" dirty="0"/>
              <a:t>It has </a:t>
            </a:r>
            <a:r>
              <a:rPr lang="en-IN" dirty="0">
                <a:solidFill>
                  <a:srgbClr val="C00000"/>
                </a:solidFill>
              </a:rPr>
              <a:t>excellent noise immunity</a:t>
            </a:r>
            <a:r>
              <a:rPr lang="en-IN" dirty="0"/>
              <a:t>.</a:t>
            </a:r>
          </a:p>
          <a:p>
            <a:r>
              <a:rPr lang="en-IN" dirty="0"/>
              <a:t>It has a </a:t>
            </a:r>
            <a:r>
              <a:rPr lang="en-IN" dirty="0">
                <a:solidFill>
                  <a:srgbClr val="C00000"/>
                </a:solidFill>
              </a:rPr>
              <a:t>higher frequency </a:t>
            </a:r>
            <a:r>
              <a:rPr lang="en-IN" dirty="0"/>
              <a:t>as compared to Twisted pair cable.</a:t>
            </a:r>
          </a:p>
          <a:p>
            <a:r>
              <a:rPr lang="en-IN" dirty="0"/>
              <a:t>Coaxial cable is of two types: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Baseband transmission: </a:t>
            </a:r>
          </a:p>
          <a:p>
            <a:pPr lvl="1"/>
            <a:r>
              <a:rPr lang="en-IN" dirty="0"/>
              <a:t>It is defined as the process of transmitting a </a:t>
            </a:r>
            <a:r>
              <a:rPr lang="en-IN" dirty="0">
                <a:solidFill>
                  <a:srgbClr val="C00000"/>
                </a:solidFill>
              </a:rPr>
              <a:t>single signal </a:t>
            </a:r>
            <a:r>
              <a:rPr lang="en-IN" dirty="0"/>
              <a:t>at high speed.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Broadband transmission: </a:t>
            </a:r>
          </a:p>
          <a:p>
            <a:pPr lvl="1"/>
            <a:r>
              <a:rPr lang="en-IN" dirty="0"/>
              <a:t>It is defined as the process of transmitting </a:t>
            </a:r>
            <a:r>
              <a:rPr lang="en-IN" dirty="0">
                <a:solidFill>
                  <a:srgbClr val="C00000"/>
                </a:solidFill>
              </a:rPr>
              <a:t>multiple signals </a:t>
            </a:r>
            <a:r>
              <a:rPr lang="en-IN" dirty="0"/>
              <a:t>simultaneously.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34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2768</Words>
  <Application>Microsoft Office PowerPoint</Application>
  <PresentationFormat>Widescreen</PresentationFormat>
  <Paragraphs>460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Open Sans Semibold</vt:lpstr>
      <vt:lpstr>Times New Roman</vt:lpstr>
      <vt:lpstr>Wingdings 3</vt:lpstr>
      <vt:lpstr>Office Theme</vt:lpstr>
      <vt:lpstr>Unit-3 Physical Layer</vt:lpstr>
      <vt:lpstr>Transmission Media</vt:lpstr>
      <vt:lpstr>Guided Media </vt:lpstr>
      <vt:lpstr>Twisted Pair Cable</vt:lpstr>
      <vt:lpstr>Twisted Pair Cable - Cont.</vt:lpstr>
      <vt:lpstr>Unshielded Twisted Pair Cable</vt:lpstr>
      <vt:lpstr>Shielded Twisted Pair Cable</vt:lpstr>
      <vt:lpstr>Coaxial Cable</vt:lpstr>
      <vt:lpstr>Coaxial Cable – Cont. </vt:lpstr>
      <vt:lpstr>Coaxial Cable – Cont. </vt:lpstr>
      <vt:lpstr>Fiber Optic Cable</vt:lpstr>
      <vt:lpstr>Fiber Optic Cable – Cont.</vt:lpstr>
      <vt:lpstr>Fiber Optic Cable – Cont.</vt:lpstr>
      <vt:lpstr>Fiber Optic Cable – Cont.</vt:lpstr>
      <vt:lpstr>Fiber Optic Cable – Advantages</vt:lpstr>
      <vt:lpstr>Unguided Media</vt:lpstr>
      <vt:lpstr>Radio Wave</vt:lpstr>
      <vt:lpstr>Radio Wave – Cont.</vt:lpstr>
      <vt:lpstr>Microwave</vt:lpstr>
      <vt:lpstr>Microwave - Characteristics</vt:lpstr>
      <vt:lpstr>Microwave – Cont.</vt:lpstr>
      <vt:lpstr>Terrestrial Microwave Transmission</vt:lpstr>
      <vt:lpstr>Satellite Microwave Communication – Cont.</vt:lpstr>
      <vt:lpstr>Infrared wave</vt:lpstr>
      <vt:lpstr>Infrared Wave - Characteristics</vt:lpstr>
      <vt:lpstr>Network Interface Card (NIC)</vt:lpstr>
      <vt:lpstr>Types of Network Interface Cards</vt:lpstr>
      <vt:lpstr>Repeater </vt:lpstr>
      <vt:lpstr>Hub</vt:lpstr>
      <vt:lpstr>Types of Hub</vt:lpstr>
      <vt:lpstr>Types of Hub</vt:lpstr>
      <vt:lpstr>Types of Hub</vt:lpstr>
      <vt:lpstr>Bridge </vt:lpstr>
      <vt:lpstr>Bridge </vt:lpstr>
      <vt:lpstr>Types of Bridges</vt:lpstr>
      <vt:lpstr>Types of Bridges</vt:lpstr>
      <vt:lpstr>Uses of Bridge</vt:lpstr>
      <vt:lpstr>Switch  </vt:lpstr>
      <vt:lpstr>Features of Switches  </vt:lpstr>
      <vt:lpstr>Types of Switches</vt:lpstr>
      <vt:lpstr>Types of Switches</vt:lpstr>
      <vt:lpstr>Types of Switches</vt:lpstr>
      <vt:lpstr>Types of Switches</vt:lpstr>
      <vt:lpstr>Types of Switches</vt:lpstr>
      <vt:lpstr>Router</vt:lpstr>
      <vt:lpstr>Router</vt:lpstr>
      <vt:lpstr>Types of Router</vt:lpstr>
      <vt:lpstr>Types of Router</vt:lpstr>
      <vt:lpstr>Gateway</vt:lpstr>
      <vt:lpstr>Features of Gateway</vt:lpstr>
      <vt:lpstr>Types of Gateway</vt:lpstr>
      <vt:lpstr>Types of Gateway</vt:lpstr>
      <vt:lpstr>Types of Gateway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 Physical Layer</dc:title>
  <dc:creator>Admin</dc:creator>
  <cp:lastModifiedBy>Admin</cp:lastModifiedBy>
  <cp:revision>46</cp:revision>
  <dcterms:created xsi:type="dcterms:W3CDTF">2025-01-09T11:23:01Z</dcterms:created>
  <dcterms:modified xsi:type="dcterms:W3CDTF">2025-01-23T10:33:12Z</dcterms:modified>
</cp:coreProperties>
</file>