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80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7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0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6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2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CEF3-A498-4B11-97AD-44D4EFF8AF6B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808C-5C76-4270-A03E-CC0CC6E80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5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Unit-2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7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1"/>
            <a:ext cx="12034837" cy="711200"/>
          </a:xfrm>
        </p:spPr>
        <p:txBody>
          <a:bodyPr>
            <a:normAutofit fontScale="90000"/>
          </a:bodyPr>
          <a:lstStyle/>
          <a:p>
            <a:r>
              <a:rPr lang="en-US" dirty="0"/>
              <a:t>Open Systems Interconnect (OSI) OSI Reference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85" y="1396950"/>
            <a:ext cx="8806596" cy="465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57224" y="36871"/>
            <a:ext cx="10915651" cy="67433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Physical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2925" y="1153270"/>
            <a:ext cx="11215688" cy="5300739"/>
          </a:xfrm>
        </p:spPr>
        <p:txBody>
          <a:bodyPr rtlCol="0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algn="just">
              <a:defRPr/>
            </a:pPr>
            <a:r>
              <a:rPr lang="en-US" dirty="0"/>
              <a:t>The physical layer is responsible for </a:t>
            </a:r>
            <a:r>
              <a:rPr lang="en-US" dirty="0">
                <a:solidFill>
                  <a:schemeClr val="accent6"/>
                </a:solidFill>
              </a:rPr>
              <a:t>movements of individual bits </a:t>
            </a:r>
            <a:r>
              <a:rPr lang="en-US" dirty="0"/>
              <a:t>from one hop (node) to the next.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2213" y="1428749"/>
            <a:ext cx="7874993" cy="255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2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342899"/>
            <a:ext cx="11072812" cy="842963"/>
          </a:xfrm>
        </p:spPr>
        <p:txBody>
          <a:bodyPr>
            <a:normAutofit/>
          </a:bodyPr>
          <a:lstStyle/>
          <a:p>
            <a:r>
              <a:rPr lang="en-US" dirty="0"/>
              <a:t>Physical Layer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517826" y="1443038"/>
            <a:ext cx="10332806" cy="4357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the </a:t>
            </a:r>
            <a:r>
              <a:rPr lang="en-US" b="1" dirty="0">
                <a:solidFill>
                  <a:schemeClr val="accent6"/>
                </a:solidFill>
              </a:rPr>
              <a:t>lowest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layer</a:t>
            </a:r>
            <a:r>
              <a:rPr lang="en-US" dirty="0"/>
              <a:t> of the OSI model.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accent6"/>
                </a:solidFill>
              </a:rPr>
              <a:t>responsible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dirty="0"/>
              <a:t> the actual </a:t>
            </a:r>
            <a:r>
              <a:rPr lang="en-US" b="1" dirty="0">
                <a:solidFill>
                  <a:schemeClr val="accent6"/>
                </a:solidFill>
              </a:rPr>
              <a:t>physical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connection</a:t>
            </a:r>
            <a:r>
              <a:rPr lang="en-US" dirty="0"/>
              <a:t> between the devices. 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establishes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maintains</a:t>
            </a:r>
            <a:r>
              <a:rPr lang="en-US" dirty="0"/>
              <a:t> and deactivates the </a:t>
            </a:r>
            <a:r>
              <a:rPr lang="en-US" b="1" dirty="0">
                <a:solidFill>
                  <a:schemeClr val="accent6"/>
                </a:solidFill>
              </a:rPr>
              <a:t>physical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connection</a:t>
            </a:r>
            <a:r>
              <a:rPr lang="en-US" dirty="0"/>
              <a:t>.</a:t>
            </a:r>
          </a:p>
          <a:p>
            <a:r>
              <a:rPr lang="en-US" dirty="0"/>
              <a:t>The physical layer contains information in the form of</a:t>
            </a:r>
            <a:r>
              <a:rPr lang="en-US" b="1" dirty="0"/>
              <a:t> </a:t>
            </a:r>
            <a:r>
              <a:rPr lang="en-US" b="1" dirty="0">
                <a:solidFill>
                  <a:schemeClr val="accent6"/>
                </a:solidFill>
              </a:rPr>
              <a:t>bits</a:t>
            </a:r>
            <a:r>
              <a:rPr lang="en-US" b="1" dirty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The main functionality of the physical layer is to transmit the </a:t>
            </a:r>
            <a:r>
              <a:rPr lang="en-US" b="1" dirty="0">
                <a:solidFill>
                  <a:schemeClr val="accent6"/>
                </a:solidFill>
              </a:rPr>
              <a:t>individual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bits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from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node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another</a:t>
            </a:r>
            <a:r>
              <a:rPr lang="en-US" dirty="0"/>
              <a:t> node.</a:t>
            </a:r>
          </a:p>
          <a:p>
            <a:r>
              <a:rPr lang="en-US" dirty="0"/>
              <a:t>This layer will get the signal and send it to the Data Link layer. </a:t>
            </a:r>
          </a:p>
          <a:p>
            <a:r>
              <a:rPr lang="en-US" dirty="0"/>
              <a:t>Hub, Repeater, Modem, Cables are Physical Layer devices</a:t>
            </a:r>
          </a:p>
        </p:txBody>
      </p:sp>
    </p:spTree>
    <p:extLst>
      <p:ext uri="{BB962C8B-B14F-4D97-AF65-F5344CB8AC3E}">
        <p14:creationId xmlns:p14="http://schemas.microsoft.com/office/powerpoint/2010/main" val="199942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85761"/>
            <a:ext cx="11777662" cy="711200"/>
          </a:xfrm>
        </p:spPr>
        <p:txBody>
          <a:bodyPr/>
          <a:lstStyle/>
          <a:p>
            <a:r>
              <a:rPr lang="en-US" dirty="0"/>
              <a:t>Functions of a Physical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C25AA9-337F-244B-AE18-4FAE0C27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41" y="1149204"/>
            <a:ext cx="11761880" cy="559056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Line Configuration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It defines the way how two or more devices can be connected physically.</a:t>
            </a:r>
          </a:p>
          <a:p>
            <a:r>
              <a:rPr lang="en-US" b="1" dirty="0">
                <a:solidFill>
                  <a:schemeClr val="accent6"/>
                </a:solidFill>
              </a:rPr>
              <a:t>Signals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It determines the type of the signal used for transmitting the information.</a:t>
            </a:r>
          </a:p>
          <a:p>
            <a:pPr lvl="0" fontAlgn="base"/>
            <a:r>
              <a:rPr lang="en-US" b="1" dirty="0">
                <a:solidFill>
                  <a:schemeClr val="accent6"/>
                </a:solidFill>
              </a:rPr>
              <a:t>Bit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synchronization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lvl="1" fontAlgn="base"/>
            <a:r>
              <a:rPr lang="en-US" dirty="0"/>
              <a:t>It provides the synchronization of the bits by providing a clock. This clock controls both sender and receiver thus providing synchronization at bit level.</a:t>
            </a:r>
          </a:p>
          <a:p>
            <a:pPr lvl="0" fontAlgn="base"/>
            <a:r>
              <a:rPr lang="en-US" b="1" dirty="0">
                <a:solidFill>
                  <a:schemeClr val="accent6"/>
                </a:solidFill>
              </a:rPr>
              <a:t>Bit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rate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control</a:t>
            </a:r>
            <a:r>
              <a:rPr lang="en-US" b="1" dirty="0"/>
              <a:t>:</a:t>
            </a:r>
            <a:r>
              <a:rPr lang="en-US" dirty="0"/>
              <a:t> </a:t>
            </a:r>
          </a:p>
          <a:p>
            <a:pPr lvl="1" fontAlgn="base"/>
            <a:r>
              <a:rPr lang="en-US" dirty="0"/>
              <a:t>It also defines the transmission rate i.e. the number of bits sent per second.</a:t>
            </a:r>
          </a:p>
          <a:p>
            <a:pPr lvl="0" fontAlgn="base"/>
            <a:r>
              <a:rPr lang="en-US" b="1" dirty="0">
                <a:solidFill>
                  <a:schemeClr val="accent6"/>
                </a:solidFill>
              </a:rPr>
              <a:t>Physical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topologies</a:t>
            </a:r>
            <a:r>
              <a:rPr lang="en-US" b="1" dirty="0"/>
              <a:t>:</a:t>
            </a:r>
            <a:r>
              <a:rPr lang="en-US" dirty="0"/>
              <a:t> </a:t>
            </a:r>
          </a:p>
          <a:p>
            <a:pPr lvl="1" fontAlgn="base"/>
            <a:r>
              <a:rPr lang="en-US" dirty="0"/>
              <a:t>It specifies the way in which the different, devices/nodes are arranged in a network i.e. bus, star, or mesh topology.</a:t>
            </a:r>
          </a:p>
          <a:p>
            <a:pPr lvl="0" fontAlgn="base"/>
            <a:r>
              <a:rPr lang="en-US" b="1" dirty="0">
                <a:solidFill>
                  <a:schemeClr val="accent6"/>
                </a:solidFill>
              </a:rPr>
              <a:t>Transmission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mode</a:t>
            </a:r>
            <a:r>
              <a:rPr lang="en-US" b="1" dirty="0"/>
              <a:t>:</a:t>
            </a:r>
            <a:r>
              <a:rPr lang="en-US" dirty="0"/>
              <a:t> </a:t>
            </a:r>
          </a:p>
          <a:p>
            <a:pPr lvl="1" fontAlgn="base"/>
            <a:r>
              <a:rPr lang="en-US" dirty="0"/>
              <a:t>It also defines the way in which the data flows between the two connected devices. </a:t>
            </a:r>
          </a:p>
          <a:p>
            <a:pPr lvl="1" fontAlgn="base"/>
            <a:r>
              <a:rPr lang="en-US" dirty="0"/>
              <a:t>The various transmission modes possible are Simplex, half-duplex and full-duplex.</a:t>
            </a:r>
          </a:p>
        </p:txBody>
      </p:sp>
    </p:spTree>
    <p:extLst>
      <p:ext uri="{BB962C8B-B14F-4D97-AF65-F5344CB8AC3E}">
        <p14:creationId xmlns:p14="http://schemas.microsoft.com/office/powerpoint/2010/main" val="18080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4AECB2-AB1A-E046-8CD6-B082A01C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4" y="62827"/>
            <a:ext cx="10858499" cy="95158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Physical Layer – </a:t>
            </a:r>
            <a:r>
              <a:rPr lang="en-US" altLang="en-US" dirty="0" err="1">
                <a:ea typeface="Open Sans Semibold" charset="0"/>
                <a:cs typeface="Open Sans Semibold" charset="0"/>
              </a:rPr>
              <a:t>Cont</a:t>
            </a:r>
            <a:r>
              <a:rPr lang="en-US" altLang="en-US" dirty="0">
                <a:ea typeface="Open Sans Semibold" charset="0"/>
                <a:cs typeface="Open Sans Semibold" charset="0"/>
              </a:rPr>
              <a:t>…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9997FD-E98A-FC47-A756-0EE086C9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57313"/>
            <a:ext cx="11929641" cy="4757737"/>
          </a:xfrm>
        </p:spPr>
        <p:txBody>
          <a:bodyPr/>
          <a:lstStyle/>
          <a:p>
            <a:pPr algn="just"/>
            <a:r>
              <a:rPr lang="en-US" dirty="0"/>
              <a:t>Carries the bit stream over a physical media.</a:t>
            </a:r>
          </a:p>
          <a:p>
            <a:pPr algn="just"/>
            <a:r>
              <a:rPr lang="en-US" dirty="0"/>
              <a:t>Physical Layer is concerned with:</a:t>
            </a:r>
          </a:p>
          <a:p>
            <a:pPr lvl="1" algn="just"/>
            <a:r>
              <a:rPr lang="en-US" dirty="0"/>
              <a:t>Interface and Medium like guided cables</a:t>
            </a:r>
          </a:p>
          <a:p>
            <a:pPr lvl="1" algn="just"/>
            <a:r>
              <a:rPr lang="en-US" dirty="0"/>
              <a:t>Representation of bits </a:t>
            </a:r>
          </a:p>
          <a:p>
            <a:pPr lvl="1" algn="just"/>
            <a:r>
              <a:rPr lang="en-US" dirty="0"/>
              <a:t>Data rate </a:t>
            </a:r>
          </a:p>
          <a:p>
            <a:pPr lvl="1" algn="just"/>
            <a:r>
              <a:rPr lang="en-US" dirty="0"/>
              <a:t>Synchronization of bits</a:t>
            </a:r>
          </a:p>
          <a:p>
            <a:pPr lvl="1" algn="just"/>
            <a:r>
              <a:rPr lang="en-US" dirty="0"/>
              <a:t>Line configuration</a:t>
            </a:r>
          </a:p>
          <a:p>
            <a:pPr lvl="1" algn="just"/>
            <a:r>
              <a:rPr lang="en-US" dirty="0"/>
              <a:t>Physical topology</a:t>
            </a:r>
          </a:p>
          <a:p>
            <a:pPr lvl="1" algn="just"/>
            <a:r>
              <a:rPr lang="en-US" dirty="0"/>
              <a:t>Transmission mode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1513" y="62827"/>
            <a:ext cx="10861192" cy="108017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Data Link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1513" y="1357313"/>
            <a:ext cx="10744200" cy="5096696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sz="2775" dirty="0"/>
          </a:p>
          <a:p>
            <a:pPr algn="just">
              <a:defRPr/>
            </a:pPr>
            <a:r>
              <a:rPr lang="en-US" altLang="en-US" dirty="0"/>
              <a:t>The data link layer is responsible for </a:t>
            </a:r>
            <a:r>
              <a:rPr lang="en-US" altLang="en-US" dirty="0">
                <a:solidFill>
                  <a:srgbClr val="C00000"/>
                </a:solidFill>
              </a:rPr>
              <a:t>moving frames </a:t>
            </a:r>
            <a:r>
              <a:rPr lang="en-US" altLang="en-US" dirty="0"/>
              <a:t>from one hop (node) to the next.</a:t>
            </a:r>
            <a:endParaRPr lang="en-IN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2621" y="1714500"/>
            <a:ext cx="7178860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4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01" y="1"/>
            <a:ext cx="11233224" cy="711200"/>
          </a:xfrm>
        </p:spPr>
        <p:txBody>
          <a:bodyPr/>
          <a:lstStyle/>
          <a:p>
            <a:r>
              <a:rPr lang="en-US" dirty="0"/>
              <a:t>Data-Link Layer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B03937-5BD9-F744-A5FD-FB6819A7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01" y="863444"/>
            <a:ext cx="11233224" cy="559056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This layer is </a:t>
            </a:r>
            <a:r>
              <a:rPr lang="en-US" b="1" dirty="0">
                <a:solidFill>
                  <a:schemeClr val="accent6"/>
                </a:solidFill>
              </a:rPr>
              <a:t>responsible</a:t>
            </a:r>
            <a:r>
              <a:rPr lang="en-US" dirty="0"/>
              <a:t> for the </a:t>
            </a:r>
            <a:r>
              <a:rPr lang="en-US" b="1" dirty="0">
                <a:solidFill>
                  <a:schemeClr val="accent6"/>
                </a:solidFill>
              </a:rPr>
              <a:t>error-free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transfer</a:t>
            </a:r>
            <a:r>
              <a:rPr lang="en-US" dirty="0"/>
              <a:t> of data frames.</a:t>
            </a:r>
          </a:p>
          <a:p>
            <a:pPr algn="just"/>
            <a:r>
              <a:rPr lang="en-US" dirty="0"/>
              <a:t>It provides </a:t>
            </a:r>
            <a:r>
              <a:rPr lang="en-US" i="1" dirty="0"/>
              <a:t>hop-to-hop delivery.</a:t>
            </a:r>
            <a:endParaRPr lang="en-US" dirty="0"/>
          </a:p>
          <a:p>
            <a:pPr algn="just"/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defines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/>
                </a:solidFill>
              </a:rPr>
              <a:t>format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/>
                </a:solidFill>
              </a:rPr>
              <a:t>data</a:t>
            </a:r>
            <a:r>
              <a:rPr lang="en-US" dirty="0"/>
              <a:t> on the network.</a:t>
            </a:r>
          </a:p>
          <a:p>
            <a:pPr algn="just"/>
            <a:r>
              <a:rPr lang="en-US" dirty="0"/>
              <a:t>It provides a </a:t>
            </a:r>
            <a:r>
              <a:rPr lang="en-US" b="1" dirty="0">
                <a:solidFill>
                  <a:schemeClr val="accent6"/>
                </a:solidFill>
              </a:rPr>
              <a:t>reliable</a:t>
            </a:r>
            <a:r>
              <a:rPr lang="en-US" dirty="0"/>
              <a:t> and efficient </a:t>
            </a:r>
            <a:r>
              <a:rPr lang="en-US" b="1" dirty="0">
                <a:solidFill>
                  <a:schemeClr val="accent6"/>
                </a:solidFill>
              </a:rPr>
              <a:t>communication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is mainly responsible for the </a:t>
            </a:r>
            <a:r>
              <a:rPr lang="en-US" b="1" dirty="0">
                <a:solidFill>
                  <a:schemeClr val="accent6"/>
                </a:solidFill>
              </a:rPr>
              <a:t>unique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identification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of</a:t>
            </a:r>
            <a:r>
              <a:rPr lang="en-US" dirty="0"/>
              <a:t> each </a:t>
            </a:r>
            <a:r>
              <a:rPr lang="en-US" b="1" dirty="0">
                <a:solidFill>
                  <a:schemeClr val="accent6"/>
                </a:solidFill>
              </a:rPr>
              <a:t>device</a:t>
            </a:r>
            <a:r>
              <a:rPr lang="en-US" dirty="0"/>
              <a:t> that resides on a local network.</a:t>
            </a:r>
          </a:p>
          <a:p>
            <a:pPr algn="just"/>
            <a:r>
              <a:rPr lang="en-US" dirty="0"/>
              <a:t>When a packet arrives in a network, it is the responsibility of DLL to </a:t>
            </a:r>
            <a:r>
              <a:rPr lang="en-US" b="1" dirty="0">
                <a:solidFill>
                  <a:schemeClr val="accent6"/>
                </a:solidFill>
              </a:rPr>
              <a:t>transmit</a:t>
            </a:r>
            <a:r>
              <a:rPr lang="en-US" dirty="0"/>
              <a:t> it </a:t>
            </a:r>
            <a:r>
              <a:rPr lang="en-US" b="1" dirty="0">
                <a:solidFill>
                  <a:schemeClr val="accent6"/>
                </a:solidFill>
              </a:rPr>
              <a:t>to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/>
                </a:solidFill>
              </a:rPr>
              <a:t>Host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using</a:t>
            </a:r>
            <a:r>
              <a:rPr lang="en-US" dirty="0"/>
              <a:t> its </a:t>
            </a:r>
            <a:r>
              <a:rPr lang="en-US" b="1" dirty="0">
                <a:solidFill>
                  <a:schemeClr val="accent6"/>
                </a:solidFill>
              </a:rPr>
              <a:t>MAC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address</a:t>
            </a:r>
          </a:p>
          <a:p>
            <a:pPr algn="just"/>
            <a:r>
              <a:rPr lang="en-US" i="1" dirty="0"/>
              <a:t>Packet in Data Link layer is referred to as </a:t>
            </a:r>
            <a:r>
              <a:rPr lang="en-US" b="1" dirty="0">
                <a:solidFill>
                  <a:schemeClr val="accent6"/>
                </a:solidFill>
              </a:rPr>
              <a:t>Frame</a:t>
            </a:r>
          </a:p>
          <a:p>
            <a:pPr algn="just"/>
            <a:r>
              <a:rPr lang="en-US" dirty="0"/>
              <a:t>Data Link layer is handled by the NIC (Network Interface Card) and device drivers of host machines</a:t>
            </a:r>
          </a:p>
          <a:p>
            <a:pPr algn="just"/>
            <a:r>
              <a:rPr lang="en-US" dirty="0"/>
              <a:t>Switch &amp; Bridge are Data Link Layer devices.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6469"/>
            <a:ext cx="11906250" cy="967944"/>
          </a:xfrm>
        </p:spPr>
        <p:txBody>
          <a:bodyPr>
            <a:normAutofit/>
          </a:bodyPr>
          <a:lstStyle/>
          <a:p>
            <a:r>
              <a:rPr lang="en-US" dirty="0"/>
              <a:t>Data-Link Layer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13D94E-8A1A-C14C-B003-9BC421FC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228725"/>
            <a:ext cx="11227383" cy="522528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Data Link Layer is divided into two sublayers:</a:t>
            </a:r>
          </a:p>
          <a:p>
            <a:pPr algn="just"/>
            <a:r>
              <a:rPr lang="en-US" sz="2800" b="1" dirty="0">
                <a:solidFill>
                  <a:schemeClr val="accent6"/>
                </a:solidFill>
              </a:rPr>
              <a:t>Logical Link Control Layer</a:t>
            </a:r>
          </a:p>
          <a:p>
            <a:pPr lvl="1" algn="just"/>
            <a:r>
              <a:rPr lang="en-US" dirty="0"/>
              <a:t>It is responsible for transferring the packets to the Network layer.</a:t>
            </a:r>
          </a:p>
          <a:p>
            <a:pPr lvl="1" algn="just"/>
            <a:r>
              <a:rPr lang="en-US" dirty="0"/>
              <a:t>It identifies the address of the network layer protocol from the header.</a:t>
            </a:r>
          </a:p>
          <a:p>
            <a:pPr lvl="1" algn="just"/>
            <a:r>
              <a:rPr lang="en-US" dirty="0"/>
              <a:t>It also provides flow control.</a:t>
            </a:r>
          </a:p>
          <a:p>
            <a:pPr lvl="1" algn="just"/>
            <a:r>
              <a:rPr lang="en-US" dirty="0"/>
              <a:t>Error detection, using Ethernet trailer field frame check sequence (FCS).</a:t>
            </a:r>
          </a:p>
          <a:p>
            <a:pPr algn="just"/>
            <a:r>
              <a:rPr lang="en-US" sz="2800" b="1" dirty="0">
                <a:solidFill>
                  <a:schemeClr val="accent6"/>
                </a:solidFill>
              </a:rPr>
              <a:t>Media Access Control Layer</a:t>
            </a:r>
          </a:p>
          <a:p>
            <a:pPr lvl="1" algn="just"/>
            <a:r>
              <a:rPr lang="en-US" dirty="0"/>
              <a:t>Provides physical addressing </a:t>
            </a:r>
          </a:p>
          <a:p>
            <a:pPr lvl="1" algn="just"/>
            <a:r>
              <a:rPr lang="en-US" dirty="0"/>
              <a:t>A Media access control layer is a link between the Logical Link Control layer and the network's physical layer.</a:t>
            </a:r>
          </a:p>
          <a:p>
            <a:pPr lvl="1" algn="just"/>
            <a:r>
              <a:rPr lang="en-US" dirty="0"/>
              <a:t>It is used for transferring the packets over the network.</a:t>
            </a:r>
          </a:p>
          <a:p>
            <a:pPr algn="just" fontAlgn="base"/>
            <a:r>
              <a:rPr lang="en-US" dirty="0"/>
              <a:t>The packet received from the Network layer is further divided into frames depending on the frame size of NIC (Network Interface Card). </a:t>
            </a:r>
          </a:p>
          <a:p>
            <a:pPr algn="just" fontAlgn="base"/>
            <a:r>
              <a:rPr lang="en-US" dirty="0"/>
              <a:t>DLL also encapsulates Sender and Receiver’s MAC address in the header.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0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"/>
            <a:ext cx="11517896" cy="1057274"/>
          </a:xfrm>
        </p:spPr>
        <p:txBody>
          <a:bodyPr/>
          <a:lstStyle/>
          <a:p>
            <a:r>
              <a:rPr lang="en-US" dirty="0"/>
              <a:t>Functions of the Data-link layer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20F01C-241A-CE4D-96CF-030F74C8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21" y="1057275"/>
            <a:ext cx="11032892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accent6"/>
                </a:solidFill>
              </a:rPr>
              <a:t>Framing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Framing is a function of the data link layer. </a:t>
            </a:r>
          </a:p>
          <a:p>
            <a:pPr lvl="1" algn="just"/>
            <a:r>
              <a:rPr lang="en-US" dirty="0"/>
              <a:t>The data link layer translates the physical's raw bit stream into packets known as Frames. </a:t>
            </a:r>
          </a:p>
          <a:p>
            <a:pPr lvl="1" algn="just"/>
            <a:r>
              <a:rPr lang="en-US" dirty="0"/>
              <a:t>Breaks messages into frames and reassembles frames into messages</a:t>
            </a:r>
          </a:p>
          <a:p>
            <a:pPr lvl="1" algn="just"/>
            <a:r>
              <a:rPr lang="en-US" dirty="0"/>
              <a:t>Attaching special bit patterns to the beginning and end of the frame.</a:t>
            </a:r>
          </a:p>
          <a:p>
            <a:pPr lvl="1" algn="just"/>
            <a:r>
              <a:rPr lang="en-US" dirty="0"/>
              <a:t>The Data link layer adds the header and trailer to the frame.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Physical Addressing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The Data link layer adds a header to the frame that contains destination and source addresses. </a:t>
            </a:r>
          </a:p>
          <a:p>
            <a:pPr lvl="1" algn="just"/>
            <a:r>
              <a:rPr lang="en-US" dirty="0"/>
              <a:t>The frame is transmitted to the destination address mentioned in the header.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3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42" y="1"/>
            <a:ext cx="11735757" cy="711200"/>
          </a:xfrm>
        </p:spPr>
        <p:txBody>
          <a:bodyPr/>
          <a:lstStyle/>
          <a:p>
            <a:r>
              <a:rPr lang="en-US" dirty="0"/>
              <a:t>Functions of the Data-link layer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456242" y="827843"/>
            <a:ext cx="10945183" cy="5761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6"/>
                </a:solidFill>
              </a:rPr>
              <a:t>Flow Control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It is the main functionality of the Data-link layer. </a:t>
            </a:r>
          </a:p>
          <a:p>
            <a:pPr lvl="1"/>
            <a:r>
              <a:rPr lang="en-US" dirty="0"/>
              <a:t>It is the technique through which the constant data rate is maintained on both the sides so that no data get corrupted. </a:t>
            </a:r>
          </a:p>
          <a:p>
            <a:pPr lvl="1"/>
            <a:r>
              <a:rPr lang="en-US" dirty="0"/>
              <a:t>It keeps a fast transmitter from flooding a slow receiver.</a:t>
            </a:r>
          </a:p>
          <a:p>
            <a:r>
              <a:rPr lang="en-US" b="1" dirty="0">
                <a:solidFill>
                  <a:schemeClr val="accent6"/>
                </a:solidFill>
              </a:rPr>
              <a:t>Error Control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Adding a calculated value CRC (Cyclic Redundancy Check) that is placed to the Data link layer's trailer.</a:t>
            </a:r>
          </a:p>
          <a:p>
            <a:pPr lvl="1"/>
            <a:r>
              <a:rPr lang="en-US" dirty="0"/>
              <a:t>The CRC is added to the message frame before it is sent to the physical layer. </a:t>
            </a:r>
          </a:p>
          <a:p>
            <a:pPr lvl="1"/>
            <a:r>
              <a:rPr lang="en-US" dirty="0"/>
              <a:t>If any error seems to occur, then the receiver sends the acknowledgment for the retransmission of the corrupted frames.</a:t>
            </a:r>
          </a:p>
          <a:p>
            <a:pPr lvl="1"/>
            <a:r>
              <a:rPr lang="en-US" dirty="0"/>
              <a:t>Data link layer provides the mechanism of error control in which it detects and retransmits damaged or lost frames.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Access Control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When two or more devices are connected to the same communication channel, then </a:t>
            </a:r>
          </a:p>
          <a:p>
            <a:pPr lvl="1"/>
            <a:r>
              <a:rPr lang="en-US" dirty="0"/>
              <a:t>The data link layer protocols are used to define which device has control over the communication link at a given time.</a:t>
            </a:r>
          </a:p>
        </p:txBody>
      </p:sp>
    </p:spTree>
    <p:extLst>
      <p:ext uri="{BB962C8B-B14F-4D97-AF65-F5344CB8AC3E}">
        <p14:creationId xmlns:p14="http://schemas.microsoft.com/office/powerpoint/2010/main" val="41847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Protocols are set of rules that help in governing the way a particular technology will function for communication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While surfing user use different networks </a:t>
            </a:r>
            <a:r>
              <a:rPr lang="en-IN" dirty="0"/>
              <a:t>and network </a:t>
            </a:r>
            <a:r>
              <a:rPr lang="en-IN" dirty="0" smtClean="0"/>
              <a:t>protocols.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/>
              <a:t>There are various types of protocols that support a major and compassionate role in communicating with different devices across the network. 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16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6B6E6A-A703-2C47-958F-950CB510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2" y="400050"/>
            <a:ext cx="11806237" cy="928687"/>
          </a:xfrm>
        </p:spPr>
        <p:txBody>
          <a:bodyPr/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Data Link Layer – </a:t>
            </a:r>
            <a:r>
              <a:rPr lang="en-US" altLang="en-US" dirty="0" err="1">
                <a:ea typeface="Open Sans Semibold" charset="0"/>
                <a:cs typeface="Open Sans Semibold" charset="0"/>
              </a:rPr>
              <a:t>Cont</a:t>
            </a:r>
            <a:r>
              <a:rPr lang="en-US" altLang="en-US" dirty="0">
                <a:ea typeface="Open Sans Semibold" charset="0"/>
                <a:cs typeface="Open Sans Semibold" charset="0"/>
              </a:rPr>
              <a:t>…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B41B54-E709-3242-AAA7-6B626AF5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600200"/>
            <a:ext cx="10770183" cy="4853809"/>
          </a:xfrm>
        </p:spPr>
        <p:txBody>
          <a:bodyPr/>
          <a:lstStyle/>
          <a:p>
            <a:r>
              <a:rPr lang="en-US" dirty="0"/>
              <a:t>Data link layer is concerned with:</a:t>
            </a:r>
          </a:p>
          <a:p>
            <a:pPr lvl="1"/>
            <a:r>
              <a:rPr lang="en-US" dirty="0"/>
              <a:t>Framing – divide bits stream into data unit (frame)</a:t>
            </a:r>
          </a:p>
          <a:p>
            <a:pPr lvl="1"/>
            <a:r>
              <a:rPr lang="en-US" dirty="0"/>
              <a:t>Physical addressing</a:t>
            </a:r>
          </a:p>
          <a:p>
            <a:pPr lvl="1"/>
            <a:r>
              <a:rPr lang="en-US" dirty="0"/>
              <a:t>Flow control – avoid over </a:t>
            </a:r>
            <a:r>
              <a:rPr lang="en-IN" dirty="0"/>
              <a:t>overwhelming </a:t>
            </a:r>
            <a:endParaRPr lang="en-US" dirty="0"/>
          </a:p>
          <a:p>
            <a:pPr lvl="1"/>
            <a:r>
              <a:rPr lang="en-US" dirty="0"/>
              <a:t>Error control – bit loses, retransmission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4362" y="300038"/>
            <a:ext cx="11015663" cy="842961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Network Layer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4363" y="1285875"/>
            <a:ext cx="10715626" cy="5168134"/>
          </a:xfrm>
        </p:spPr>
        <p:txBody>
          <a:bodyPr rtlCol="0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 algn="just">
              <a:buNone/>
              <a:defRPr/>
            </a:pPr>
            <a:endParaRPr lang="en-US" dirty="0"/>
          </a:p>
          <a:p>
            <a:pPr algn="just">
              <a:defRPr/>
            </a:pPr>
            <a:r>
              <a:rPr lang="en-US" dirty="0"/>
              <a:t>The network layer is responsible for the </a:t>
            </a:r>
            <a:r>
              <a:rPr lang="en-US" dirty="0">
                <a:solidFill>
                  <a:srgbClr val="C00000"/>
                </a:solidFill>
              </a:rPr>
              <a:t>delivery of individual packets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the source host to the destination host.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9310" y="1828800"/>
            <a:ext cx="794196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9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565" y="1"/>
            <a:ext cx="10342198" cy="885824"/>
          </a:xfrm>
        </p:spPr>
        <p:txBody>
          <a:bodyPr/>
          <a:lstStyle/>
          <a:p>
            <a:r>
              <a:rPr lang="en-US" dirty="0"/>
              <a:t>Functions of Network Layer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968565" y="1040429"/>
            <a:ext cx="10189973" cy="5917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Internetworking</a:t>
            </a:r>
            <a:r>
              <a:rPr lang="en-US" sz="2000" dirty="0"/>
              <a:t>: </a:t>
            </a:r>
          </a:p>
          <a:p>
            <a:pPr lvl="1"/>
            <a:r>
              <a:rPr lang="en-US" dirty="0"/>
              <a:t>An internetworking is the main responsibility of the network layer. </a:t>
            </a:r>
          </a:p>
          <a:p>
            <a:pPr lvl="1"/>
            <a:r>
              <a:rPr lang="en-US" dirty="0"/>
              <a:t>It provides a logical connection between different devices.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Addressing</a:t>
            </a:r>
            <a:r>
              <a:rPr lang="en-US" sz="2000" dirty="0"/>
              <a:t>: </a:t>
            </a:r>
          </a:p>
          <a:p>
            <a:pPr lvl="1"/>
            <a:r>
              <a:rPr lang="en-US" dirty="0"/>
              <a:t>In order to identify each device on internetwork uniquely, the network layer defines an addressing scheme. </a:t>
            </a:r>
          </a:p>
          <a:p>
            <a:pPr lvl="1"/>
            <a:r>
              <a:rPr lang="en-US" dirty="0"/>
              <a:t>A Network layer adds the source and destination IP addresses to the header of the frame. </a:t>
            </a:r>
          </a:p>
          <a:p>
            <a:pPr lvl="1"/>
            <a:r>
              <a:rPr lang="en-US" dirty="0"/>
              <a:t>Addressing is used to identify the device uniquely and universally on the internet.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Routing</a:t>
            </a:r>
            <a:r>
              <a:rPr lang="en-US" sz="2000" dirty="0"/>
              <a:t>: </a:t>
            </a:r>
          </a:p>
          <a:p>
            <a:pPr lvl="1"/>
            <a:r>
              <a:rPr lang="en-US" dirty="0"/>
              <a:t>Routing is the major component of the network layer, and it determines the best optimal path out of the multiple paths from source to the destination.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Packetizing</a:t>
            </a:r>
            <a:r>
              <a:rPr lang="en-US" sz="2000" dirty="0"/>
              <a:t>: </a:t>
            </a:r>
          </a:p>
          <a:p>
            <a:pPr lvl="1"/>
            <a:r>
              <a:rPr lang="en-US" dirty="0"/>
              <a:t>A Network Layer receives the packets from the upper layer and converts them into packets. </a:t>
            </a:r>
          </a:p>
          <a:p>
            <a:pPr lvl="1"/>
            <a:r>
              <a:rPr lang="en-US" dirty="0"/>
              <a:t>This process is known as Packetizing. </a:t>
            </a:r>
          </a:p>
          <a:p>
            <a:pPr lvl="1"/>
            <a:r>
              <a:rPr lang="en-US" dirty="0"/>
              <a:t>It is achieved by internet protocol (IP).</a:t>
            </a:r>
          </a:p>
        </p:txBody>
      </p:sp>
    </p:spTree>
    <p:extLst>
      <p:ext uri="{BB962C8B-B14F-4D97-AF65-F5344CB8AC3E}">
        <p14:creationId xmlns:p14="http://schemas.microsoft.com/office/powerpoint/2010/main" val="19537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9CFC9A-48C3-D549-AD44-485F5A47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57163"/>
            <a:ext cx="11158539" cy="785812"/>
          </a:xfrm>
        </p:spPr>
        <p:txBody>
          <a:bodyPr/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Network Layer – </a:t>
            </a:r>
            <a:r>
              <a:rPr lang="en-US" altLang="en-US" dirty="0" err="1">
                <a:ea typeface="Open Sans Semibold" charset="0"/>
                <a:cs typeface="Open Sans Semibold" charset="0"/>
              </a:rPr>
              <a:t>Cont</a:t>
            </a:r>
            <a:r>
              <a:rPr lang="en-US" altLang="en-US" dirty="0">
                <a:ea typeface="Open Sans Semibold" charset="0"/>
                <a:cs typeface="Open Sans Semibold" charset="0"/>
              </a:rPr>
              <a:t>…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74015C-AC9C-9A4D-AA8A-46DCC9B1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100138"/>
            <a:ext cx="10344150" cy="5353871"/>
          </a:xfrm>
        </p:spPr>
        <p:txBody>
          <a:bodyPr/>
          <a:lstStyle/>
          <a:p>
            <a:pPr algn="just"/>
            <a:r>
              <a:rPr lang="en-US" dirty="0"/>
              <a:t>In this layer, packet is combined with header and data.</a:t>
            </a:r>
          </a:p>
          <a:p>
            <a:pPr algn="just"/>
            <a:r>
              <a:rPr lang="en-US" dirty="0"/>
              <a:t>In case of data link layer, packet delivers on the </a:t>
            </a:r>
            <a:r>
              <a:rPr lang="en-US" dirty="0">
                <a:solidFill>
                  <a:srgbClr val="C00000"/>
                </a:solidFill>
              </a:rPr>
              <a:t>same network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If two </a:t>
            </a:r>
            <a:r>
              <a:rPr lang="en-US" dirty="0">
                <a:solidFill>
                  <a:srgbClr val="C00000"/>
                </a:solidFill>
              </a:rPr>
              <a:t>different networks </a:t>
            </a:r>
            <a:r>
              <a:rPr lang="en-US" dirty="0"/>
              <a:t>are connected then packet is concern with network layer.</a:t>
            </a:r>
          </a:p>
          <a:p>
            <a:pPr algn="just"/>
            <a:r>
              <a:rPr lang="en-US" dirty="0"/>
              <a:t>Network layer is concerned with:</a:t>
            </a:r>
          </a:p>
          <a:p>
            <a:pPr lvl="1" algn="just"/>
            <a:r>
              <a:rPr lang="en-US" dirty="0"/>
              <a:t>Logical addressing e.g. 192.168.1.1 (IP Address)</a:t>
            </a:r>
          </a:p>
          <a:p>
            <a:pPr lvl="1" algn="just"/>
            <a:r>
              <a:rPr lang="en-US" dirty="0"/>
              <a:t>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8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42974" y="514350"/>
            <a:ext cx="11249025" cy="728664"/>
          </a:xfrm>
        </p:spPr>
        <p:txBody>
          <a:bodyPr>
            <a:normAutofit/>
          </a:bodyPr>
          <a:lstStyle/>
          <a:p>
            <a:r>
              <a:rPr lang="en-US" altLang="en-US" dirty="0"/>
              <a:t>Transport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975" y="1243013"/>
            <a:ext cx="10472738" cy="5210996"/>
          </a:xfrm>
        </p:spPr>
        <p:txBody>
          <a:bodyPr rtlCol="0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The transport layer is responsible for the delivery of a message from one process to another.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6"/>
          <p:cNvPicPr>
            <a:picLocks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6000" y="1900238"/>
            <a:ext cx="75600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84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75" y="300037"/>
            <a:ext cx="11110526" cy="985837"/>
          </a:xfrm>
        </p:spPr>
        <p:txBody>
          <a:bodyPr/>
          <a:lstStyle/>
          <a:p>
            <a:r>
              <a:rPr lang="en-US" dirty="0"/>
              <a:t>Functions of Transport Layer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662375" y="1557338"/>
            <a:ext cx="10381863" cy="4672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b="1" dirty="0">
                <a:solidFill>
                  <a:schemeClr val="accent6"/>
                </a:solidFill>
              </a:rPr>
              <a:t>At sender’s side: </a:t>
            </a:r>
          </a:p>
          <a:p>
            <a:pPr lvl="1" fontAlgn="base"/>
            <a:r>
              <a:rPr lang="en-US" dirty="0"/>
              <a:t>Transport layer receives the formatted data from the upper layers, performs </a:t>
            </a:r>
            <a:r>
              <a:rPr lang="en-US" b="1" dirty="0"/>
              <a:t>Segmentation</a:t>
            </a:r>
            <a:r>
              <a:rPr lang="en-US" dirty="0"/>
              <a:t>, </a:t>
            </a:r>
          </a:p>
          <a:p>
            <a:pPr lvl="1" fontAlgn="base"/>
            <a:r>
              <a:rPr lang="en-US" dirty="0"/>
              <a:t>Implements </a:t>
            </a:r>
            <a:r>
              <a:rPr lang="en-US" b="1" dirty="0"/>
              <a:t>Flow &amp; Error control</a:t>
            </a:r>
            <a:r>
              <a:rPr lang="en-US" dirty="0"/>
              <a:t> to ensure proper data transmission. </a:t>
            </a:r>
          </a:p>
          <a:p>
            <a:pPr lvl="1" fontAlgn="base"/>
            <a:r>
              <a:rPr lang="en-US" dirty="0"/>
              <a:t>It also </a:t>
            </a:r>
            <a:r>
              <a:rPr lang="en-US" b="1" dirty="0"/>
              <a:t>adds</a:t>
            </a:r>
            <a:r>
              <a:rPr lang="en-US" dirty="0"/>
              <a:t> </a:t>
            </a:r>
            <a:r>
              <a:rPr lang="en-US" b="1" dirty="0"/>
              <a:t>Source and Destination port numbers </a:t>
            </a:r>
            <a:r>
              <a:rPr lang="en-US" dirty="0"/>
              <a:t>(</a:t>
            </a:r>
            <a:r>
              <a:rPr lang="en-US" i="1" dirty="0"/>
              <a:t>which is associated with the receiver’s application)</a:t>
            </a:r>
            <a:r>
              <a:rPr lang="en-US" dirty="0"/>
              <a:t> in its header and forwards the segmented data to the Network Layer. </a:t>
            </a:r>
          </a:p>
          <a:p>
            <a:pPr lvl="1" fontAlgn="base"/>
            <a:r>
              <a:rPr lang="en-US" dirty="0"/>
              <a:t>Generally, this destination port number is configured, either by default or manually. </a:t>
            </a:r>
          </a:p>
          <a:p>
            <a:pPr lvl="1" fontAlgn="base"/>
            <a:r>
              <a:rPr lang="en-US" dirty="0"/>
              <a:t>For example, a web server typically uses port number 80 by default. </a:t>
            </a:r>
          </a:p>
          <a:p>
            <a:pPr fontAlgn="base"/>
            <a:r>
              <a:rPr lang="en-US" b="1" dirty="0">
                <a:solidFill>
                  <a:schemeClr val="accent6"/>
                </a:solidFill>
              </a:rPr>
              <a:t>At receiver’s side: </a:t>
            </a:r>
          </a:p>
          <a:p>
            <a:pPr lvl="1" fontAlgn="base"/>
            <a:r>
              <a:rPr lang="en-US" dirty="0"/>
              <a:t>Transport Layer reads the port number from its header and forwards the Data that it has received to the respective application. </a:t>
            </a:r>
          </a:p>
          <a:p>
            <a:pPr lvl="1" fontAlgn="base"/>
            <a:r>
              <a:rPr lang="en-US" dirty="0"/>
              <a:t>It also performs sequencing and reassembling of the segmented data. </a:t>
            </a:r>
          </a:p>
        </p:txBody>
      </p:sp>
    </p:spTree>
    <p:extLst>
      <p:ext uri="{BB962C8B-B14F-4D97-AF65-F5344CB8AC3E}">
        <p14:creationId xmlns:p14="http://schemas.microsoft.com/office/powerpoint/2010/main" val="297665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8C614A-9767-4843-AD3E-E5A4368B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" y="385763"/>
            <a:ext cx="10750125" cy="984521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Transport Layer – </a:t>
            </a:r>
            <a:r>
              <a:rPr lang="en-US" altLang="en-US" dirty="0" err="1">
                <a:ea typeface="Open Sans Semibold" charset="0"/>
                <a:cs typeface="Open Sans Semibold" charset="0"/>
              </a:rPr>
              <a:t>Cont</a:t>
            </a:r>
            <a:r>
              <a:rPr lang="en-US" altLang="en-US" dirty="0">
                <a:ea typeface="Open Sans Semibold" charset="0"/>
                <a:cs typeface="Open Sans Semibold" charset="0"/>
              </a:rPr>
              <a:t>…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65ECC4-F478-3D49-8C81-54B7AF2A8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649256"/>
            <a:ext cx="10344150" cy="4594381"/>
          </a:xfrm>
        </p:spPr>
        <p:txBody>
          <a:bodyPr/>
          <a:lstStyle/>
          <a:p>
            <a:r>
              <a:rPr lang="en-US" dirty="0"/>
              <a:t>This layer ensures that the whole message arrives intact and in order.</a:t>
            </a:r>
          </a:p>
          <a:p>
            <a:r>
              <a:rPr lang="en-US" dirty="0"/>
              <a:t>Transport layer is concerned with:</a:t>
            </a:r>
          </a:p>
          <a:p>
            <a:pPr lvl="1"/>
            <a:r>
              <a:rPr lang="en-US" dirty="0"/>
              <a:t>Service-point addressing (port address)</a:t>
            </a:r>
          </a:p>
          <a:p>
            <a:pPr lvl="1"/>
            <a:r>
              <a:rPr lang="en-US" dirty="0"/>
              <a:t>Segmentation and Reassembly </a:t>
            </a:r>
          </a:p>
          <a:p>
            <a:pPr lvl="1"/>
            <a:r>
              <a:rPr lang="en-US" dirty="0"/>
              <a:t>Connection Control</a:t>
            </a:r>
          </a:p>
          <a:p>
            <a:pPr lvl="1"/>
            <a:r>
              <a:rPr lang="en-US" dirty="0"/>
              <a:t>Flow and Error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9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0086" y="109011"/>
            <a:ext cx="10350761" cy="962552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Session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0087" y="1720346"/>
            <a:ext cx="10244137" cy="4733663"/>
          </a:xfrm>
        </p:spPr>
        <p:txBody>
          <a:bodyPr rtlCol="0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algn="just">
              <a:defRPr/>
            </a:pPr>
            <a:r>
              <a:rPr lang="en-US" altLang="en-US" dirty="0"/>
              <a:t>The session layer is responsible for </a:t>
            </a:r>
            <a:r>
              <a:rPr lang="en-US" altLang="en-US" dirty="0">
                <a:solidFill>
                  <a:srgbClr val="C00000"/>
                </a:solidFill>
              </a:rPr>
              <a:t>dialog control and synchronization</a:t>
            </a:r>
            <a:r>
              <a:rPr lang="en-US" alt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59398" y="1843088"/>
            <a:ext cx="5687767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44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647507" cy="871537"/>
          </a:xfrm>
        </p:spPr>
        <p:txBody>
          <a:bodyPr/>
          <a:lstStyle/>
          <a:p>
            <a:r>
              <a:rPr lang="en-US" dirty="0"/>
              <a:t>Functions of Session layer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323CE3A-BF44-8C4C-BD1D-DFDC9FAC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3" y="1100138"/>
            <a:ext cx="10658475" cy="535387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solidFill>
                  <a:schemeClr val="accent6"/>
                </a:solidFill>
              </a:rPr>
              <a:t>Session establishment, maintenance, and termination: </a:t>
            </a:r>
          </a:p>
          <a:p>
            <a:pPr algn="just"/>
            <a:r>
              <a:rPr lang="en-US" dirty="0"/>
              <a:t>The layer allows the processes to establish, use and terminate a connection.</a:t>
            </a:r>
          </a:p>
          <a:p>
            <a:pPr lvl="0" algn="just"/>
            <a:r>
              <a:rPr lang="en-US" b="1" dirty="0">
                <a:solidFill>
                  <a:schemeClr val="accent6"/>
                </a:solidFill>
              </a:rPr>
              <a:t>Dialog control: </a:t>
            </a:r>
          </a:p>
          <a:p>
            <a:pPr algn="just"/>
            <a:r>
              <a:rPr lang="en-US" dirty="0"/>
              <a:t>Session layer acts as a dialog controller that creates a dialog between two processes.</a:t>
            </a:r>
          </a:p>
          <a:p>
            <a:pPr algn="just"/>
            <a:r>
              <a:rPr lang="en-US" dirty="0"/>
              <a:t>In simple words, it allows the communication between two processes which can be either half-duplex or full-duplex.</a:t>
            </a:r>
          </a:p>
          <a:p>
            <a:pPr lvl="0" algn="just"/>
            <a:r>
              <a:rPr lang="en-US" b="1" dirty="0">
                <a:solidFill>
                  <a:schemeClr val="accent6"/>
                </a:solidFill>
              </a:rPr>
              <a:t>Synchronization:</a:t>
            </a:r>
            <a:r>
              <a:rPr lang="en-US" dirty="0"/>
              <a:t> </a:t>
            </a:r>
          </a:p>
          <a:p>
            <a:pPr algn="just"/>
            <a:r>
              <a:rPr lang="en-US" dirty="0"/>
              <a:t>Session layer adds some </a:t>
            </a:r>
            <a:r>
              <a:rPr lang="en-US" dirty="0">
                <a:solidFill>
                  <a:srgbClr val="C00000"/>
                </a:solidFill>
              </a:rPr>
              <a:t>checkpoints</a:t>
            </a:r>
            <a:r>
              <a:rPr lang="en-US" dirty="0"/>
              <a:t> when transmitting the data in a sequence. </a:t>
            </a:r>
          </a:p>
          <a:p>
            <a:pPr algn="just"/>
            <a:r>
              <a:rPr lang="en-US" dirty="0"/>
              <a:t>If some error occurs in the middle of the transmission of data, then the transmission will take place again from the checkpoint. </a:t>
            </a:r>
          </a:p>
          <a:p>
            <a:pPr algn="just"/>
            <a:r>
              <a:rPr lang="en-US" dirty="0"/>
              <a:t>This process is known as synchronization and recovery.</a:t>
            </a:r>
          </a:p>
          <a:p>
            <a:pPr algn="just"/>
            <a:r>
              <a:rPr lang="en-US" dirty="0"/>
              <a:t>Data loss is avoided by it.</a:t>
            </a:r>
          </a:p>
        </p:txBody>
      </p:sp>
    </p:spTree>
    <p:extLst>
      <p:ext uri="{BB962C8B-B14F-4D97-AF65-F5344CB8AC3E}">
        <p14:creationId xmlns:p14="http://schemas.microsoft.com/office/powerpoint/2010/main" val="301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C420ED1-B1FF-9948-8B7B-687E787C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08267"/>
            <a:ext cx="10189198" cy="124904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Session Layer – </a:t>
            </a:r>
            <a:r>
              <a:rPr lang="en-US" altLang="en-US" dirty="0" err="1">
                <a:ea typeface="Open Sans Semibold" charset="0"/>
                <a:cs typeface="Open Sans Semibold" charset="0"/>
              </a:rPr>
              <a:t>Cont</a:t>
            </a:r>
            <a:r>
              <a:rPr lang="en-US" altLang="en-US" dirty="0">
                <a:ea typeface="Open Sans Semibold" charset="0"/>
                <a:cs typeface="Open Sans Semibold" charset="0"/>
              </a:rPr>
              <a:t>…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6F4DF8-D795-5F49-B8E9-CB3EAEF3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714500"/>
            <a:ext cx="10086976" cy="4739509"/>
          </a:xfrm>
        </p:spPr>
        <p:txBody>
          <a:bodyPr/>
          <a:lstStyle/>
          <a:p>
            <a:pPr algn="just"/>
            <a:r>
              <a:rPr lang="en-US" dirty="0"/>
              <a:t>This layer is network dialog controller – establishes, maintains, synchronizes the interaction among computers.</a:t>
            </a:r>
          </a:p>
          <a:p>
            <a:pPr algn="just"/>
            <a:r>
              <a:rPr lang="en-US" dirty="0"/>
              <a:t>Session layer is concerned with:</a:t>
            </a:r>
          </a:p>
          <a:p>
            <a:pPr lvl="1" algn="just"/>
            <a:r>
              <a:rPr lang="en-US" dirty="0"/>
              <a:t>Dialog control</a:t>
            </a:r>
          </a:p>
          <a:p>
            <a:pPr lvl="1" algn="just"/>
            <a:r>
              <a:rPr lang="en-US" dirty="0"/>
              <a:t>Synchronization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These </a:t>
            </a:r>
            <a:r>
              <a:rPr lang="en-IN" dirty="0"/>
              <a:t>are:</a:t>
            </a:r>
          </a:p>
          <a:p>
            <a:pPr lvl="1"/>
            <a:r>
              <a:rPr lang="en-IN" dirty="0"/>
              <a:t>Transmission Control Protocol (TCP)</a:t>
            </a:r>
          </a:p>
          <a:p>
            <a:pPr lvl="1"/>
            <a:r>
              <a:rPr lang="en-IN" dirty="0"/>
              <a:t>Internet Protocol (IP)</a:t>
            </a:r>
          </a:p>
          <a:p>
            <a:pPr lvl="1"/>
            <a:r>
              <a:rPr lang="en-IN" dirty="0"/>
              <a:t>User Datagram Protocol (UDP)</a:t>
            </a:r>
          </a:p>
          <a:p>
            <a:pPr lvl="1"/>
            <a:r>
              <a:rPr lang="en-IN" dirty="0"/>
              <a:t>Post office Protocol (POP)</a:t>
            </a:r>
          </a:p>
          <a:p>
            <a:pPr lvl="1"/>
            <a:r>
              <a:rPr lang="en-IN" dirty="0"/>
              <a:t>Simple mail transport Protocol (SMTP)</a:t>
            </a:r>
          </a:p>
          <a:p>
            <a:pPr lvl="1"/>
            <a:r>
              <a:rPr lang="en-IN" dirty="0"/>
              <a:t>File Transfer Protocol (FTP)</a:t>
            </a:r>
          </a:p>
          <a:p>
            <a:pPr lvl="1"/>
            <a:r>
              <a:rPr lang="en-IN" dirty="0"/>
              <a:t>Hyper Text Transfer Protocol (HTTP)</a:t>
            </a:r>
          </a:p>
          <a:p>
            <a:pPr lvl="1"/>
            <a:r>
              <a:rPr lang="en-IN" dirty="0"/>
              <a:t>Hyper Text Transfer Protocol Secure (HTTPS)</a:t>
            </a:r>
          </a:p>
          <a:p>
            <a:pPr lvl="1"/>
            <a:r>
              <a:rPr lang="en-IN" dirty="0"/>
              <a:t>Telnet</a:t>
            </a:r>
          </a:p>
          <a:p>
            <a:pPr lvl="1"/>
            <a:r>
              <a:rPr lang="en-IN" dirty="0"/>
              <a:t>Gopher</a:t>
            </a:r>
          </a:p>
        </p:txBody>
      </p:sp>
    </p:spTree>
    <p:extLst>
      <p:ext uri="{BB962C8B-B14F-4D97-AF65-F5344CB8AC3E}">
        <p14:creationId xmlns:p14="http://schemas.microsoft.com/office/powerpoint/2010/main" val="248733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2938" y="314325"/>
            <a:ext cx="10787554" cy="85725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Presentation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5775" y="1335474"/>
            <a:ext cx="10687050" cy="5118535"/>
          </a:xfrm>
        </p:spPr>
        <p:txBody>
          <a:bodyPr rtlCol="0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algn="just">
              <a:defRPr/>
            </a:pPr>
            <a:r>
              <a:rPr lang="en-US" altLang="en-US" dirty="0"/>
              <a:t>The presentation layer is responsible for </a:t>
            </a:r>
            <a:r>
              <a:rPr lang="en-US" altLang="en-US" dirty="0">
                <a:solidFill>
                  <a:srgbClr val="C00000"/>
                </a:solidFill>
              </a:rPr>
              <a:t>translation, compression, and encryption</a:t>
            </a:r>
            <a:r>
              <a:rPr lang="en-US" alt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9644" y="1743074"/>
            <a:ext cx="6730028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63" y="41017"/>
            <a:ext cx="10691649" cy="670184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 Layer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06E4EE0-B436-3442-BB96-103B3D0C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063" y="1185863"/>
            <a:ext cx="10573087" cy="5268146"/>
          </a:xfrm>
        </p:spPr>
        <p:txBody>
          <a:bodyPr/>
          <a:lstStyle/>
          <a:p>
            <a:pPr fontAlgn="base"/>
            <a:r>
              <a:rPr lang="en-US" dirty="0"/>
              <a:t>The presentation layer is also called the </a:t>
            </a:r>
            <a:r>
              <a:rPr lang="en-US" dirty="0">
                <a:solidFill>
                  <a:srgbClr val="C00000"/>
                </a:solidFill>
              </a:rPr>
              <a:t>Translation layer. </a:t>
            </a:r>
          </a:p>
          <a:p>
            <a:pPr algn="just" fontAlgn="base"/>
            <a:r>
              <a:rPr lang="en-US" dirty="0"/>
              <a:t>The data from the application layer is extracted here and manipulated as per the </a:t>
            </a:r>
            <a:r>
              <a:rPr lang="en-US" dirty="0">
                <a:solidFill>
                  <a:srgbClr val="C00000"/>
                </a:solidFill>
              </a:rPr>
              <a:t>required format </a:t>
            </a:r>
            <a:r>
              <a:rPr lang="en-US" dirty="0"/>
              <a:t>to transmit over the network.</a:t>
            </a:r>
          </a:p>
          <a:p>
            <a:pPr lvl="0"/>
            <a:r>
              <a:rPr lang="en-US" dirty="0"/>
              <a:t>This layer is a part of the operating system that </a:t>
            </a:r>
            <a:r>
              <a:rPr lang="en-US" dirty="0">
                <a:solidFill>
                  <a:srgbClr val="C00000"/>
                </a:solidFill>
              </a:rPr>
              <a:t>converts the data from one presentation format to another format.</a:t>
            </a:r>
          </a:p>
          <a:p>
            <a:pPr lvl="0"/>
            <a:r>
              <a:rPr lang="en-US" dirty="0"/>
              <a:t>The Presentation layer is also known as the </a:t>
            </a:r>
            <a:r>
              <a:rPr lang="en-US" dirty="0">
                <a:solidFill>
                  <a:srgbClr val="C00000"/>
                </a:solidFill>
              </a:rPr>
              <a:t>syntax layer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1"/>
            <a:ext cx="11763375" cy="711200"/>
          </a:xfrm>
        </p:spPr>
        <p:txBody>
          <a:bodyPr/>
          <a:lstStyle/>
          <a:p>
            <a:r>
              <a:rPr lang="en-US" dirty="0"/>
              <a:t>Functions of Presentation layer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298321" y="1034736"/>
            <a:ext cx="11094983" cy="5633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chemeClr val="accent6"/>
                </a:solidFill>
              </a:rPr>
              <a:t>Translation: </a:t>
            </a:r>
          </a:p>
          <a:p>
            <a:pPr lvl="1"/>
            <a:r>
              <a:rPr lang="en-US" dirty="0"/>
              <a:t>It acts as a </a:t>
            </a:r>
            <a:r>
              <a:rPr lang="en-US" dirty="0">
                <a:solidFill>
                  <a:srgbClr val="C00000"/>
                </a:solidFill>
              </a:rPr>
              <a:t>data translator </a:t>
            </a:r>
            <a:r>
              <a:rPr lang="en-US" dirty="0"/>
              <a:t>for a network, for example, ASCII to EBCDIC </a:t>
            </a:r>
          </a:p>
          <a:p>
            <a:pPr lvl="1"/>
            <a:r>
              <a:rPr lang="en-US" dirty="0"/>
              <a:t>The processes in two systems </a:t>
            </a:r>
            <a:r>
              <a:rPr lang="en-US" dirty="0">
                <a:solidFill>
                  <a:srgbClr val="C00000"/>
                </a:solidFill>
              </a:rPr>
              <a:t>exchange the information </a:t>
            </a:r>
            <a:r>
              <a:rPr lang="en-US" dirty="0"/>
              <a:t>in the form of character strings, numbers and so on. </a:t>
            </a:r>
          </a:p>
          <a:p>
            <a:pPr lvl="1"/>
            <a:r>
              <a:rPr lang="en-US" dirty="0"/>
              <a:t>Different computers use </a:t>
            </a:r>
            <a:r>
              <a:rPr lang="en-US" dirty="0">
                <a:solidFill>
                  <a:srgbClr val="C00000"/>
                </a:solidFill>
              </a:rPr>
              <a:t>different encoding methods</a:t>
            </a:r>
            <a:r>
              <a:rPr lang="en-US" dirty="0"/>
              <a:t>, the presentation layer handles the </a:t>
            </a:r>
            <a:r>
              <a:rPr lang="en-US" dirty="0">
                <a:solidFill>
                  <a:srgbClr val="C00000"/>
                </a:solidFill>
              </a:rPr>
              <a:t>interoperability</a:t>
            </a:r>
            <a:r>
              <a:rPr lang="en-US" dirty="0"/>
              <a:t> between the different encoding methods. </a:t>
            </a:r>
          </a:p>
          <a:p>
            <a:pPr lvl="1"/>
            <a:r>
              <a:rPr lang="en-US" dirty="0"/>
              <a:t>It converts the data from </a:t>
            </a:r>
            <a:r>
              <a:rPr lang="en-US" dirty="0">
                <a:solidFill>
                  <a:srgbClr val="C00000"/>
                </a:solidFill>
              </a:rPr>
              <a:t>sender-dependent format </a:t>
            </a:r>
            <a:r>
              <a:rPr lang="en-US" dirty="0"/>
              <a:t>into a </a:t>
            </a:r>
            <a:r>
              <a:rPr lang="en-US" dirty="0">
                <a:solidFill>
                  <a:srgbClr val="C00000"/>
                </a:solidFill>
              </a:rPr>
              <a:t>common format </a:t>
            </a:r>
            <a:r>
              <a:rPr lang="en-US" dirty="0"/>
              <a:t>and changes the </a:t>
            </a:r>
            <a:r>
              <a:rPr lang="en-US" dirty="0">
                <a:solidFill>
                  <a:srgbClr val="C00000"/>
                </a:solidFill>
              </a:rPr>
              <a:t>common format into receiver-dependent format</a:t>
            </a:r>
            <a:r>
              <a:rPr lang="en-US" dirty="0"/>
              <a:t> at the receiving end.</a:t>
            </a:r>
          </a:p>
          <a:p>
            <a:pPr lvl="0"/>
            <a:r>
              <a:rPr lang="en-US" b="1" dirty="0">
                <a:solidFill>
                  <a:schemeClr val="accent6"/>
                </a:solidFill>
              </a:rPr>
              <a:t>Encryption: </a:t>
            </a:r>
          </a:p>
          <a:p>
            <a:pPr lvl="1"/>
            <a:r>
              <a:rPr lang="en-US" dirty="0"/>
              <a:t>Encryption is needed to maintain </a:t>
            </a:r>
            <a:r>
              <a:rPr lang="en-US" dirty="0">
                <a:solidFill>
                  <a:srgbClr val="C00000"/>
                </a:solidFill>
              </a:rPr>
              <a:t>privacy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Data </a:t>
            </a:r>
            <a:r>
              <a:rPr lang="en-US" dirty="0">
                <a:solidFill>
                  <a:srgbClr val="C00000"/>
                </a:solidFill>
              </a:rPr>
              <a:t>encryption</a:t>
            </a:r>
            <a:r>
              <a:rPr lang="en-US" dirty="0"/>
              <a:t> translates the data into another form or code.</a:t>
            </a:r>
          </a:p>
          <a:p>
            <a:pPr lvl="1"/>
            <a:r>
              <a:rPr lang="en-US" dirty="0"/>
              <a:t>The encrypted data is known as the </a:t>
            </a:r>
            <a:r>
              <a:rPr lang="en-US" dirty="0" err="1">
                <a:solidFill>
                  <a:srgbClr val="C00000"/>
                </a:solidFill>
              </a:rPr>
              <a:t>ciphertext</a:t>
            </a:r>
            <a:r>
              <a:rPr lang="en-US" dirty="0"/>
              <a:t> and the decrypted data is known as </a:t>
            </a:r>
            <a:r>
              <a:rPr lang="en-US" dirty="0">
                <a:solidFill>
                  <a:srgbClr val="C00000"/>
                </a:solidFill>
              </a:rPr>
              <a:t>plain text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key value is used for encrypting as well as decrypting data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Compression: </a:t>
            </a:r>
          </a:p>
          <a:p>
            <a:pPr lvl="1"/>
            <a:r>
              <a:rPr lang="en-US" dirty="0"/>
              <a:t>Data compression </a:t>
            </a:r>
            <a:r>
              <a:rPr lang="en-US" dirty="0">
                <a:solidFill>
                  <a:srgbClr val="C00000"/>
                </a:solidFill>
              </a:rPr>
              <a:t>reduces the number of bits </a:t>
            </a:r>
            <a:r>
              <a:rPr lang="en-US" dirty="0"/>
              <a:t>that need to be transmitted on the network</a:t>
            </a:r>
          </a:p>
          <a:p>
            <a:pPr lvl="1"/>
            <a:r>
              <a:rPr lang="en-US" dirty="0"/>
              <a:t>Data compression is very important in multimedia such as text, audio, video.</a:t>
            </a:r>
          </a:p>
        </p:txBody>
      </p:sp>
    </p:spTree>
    <p:extLst>
      <p:ext uri="{BB962C8B-B14F-4D97-AF65-F5344CB8AC3E}">
        <p14:creationId xmlns:p14="http://schemas.microsoft.com/office/powerpoint/2010/main" val="22543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B2645-5A5F-364B-B23E-42314C89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271463"/>
            <a:ext cx="10752066" cy="814386"/>
          </a:xfrm>
        </p:spPr>
        <p:txBody>
          <a:bodyPr/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Presentation Layer – </a:t>
            </a:r>
            <a:r>
              <a:rPr lang="en-US" altLang="en-US" dirty="0" err="1">
                <a:ea typeface="Open Sans Semibold" charset="0"/>
                <a:cs typeface="Open Sans Semibold" charset="0"/>
              </a:rPr>
              <a:t>Cont</a:t>
            </a:r>
            <a:r>
              <a:rPr lang="en-US" altLang="en-US" dirty="0">
                <a:ea typeface="Open Sans Semibold" charset="0"/>
                <a:cs typeface="Open Sans Semibold" charset="0"/>
              </a:rPr>
              <a:t>…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DE5090-98C8-0044-8EF5-5FE0C53FA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71600"/>
            <a:ext cx="10870195" cy="5082409"/>
          </a:xfrm>
        </p:spPr>
        <p:txBody>
          <a:bodyPr/>
          <a:lstStyle/>
          <a:p>
            <a:pPr algn="just"/>
            <a:r>
              <a:rPr lang="en-US" dirty="0"/>
              <a:t>This layer is concerned with the syntax which refers to order in which data is presented and semantics helps in interpreting a particular pattern.</a:t>
            </a:r>
          </a:p>
          <a:p>
            <a:pPr algn="just"/>
            <a:r>
              <a:rPr lang="en-US" dirty="0"/>
              <a:t>Presentation layer is responsible for:</a:t>
            </a:r>
          </a:p>
          <a:p>
            <a:pPr lvl="1" algn="just"/>
            <a:r>
              <a:rPr lang="en-US" dirty="0"/>
              <a:t>Translation</a:t>
            </a:r>
          </a:p>
          <a:p>
            <a:pPr lvl="1" algn="just"/>
            <a:r>
              <a:rPr lang="en-US" dirty="0"/>
              <a:t>Encryption</a:t>
            </a:r>
          </a:p>
          <a:p>
            <a:pPr lvl="1" algn="just"/>
            <a:r>
              <a:rPr lang="en-US" dirty="0"/>
              <a:t>Compression</a:t>
            </a:r>
          </a:p>
        </p:txBody>
      </p:sp>
    </p:spTree>
    <p:extLst>
      <p:ext uri="{BB962C8B-B14F-4D97-AF65-F5344CB8AC3E}">
        <p14:creationId xmlns:p14="http://schemas.microsoft.com/office/powerpoint/2010/main" val="414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1512" y="357187"/>
            <a:ext cx="11087101" cy="757237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Application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1500" y="1400175"/>
            <a:ext cx="10372725" cy="5053834"/>
          </a:xfrm>
        </p:spPr>
        <p:txBody>
          <a:bodyPr rtlCol="0"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 algn="just">
              <a:defRPr/>
            </a:pPr>
            <a:endParaRPr lang="en-US" altLang="en-US" sz="2100" dirty="0"/>
          </a:p>
          <a:p>
            <a:pPr algn="just">
              <a:defRPr/>
            </a:pPr>
            <a:r>
              <a:rPr lang="en-US" altLang="en-US" dirty="0"/>
              <a:t>The application layer is responsible for </a:t>
            </a:r>
            <a:r>
              <a:rPr lang="en-US" altLang="en-US" dirty="0">
                <a:solidFill>
                  <a:srgbClr val="C00000"/>
                </a:solidFill>
              </a:rPr>
              <a:t>providing services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to the user.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6900" y="1743074"/>
            <a:ext cx="65382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75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30111"/>
            <a:ext cx="10588786" cy="955727"/>
          </a:xfrm>
        </p:spPr>
        <p:txBody>
          <a:bodyPr>
            <a:normAutofit/>
          </a:bodyPr>
          <a:lstStyle/>
          <a:p>
            <a:r>
              <a:rPr lang="en-US" dirty="0"/>
              <a:t>Application Layer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C70FC42-E18C-1D44-A7AA-F7D4C0BE7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100138"/>
            <a:ext cx="10687051" cy="5353871"/>
          </a:xfrm>
        </p:spPr>
        <p:txBody>
          <a:bodyPr/>
          <a:lstStyle/>
          <a:p>
            <a:pPr lvl="0" algn="just"/>
            <a:r>
              <a:rPr lang="en-US" dirty="0"/>
              <a:t>Application layer, which is implemented by the network applications is the </a:t>
            </a:r>
            <a:r>
              <a:rPr lang="en-US" dirty="0">
                <a:solidFill>
                  <a:srgbClr val="C00000"/>
                </a:solidFill>
              </a:rPr>
              <a:t>top</a:t>
            </a:r>
            <a:r>
              <a:rPr lang="en-US" dirty="0"/>
              <a:t> most layer of the OSI OSI Reference Model.</a:t>
            </a:r>
          </a:p>
          <a:p>
            <a:pPr lvl="0" algn="just"/>
            <a:r>
              <a:rPr lang="en-US" dirty="0"/>
              <a:t>These applications produce the data, which has to be transferred over the network.</a:t>
            </a:r>
          </a:p>
          <a:p>
            <a:pPr lvl="0" algn="just"/>
            <a:r>
              <a:rPr lang="en-US" dirty="0"/>
              <a:t>This layer also serves as a window for users and the </a:t>
            </a:r>
            <a:r>
              <a:rPr lang="en-US" dirty="0">
                <a:solidFill>
                  <a:srgbClr val="C00000"/>
                </a:solidFill>
              </a:rPr>
              <a:t>application services </a:t>
            </a:r>
            <a:r>
              <a:rPr lang="en-US" dirty="0"/>
              <a:t>to access the network and for displaying the received information to the user. </a:t>
            </a:r>
          </a:p>
          <a:p>
            <a:pPr lvl="0" algn="just"/>
            <a:r>
              <a:rPr lang="en-US" dirty="0"/>
              <a:t>It handles issues such as network transparency, resource allocation, etc.</a:t>
            </a:r>
          </a:p>
          <a:p>
            <a:pPr lvl="0" algn="just"/>
            <a:r>
              <a:rPr lang="en-US" dirty="0"/>
              <a:t>This layer provides the network services to the end-users.</a:t>
            </a:r>
          </a:p>
          <a:p>
            <a:pPr lvl="1" algn="just" fontAlgn="base"/>
            <a:r>
              <a:rPr lang="en-US" dirty="0"/>
              <a:t>Example: Application – Browsers, Skype Messenger, etc. </a:t>
            </a:r>
          </a:p>
          <a:p>
            <a:pPr lvl="0" algn="just"/>
            <a:r>
              <a:rPr lang="en-US" i="1" dirty="0"/>
              <a:t>Application Layer is also called </a:t>
            </a:r>
            <a:r>
              <a:rPr lang="en-US" i="1" dirty="0">
                <a:solidFill>
                  <a:srgbClr val="C00000"/>
                </a:solidFill>
              </a:rPr>
              <a:t>Desktop Layer.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50889"/>
            <a:ext cx="10601325" cy="1020674"/>
          </a:xfrm>
        </p:spPr>
        <p:txBody>
          <a:bodyPr>
            <a:normAutofit/>
          </a:bodyPr>
          <a:lstStyle/>
          <a:p>
            <a:r>
              <a:rPr lang="en-US" dirty="0"/>
              <a:t>Functions of Application layer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885825" y="1314450"/>
            <a:ext cx="10329864" cy="492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8FABD72-E58D-D542-A8FC-67AAE63F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863444"/>
            <a:ext cx="10472739" cy="5590565"/>
          </a:xfrm>
        </p:spPr>
        <p:txBody>
          <a:bodyPr/>
          <a:lstStyle/>
          <a:p>
            <a:pPr lvl="0" algn="just"/>
            <a:r>
              <a:rPr lang="en-US" b="1" dirty="0">
                <a:solidFill>
                  <a:schemeClr val="accent6"/>
                </a:solidFill>
              </a:rPr>
              <a:t>File transfer, access, and management (FTAM):</a:t>
            </a:r>
            <a:r>
              <a:rPr lang="en-US" dirty="0"/>
              <a:t> </a:t>
            </a:r>
          </a:p>
          <a:p>
            <a:pPr lvl="0" algn="just"/>
            <a:r>
              <a:rPr lang="en-US" dirty="0"/>
              <a:t>An application layer allows a user to access the files in a remote computer, to retrieve the files from a computer and to manage the files in a remote computer.</a:t>
            </a:r>
          </a:p>
          <a:p>
            <a:pPr lvl="0" algn="just"/>
            <a:r>
              <a:rPr lang="en-US" b="1" dirty="0">
                <a:solidFill>
                  <a:schemeClr val="accent6"/>
                </a:solidFill>
              </a:rPr>
              <a:t>Mail services:</a:t>
            </a:r>
            <a:r>
              <a:rPr lang="en-US" dirty="0"/>
              <a:t> </a:t>
            </a:r>
          </a:p>
          <a:p>
            <a:pPr lvl="0" algn="just"/>
            <a:r>
              <a:rPr lang="en-US" dirty="0"/>
              <a:t>An application layer provides the facility for email forwarding and storage.</a:t>
            </a:r>
          </a:p>
          <a:p>
            <a:pPr lvl="0" algn="just"/>
            <a:r>
              <a:rPr lang="en-US" b="1" dirty="0">
                <a:solidFill>
                  <a:schemeClr val="accent6"/>
                </a:solidFill>
              </a:rPr>
              <a:t>Directory services: </a:t>
            </a:r>
          </a:p>
          <a:p>
            <a:pPr lvl="0" algn="just"/>
            <a:r>
              <a:rPr lang="en-US" dirty="0"/>
              <a:t>An application provides the distributed database sources and is used to provide that global information about various objects.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0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230BE4-11E1-9241-98C1-1AFA2E8F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017"/>
            <a:ext cx="11506199" cy="103054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Application Layer – </a:t>
            </a:r>
            <a:r>
              <a:rPr lang="en-US" altLang="en-US" dirty="0" err="1">
                <a:ea typeface="Open Sans Semibold" charset="0"/>
                <a:cs typeface="Open Sans Semibold" charset="0"/>
              </a:rPr>
              <a:t>Cont</a:t>
            </a:r>
            <a:r>
              <a:rPr lang="en-US" altLang="en-US" dirty="0">
                <a:ea typeface="Open Sans Semibold" charset="0"/>
                <a:cs typeface="Open Sans Semibold" charset="0"/>
              </a:rPr>
              <a:t>…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FF1F7F-7EAC-2044-9560-7CBB59BA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185863"/>
            <a:ext cx="11517896" cy="3228975"/>
          </a:xfrm>
        </p:spPr>
        <p:txBody>
          <a:bodyPr/>
          <a:lstStyle/>
          <a:p>
            <a:r>
              <a:rPr lang="en-US" dirty="0"/>
              <a:t>This layer provides various services like:</a:t>
            </a:r>
          </a:p>
          <a:p>
            <a:pPr lvl="1"/>
            <a:r>
              <a:rPr lang="en-US" dirty="0"/>
              <a:t>Network virtual terminal</a:t>
            </a:r>
          </a:p>
          <a:p>
            <a:pPr lvl="1"/>
            <a:r>
              <a:rPr lang="en-US" dirty="0"/>
              <a:t>File transfer, access and management</a:t>
            </a:r>
          </a:p>
          <a:p>
            <a:pPr lvl="1"/>
            <a:r>
              <a:rPr lang="en-US" dirty="0"/>
              <a:t>Mail services </a:t>
            </a:r>
          </a:p>
          <a:p>
            <a:pPr lvl="1"/>
            <a:r>
              <a:rPr lang="en-US" dirty="0"/>
              <a:t>Directory services</a:t>
            </a:r>
          </a:p>
        </p:txBody>
      </p:sp>
    </p:spTree>
    <p:extLst>
      <p:ext uri="{BB962C8B-B14F-4D97-AF65-F5344CB8AC3E}">
        <p14:creationId xmlns:p14="http://schemas.microsoft.com/office/powerpoint/2010/main" val="31429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8712" y="314337"/>
            <a:ext cx="11063287" cy="7112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Summary – OSI Layer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991100" y="1838336"/>
            <a:ext cx="220980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79857" y="2449185"/>
            <a:ext cx="22098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79857" y="3060034"/>
            <a:ext cx="2209800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79857" y="3708358"/>
            <a:ext cx="2209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79857" y="4356682"/>
            <a:ext cx="22098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91100" y="5005006"/>
            <a:ext cx="22098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link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91100" y="5659574"/>
            <a:ext cx="22098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97646" y="1445827"/>
            <a:ext cx="2362200" cy="905655"/>
          </a:xfrm>
          <a:prstGeom prst="wedgeRoundRectCallout">
            <a:avLst>
              <a:gd name="adj1" fmla="val -58185"/>
              <a:gd name="adj2" fmla="val 151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allow access to network resource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209800" y="2043873"/>
            <a:ext cx="2537085" cy="785019"/>
          </a:xfrm>
          <a:prstGeom prst="wedgeRoundRectCallout">
            <a:avLst>
              <a:gd name="adj1" fmla="val 58354"/>
              <a:gd name="adj2" fmla="val 3427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translate, encrypt and compress data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905002" y="3193072"/>
            <a:ext cx="2841883" cy="1030573"/>
          </a:xfrm>
          <a:prstGeom prst="wedgeRoundRectCallout">
            <a:avLst>
              <a:gd name="adj1" fmla="val 58354"/>
              <a:gd name="adj2" fmla="val 3427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provide reliable process-to-process message delivery and error recovery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386403" y="2732974"/>
            <a:ext cx="2519597" cy="785019"/>
          </a:xfrm>
          <a:prstGeom prst="wedgeRoundRectCallout">
            <a:avLst>
              <a:gd name="adj1" fmla="val -58185"/>
              <a:gd name="adj2" fmla="val 1517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establish, manage and terminate sessions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386402" y="3899484"/>
            <a:ext cx="2748198" cy="1046545"/>
          </a:xfrm>
          <a:prstGeom prst="wedgeRoundRectCallout">
            <a:avLst>
              <a:gd name="adj1" fmla="val -58185"/>
              <a:gd name="adj2" fmla="val 151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move packets from source to destination; To provide internetworking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7416382" y="5333900"/>
            <a:ext cx="2718218" cy="1152637"/>
          </a:xfrm>
          <a:prstGeom prst="wedgeRoundRectCallout">
            <a:avLst>
              <a:gd name="adj1" fmla="val -58185"/>
              <a:gd name="adj2" fmla="val -823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transmit bits over a medium; To provide mechanical &amp; electrical specification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2261017" y="4677188"/>
            <a:ext cx="2537085" cy="982387"/>
          </a:xfrm>
          <a:prstGeom prst="wedgeRoundRectCallout">
            <a:avLst>
              <a:gd name="adj1" fmla="val 58354"/>
              <a:gd name="adj2" fmla="val -428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organize bits into frames; To provide hop-to-hop delivery</a:t>
            </a:r>
          </a:p>
        </p:txBody>
      </p:sp>
    </p:spTree>
    <p:extLst>
      <p:ext uri="{BB962C8B-B14F-4D97-AF65-F5344CB8AC3E}">
        <p14:creationId xmlns:p14="http://schemas.microsoft.com/office/powerpoint/2010/main" val="136078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2951" y="300048"/>
            <a:ext cx="10629900" cy="1014401"/>
          </a:xfrm>
        </p:spPr>
        <p:txBody>
          <a:bodyPr>
            <a:noAutofit/>
          </a:bodyPr>
          <a:lstStyle/>
          <a:p>
            <a:r>
              <a:rPr lang="en-IN" altLang="en-US" sz="3600" dirty="0">
                <a:ea typeface="Times New Roman" charset="0"/>
                <a:cs typeface="Times New Roman" charset="0"/>
              </a:rPr>
              <a:t>TCP/IP Reference Model </a:t>
            </a:r>
            <a:br>
              <a:rPr lang="en-IN" altLang="en-US" sz="3600" dirty="0">
                <a:ea typeface="Times New Roman" charset="0"/>
                <a:cs typeface="Times New Roman" charset="0"/>
              </a:rPr>
            </a:br>
            <a:r>
              <a:rPr lang="en-IN" altLang="en-US" sz="1800" dirty="0">
                <a:ea typeface="Times New Roman" charset="0"/>
                <a:cs typeface="Times New Roman" charset="0"/>
              </a:rPr>
              <a:t>(Transmission Control Protocol/Internet Protocol)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742951" y="1657350"/>
            <a:ext cx="10358438" cy="5096707"/>
          </a:xfrm>
        </p:spPr>
        <p:txBody>
          <a:bodyPr/>
          <a:lstStyle/>
          <a:p>
            <a:pPr marL="342848" indent="-342848" algn="just">
              <a:defRPr/>
            </a:pPr>
            <a:r>
              <a:rPr lang="en-IN" dirty="0"/>
              <a:t>It was originally defined as having </a:t>
            </a:r>
            <a:r>
              <a:rPr lang="en-IN" dirty="0" smtClean="0">
                <a:solidFill>
                  <a:srgbClr val="C00000"/>
                </a:solidFill>
              </a:rPr>
              <a:t>four </a:t>
            </a:r>
            <a:r>
              <a:rPr lang="en-IN" dirty="0"/>
              <a:t>layers: </a:t>
            </a:r>
          </a:p>
          <a:p>
            <a:pPr marL="342848" indent="-342848" algn="just">
              <a:defRPr/>
            </a:pPr>
            <a:r>
              <a:rPr lang="en-IN" dirty="0"/>
              <a:t>TCP/IP is a </a:t>
            </a:r>
            <a:r>
              <a:rPr lang="en-IN" dirty="0">
                <a:solidFill>
                  <a:srgbClr val="C00000"/>
                </a:solidFill>
              </a:rPr>
              <a:t>set of protocols </a:t>
            </a:r>
            <a:r>
              <a:rPr lang="en-IN" dirty="0"/>
              <a:t>developed to allow cooperating computers to share resources across the network.</a:t>
            </a:r>
          </a:p>
          <a:p>
            <a:pPr marL="785759" lvl="1" indent="-342848" algn="just">
              <a:buFont typeface="+mj-lt"/>
              <a:buAutoNum type="arabicPeriod"/>
              <a:defRPr/>
            </a:pPr>
            <a:r>
              <a:rPr lang="en-IN" dirty="0"/>
              <a:t>Application Layer</a:t>
            </a:r>
          </a:p>
          <a:p>
            <a:pPr marL="785759" lvl="1" indent="-342848" algn="just">
              <a:buFont typeface="+mj-lt"/>
              <a:buAutoNum type="arabicPeriod"/>
              <a:defRPr/>
            </a:pPr>
            <a:r>
              <a:rPr lang="en-IN" dirty="0"/>
              <a:t>Transport </a:t>
            </a:r>
            <a:r>
              <a:rPr lang="en-IN" dirty="0" smtClean="0"/>
              <a:t>Layer</a:t>
            </a:r>
          </a:p>
          <a:p>
            <a:pPr marL="785759" lvl="1" indent="-342848" algn="just">
              <a:buFont typeface="+mj-lt"/>
              <a:buAutoNum type="arabicPeriod"/>
              <a:defRPr/>
            </a:pPr>
            <a:r>
              <a:rPr lang="en-IN" dirty="0" smtClean="0"/>
              <a:t>Internet Layer</a:t>
            </a:r>
            <a:endParaRPr lang="en-IN" dirty="0"/>
          </a:p>
          <a:p>
            <a:pPr marL="785759" lvl="1" indent="-342848" algn="just">
              <a:buFont typeface="+mj-lt"/>
              <a:buAutoNum type="arabicPeriod"/>
              <a:defRPr/>
            </a:pPr>
            <a:r>
              <a:rPr lang="en-IN" dirty="0" smtClean="0"/>
              <a:t>Network Interface </a:t>
            </a:r>
            <a:r>
              <a:rPr lang="en-IN" dirty="0"/>
              <a:t>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Layered Network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dirty="0"/>
              <a:t>The main aim of the layered architecture is to divide the design into small pieces.</a:t>
            </a:r>
          </a:p>
          <a:p>
            <a:pPr lvl="0" algn="just"/>
            <a:r>
              <a:rPr lang="en-IN" dirty="0"/>
              <a:t>Each lower layer adds its services to the higher layer to provide a full set of services to manage communications and run the applications.</a:t>
            </a:r>
          </a:p>
          <a:p>
            <a:pPr lvl="0" algn="just"/>
            <a:r>
              <a:rPr lang="en-IN" dirty="0"/>
              <a:t>It provides modularity and clear interfaces, i.e., provides interaction between subsystems.</a:t>
            </a:r>
          </a:p>
          <a:p>
            <a:pPr algn="just"/>
            <a:r>
              <a:rPr lang="en-IN" dirty="0"/>
              <a:t>The number of layers, functions, contents of each layer will vary from network to network.</a:t>
            </a:r>
          </a:p>
        </p:txBody>
      </p:sp>
    </p:spTree>
    <p:extLst>
      <p:ext uri="{BB962C8B-B14F-4D97-AF65-F5344CB8AC3E}">
        <p14:creationId xmlns:p14="http://schemas.microsoft.com/office/powerpoint/2010/main" val="20260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1" y="185745"/>
            <a:ext cx="10472738" cy="7112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TCP/IP Model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547" y="1557345"/>
            <a:ext cx="5869028" cy="48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8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AB85B5-4926-224C-937F-4B8FF263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30481"/>
            <a:ext cx="10387013" cy="7112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5" name="Picture 2" descr="The logical mapping between OSI basic reference model and the TCP/IP stack.  | Download Scientific Diagram">
            <a:extLst>
              <a:ext uri="{FF2B5EF4-FFF2-40B4-BE49-F238E27FC236}">
                <a16:creationId xmlns:a16="http://schemas.microsoft.com/office/drawing/2014/main" id="{1A0E2D57-605B-BF47-8E98-F1666503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1866" y="1216660"/>
            <a:ext cx="9196834" cy="51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0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25" y="365126"/>
            <a:ext cx="11401425" cy="82073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Differences</a:t>
            </a:r>
            <a:r>
              <a:rPr lang="en-US" sz="3200" b="1" dirty="0" smtClean="0"/>
              <a:t> </a:t>
            </a:r>
            <a:r>
              <a:rPr lang="en-US" sz="3200" b="1" dirty="0"/>
              <a:t>between OSI Model and TCP/IP Protocol Layers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85864"/>
            <a:ext cx="10515600" cy="499109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203671"/>
              </p:ext>
            </p:extLst>
          </p:nvPr>
        </p:nvGraphicFramePr>
        <p:xfrm>
          <a:off x="1297882" y="1420311"/>
          <a:ext cx="9144000" cy="65261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291"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</a:rPr>
                        <a:t>OSI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</a:rPr>
                        <a:t>(Open System Interconnection)</a:t>
                      </a:r>
                    </a:p>
                  </a:txBody>
                  <a:tcPr marL="43009" marR="43009" marT="21505" marB="2150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kern="1200" baseline="0" dirty="0">
                          <a:solidFill>
                            <a:schemeClr val="bg1"/>
                          </a:solidFill>
                        </a:rPr>
                        <a:t>TCP/IP </a:t>
                      </a:r>
                    </a:p>
                    <a:p>
                      <a:pPr marL="45720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kern="1200" baseline="0" dirty="0">
                          <a:solidFill>
                            <a:schemeClr val="bg1"/>
                          </a:solidFill>
                        </a:rPr>
                        <a:t>(Transmission Control Protocol/ Internet Protocol)</a:t>
                      </a:r>
                    </a:p>
                  </a:txBody>
                  <a:tcPr marL="43009" marR="43009" marT="21505" marB="21505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44336"/>
              </p:ext>
            </p:extLst>
          </p:nvPr>
        </p:nvGraphicFramePr>
        <p:xfrm>
          <a:off x="1312170" y="2102386"/>
          <a:ext cx="9144000" cy="51453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536"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has 7 layers</a:t>
                      </a:r>
                    </a:p>
                  </a:txBody>
                  <a:tcPr marL="43009" marR="43009" marT="21505" marB="2150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 has 5 layers</a:t>
                      </a:r>
                    </a:p>
                  </a:txBody>
                  <a:tcPr marL="43009" marR="43009" marT="21505" marB="21505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10634"/>
              </p:ext>
            </p:extLst>
          </p:nvPr>
        </p:nvGraphicFramePr>
        <p:xfrm>
          <a:off x="1312170" y="3201560"/>
          <a:ext cx="9144000" cy="42824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46"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Follows horizontal approach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Follows vertical approach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98325"/>
              </p:ext>
            </p:extLst>
          </p:nvPr>
        </p:nvGraphicFramePr>
        <p:xfrm>
          <a:off x="1312170" y="3638843"/>
          <a:ext cx="9144000" cy="76044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0445"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OSI model has a separate presentation layer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itchFamily="2" charset="2"/>
                        <a:buChar char="ü"/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TCP/IP doesn’t have a separate presentation layer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4860"/>
              </p:ext>
            </p:extLst>
          </p:nvPr>
        </p:nvGraphicFramePr>
        <p:xfrm>
          <a:off x="1315030" y="2635906"/>
          <a:ext cx="9144000" cy="54864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46"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Protocols are hidden in OSI model and are easily replaced as the technology changes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TCP/IP, replacing protocol is not easy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27532"/>
              </p:ext>
            </p:extLst>
          </p:nvPr>
        </p:nvGraphicFramePr>
        <p:xfrm>
          <a:off x="1315030" y="4414697"/>
          <a:ext cx="9144000" cy="8229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OSI model defines services, interfaces and protocols very clearly and makes clear distinction between them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TCP/IP, it is not clearly separated its services, interfaces and protocols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27131"/>
              </p:ext>
            </p:extLst>
          </p:nvPr>
        </p:nvGraphicFramePr>
        <p:xfrm>
          <a:off x="1315030" y="5253354"/>
          <a:ext cx="9144000" cy="8229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OSI model the transport layer guarantees the delivery of packets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TCP/IP model the transport layer does not guarantees delivery of packets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06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1475" y="203356"/>
            <a:ext cx="11315700" cy="677882"/>
          </a:xfrm>
        </p:spPr>
        <p:txBody>
          <a:bodyPr>
            <a:normAutofit fontScale="90000"/>
          </a:bodyPr>
          <a:lstStyle/>
          <a:p>
            <a:r>
              <a:rPr lang="en-US" dirty="0"/>
              <a:t>Protocol Layers: Summary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1877" y="1285875"/>
            <a:ext cx="7174160" cy="5329237"/>
          </a:xfrm>
        </p:spPr>
      </p:pic>
    </p:spTree>
    <p:extLst>
      <p:ext uri="{BB962C8B-B14F-4D97-AF65-F5344CB8AC3E}">
        <p14:creationId xmlns:p14="http://schemas.microsoft.com/office/powerpoint/2010/main" val="39379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7188" y="1"/>
            <a:ext cx="11834812" cy="692650"/>
          </a:xfrm>
        </p:spPr>
        <p:txBody>
          <a:bodyPr>
            <a:normAutofit fontScale="90000"/>
          </a:bodyPr>
          <a:lstStyle/>
          <a:p>
            <a:r>
              <a:rPr lang="en-US" dirty="0"/>
              <a:t>Delay, Loss &amp; Throughput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28639" y="863444"/>
            <a:ext cx="10901362" cy="4176859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/>
              <a:t>Delay</a:t>
            </a:r>
            <a:endParaRPr lang="en-US" b="1" dirty="0"/>
          </a:p>
          <a:p>
            <a:pPr lvl="1" algn="just"/>
            <a:r>
              <a:rPr lang="en-IN" sz="2200" dirty="0"/>
              <a:t>As a packet travels from one node (host or router) to the subsequent node (host or router) along this path, the packet suffers from </a:t>
            </a:r>
            <a:r>
              <a:rPr lang="en-IN" sz="2200" dirty="0">
                <a:solidFill>
                  <a:srgbClr val="C00000"/>
                </a:solidFill>
              </a:rPr>
              <a:t>several types of delays</a:t>
            </a:r>
            <a:r>
              <a:rPr lang="en-IN" sz="2200" dirty="0"/>
              <a:t> at each node along the path.</a:t>
            </a:r>
          </a:p>
          <a:p>
            <a:pPr marL="0" indent="0" algn="ctr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600" dirty="0"/>
              <a:t>Where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057400" y="2656687"/>
            <a:ext cx="8077200" cy="747810"/>
            <a:chOff x="533400" y="2656685"/>
            <a:chExt cx="8077200" cy="1000915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2667000"/>
              <a:ext cx="6934200" cy="7620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3400" y="2656685"/>
              <a:ext cx="8077200" cy="100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14000"/>
                </a:lnSpc>
                <a:spcBef>
                  <a:spcPct val="20000"/>
                </a:spcBef>
              </a:pPr>
              <a:r>
                <a:rPr lang="en-IN" sz="3600" b="1" dirty="0" err="1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3600" b="1" baseline="-25000" dirty="0" err="1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nodal</a:t>
              </a:r>
              <a:r>
                <a:rPr lang="en-IN" sz="3600" b="1" baseline="-25000" dirty="0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3600" b="1" dirty="0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=  </a:t>
              </a:r>
              <a:r>
                <a:rPr lang="en-IN" sz="3600" b="1" dirty="0" err="1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3600" b="1" baseline="-25000" dirty="0" err="1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proc</a:t>
              </a:r>
              <a:r>
                <a:rPr lang="en-IN" sz="3600" b="1" dirty="0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IN" sz="3600" b="1" dirty="0" err="1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3600" b="1" baseline="-25000" dirty="0" err="1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queue</a:t>
              </a:r>
              <a:r>
                <a:rPr lang="en-IN" sz="3600" b="1" dirty="0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IN" sz="3600" b="1" dirty="0" err="1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3600" b="1" baseline="-25000" dirty="0" err="1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tran</a:t>
              </a:r>
              <a:r>
                <a:rPr lang="en-IN" sz="3600" b="1" dirty="0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IN" sz="3600" b="1" dirty="0" err="1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IN" sz="3600" b="1" baseline="-25000" dirty="0" err="1">
                  <a:solidFill>
                    <a:prstClr val="black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prop</a:t>
              </a:r>
              <a:endParaRPr lang="en-IN" sz="3600" b="1" baseline="-25000" dirty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19257"/>
              </p:ext>
            </p:extLst>
          </p:nvPr>
        </p:nvGraphicFramePr>
        <p:xfrm>
          <a:off x="2590800" y="3686178"/>
          <a:ext cx="5904230" cy="2471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454">
                <a:tc>
                  <a:txBody>
                    <a:bodyPr/>
                    <a:lstStyle/>
                    <a:p>
                      <a:r>
                        <a:rPr lang="en-IN" sz="2400" dirty="0" err="1"/>
                        <a:t>d</a:t>
                      </a:r>
                      <a:r>
                        <a:rPr lang="en-IN" sz="2400" baseline="-25000" dirty="0" err="1"/>
                        <a:t>nodal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Total Delay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54">
                <a:tc>
                  <a:txBody>
                    <a:bodyPr/>
                    <a:lstStyle/>
                    <a:p>
                      <a:r>
                        <a:rPr lang="en-IN" sz="2400" dirty="0" err="1"/>
                        <a:t>d</a:t>
                      </a:r>
                      <a:r>
                        <a:rPr lang="en-IN" sz="2400" baseline="-25000" dirty="0" err="1"/>
                        <a:t>proc</a:t>
                      </a:r>
                      <a:r>
                        <a:rPr lang="en-IN" sz="2400" dirty="0"/>
                        <a:t>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Processing Delay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921">
                <a:tc>
                  <a:txBody>
                    <a:bodyPr/>
                    <a:lstStyle/>
                    <a:p>
                      <a:r>
                        <a:rPr lang="en-IN" sz="2400" dirty="0" err="1"/>
                        <a:t>d</a:t>
                      </a:r>
                      <a:r>
                        <a:rPr lang="en-IN" sz="2400" baseline="-25000" dirty="0" err="1"/>
                        <a:t>queue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Queuing Delay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454">
                <a:tc>
                  <a:txBody>
                    <a:bodyPr/>
                    <a:lstStyle/>
                    <a:p>
                      <a:r>
                        <a:rPr lang="en-IN" sz="2400" dirty="0" err="1"/>
                        <a:t>d</a:t>
                      </a:r>
                      <a:r>
                        <a:rPr lang="en-IN" sz="2400" baseline="-25000" dirty="0" err="1"/>
                        <a:t>tran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Transmission Delay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454">
                <a:tc>
                  <a:txBody>
                    <a:bodyPr/>
                    <a:lstStyle/>
                    <a:p>
                      <a:r>
                        <a:rPr lang="en-IN" sz="2400" dirty="0" err="1"/>
                        <a:t>d</a:t>
                      </a:r>
                      <a:r>
                        <a:rPr lang="en-IN" sz="2400" baseline="-25000" dirty="0" err="1"/>
                        <a:t>prop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Propagation Delay</a:t>
                      </a:r>
                      <a:endParaRPr lang="en-IN" sz="2400" baseline="-25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01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1524" y="46469"/>
            <a:ext cx="10746577" cy="1052846"/>
          </a:xfrm>
        </p:spPr>
        <p:txBody>
          <a:bodyPr>
            <a:normAutofit/>
          </a:bodyPr>
          <a:lstStyle/>
          <a:p>
            <a:r>
              <a:rPr lang="en-US" dirty="0"/>
              <a:t>Delay – </a:t>
            </a:r>
            <a:r>
              <a:rPr lang="en-US" dirty="0" err="1"/>
              <a:t>Cont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1525" y="1228725"/>
            <a:ext cx="10629900" cy="5225284"/>
          </a:xfrm>
        </p:spPr>
        <p:txBody>
          <a:bodyPr>
            <a:normAutofit/>
          </a:bodyPr>
          <a:lstStyle/>
          <a:p>
            <a:r>
              <a:rPr lang="en-US" dirty="0"/>
              <a:t>Processing Delay (</a:t>
            </a:r>
            <a:r>
              <a:rPr lang="en-US" dirty="0" err="1"/>
              <a:t>d</a:t>
            </a:r>
            <a:r>
              <a:rPr lang="en-US" baseline="-25000" dirty="0" err="1"/>
              <a:t>proc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The time required to </a:t>
            </a:r>
            <a:r>
              <a:rPr lang="en-US" dirty="0">
                <a:solidFill>
                  <a:srgbClr val="C00000"/>
                </a:solidFill>
              </a:rPr>
              <a:t>examine</a:t>
            </a:r>
            <a:r>
              <a:rPr lang="en-US" dirty="0"/>
              <a:t> the packets header and </a:t>
            </a:r>
            <a:r>
              <a:rPr lang="en-US" dirty="0">
                <a:solidFill>
                  <a:srgbClr val="C00000"/>
                </a:solidFill>
              </a:rPr>
              <a:t>determine</a:t>
            </a:r>
            <a:r>
              <a:rPr lang="en-US" dirty="0"/>
              <a:t> where to </a:t>
            </a:r>
            <a:r>
              <a:rPr lang="en-US" dirty="0">
                <a:solidFill>
                  <a:srgbClr val="C00000"/>
                </a:solidFill>
              </a:rPr>
              <a:t>direct</a:t>
            </a:r>
            <a:r>
              <a:rPr lang="en-US" dirty="0"/>
              <a:t> the packet.</a:t>
            </a:r>
          </a:p>
          <a:p>
            <a:pPr lvl="1"/>
            <a:r>
              <a:rPr lang="en-US" dirty="0"/>
              <a:t>To check bit level error</a:t>
            </a:r>
          </a:p>
          <a:p>
            <a:pPr lvl="1"/>
            <a:r>
              <a:rPr lang="en-US" dirty="0"/>
              <a:t>Determine output link</a:t>
            </a:r>
          </a:p>
          <a:p>
            <a:pPr lvl="1"/>
            <a:r>
              <a:rPr lang="en-US" dirty="0"/>
              <a:t>Delay in terms of microseconds</a:t>
            </a:r>
          </a:p>
          <a:p>
            <a:pPr lvl="1"/>
            <a:endParaRPr lang="en-US" sz="28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4984" y="3831858"/>
            <a:ext cx="8157017" cy="24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7909" y="3657600"/>
            <a:ext cx="8520485" cy="2667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44251" y="1"/>
            <a:ext cx="11347748" cy="711200"/>
          </a:xfrm>
        </p:spPr>
        <p:txBody>
          <a:bodyPr/>
          <a:lstStyle/>
          <a:p>
            <a:r>
              <a:rPr lang="en-US" dirty="0"/>
              <a:t>Delay – </a:t>
            </a:r>
            <a:r>
              <a:rPr lang="en-US" dirty="0" err="1"/>
              <a:t>Cont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1550" y="863444"/>
            <a:ext cx="9706844" cy="5590565"/>
          </a:xfrm>
        </p:spPr>
        <p:txBody>
          <a:bodyPr>
            <a:normAutofit/>
          </a:bodyPr>
          <a:lstStyle/>
          <a:p>
            <a:r>
              <a:rPr lang="en-US" dirty="0"/>
              <a:t>Queuing Delay (</a:t>
            </a:r>
            <a:r>
              <a:rPr lang="en-US" dirty="0" err="1"/>
              <a:t>d</a:t>
            </a:r>
            <a:r>
              <a:rPr lang="en-US" baseline="-25000" dirty="0" err="1"/>
              <a:t>queue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A time to </a:t>
            </a:r>
            <a:r>
              <a:rPr lang="en-US" dirty="0">
                <a:solidFill>
                  <a:srgbClr val="C00000"/>
                </a:solidFill>
              </a:rPr>
              <a:t>wait</a:t>
            </a:r>
            <a:r>
              <a:rPr lang="en-US" dirty="0"/>
              <a:t> at output link for transmission.</a:t>
            </a:r>
          </a:p>
          <a:p>
            <a:pPr lvl="1" algn="just"/>
            <a:r>
              <a:rPr lang="en-US" dirty="0"/>
              <a:t>Depends on </a:t>
            </a:r>
            <a:r>
              <a:rPr lang="en-US" dirty="0">
                <a:solidFill>
                  <a:srgbClr val="C00000"/>
                </a:solidFill>
              </a:rPr>
              <a:t>congestion</a:t>
            </a:r>
            <a:r>
              <a:rPr lang="en-US" dirty="0"/>
              <a:t> level of router.</a:t>
            </a:r>
          </a:p>
          <a:p>
            <a:pPr lvl="1" algn="just"/>
            <a:r>
              <a:rPr lang="en-US" dirty="0"/>
              <a:t>If queue is empty, then delay will be </a:t>
            </a:r>
            <a:r>
              <a:rPr lang="en-US" dirty="0">
                <a:solidFill>
                  <a:srgbClr val="C00000"/>
                </a:solidFill>
              </a:rPr>
              <a:t>zero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If queue is full (heavy traffic) then delay will be </a:t>
            </a:r>
            <a:r>
              <a:rPr lang="en-US" dirty="0">
                <a:solidFill>
                  <a:srgbClr val="C00000"/>
                </a:solidFill>
              </a:rPr>
              <a:t>long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Delay in terms of microsecond to millisecond.</a:t>
            </a:r>
          </a:p>
        </p:txBody>
      </p:sp>
    </p:spTree>
    <p:extLst>
      <p:ext uri="{BB962C8B-B14F-4D97-AF65-F5344CB8AC3E}">
        <p14:creationId xmlns:p14="http://schemas.microsoft.com/office/powerpoint/2010/main" val="15008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9516" y="2971800"/>
            <a:ext cx="8880384" cy="2667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8662" y="1"/>
            <a:ext cx="11463337" cy="711200"/>
          </a:xfrm>
        </p:spPr>
        <p:txBody>
          <a:bodyPr/>
          <a:lstStyle/>
          <a:p>
            <a:r>
              <a:rPr lang="en-US" dirty="0"/>
              <a:t>Delay – </a:t>
            </a:r>
            <a:r>
              <a:rPr lang="en-US" dirty="0" err="1"/>
              <a:t>Cont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8663" y="1228725"/>
            <a:ext cx="11332158" cy="5225284"/>
          </a:xfrm>
        </p:spPr>
        <p:txBody>
          <a:bodyPr>
            <a:normAutofit/>
          </a:bodyPr>
          <a:lstStyle/>
          <a:p>
            <a:r>
              <a:rPr lang="en-US" dirty="0"/>
              <a:t>Transmission Delay (</a:t>
            </a:r>
            <a:r>
              <a:rPr lang="en-US" dirty="0" err="1"/>
              <a:t>d</a:t>
            </a:r>
            <a:r>
              <a:rPr lang="en-US" baseline="-25000" dirty="0" err="1"/>
              <a:t>tran</a:t>
            </a:r>
            <a:r>
              <a:rPr lang="en-US" dirty="0"/>
              <a:t> = L/R)</a:t>
            </a:r>
          </a:p>
          <a:p>
            <a:pPr lvl="1" algn="just"/>
            <a:r>
              <a:rPr lang="en-US" dirty="0"/>
              <a:t>An amount of time required for the router to transmit the packet.</a:t>
            </a:r>
          </a:p>
          <a:p>
            <a:pPr lvl="1" algn="just"/>
            <a:r>
              <a:rPr lang="en-US" dirty="0"/>
              <a:t>It is depending on </a:t>
            </a:r>
            <a:r>
              <a:rPr lang="en-US" dirty="0">
                <a:solidFill>
                  <a:srgbClr val="C00000"/>
                </a:solidFill>
              </a:rPr>
              <a:t>packet length(L)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transmission rate(R) </a:t>
            </a:r>
            <a:r>
              <a:rPr lang="en-US" dirty="0"/>
              <a:t>of link.</a:t>
            </a:r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472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4500" y="3657600"/>
            <a:ext cx="8953500" cy="2667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71525" y="300037"/>
            <a:ext cx="11420475" cy="771525"/>
          </a:xfrm>
        </p:spPr>
        <p:txBody>
          <a:bodyPr/>
          <a:lstStyle/>
          <a:p>
            <a:r>
              <a:rPr lang="en-US" dirty="0"/>
              <a:t>Delay – </a:t>
            </a:r>
            <a:r>
              <a:rPr lang="en-US" dirty="0" err="1"/>
              <a:t>Cont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71525" y="1543050"/>
            <a:ext cx="10444163" cy="4910959"/>
          </a:xfrm>
        </p:spPr>
        <p:txBody>
          <a:bodyPr>
            <a:normAutofit/>
          </a:bodyPr>
          <a:lstStyle/>
          <a:p>
            <a:r>
              <a:rPr lang="en-US" dirty="0"/>
              <a:t>Propagation Delay (</a:t>
            </a:r>
            <a:r>
              <a:rPr lang="en-US" dirty="0" err="1"/>
              <a:t>d</a:t>
            </a:r>
            <a:r>
              <a:rPr lang="en-US" baseline="-25000" dirty="0" err="1"/>
              <a:t>prop</a:t>
            </a:r>
            <a:r>
              <a:rPr lang="en-US" dirty="0"/>
              <a:t>= d/s)</a:t>
            </a:r>
          </a:p>
          <a:p>
            <a:pPr lvl="1" algn="just"/>
            <a:r>
              <a:rPr lang="en-US" dirty="0"/>
              <a:t>A time required to propagate from the beginning of the link to router B.</a:t>
            </a:r>
          </a:p>
          <a:p>
            <a:pPr lvl="1" algn="just"/>
            <a:r>
              <a:rPr lang="en-US" dirty="0"/>
              <a:t>Depends on the </a:t>
            </a:r>
            <a:r>
              <a:rPr lang="en-US" dirty="0">
                <a:solidFill>
                  <a:srgbClr val="C00000"/>
                </a:solidFill>
              </a:rPr>
              <a:t>length of physical medium(d) </a:t>
            </a:r>
            <a:r>
              <a:rPr lang="en-US" dirty="0"/>
              <a:t>link and </a:t>
            </a:r>
            <a:r>
              <a:rPr lang="en-US" dirty="0">
                <a:solidFill>
                  <a:srgbClr val="C00000"/>
                </a:solidFill>
              </a:rPr>
              <a:t>propagation speed(s) </a:t>
            </a:r>
            <a:r>
              <a:rPr lang="en-US" dirty="0"/>
              <a:t>of link</a:t>
            </a:r>
          </a:p>
          <a:p>
            <a:pPr lvl="1"/>
            <a:r>
              <a:rPr lang="en-US" dirty="0"/>
              <a:t>Delay in terms of millisecond.</a:t>
            </a:r>
          </a:p>
        </p:txBody>
      </p:sp>
    </p:spTree>
    <p:extLst>
      <p:ext uri="{BB962C8B-B14F-4D97-AF65-F5344CB8AC3E}">
        <p14:creationId xmlns:p14="http://schemas.microsoft.com/office/powerpoint/2010/main" val="15304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1513" y="1"/>
            <a:ext cx="10700572" cy="711200"/>
          </a:xfrm>
        </p:spPr>
        <p:txBody>
          <a:bodyPr/>
          <a:lstStyle/>
          <a:p>
            <a:r>
              <a:rPr lang="en-US" dirty="0">
                <a:latin typeface="+mj-lt"/>
              </a:rPr>
              <a:t>Packet Loss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7213" y="863444"/>
            <a:ext cx="10701337" cy="5590565"/>
          </a:xfrm>
        </p:spPr>
        <p:txBody>
          <a:bodyPr/>
          <a:lstStyle/>
          <a:p>
            <a:pPr lvl="0" algn="just"/>
            <a:r>
              <a:rPr lang="en-IN" dirty="0"/>
              <a:t>Packet loss is the </a:t>
            </a:r>
            <a:r>
              <a:rPr lang="en-IN" dirty="0">
                <a:solidFill>
                  <a:srgbClr val="C00000"/>
                </a:solidFill>
              </a:rPr>
              <a:t>failure</a:t>
            </a:r>
            <a:r>
              <a:rPr lang="en-IN" dirty="0"/>
              <a:t> of one or more transmitted packets to arrive at their destination. </a:t>
            </a:r>
            <a:endParaRPr lang="en-US" dirty="0"/>
          </a:p>
          <a:p>
            <a:pPr lvl="0" algn="just"/>
            <a:r>
              <a:rPr lang="en-IN" dirty="0"/>
              <a:t>The loss of data packets depends on the </a:t>
            </a:r>
            <a:r>
              <a:rPr lang="en-IN" dirty="0">
                <a:solidFill>
                  <a:srgbClr val="C00000"/>
                </a:solidFill>
              </a:rPr>
              <a:t>switch queue/buffer</a:t>
            </a:r>
            <a:r>
              <a:rPr lang="en-IN" dirty="0"/>
              <a:t>. The loss of data packets increases with the increases in the </a:t>
            </a:r>
            <a:r>
              <a:rPr lang="en-IN" dirty="0">
                <a:solidFill>
                  <a:srgbClr val="C00000"/>
                </a:solidFill>
              </a:rPr>
              <a:t>traffic intensity.</a:t>
            </a:r>
          </a:p>
          <a:p>
            <a:pPr algn="just"/>
            <a:r>
              <a:rPr lang="en-IN" dirty="0"/>
              <a:t>It affects the performance </a:t>
            </a:r>
          </a:p>
          <a:p>
            <a:pPr marL="400050" lvl="1" indent="0" algn="just">
              <a:buNone/>
            </a:pPr>
            <a:r>
              <a:rPr lang="en-IN" sz="2400" dirty="0"/>
              <a:t>of the network.</a:t>
            </a:r>
            <a:endParaRPr lang="en-US" sz="2400" dirty="0"/>
          </a:p>
          <a:p>
            <a:pPr lvl="0" algn="just"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05BE5-41BC-4B40-B870-F286C9DEB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24" y="3052800"/>
            <a:ext cx="4284937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Layered Network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dirty="0" smtClean="0"/>
              <a:t>The </a:t>
            </a:r>
            <a:r>
              <a:rPr lang="en-IN" b="1" dirty="0"/>
              <a:t>basic elements</a:t>
            </a:r>
            <a:r>
              <a:rPr lang="en-IN" dirty="0"/>
              <a:t> of layered architecture </a:t>
            </a:r>
            <a:r>
              <a:rPr lang="en-IN" b="1" dirty="0"/>
              <a:t>are services, protocols, and interfaces</a:t>
            </a:r>
            <a:r>
              <a:rPr lang="en-IN" dirty="0" smtClean="0"/>
              <a:t>.</a:t>
            </a:r>
          </a:p>
          <a:p>
            <a:pPr lvl="1" algn="just"/>
            <a:r>
              <a:rPr lang="en-IN" b="1" dirty="0" smtClean="0"/>
              <a:t>Service</a:t>
            </a:r>
            <a:r>
              <a:rPr lang="en-IN" b="1" dirty="0"/>
              <a:t>:</a:t>
            </a:r>
            <a:r>
              <a:rPr lang="en-IN" dirty="0"/>
              <a:t> It is </a:t>
            </a:r>
            <a:r>
              <a:rPr lang="en-IN" b="1" dirty="0"/>
              <a:t>a set of actions that a layer provides to the higher layer.</a:t>
            </a:r>
            <a:endParaRPr lang="en-IN" sz="2000" dirty="0"/>
          </a:p>
          <a:p>
            <a:pPr lvl="1" algn="just"/>
            <a:endParaRPr lang="en-IN" b="1" dirty="0" smtClean="0"/>
          </a:p>
          <a:p>
            <a:pPr lvl="1" algn="just"/>
            <a:r>
              <a:rPr lang="en-IN" b="1" dirty="0" smtClean="0"/>
              <a:t>Protocol</a:t>
            </a:r>
            <a:r>
              <a:rPr lang="en-IN" b="1" dirty="0"/>
              <a:t>:</a:t>
            </a:r>
            <a:r>
              <a:rPr lang="en-IN" dirty="0"/>
              <a:t> It </a:t>
            </a:r>
            <a:r>
              <a:rPr lang="en-IN" b="1" dirty="0"/>
              <a:t>defines a set of rules</a:t>
            </a:r>
            <a:r>
              <a:rPr lang="en-IN" dirty="0"/>
              <a:t> that </a:t>
            </a:r>
            <a:r>
              <a:rPr lang="en-IN" b="1" dirty="0"/>
              <a:t>a layer uses to exchange the information with peer entity</a:t>
            </a:r>
            <a:r>
              <a:rPr lang="en-IN" dirty="0"/>
              <a:t>. These rules mainly concern about both the contents and order of the messages used.</a:t>
            </a:r>
            <a:endParaRPr lang="en-IN" sz="2000" dirty="0"/>
          </a:p>
          <a:p>
            <a:pPr lvl="1" algn="just"/>
            <a:endParaRPr lang="en-IN" b="1" dirty="0" smtClean="0"/>
          </a:p>
          <a:p>
            <a:pPr lvl="1" algn="just"/>
            <a:r>
              <a:rPr lang="en-IN" b="1" dirty="0" smtClean="0"/>
              <a:t>Interface</a:t>
            </a:r>
            <a:r>
              <a:rPr lang="en-IN" b="1" dirty="0"/>
              <a:t>:</a:t>
            </a:r>
            <a:r>
              <a:rPr lang="en-IN" dirty="0"/>
              <a:t> It </a:t>
            </a:r>
            <a:r>
              <a:rPr lang="en-IN" b="1" dirty="0"/>
              <a:t>is a way through which the message is transferred</a:t>
            </a:r>
            <a:r>
              <a:rPr lang="en-IN" dirty="0"/>
              <a:t> from one layer to another layer.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52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52238"/>
            <a:ext cx="12192000" cy="711200"/>
          </a:xfrm>
        </p:spPr>
        <p:txBody>
          <a:bodyPr/>
          <a:lstStyle/>
          <a:p>
            <a:r>
              <a:rPr lang="en-US" dirty="0">
                <a:latin typeface="+mj-lt"/>
              </a:rPr>
              <a:t>Throughput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0" y="915681"/>
            <a:ext cx="11929641" cy="5590565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Throughput or Network Throughput is the </a:t>
            </a:r>
            <a:r>
              <a:rPr lang="en-IN" dirty="0">
                <a:solidFill>
                  <a:srgbClr val="C00000"/>
                </a:solidFill>
              </a:rPr>
              <a:t>rate of successful message delivery </a:t>
            </a:r>
            <a:r>
              <a:rPr lang="en-IN" dirty="0"/>
              <a:t>over a communication channel. </a:t>
            </a:r>
            <a:endParaRPr lang="en-US" dirty="0"/>
          </a:p>
          <a:p>
            <a:pPr lvl="0" algn="just"/>
            <a:r>
              <a:rPr lang="en-IN" dirty="0"/>
              <a:t>Throughput is measured in bits(data) per second (bit/s or bps)</a:t>
            </a:r>
            <a:endParaRPr lang="en-US" dirty="0"/>
          </a:p>
        </p:txBody>
      </p:sp>
      <p:sp>
        <p:nvSpPr>
          <p:cNvPr id="75" name="AutoShape 327"/>
          <p:cNvSpPr>
            <a:spLocks noChangeArrowheads="1"/>
          </p:cNvSpPr>
          <p:nvPr/>
        </p:nvSpPr>
        <p:spPr bwMode="auto">
          <a:xfrm>
            <a:off x="2286001" y="3303344"/>
            <a:ext cx="445035" cy="49021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latin typeface="Times New Roman" charset="0"/>
            </a:endParaRPr>
          </a:p>
        </p:txBody>
      </p:sp>
      <p:grpSp>
        <p:nvGrpSpPr>
          <p:cNvPr id="76" name="Group 64"/>
          <p:cNvGrpSpPr>
            <a:grpSpLocks/>
          </p:cNvGrpSpPr>
          <p:nvPr/>
        </p:nvGrpSpPr>
        <p:grpSpPr bwMode="auto">
          <a:xfrm>
            <a:off x="2796024" y="3588632"/>
            <a:ext cx="313644" cy="739341"/>
            <a:chOff x="4140" y="429"/>
            <a:chExt cx="1425" cy="2396"/>
          </a:xfrm>
        </p:grpSpPr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2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7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83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4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5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6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7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4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1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0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39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7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99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9" name="Group 61"/>
          <p:cNvGrpSpPr>
            <a:grpSpLocks/>
          </p:cNvGrpSpPr>
          <p:nvPr/>
        </p:nvGrpSpPr>
        <p:grpSpPr bwMode="auto">
          <a:xfrm flipH="1">
            <a:off x="9002498" y="3590162"/>
            <a:ext cx="1061020" cy="988467"/>
            <a:chOff x="-44" y="1473"/>
            <a:chExt cx="981" cy="1105"/>
          </a:xfrm>
        </p:grpSpPr>
        <p:pic>
          <p:nvPicPr>
            <p:cNvPr id="110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" name="Text Box 325"/>
          <p:cNvSpPr txBox="1">
            <a:spLocks noChangeArrowheads="1"/>
          </p:cNvSpPr>
          <p:nvPr/>
        </p:nvSpPr>
        <p:spPr bwMode="auto">
          <a:xfrm>
            <a:off x="2369939" y="4531489"/>
            <a:ext cx="1595309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Gill Sans MT" charset="0"/>
              </a:rPr>
              <a:t>server, with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Gill Sans MT" charset="0"/>
              </a:rPr>
              <a:t>file of F bits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Gill Sans MT" charset="0"/>
              </a:rPr>
              <a:t>send to client</a:t>
            </a:r>
          </a:p>
        </p:txBody>
      </p:sp>
      <p:sp>
        <p:nvSpPr>
          <p:cNvPr id="113" name="Text Box 328"/>
          <p:cNvSpPr txBox="1">
            <a:spLocks noChangeArrowheads="1"/>
          </p:cNvSpPr>
          <p:nvPr/>
        </p:nvSpPr>
        <p:spPr bwMode="auto">
          <a:xfrm>
            <a:off x="4322838" y="4457895"/>
            <a:ext cx="14405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Gill Sans MT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Gill Sans MT" charset="0"/>
              </a:rPr>
              <a:t> </a:t>
            </a:r>
            <a:r>
              <a:rPr lang="en-US" altLang="en-US" sz="2000" dirty="0" err="1">
                <a:latin typeface="Gill Sans MT" charset="0"/>
              </a:rPr>
              <a:t>R</a:t>
            </a:r>
            <a:r>
              <a:rPr lang="en-US" altLang="en-US" sz="2800" baseline="-25000" dirty="0" err="1">
                <a:latin typeface="Gill Sans MT" charset="0"/>
              </a:rPr>
              <a:t>s</a:t>
            </a:r>
            <a:r>
              <a:rPr lang="en-US" altLang="en-US" sz="2000" baseline="-25000" dirty="0">
                <a:latin typeface="Gill Sans MT" charset="0"/>
              </a:rPr>
              <a:t> </a:t>
            </a:r>
            <a:r>
              <a:rPr lang="en-US" altLang="en-US" sz="2000" dirty="0">
                <a:latin typeface="Gill Sans MT" charset="0"/>
              </a:rPr>
              <a:t>bits/sec</a:t>
            </a:r>
          </a:p>
        </p:txBody>
      </p:sp>
      <p:sp>
        <p:nvSpPr>
          <p:cNvPr id="114" name="Text Box 329"/>
          <p:cNvSpPr txBox="1">
            <a:spLocks noChangeArrowheads="1"/>
          </p:cNvSpPr>
          <p:nvPr/>
        </p:nvSpPr>
        <p:spPr bwMode="auto">
          <a:xfrm>
            <a:off x="6875785" y="4413885"/>
            <a:ext cx="14405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Gill Sans MT" charset="0"/>
              </a:rPr>
              <a:t>link capacity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Gill Sans MT" charset="0"/>
              </a:rPr>
              <a:t> </a:t>
            </a:r>
            <a:r>
              <a:rPr lang="en-US" altLang="en-US" sz="2000" dirty="0" err="1">
                <a:latin typeface="Gill Sans MT" charset="0"/>
              </a:rPr>
              <a:t>R</a:t>
            </a:r>
            <a:r>
              <a:rPr lang="en-US" altLang="en-US" sz="2800" baseline="-25000" dirty="0" err="1">
                <a:latin typeface="Gill Sans MT" charset="0"/>
              </a:rPr>
              <a:t>c</a:t>
            </a:r>
            <a:r>
              <a:rPr lang="en-US" altLang="en-US" sz="2000" baseline="-25000" dirty="0">
                <a:latin typeface="Gill Sans MT" charset="0"/>
              </a:rPr>
              <a:t> </a:t>
            </a:r>
            <a:r>
              <a:rPr lang="en-US" altLang="en-US" sz="2000" dirty="0">
                <a:latin typeface="Gill Sans MT" charset="0"/>
              </a:rPr>
              <a:t>bits/sec</a:t>
            </a:r>
          </a:p>
        </p:txBody>
      </p:sp>
      <p:sp>
        <p:nvSpPr>
          <p:cNvPr id="115" name="Line 337"/>
          <p:cNvSpPr>
            <a:spLocks noChangeShapeType="1"/>
          </p:cNvSpPr>
          <p:nvPr/>
        </p:nvSpPr>
        <p:spPr bwMode="auto">
          <a:xfrm flipH="1" flipV="1">
            <a:off x="4595943" y="4208768"/>
            <a:ext cx="251480" cy="25582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347"/>
          <p:cNvSpPr>
            <a:spLocks noChangeShapeType="1"/>
          </p:cNvSpPr>
          <p:nvPr/>
        </p:nvSpPr>
        <p:spPr bwMode="auto">
          <a:xfrm flipH="1" flipV="1">
            <a:off x="7374942" y="4267701"/>
            <a:ext cx="172363" cy="171441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352"/>
          <p:cNvSpPr>
            <a:spLocks noChangeShapeType="1"/>
          </p:cNvSpPr>
          <p:nvPr/>
        </p:nvSpPr>
        <p:spPr bwMode="auto">
          <a:xfrm flipH="1">
            <a:off x="2642029" y="4184660"/>
            <a:ext cx="9889" cy="346901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8" name="Group 246"/>
          <p:cNvGrpSpPr>
            <a:grpSpLocks/>
          </p:cNvGrpSpPr>
          <p:nvPr/>
        </p:nvGrpSpPr>
        <p:grpSpPr bwMode="auto">
          <a:xfrm>
            <a:off x="5316478" y="3912764"/>
            <a:ext cx="939519" cy="304041"/>
            <a:chOff x="3600" y="219"/>
            <a:chExt cx="360" cy="175"/>
          </a:xfrm>
        </p:grpSpPr>
        <p:sp>
          <p:nvSpPr>
            <p:cNvPr id="119" name="Oval 24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sp>
          <p:nvSpPr>
            <p:cNvPr id="120" name="Line 24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4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25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>
                <a:latin typeface="Times New Roman" charset="0"/>
              </a:endParaRPr>
            </a:p>
          </p:txBody>
        </p:sp>
        <p:sp>
          <p:nvSpPr>
            <p:cNvPr id="123" name="Oval 25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grpSp>
          <p:nvGrpSpPr>
            <p:cNvPr id="124" name="Group 25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9" name="Line 2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2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2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5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6" name="Line 2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2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2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" name="AutoShape 350"/>
          <p:cNvSpPr>
            <a:spLocks noChangeArrowheads="1"/>
          </p:cNvSpPr>
          <p:nvPr/>
        </p:nvSpPr>
        <p:spPr bwMode="auto">
          <a:xfrm>
            <a:off x="8413356" y="3752227"/>
            <a:ext cx="791174" cy="409852"/>
          </a:xfrm>
          <a:prstGeom prst="rightArrow">
            <a:avLst>
              <a:gd name="adj1" fmla="val 50000"/>
              <a:gd name="adj2" fmla="val 45752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latin typeface="Times New Roman" charset="0"/>
            </a:endParaRPr>
          </a:p>
        </p:txBody>
      </p:sp>
      <p:grpSp>
        <p:nvGrpSpPr>
          <p:cNvPr id="133" name="Group 335"/>
          <p:cNvGrpSpPr>
            <a:grpSpLocks/>
          </p:cNvGrpSpPr>
          <p:nvPr/>
        </p:nvGrpSpPr>
        <p:grpSpPr bwMode="auto">
          <a:xfrm>
            <a:off x="3178897" y="3884637"/>
            <a:ext cx="2066941" cy="330828"/>
            <a:chOff x="2249" y="3430"/>
            <a:chExt cx="1389" cy="256"/>
          </a:xfrm>
        </p:grpSpPr>
        <p:sp>
          <p:nvSpPr>
            <p:cNvPr id="134" name="Oval 333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5" name="Rectangle 332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6" name="Oval 331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sp>
          <p:nvSpPr>
            <p:cNvPr id="137" name="Rectangle 334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38" name="Group 341"/>
          <p:cNvGrpSpPr>
            <a:grpSpLocks/>
          </p:cNvGrpSpPr>
          <p:nvPr/>
        </p:nvGrpSpPr>
        <p:grpSpPr bwMode="auto">
          <a:xfrm>
            <a:off x="6288123" y="3760893"/>
            <a:ext cx="2493609" cy="490215"/>
            <a:chOff x="2249" y="3430"/>
            <a:chExt cx="1389" cy="256"/>
          </a:xfrm>
        </p:grpSpPr>
        <p:sp>
          <p:nvSpPr>
            <p:cNvPr id="139" name="Oval 342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0" name="Rectangle 343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Oval 344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>
                <a:latin typeface="Times New Roman" charset="0"/>
              </a:endParaRPr>
            </a:p>
          </p:txBody>
        </p:sp>
        <p:sp>
          <p:nvSpPr>
            <p:cNvPr id="142" name="Rectangle 345"/>
            <p:cNvSpPr>
              <a:spLocks noChangeArrowheads="1"/>
            </p:cNvSpPr>
            <p:nvPr/>
          </p:nvSpPr>
          <p:spPr bwMode="auto">
            <a:xfrm>
              <a:off x="3562" y="3438"/>
              <a:ext cx="44" cy="24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43" name="AutoShape 351"/>
          <p:cNvSpPr>
            <a:spLocks noChangeArrowheads="1"/>
          </p:cNvSpPr>
          <p:nvPr/>
        </p:nvSpPr>
        <p:spPr bwMode="auto">
          <a:xfrm>
            <a:off x="5250076" y="3379544"/>
            <a:ext cx="1138725" cy="409852"/>
          </a:xfrm>
          <a:prstGeom prst="rightArrow">
            <a:avLst>
              <a:gd name="adj1" fmla="val 50000"/>
              <a:gd name="adj2" fmla="val 6585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latin typeface="Times New Roman" charset="0"/>
            </a:endParaRPr>
          </a:p>
        </p:txBody>
      </p:sp>
      <p:sp>
        <p:nvSpPr>
          <p:cNvPr id="144" name="AutoShape 349"/>
          <p:cNvSpPr>
            <a:spLocks noChangeArrowheads="1"/>
          </p:cNvSpPr>
          <p:nvPr/>
        </p:nvSpPr>
        <p:spPr bwMode="auto">
          <a:xfrm flipV="1">
            <a:off x="2380658" y="3634172"/>
            <a:ext cx="867465" cy="60808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12" grpId="0"/>
      <p:bldP spid="113" grpId="0"/>
      <p:bldP spid="114" grpId="0"/>
      <p:bldP spid="115" grpId="0" animBg="1"/>
      <p:bldP spid="116" grpId="0" animBg="1"/>
      <p:bldP spid="117" grpId="0" animBg="1"/>
      <p:bldP spid="132" grpId="0" animBg="1"/>
      <p:bldP spid="143" grpId="0" animBg="1"/>
      <p:bldP spid="1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Layered Network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Why do we require Layered architecture?</a:t>
            </a:r>
          </a:p>
          <a:p>
            <a:pPr lvl="0" algn="just"/>
            <a:r>
              <a:rPr lang="en-IN" sz="2200" b="1" dirty="0"/>
              <a:t>Divide-and-conquer approach:</a:t>
            </a:r>
            <a:r>
              <a:rPr lang="en-IN" sz="2200" dirty="0"/>
              <a:t> Divide-and-conquer approach makes a design process in such a way that the unmanageable tasks are divided into small and manageable tasks. In short, we can say that this approach reduces the complexity of the design.</a:t>
            </a:r>
          </a:p>
          <a:p>
            <a:pPr lvl="0" algn="just"/>
            <a:endParaRPr lang="en-IN" sz="2200" b="1" dirty="0" smtClean="0"/>
          </a:p>
          <a:p>
            <a:pPr lvl="0" algn="just"/>
            <a:r>
              <a:rPr lang="en-IN" sz="2200" b="1" dirty="0" smtClean="0"/>
              <a:t>Modularity</a:t>
            </a:r>
            <a:r>
              <a:rPr lang="en-IN" sz="2200" b="1" dirty="0"/>
              <a:t>:</a:t>
            </a:r>
            <a:r>
              <a:rPr lang="en-IN" sz="2200" dirty="0"/>
              <a:t> Layered architecture is more modular. Modularity provides the independence of layers, which is easier to understand and implement.</a:t>
            </a:r>
          </a:p>
          <a:p>
            <a:pPr lvl="0" algn="just"/>
            <a:endParaRPr lang="en-IN" sz="2200" b="1" dirty="0" smtClean="0"/>
          </a:p>
          <a:p>
            <a:pPr lvl="0" algn="just"/>
            <a:r>
              <a:rPr lang="en-IN" sz="2200" b="1" dirty="0" smtClean="0"/>
              <a:t>Easy </a:t>
            </a:r>
            <a:r>
              <a:rPr lang="en-IN" sz="2200" b="1" dirty="0"/>
              <a:t>to modify:</a:t>
            </a:r>
            <a:r>
              <a:rPr lang="en-IN" sz="2200" dirty="0"/>
              <a:t> It ensures the independence of layers so that implementation in one layer can be changed without affecting other layers.</a:t>
            </a:r>
          </a:p>
          <a:p>
            <a:pPr algn="just"/>
            <a:endParaRPr lang="en-IN" sz="2200" b="1" dirty="0" smtClean="0"/>
          </a:p>
          <a:p>
            <a:pPr algn="just"/>
            <a:r>
              <a:rPr lang="en-IN" sz="2200" b="1" dirty="0" smtClean="0"/>
              <a:t>Easy </a:t>
            </a:r>
            <a:r>
              <a:rPr lang="en-IN" sz="2200" b="1" dirty="0"/>
              <a:t>to test:</a:t>
            </a:r>
            <a:r>
              <a:rPr lang="en-IN" sz="2200" dirty="0"/>
              <a:t> Each layer of the layered architecture can be analysed and tested individually.</a:t>
            </a:r>
          </a:p>
        </p:txBody>
      </p:sp>
    </p:spTree>
    <p:extLst>
      <p:ext uri="{BB962C8B-B14F-4D97-AF65-F5344CB8AC3E}">
        <p14:creationId xmlns:p14="http://schemas.microsoft.com/office/powerpoint/2010/main" val="42902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8612" y="328612"/>
            <a:ext cx="11415713" cy="985837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2723" y="1528763"/>
            <a:ext cx="11170058" cy="4429125"/>
          </a:xfrm>
        </p:spPr>
        <p:txBody>
          <a:bodyPr/>
          <a:lstStyle/>
          <a:p>
            <a:pPr algn="just">
              <a:defRPr/>
            </a:pPr>
            <a:r>
              <a:rPr lang="en-IN" sz="2401" dirty="0"/>
              <a:t>To </a:t>
            </a:r>
            <a:r>
              <a:rPr lang="en-IN" sz="2401" dirty="0" smtClean="0"/>
              <a:t>deal </a:t>
            </a:r>
            <a:r>
              <a:rPr lang="en-IN" sz="2401" dirty="0"/>
              <a:t>with connecting systems that are open for communication with other systems. </a:t>
            </a:r>
            <a:endParaRPr lang="en-US" sz="2401" dirty="0">
              <a:solidFill>
                <a:srgbClr val="FF0000"/>
              </a:solidFill>
            </a:endParaRPr>
          </a:p>
          <a:p>
            <a:pPr algn="just">
              <a:defRPr/>
            </a:pPr>
            <a:r>
              <a:rPr lang="en-US" sz="2401" dirty="0">
                <a:solidFill>
                  <a:schemeClr val="accent6"/>
                </a:solidFill>
              </a:rPr>
              <a:t>OSI Layer Model </a:t>
            </a:r>
            <a:r>
              <a:rPr lang="en-IN" dirty="0"/>
              <a:t>(Open Systems Interconnection) </a:t>
            </a:r>
            <a:endParaRPr lang="en-US" sz="2401" dirty="0"/>
          </a:p>
          <a:p>
            <a:pPr algn="just">
              <a:defRPr/>
            </a:pPr>
            <a:r>
              <a:rPr lang="en-IN" sz="2401" dirty="0"/>
              <a:t>Developed by the International Standards Organization (</a:t>
            </a:r>
            <a:r>
              <a:rPr lang="en-IN" sz="2401" dirty="0">
                <a:solidFill>
                  <a:schemeClr val="accent6"/>
                </a:solidFill>
              </a:rPr>
              <a:t>ISO</a:t>
            </a:r>
            <a:r>
              <a:rPr lang="en-IN" sz="2401" dirty="0"/>
              <a:t>) with </a:t>
            </a:r>
            <a:r>
              <a:rPr lang="en-IN" sz="2401" dirty="0">
                <a:solidFill>
                  <a:schemeClr val="accent6"/>
                </a:solidFill>
              </a:rPr>
              <a:t>seven </a:t>
            </a:r>
            <a:r>
              <a:rPr lang="en-IN" sz="2401" dirty="0"/>
              <a:t>different layers.</a:t>
            </a:r>
          </a:p>
          <a:p>
            <a:pPr marL="1200099" lvl="2" indent="-457200" algn="just">
              <a:buFont typeface="+mj-lt"/>
              <a:buAutoNum type="arabicPeriod"/>
              <a:defRPr/>
            </a:pPr>
            <a:r>
              <a:rPr lang="en-IN" sz="2000" dirty="0"/>
              <a:t>Physical Layer	</a:t>
            </a:r>
          </a:p>
          <a:p>
            <a:pPr marL="1200099" lvl="2" indent="-457200" algn="just">
              <a:buFont typeface="+mj-lt"/>
              <a:buAutoNum type="arabicPeriod"/>
              <a:defRPr/>
            </a:pPr>
            <a:r>
              <a:rPr lang="en-IN" sz="2000" dirty="0"/>
              <a:t>Data Link Layer</a:t>
            </a:r>
          </a:p>
          <a:p>
            <a:pPr marL="1200099" lvl="2" indent="-457200" algn="just">
              <a:buFont typeface="+mj-lt"/>
              <a:buAutoNum type="arabicPeriod"/>
              <a:defRPr/>
            </a:pPr>
            <a:r>
              <a:rPr lang="en-IN" sz="2000" dirty="0"/>
              <a:t>Network Layer	</a:t>
            </a:r>
          </a:p>
          <a:p>
            <a:pPr marL="1200099" lvl="2" indent="-457200" algn="just">
              <a:buFont typeface="+mj-lt"/>
              <a:buAutoNum type="arabicPeriod"/>
              <a:defRPr/>
            </a:pPr>
            <a:r>
              <a:rPr lang="en-IN" sz="2000" dirty="0"/>
              <a:t>Transport Layer</a:t>
            </a:r>
          </a:p>
          <a:p>
            <a:pPr marL="1200099" lvl="2" indent="-457200" algn="just">
              <a:buFont typeface="+mj-lt"/>
              <a:buAutoNum type="arabicPeriod"/>
              <a:defRPr/>
            </a:pPr>
            <a:r>
              <a:rPr lang="en-IN" sz="2000" dirty="0"/>
              <a:t>Session Layer	</a:t>
            </a:r>
          </a:p>
          <a:p>
            <a:pPr marL="1200099" lvl="2" indent="-457200" algn="just">
              <a:buFont typeface="+mj-lt"/>
              <a:buAutoNum type="arabicPeriod"/>
              <a:defRPr/>
            </a:pPr>
            <a:r>
              <a:rPr lang="en-IN" sz="2000" dirty="0"/>
              <a:t>Presentation Layer</a:t>
            </a:r>
          </a:p>
          <a:p>
            <a:pPr marL="1200099" lvl="2" indent="-457200" algn="just">
              <a:buFont typeface="+mj-lt"/>
              <a:buAutoNum type="arabicPeriod"/>
              <a:defRPr/>
            </a:pPr>
            <a:r>
              <a:rPr lang="en-IN" sz="2000" dirty="0"/>
              <a:t>Application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9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4388" y="341659"/>
            <a:ext cx="11377612" cy="752249"/>
          </a:xfrm>
        </p:spPr>
        <p:txBody>
          <a:bodyPr>
            <a:normAutofit/>
          </a:bodyPr>
          <a:lstStyle/>
          <a:p>
            <a:r>
              <a:rPr lang="en-US" dirty="0"/>
              <a:t>Example – Air Plane Travel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86020" y="1981910"/>
            <a:ext cx="209384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ticket (purchase)</a:t>
            </a:r>
          </a:p>
          <a:p>
            <a:endParaRPr lang="en-US" altLang="en-US" sz="2000" dirty="0">
              <a:solidFill>
                <a:srgbClr val="000099"/>
              </a:solidFill>
              <a:latin typeface="+mn-lt"/>
            </a:endParaRPr>
          </a:p>
          <a:p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baggage (check)</a:t>
            </a:r>
          </a:p>
          <a:p>
            <a:endParaRPr lang="en-US" altLang="en-US" sz="2000" dirty="0">
              <a:solidFill>
                <a:srgbClr val="000099"/>
              </a:solidFill>
              <a:latin typeface="+mn-lt"/>
            </a:endParaRPr>
          </a:p>
          <a:p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gates (load)</a:t>
            </a:r>
          </a:p>
          <a:p>
            <a:endParaRPr lang="en-US" altLang="en-US" sz="2000" dirty="0">
              <a:solidFill>
                <a:srgbClr val="000099"/>
              </a:solidFill>
              <a:latin typeface="+mn-lt"/>
            </a:endParaRPr>
          </a:p>
          <a:p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runway takeoff</a:t>
            </a:r>
          </a:p>
          <a:p>
            <a:endParaRPr lang="en-US" altLang="en-US" sz="2000" dirty="0">
              <a:solidFill>
                <a:srgbClr val="000099"/>
              </a:solidFill>
              <a:latin typeface="+mn-lt"/>
            </a:endParaRPr>
          </a:p>
          <a:p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airplane routing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01384" y="1970416"/>
            <a:ext cx="205056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ticket (complain)</a:t>
            </a:r>
          </a:p>
          <a:p>
            <a:endParaRPr lang="en-US" altLang="en-US" sz="2000" dirty="0">
              <a:solidFill>
                <a:srgbClr val="000099"/>
              </a:solidFill>
              <a:latin typeface="+mn-lt"/>
            </a:endParaRPr>
          </a:p>
          <a:p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baggage (claim)</a:t>
            </a:r>
          </a:p>
          <a:p>
            <a:endParaRPr lang="en-US" altLang="en-US" sz="2000" dirty="0">
              <a:solidFill>
                <a:srgbClr val="000099"/>
              </a:solidFill>
              <a:latin typeface="+mn-lt"/>
            </a:endParaRPr>
          </a:p>
          <a:p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gates (unload)</a:t>
            </a:r>
          </a:p>
          <a:p>
            <a:endParaRPr lang="en-US" altLang="en-US" sz="2000" dirty="0">
              <a:solidFill>
                <a:srgbClr val="000099"/>
              </a:solidFill>
              <a:latin typeface="+mn-lt"/>
            </a:endParaRPr>
          </a:p>
          <a:p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runway landing</a:t>
            </a:r>
          </a:p>
          <a:p>
            <a:endParaRPr lang="en-US" altLang="en-US" sz="2000" dirty="0">
              <a:solidFill>
                <a:srgbClr val="000099"/>
              </a:solidFill>
              <a:latin typeface="+mn-lt"/>
            </a:endParaRPr>
          </a:p>
          <a:p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airplane routing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2635250" y="1739893"/>
            <a:ext cx="7042150" cy="3969353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100" h="2072">
                <a:moveTo>
                  <a:pt x="0" y="0"/>
                </a:moveTo>
                <a:lnTo>
                  <a:pt x="4" y="1736"/>
                </a:lnTo>
                <a:lnTo>
                  <a:pt x="804" y="2064"/>
                </a:lnTo>
                <a:lnTo>
                  <a:pt x="3468" y="2072"/>
                </a:lnTo>
                <a:lnTo>
                  <a:pt x="4100" y="1736"/>
                </a:lnTo>
                <a:lnTo>
                  <a:pt x="4100" y="9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00400" y="1218168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Departure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2298" y="1218168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Arrival</a:t>
            </a:r>
          </a:p>
        </p:txBody>
      </p:sp>
    </p:spTree>
    <p:extLst>
      <p:ext uri="{BB962C8B-B14F-4D97-AF65-F5344CB8AC3E}">
        <p14:creationId xmlns:p14="http://schemas.microsoft.com/office/powerpoint/2010/main" val="6167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allAtOnce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71562" y="257175"/>
            <a:ext cx="11120437" cy="110013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Open Sans Semibold" charset="0"/>
                <a:cs typeface="Open Sans Semibold" charset="0"/>
              </a:rPr>
              <a:t>How OSI Layer Works?</a:t>
            </a:r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3050" y="1921474"/>
            <a:ext cx="9286875" cy="2517747"/>
          </a:xfrm>
        </p:spPr>
      </p:pic>
    </p:spTree>
    <p:extLst>
      <p:ext uri="{BB962C8B-B14F-4D97-AF65-F5344CB8AC3E}">
        <p14:creationId xmlns:p14="http://schemas.microsoft.com/office/powerpoint/2010/main" val="34933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2151</Words>
  <Application>Microsoft Office PowerPoint</Application>
  <PresentationFormat>Widescreen</PresentationFormat>
  <Paragraphs>433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MS PGothic</vt:lpstr>
      <vt:lpstr>Arial</vt:lpstr>
      <vt:lpstr>Calibri</vt:lpstr>
      <vt:lpstr>Calibri Light</vt:lpstr>
      <vt:lpstr>Gill Sans MT</vt:lpstr>
      <vt:lpstr>Open Sans Semibold</vt:lpstr>
      <vt:lpstr>Times New Roman</vt:lpstr>
      <vt:lpstr>Wingdings</vt:lpstr>
      <vt:lpstr>Wingdings 3</vt:lpstr>
      <vt:lpstr>Office Theme</vt:lpstr>
      <vt:lpstr>Unit-2 </vt:lpstr>
      <vt:lpstr>Network Protocol</vt:lpstr>
      <vt:lpstr>Network Protocol</vt:lpstr>
      <vt:lpstr>Layered Network Architecture</vt:lpstr>
      <vt:lpstr>Layered Network Architecture</vt:lpstr>
      <vt:lpstr>Layered Network Architecture</vt:lpstr>
      <vt:lpstr>OSI Reference Model</vt:lpstr>
      <vt:lpstr>Example – Air Plane Travel</vt:lpstr>
      <vt:lpstr>How OSI Layer Works?</vt:lpstr>
      <vt:lpstr>Open Systems Interconnect (OSI) OSI Reference Model</vt:lpstr>
      <vt:lpstr>Physical Layer</vt:lpstr>
      <vt:lpstr>Physical Layer</vt:lpstr>
      <vt:lpstr>Functions of a Physical layer</vt:lpstr>
      <vt:lpstr>Physical Layer – Cont…</vt:lpstr>
      <vt:lpstr>Data Link Layer</vt:lpstr>
      <vt:lpstr>Data-Link Layer</vt:lpstr>
      <vt:lpstr>Data-Link Layer</vt:lpstr>
      <vt:lpstr>Functions of the Data-link layer</vt:lpstr>
      <vt:lpstr>Functions of the Data-link layer</vt:lpstr>
      <vt:lpstr>Data Link Layer – Cont…</vt:lpstr>
      <vt:lpstr>Network Layer</vt:lpstr>
      <vt:lpstr>Functions of Network Layer</vt:lpstr>
      <vt:lpstr>Network Layer – Cont…</vt:lpstr>
      <vt:lpstr>Transport Layer</vt:lpstr>
      <vt:lpstr>Functions of Transport Layer</vt:lpstr>
      <vt:lpstr>Transport Layer – Cont…</vt:lpstr>
      <vt:lpstr>Session Layer</vt:lpstr>
      <vt:lpstr>Functions of Session layer</vt:lpstr>
      <vt:lpstr>Session Layer – Cont…</vt:lpstr>
      <vt:lpstr>Presentation Layer</vt:lpstr>
      <vt:lpstr>Presentation Layer</vt:lpstr>
      <vt:lpstr>Functions of Presentation layer</vt:lpstr>
      <vt:lpstr>Presentation Layer – Cont…</vt:lpstr>
      <vt:lpstr>Application Layer</vt:lpstr>
      <vt:lpstr>Application Layer</vt:lpstr>
      <vt:lpstr>Functions of Application layer</vt:lpstr>
      <vt:lpstr>Application Layer – Cont…</vt:lpstr>
      <vt:lpstr>Summary – OSI Layer</vt:lpstr>
      <vt:lpstr>TCP/IP Reference Model  (Transmission Control Protocol/Internet Protocol)</vt:lpstr>
      <vt:lpstr>TCP/IP Model Architecture</vt:lpstr>
      <vt:lpstr>Comparison</vt:lpstr>
      <vt:lpstr>Differences between OSI Model and TCP/IP Protocol Layers</vt:lpstr>
      <vt:lpstr>Protocol Layers: Summary</vt:lpstr>
      <vt:lpstr>Delay, Loss &amp; Throughput</vt:lpstr>
      <vt:lpstr>Delay – Cont…</vt:lpstr>
      <vt:lpstr>Delay – Cont…</vt:lpstr>
      <vt:lpstr>Delay – Cont…</vt:lpstr>
      <vt:lpstr>Delay – Cont…</vt:lpstr>
      <vt:lpstr>Packet Loss</vt:lpstr>
      <vt:lpstr>Throughput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</dc:title>
  <dc:creator>Admin</dc:creator>
  <cp:lastModifiedBy>Admin</cp:lastModifiedBy>
  <cp:revision>65</cp:revision>
  <dcterms:created xsi:type="dcterms:W3CDTF">2024-12-30T07:10:27Z</dcterms:created>
  <dcterms:modified xsi:type="dcterms:W3CDTF">2024-12-30T11:00:47Z</dcterms:modified>
</cp:coreProperties>
</file>