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embeddedFontLs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55" roundtripDataSignature="AMtx7mgMgTV71eh2ZsWv+Oqfqoy7p2j5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regular.fntdata"/><Relationship Id="rId50" Type="http://schemas.openxmlformats.org/officeDocument/2006/relationships/slide" Target="slides/slide45.xml"/><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entury Gothic"/>
              <a:ea typeface="Century Gothic"/>
              <a:cs typeface="Century Gothic"/>
              <a:sym typeface="Century Gothic"/>
            </a:endParaRPr>
          </a:p>
        </p:txBody>
      </p:sp>
      <p:sp>
        <p:nvSpPr>
          <p:cNvPr id="4" name="Google Shape;4;n"/>
          <p:cNvSpPr txBox="1"/>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entury Gothic"/>
              <a:ea typeface="Century Gothic"/>
              <a:cs typeface="Century Gothic"/>
              <a:sym typeface="Century Gothic"/>
            </a:endParaRPr>
          </a:p>
        </p:txBody>
      </p:sp>
      <p:sp>
        <p:nvSpPr>
          <p:cNvPr id="5" name="Google Shape;5;n"/>
          <p:cNvSpPr txBox="1"/>
          <p:nvPr/>
        </p:nvSpPr>
        <p:spPr>
          <a:xfrm>
            <a:off x="3884612"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entury Gothic"/>
              <a:ea typeface="Century Gothic"/>
              <a:cs typeface="Century Gothic"/>
              <a:sym typeface="Century Gothic"/>
            </a:endParaRPr>
          </a:p>
        </p:txBody>
      </p:sp>
      <p:sp>
        <p:nvSpPr>
          <p:cNvPr id="6" name="Google Shape;6;n"/>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4812" cy="41132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nvSpPr>
        <p:spPr>
          <a:xfrm>
            <a:off x="0" y="8685212"/>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entury Gothic"/>
              <a:ea typeface="Century Gothic"/>
              <a:cs typeface="Century Gothic"/>
              <a:sym typeface="Century Gothic"/>
            </a:endParaRPr>
          </a:p>
        </p:txBody>
      </p:sp>
      <p:sp>
        <p:nvSpPr>
          <p:cNvPr id="9" name="Google Shape;9;n"/>
          <p:cNvSpPr txBox="1"/>
          <p:nvPr>
            <p:ph idx="12" type="sldNum"/>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12" name="Google Shape;112;p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13" name="Google Shape;11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 name="Google Shape;114;p1: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Lecture slides by Lawrie Brown for “Cryptography and Network Security”, 5/e, by William Stallings, briefly reviewing the text outline from Ch 0, and then presenting the content from Chapter 1 – “Introduction”.</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5" name="Google Shape;185;p11:notes"/>
          <p:cNvSpPr txBox="1"/>
          <p:nvPr>
            <p:ph idx="1" type="body"/>
          </p:nvPr>
        </p:nvSpPr>
        <p:spPr>
          <a:xfrm>
            <a:off x="685800" y="4343400"/>
            <a:ext cx="5486400" cy="4600575"/>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Font typeface="Arial"/>
              <a:buNone/>
            </a:pPr>
            <a:r>
              <a:rPr lang="en-US" sz="1100">
                <a:latin typeface="Arial"/>
                <a:ea typeface="Arial"/>
                <a:cs typeface="Arial"/>
                <a:sym typeface="Arial"/>
              </a:rPr>
              <a:t>We can define three levels of impact on organizations or individuals should there be a breach of security (i.e., a loss of confidentiality, integrity, or availability). These levels are defined in FIPS PUB 199:</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Low: </a:t>
            </a:r>
            <a:r>
              <a:rPr lang="en-US" sz="1100">
                <a:latin typeface="Arial"/>
                <a:ea typeface="Arial"/>
                <a:cs typeface="Arial"/>
                <a:sym typeface="Arial"/>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Moderate: </a:t>
            </a:r>
            <a:r>
              <a:rPr lang="en-US" sz="1100">
                <a:latin typeface="Arial"/>
                <a:ea typeface="Arial"/>
                <a:cs typeface="Arial"/>
                <a:sym typeface="Arial"/>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High: </a:t>
            </a:r>
            <a:r>
              <a:rPr lang="en-US" sz="1100">
                <a:latin typeface="Arial"/>
                <a:ea typeface="Arial"/>
                <a:cs typeface="Arial"/>
                <a:sym typeface="Arial"/>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endParaRPr/>
          </a:p>
        </p:txBody>
      </p:sp>
      <p:sp>
        <p:nvSpPr>
          <p:cNvPr id="186" name="Google Shape;186;p1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3" name="Google Shape;193;p12:notes"/>
          <p:cNvSpPr txBox="1"/>
          <p:nvPr>
            <p:ph idx="1" type="body"/>
          </p:nvPr>
        </p:nvSpPr>
        <p:spPr>
          <a:xfrm>
            <a:off x="685800" y="4343400"/>
            <a:ext cx="5486400" cy="4600575"/>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Font typeface="Arial"/>
              <a:buNone/>
            </a:pPr>
            <a:r>
              <a:rPr lang="en-US" sz="1100">
                <a:latin typeface="Arial"/>
                <a:ea typeface="Arial"/>
                <a:cs typeface="Arial"/>
                <a:sym typeface="Arial"/>
              </a:rPr>
              <a:t>We can define three levels of impact on organizations or individuals should there be a breach of security (i.e., a loss of confidentiality, integrity, or availability). These levels are defined in FIPS PUB 199:</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Low: </a:t>
            </a:r>
            <a:r>
              <a:rPr lang="en-US" sz="1100">
                <a:latin typeface="Arial"/>
                <a:ea typeface="Arial"/>
                <a:cs typeface="Arial"/>
                <a:sym typeface="Arial"/>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Moderate: </a:t>
            </a:r>
            <a:r>
              <a:rPr lang="en-US" sz="1100">
                <a:latin typeface="Arial"/>
                <a:ea typeface="Arial"/>
                <a:cs typeface="Arial"/>
                <a:sym typeface="Arial"/>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High: </a:t>
            </a:r>
            <a:r>
              <a:rPr lang="en-US" sz="1100">
                <a:latin typeface="Arial"/>
                <a:ea typeface="Arial"/>
                <a:cs typeface="Arial"/>
                <a:sym typeface="Arial"/>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endParaRPr/>
          </a:p>
        </p:txBody>
      </p:sp>
      <p:sp>
        <p:nvSpPr>
          <p:cNvPr id="194" name="Google Shape;194;p1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1" name="Google Shape;201;p13:notes"/>
          <p:cNvSpPr txBox="1"/>
          <p:nvPr>
            <p:ph idx="1" type="body"/>
          </p:nvPr>
        </p:nvSpPr>
        <p:spPr>
          <a:xfrm>
            <a:off x="685800" y="4343400"/>
            <a:ext cx="5486400" cy="4600575"/>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Font typeface="Arial"/>
              <a:buNone/>
            </a:pPr>
            <a:r>
              <a:rPr lang="en-US" sz="1100">
                <a:latin typeface="Arial"/>
                <a:ea typeface="Arial"/>
                <a:cs typeface="Arial"/>
                <a:sym typeface="Arial"/>
              </a:rPr>
              <a:t>We can define three levels of impact on organizations or individuals should there be a breach of security (i.e., a loss of confidentiality, integrity, or availability). These levels are defined in FIPS PUB 199:</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Low: </a:t>
            </a:r>
            <a:r>
              <a:rPr lang="en-US" sz="1100">
                <a:latin typeface="Arial"/>
                <a:ea typeface="Arial"/>
                <a:cs typeface="Arial"/>
                <a:sym typeface="Arial"/>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Moderate: </a:t>
            </a:r>
            <a:r>
              <a:rPr lang="en-US" sz="1100">
                <a:latin typeface="Arial"/>
                <a:ea typeface="Arial"/>
                <a:cs typeface="Arial"/>
                <a:sym typeface="Arial"/>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High: </a:t>
            </a:r>
            <a:r>
              <a:rPr lang="en-US" sz="1100">
                <a:latin typeface="Arial"/>
                <a:ea typeface="Arial"/>
                <a:cs typeface="Arial"/>
                <a:sym typeface="Arial"/>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endParaRPr/>
          </a:p>
        </p:txBody>
      </p:sp>
      <p:sp>
        <p:nvSpPr>
          <p:cNvPr id="202" name="Google Shape;202;p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 name="Google Shape;209;p14:notes"/>
          <p:cNvSpPr txBox="1"/>
          <p:nvPr>
            <p:ph idx="1" type="body"/>
          </p:nvPr>
        </p:nvSpPr>
        <p:spPr>
          <a:xfrm>
            <a:off x="685800" y="4343400"/>
            <a:ext cx="5486400" cy="4600575"/>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Font typeface="Arial"/>
              <a:buNone/>
            </a:pPr>
            <a:r>
              <a:rPr lang="en-US" sz="1100">
                <a:latin typeface="Arial"/>
                <a:ea typeface="Arial"/>
                <a:cs typeface="Arial"/>
                <a:sym typeface="Arial"/>
              </a:rPr>
              <a:t>We now provide some examples of applications that illustrate the requirements just enumerated.</a:t>
            </a:r>
            <a:endParaRPr/>
          </a:p>
          <a:p>
            <a:pPr indent="0" lvl="0" marL="0" rtl="0" algn="l">
              <a:spcBef>
                <a:spcPts val="400"/>
              </a:spcBef>
              <a:spcAft>
                <a:spcPts val="0"/>
              </a:spcAft>
              <a:buSzPts val="1100"/>
              <a:buFont typeface="Arial"/>
              <a:buNone/>
            </a:pPr>
            <a:r>
              <a:rPr lang="en-US" sz="1100">
                <a:latin typeface="Arial"/>
                <a:ea typeface="Arial"/>
                <a:cs typeface="Arial"/>
                <a:sym typeface="Arial"/>
              </a:rPr>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coveredby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endParaRPr/>
          </a:p>
          <a:p>
            <a:pPr indent="0" lvl="0" marL="0" rtl="0" algn="l">
              <a:spcBef>
                <a:spcPts val="400"/>
              </a:spcBef>
              <a:spcAft>
                <a:spcPts val="0"/>
              </a:spcAft>
              <a:buSzPts val="1100"/>
              <a:buFont typeface="Arial"/>
              <a:buNone/>
            </a:pPr>
            <a:r>
              <a:rPr lang="en-US" sz="1100">
                <a:latin typeface="Arial"/>
                <a:ea typeface="Arial"/>
                <a:cs typeface="Arial"/>
                <a:sym typeface="Arial"/>
              </a:rPr>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endParaRPr/>
          </a:p>
        </p:txBody>
      </p:sp>
      <p:sp>
        <p:nvSpPr>
          <p:cNvPr id="210" name="Google Shape;210;p1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17" name="Google Shape;2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8" name="Google Shape;218;p15:notes"/>
          <p:cNvSpPr txBox="1"/>
          <p:nvPr>
            <p:ph idx="1" type="body"/>
          </p:nvPr>
        </p:nvSpPr>
        <p:spPr>
          <a:xfrm>
            <a:off x="685800" y="4343400"/>
            <a:ext cx="5486400" cy="4348162"/>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Font typeface="Arial"/>
              <a:buNone/>
            </a:pPr>
            <a:r>
              <a:rPr lang="en-US" sz="1100">
                <a:latin typeface="Arial"/>
                <a:ea typeface="Arial"/>
                <a:cs typeface="Arial"/>
                <a:sym typeface="Arial"/>
              </a:rPr>
              <a:t>Computer security is both fascinating and complex. Some of the reasons follow:</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1.</a:t>
            </a:r>
            <a:r>
              <a:rPr lang="en-US" sz="1100">
                <a:latin typeface="Arial"/>
                <a:ea typeface="Arial"/>
                <a:cs typeface="Arial"/>
                <a:sym typeface="Arial"/>
              </a:rPr>
              <a:t> Computer security is not as simple as it might first appear to the novice. The requirements seem to be straightforward, but the mechanisms used to meet those requirements can be quite complex and subtle.</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2.</a:t>
            </a:r>
            <a:r>
              <a:rPr lang="en-US" sz="1100">
                <a:latin typeface="Arial"/>
                <a:ea typeface="Arial"/>
                <a:cs typeface="Arial"/>
                <a:sym typeface="Arial"/>
              </a:rPr>
              <a:t> In developing a particular security mechanism or algorithm, one must always consider potential attacks (often unexpected) on those security features. </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3.</a:t>
            </a:r>
            <a:r>
              <a:rPr lang="en-US" sz="1100">
                <a:latin typeface="Arial"/>
                <a:ea typeface="Arial"/>
                <a:cs typeface="Arial"/>
                <a:sym typeface="Arial"/>
              </a:rPr>
              <a:t> Hence procedures used to provide particular services are often counterintuitive. </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4. </a:t>
            </a:r>
            <a:r>
              <a:rPr lang="en-US" sz="1100">
                <a:latin typeface="Arial"/>
                <a:ea typeface="Arial"/>
                <a:cs typeface="Arial"/>
                <a:sym typeface="Arial"/>
              </a:rPr>
              <a:t>Having designed various security mechanisms, it is necessary to decide where to use them.</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5.</a:t>
            </a:r>
            <a:r>
              <a:rPr lang="en-US" sz="1100">
                <a:latin typeface="Arial"/>
                <a:ea typeface="Arial"/>
                <a:cs typeface="Arial"/>
                <a:sym typeface="Arial"/>
              </a:rPr>
              <a:t> Security mechanisms typically involve more than a particular algorithm or protocol, but also require participants to have secret information, leading to issues of creation, distribution, and protection of that secret information. </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6. </a:t>
            </a:r>
            <a:r>
              <a:rPr lang="en-US" sz="1100">
                <a:latin typeface="Arial"/>
                <a:ea typeface="Arial"/>
                <a:cs typeface="Arial"/>
                <a:sym typeface="Arial"/>
              </a:rPr>
              <a:t>Computer security is essentially a battle of wits between a perpetrator who tries to find holes and the designer or administrator who tries to close them. </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7. </a:t>
            </a:r>
            <a:r>
              <a:rPr lang="en-US" sz="1100">
                <a:latin typeface="Arial"/>
                <a:ea typeface="Arial"/>
                <a:cs typeface="Arial"/>
                <a:sym typeface="Arial"/>
              </a:rPr>
              <a:t>There is a natural tendency on the part of users and system managers to perceive little benefit from security investment until a security failure occurs.</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8. </a:t>
            </a:r>
            <a:r>
              <a:rPr lang="en-US" sz="1100">
                <a:latin typeface="Arial"/>
                <a:ea typeface="Arial"/>
                <a:cs typeface="Arial"/>
                <a:sym typeface="Arial"/>
              </a:rPr>
              <a:t>Security requires regular monitoring, difficult in today's short-term environment.</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9. </a:t>
            </a:r>
            <a:r>
              <a:rPr lang="en-US" sz="1100">
                <a:latin typeface="Arial"/>
                <a:ea typeface="Arial"/>
                <a:cs typeface="Arial"/>
                <a:sym typeface="Arial"/>
              </a:rPr>
              <a:t>Security is still too often an afterthought - incorporated after the design is complete.</a:t>
            </a:r>
            <a:endParaRPr/>
          </a:p>
          <a:p>
            <a:pPr indent="0" lvl="0" marL="0" rtl="0" algn="l">
              <a:spcBef>
                <a:spcPts val="400"/>
              </a:spcBef>
              <a:spcAft>
                <a:spcPts val="0"/>
              </a:spcAft>
              <a:buSzPts val="1100"/>
              <a:buFont typeface="Arial"/>
              <a:buNone/>
            </a:pPr>
            <a:r>
              <a:rPr b="1" lang="en-US" sz="1100">
                <a:latin typeface="Arial"/>
                <a:ea typeface="Arial"/>
                <a:cs typeface="Arial"/>
                <a:sym typeface="Arial"/>
              </a:rPr>
              <a:t>10. </a:t>
            </a:r>
            <a:r>
              <a:rPr lang="en-US" sz="1100">
                <a:latin typeface="Arial"/>
                <a:ea typeface="Arial"/>
                <a:cs typeface="Arial"/>
                <a:sym typeface="Arial"/>
              </a:rPr>
              <a:t>Many users / security administrators view strong security as an impediment to efficient and user-friendly operation of an information system or use of information.</a:t>
            </a:r>
            <a:endParaRPr/>
          </a:p>
          <a:p>
            <a:pPr indent="0" lvl="0" marL="0" rtl="0" algn="l">
              <a:spcBef>
                <a:spcPts val="0"/>
              </a:spcBef>
              <a:spcAft>
                <a:spcPts val="0"/>
              </a:spcAft>
              <a:buNone/>
            </a:pPr>
            <a:r>
              <a:t/>
            </a:r>
            <a:endParaRPr sz="1100">
              <a:latin typeface="Arial"/>
              <a:ea typeface="Arial"/>
              <a:cs typeface="Arial"/>
              <a:sym typeface="Arial"/>
            </a:endParaRPr>
          </a:p>
        </p:txBody>
      </p:sp>
      <p:sp>
        <p:nvSpPr>
          <p:cNvPr id="219" name="Google Shape;219;p1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25" name="Google Shape;225;p1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26" name="Google Shape;2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 the problems are compounded. ITU-T Recommendation X.800, </a:t>
            </a:r>
            <a:r>
              <a:rPr i="1" lang="en-US">
                <a:latin typeface="Arial"/>
                <a:ea typeface="Arial"/>
                <a:cs typeface="Arial"/>
                <a:sym typeface="Arial"/>
              </a:rPr>
              <a:t>Security Architecture for OSI</a:t>
            </a:r>
            <a:r>
              <a:rPr lang="en-US">
                <a:latin typeface="Arial"/>
                <a:ea typeface="Arial"/>
                <a:cs typeface="Arial"/>
                <a:sym typeface="Arial"/>
              </a:rPr>
              <a:t>, defines such a systematic approach. The OSI security architecture is useful to managers as a way of organizing the task of providing security.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4812" cy="4113212"/>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4812" cy="4113212"/>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44" name="Google Shape;244;p1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45" name="Google Shape;2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6" name="Google Shape;246;p19: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OSI security architecture focuses on security attacks, mechanisms, and services. These can be defined briefly as follows:</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Security attack</a:t>
            </a:r>
            <a:r>
              <a:rPr lang="en-US">
                <a:latin typeface="Arial"/>
                <a:ea typeface="Arial"/>
                <a:cs typeface="Arial"/>
                <a:sym typeface="Arial"/>
              </a:rPr>
              <a:t>: Any action that compromises the security of information owned by an organization. </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Security mechanism</a:t>
            </a:r>
            <a:r>
              <a:rPr lang="en-US">
                <a:latin typeface="Arial"/>
                <a:ea typeface="Arial"/>
                <a:cs typeface="Arial"/>
                <a:sym typeface="Arial"/>
              </a:rPr>
              <a:t>: A process (or a device incorporating such a process) that is designed to detect, prevent, or recover from a security attack. </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Security service</a:t>
            </a:r>
            <a:r>
              <a:rPr lang="en-US">
                <a:latin typeface="Arial"/>
                <a:ea typeface="Arial"/>
                <a:cs typeface="Arial"/>
                <a:sym typeface="Arial"/>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endParaRPr/>
          </a:p>
          <a:p>
            <a:pPr indent="0" lvl="0" marL="0" rtl="0" algn="l">
              <a:spcBef>
                <a:spcPts val="400"/>
              </a:spcBef>
              <a:spcAft>
                <a:spcPts val="0"/>
              </a:spcAft>
              <a:buSzPts val="1800"/>
              <a:buFont typeface="Arial"/>
              <a:buNone/>
            </a:pPr>
            <a:r>
              <a:rPr lang="en-US">
                <a:latin typeface="Arial"/>
                <a:ea typeface="Arial"/>
                <a:cs typeface="Arial"/>
                <a:sym typeface="Arial"/>
              </a:rPr>
              <a:t>In the literature, the terms </a:t>
            </a:r>
            <a:r>
              <a:rPr i="1" lang="en-US">
                <a:latin typeface="Arial"/>
                <a:ea typeface="Arial"/>
                <a:cs typeface="Arial"/>
                <a:sym typeface="Arial"/>
              </a:rPr>
              <a:t>threat and attack </a:t>
            </a:r>
            <a:r>
              <a:rPr lang="en-US">
                <a:latin typeface="Arial"/>
                <a:ea typeface="Arial"/>
                <a:cs typeface="Arial"/>
                <a:sym typeface="Arial"/>
              </a:rPr>
              <a:t>are commonly used to mean more or less the same thing. Table 1.1 provides definitions taken from RFC 2828, </a:t>
            </a:r>
            <a:r>
              <a:rPr i="1" lang="en-US">
                <a:latin typeface="Arial"/>
                <a:ea typeface="Arial"/>
                <a:cs typeface="Arial"/>
                <a:sym typeface="Arial"/>
              </a:rPr>
              <a:t>Internet Security Glossary.</a:t>
            </a:r>
            <a:endParaRPr/>
          </a:p>
          <a:p>
            <a:pPr indent="0" lvl="0" marL="0" rtl="0" algn="l">
              <a:spcBef>
                <a:spcPts val="400"/>
              </a:spcBef>
              <a:spcAft>
                <a:spcPts val="0"/>
              </a:spcAft>
              <a:buSzPts val="1800"/>
              <a:buFont typeface="Arial"/>
              <a:buNone/>
            </a:pPr>
            <a:r>
              <a:rPr b="1" lang="en-US">
                <a:latin typeface="Arial"/>
                <a:ea typeface="Arial"/>
                <a:cs typeface="Arial"/>
                <a:sym typeface="Arial"/>
              </a:rPr>
              <a:t>Threat - </a:t>
            </a:r>
            <a:r>
              <a:rPr lang="en-US">
                <a:latin typeface="Arial"/>
                <a:ea typeface="Arial"/>
                <a:cs typeface="Arial"/>
                <a:sym typeface="Arial"/>
              </a:rPr>
              <a:t>A potential for violation of security, which exists when there is a circumstance, capability, action, or event that could breach security and cause harm. That is, a threat is a possible danger that might exploit a vulnerability.</a:t>
            </a:r>
            <a:endParaRPr/>
          </a:p>
          <a:p>
            <a:pPr indent="0" lvl="0" marL="0" rtl="0" algn="l">
              <a:spcBef>
                <a:spcPts val="400"/>
              </a:spcBef>
              <a:spcAft>
                <a:spcPts val="0"/>
              </a:spcAft>
              <a:buSzPts val="1800"/>
              <a:buFont typeface="Arial"/>
              <a:buNone/>
            </a:pPr>
            <a:r>
              <a:rPr b="1" lang="en-US">
                <a:latin typeface="Arial"/>
                <a:ea typeface="Arial"/>
                <a:cs typeface="Arial"/>
                <a:sym typeface="Arial"/>
              </a:rPr>
              <a:t>Attack - </a:t>
            </a:r>
            <a:r>
              <a:rPr lang="en-US">
                <a:latin typeface="Arial"/>
                <a:ea typeface="Arial"/>
                <a:cs typeface="Arial"/>
                <a:sym typeface="Arial"/>
              </a:rPr>
              <a:t>An assault on system security that derives from an intelligent threat; that is, an intelligent act that is a deliberate attempt (especially in the sense of a method or technique) to evade security services and violate the security policy of a system.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4812" cy="4113212"/>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material in this book is organized into four broad categories:</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Cryptographic algorithms: </a:t>
            </a:r>
            <a:r>
              <a:rPr lang="en-US">
                <a:latin typeface="Arial"/>
                <a:ea typeface="Arial"/>
                <a:cs typeface="Arial"/>
                <a:sym typeface="Arial"/>
              </a:rPr>
              <a:t>This is the study of techniques for ensuring the secrecy and/or authenticity of information. The three main areas of study in this category are: 1. symmetric encryption, 2. asymmetric encryption, and 3. cryptographic hash functions, with the related topics of message authentication codes and digital signatures.</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Mutual trust: </a:t>
            </a:r>
            <a:r>
              <a:rPr lang="en-US">
                <a:latin typeface="Arial"/>
                <a:ea typeface="Arial"/>
                <a:cs typeface="Arial"/>
                <a:sym typeface="Arial"/>
              </a:rPr>
              <a:t>This is the study of techniques and algorithms for providing mutual trust in two main areas. First, key management and distribution deals with establishing trust in the encryption keys used between two communicating entities. Second, user authentication deals with establish trust in the identity of a communicating partner.</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Network security: </a:t>
            </a:r>
            <a:r>
              <a:rPr lang="en-US">
                <a:latin typeface="Arial"/>
                <a:ea typeface="Arial"/>
                <a:cs typeface="Arial"/>
                <a:sym typeface="Arial"/>
              </a:rPr>
              <a:t>This area covers the use of cryptographic algorithms in network protocols and network applications.</a:t>
            </a:r>
            <a:endParaRPr/>
          </a:p>
          <a:p>
            <a:pPr indent="0" lvl="0" marL="0" rtl="0" algn="l">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Computer security</a:t>
            </a:r>
            <a:r>
              <a:rPr lang="en-US">
                <a:latin typeface="Arial"/>
                <a:ea typeface="Arial"/>
                <a:cs typeface="Arial"/>
                <a:sym typeface="Arial"/>
              </a:rPr>
              <a:t>: In this book, we use this term to refer to the security of computers against intruders (e.g., hackers) and malicious software (e.g., viruses). Typically, the computer to be secured is attached to a network and the bulk of the threats arise from the network.</a:t>
            </a:r>
            <a:endParaRPr/>
          </a:p>
        </p:txBody>
      </p:sp>
      <p:sp>
        <p:nvSpPr>
          <p:cNvPr id="122" name="Google Shape;122;p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4812" cy="4113212"/>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343400"/>
            <a:ext cx="5484812" cy="4113212"/>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67" name="Google Shape;267;p2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68" name="Google Shape;2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useful means of classifying security attacks, used both in X.800 and RFC 2828, is in terms of </a:t>
            </a:r>
            <a:r>
              <a:rPr i="1" lang="en-US">
                <a:latin typeface="Arial"/>
                <a:ea typeface="Arial"/>
                <a:cs typeface="Arial"/>
                <a:sym typeface="Arial"/>
              </a:rPr>
              <a:t>passive attacks </a:t>
            </a:r>
            <a:r>
              <a:rPr lang="en-US">
                <a:latin typeface="Arial"/>
                <a:ea typeface="Arial"/>
                <a:cs typeface="Arial"/>
                <a:sym typeface="Arial"/>
              </a:rPr>
              <a:t>and </a:t>
            </a:r>
            <a:r>
              <a:rPr i="1" lang="en-US">
                <a:latin typeface="Arial"/>
                <a:ea typeface="Arial"/>
                <a:cs typeface="Arial"/>
                <a:sym typeface="Arial"/>
              </a:rPr>
              <a:t>active attacks. </a:t>
            </a:r>
            <a:r>
              <a:rPr lang="en-US">
                <a:latin typeface="Arial"/>
                <a:ea typeface="Arial"/>
                <a:cs typeface="Arial"/>
                <a:sym typeface="Arial"/>
              </a:rPr>
              <a:t>A passive attack attempts to learn or make use of information from the system but does not affect system resources.</a:t>
            </a:r>
            <a:endParaRPr/>
          </a:p>
          <a:p>
            <a:pPr indent="0" lvl="0" marL="0" rtl="0" algn="l">
              <a:spcBef>
                <a:spcPts val="400"/>
              </a:spcBef>
              <a:spcAft>
                <a:spcPts val="0"/>
              </a:spcAft>
              <a:buSzPts val="1800"/>
              <a:buFont typeface="Arial"/>
              <a:buNone/>
            </a:pPr>
            <a:r>
              <a:rPr i="1" lang="en-US">
                <a:latin typeface="Arial"/>
                <a:ea typeface="Arial"/>
                <a:cs typeface="Arial"/>
                <a:sym typeface="Arial"/>
              </a:rPr>
              <a:t>Passive attacks </a:t>
            </a:r>
            <a:r>
              <a:rPr lang="en-US">
                <a:latin typeface="Arial"/>
                <a:ea typeface="Arial"/>
                <a:cs typeface="Arial"/>
                <a:sym typeface="Arial"/>
              </a:rPr>
              <a:t>are in the nature of eavesdropping on, or monitoring of, transmissions. The goal of the opponent is to obtain information that is being transmitted. Two types of passive attacks are:</a:t>
            </a:r>
            <a:endParaRPr/>
          </a:p>
          <a:p>
            <a:pPr indent="0" lvl="0" marL="0" rtl="0" algn="l">
              <a:spcBef>
                <a:spcPts val="400"/>
              </a:spcBef>
              <a:spcAft>
                <a:spcPts val="0"/>
              </a:spcAft>
              <a:buSzPts val="1800"/>
              <a:buFont typeface="Arial"/>
              <a:buNone/>
            </a:pPr>
            <a:r>
              <a:rPr lang="en-US">
                <a:latin typeface="Arial"/>
                <a:ea typeface="Arial"/>
                <a:cs typeface="Arial"/>
                <a:sym typeface="Arial"/>
              </a:rPr>
              <a:t>+ release of message contents - as shown above in Stallings Figure 1.2a here</a:t>
            </a:r>
            <a:endParaRPr/>
          </a:p>
          <a:p>
            <a:pPr indent="0" lvl="0" marL="0" rtl="0" algn="l">
              <a:spcBef>
                <a:spcPts val="400"/>
              </a:spcBef>
              <a:spcAft>
                <a:spcPts val="0"/>
              </a:spcAft>
              <a:buSzPts val="1800"/>
              <a:buFont typeface="Arial"/>
              <a:buNone/>
            </a:pPr>
            <a:r>
              <a:rPr lang="en-US">
                <a:latin typeface="Arial"/>
                <a:ea typeface="Arial"/>
                <a:cs typeface="Arial"/>
                <a:sym typeface="Arial"/>
              </a:rPr>
              <a:t>+ traffic analysis - monitor traffic flow to determine location and identity of communicating hosts and could observe the frequency and length of messages being exchanged</a:t>
            </a:r>
            <a:endParaRPr/>
          </a:p>
          <a:p>
            <a:pPr indent="0" lvl="0" marL="0" rtl="0" algn="l">
              <a:spcBef>
                <a:spcPts val="400"/>
              </a:spcBef>
              <a:spcAft>
                <a:spcPts val="0"/>
              </a:spcAft>
              <a:buSzPts val="1800"/>
              <a:buFont typeface="Arial"/>
              <a:buNone/>
            </a:pPr>
            <a:r>
              <a:rPr lang="en-US">
                <a:latin typeface="Arial"/>
                <a:ea typeface="Arial"/>
                <a:cs typeface="Arial"/>
                <a:sym typeface="Arial"/>
              </a:rPr>
              <a:t>These attacks are difficult to detect because they do not involve any alteration of the data.</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74fd39db4_0_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74fd39db4_0_0: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77" name="Google Shape;277;g2d74fd39db4_0_0: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283" name="Google Shape;283;p2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84" name="Google Shape;28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p24: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useful means of classifying security attacks, used both in X.800 and RFC 2828, is in terms of </a:t>
            </a:r>
            <a:r>
              <a:rPr i="1" lang="en-US">
                <a:latin typeface="Arial"/>
                <a:ea typeface="Arial"/>
                <a:cs typeface="Arial"/>
                <a:sym typeface="Arial"/>
              </a:rPr>
              <a:t>passive attacks </a:t>
            </a:r>
            <a:r>
              <a:rPr lang="en-US">
                <a:latin typeface="Arial"/>
                <a:ea typeface="Arial"/>
                <a:cs typeface="Arial"/>
                <a:sym typeface="Arial"/>
              </a:rPr>
              <a:t>and </a:t>
            </a:r>
            <a:r>
              <a:rPr i="1" lang="en-US">
                <a:latin typeface="Arial"/>
                <a:ea typeface="Arial"/>
                <a:cs typeface="Arial"/>
                <a:sym typeface="Arial"/>
              </a:rPr>
              <a:t>active attacks. </a:t>
            </a:r>
            <a:r>
              <a:rPr lang="en-US">
                <a:latin typeface="Arial"/>
                <a:ea typeface="Arial"/>
                <a:cs typeface="Arial"/>
                <a:sym typeface="Arial"/>
              </a:rPr>
              <a:t>A passive attack attempts to learn or make use of information from the system but does not affect system resources.</a:t>
            </a:r>
            <a:endParaRPr/>
          </a:p>
          <a:p>
            <a:pPr indent="0" lvl="0" marL="0" rtl="0" algn="l">
              <a:spcBef>
                <a:spcPts val="400"/>
              </a:spcBef>
              <a:spcAft>
                <a:spcPts val="0"/>
              </a:spcAft>
              <a:buSzPts val="1800"/>
              <a:buFont typeface="Arial"/>
              <a:buNone/>
            </a:pPr>
            <a:r>
              <a:rPr i="1" lang="en-US">
                <a:latin typeface="Arial"/>
                <a:ea typeface="Arial"/>
                <a:cs typeface="Arial"/>
                <a:sym typeface="Arial"/>
              </a:rPr>
              <a:t>Passive attacks </a:t>
            </a:r>
            <a:r>
              <a:rPr lang="en-US">
                <a:latin typeface="Arial"/>
                <a:ea typeface="Arial"/>
                <a:cs typeface="Arial"/>
                <a:sym typeface="Arial"/>
              </a:rPr>
              <a:t>are in the nature of eavesdropping on, or monitoring of, transmissions. The goal of the opponent is to obtain information that is being transmitted. Two types of passive attacks are:</a:t>
            </a:r>
            <a:endParaRPr/>
          </a:p>
          <a:p>
            <a:pPr indent="0" lvl="0" marL="0" rtl="0" algn="l">
              <a:spcBef>
                <a:spcPts val="400"/>
              </a:spcBef>
              <a:spcAft>
                <a:spcPts val="0"/>
              </a:spcAft>
              <a:buSzPts val="1800"/>
              <a:buFont typeface="Arial"/>
              <a:buNone/>
            </a:pPr>
            <a:r>
              <a:rPr lang="en-US">
                <a:latin typeface="Arial"/>
                <a:ea typeface="Arial"/>
                <a:cs typeface="Arial"/>
                <a:sym typeface="Arial"/>
              </a:rPr>
              <a:t>+ release of message contents - as shown above in Stallings Figure 1.2a here</a:t>
            </a:r>
            <a:endParaRPr/>
          </a:p>
          <a:p>
            <a:pPr indent="0" lvl="0" marL="0" rtl="0" algn="l">
              <a:spcBef>
                <a:spcPts val="400"/>
              </a:spcBef>
              <a:spcAft>
                <a:spcPts val="0"/>
              </a:spcAft>
              <a:buSzPts val="1800"/>
              <a:buFont typeface="Arial"/>
              <a:buNone/>
            </a:pPr>
            <a:r>
              <a:rPr lang="en-US">
                <a:latin typeface="Arial"/>
                <a:ea typeface="Arial"/>
                <a:cs typeface="Arial"/>
                <a:sym typeface="Arial"/>
              </a:rPr>
              <a:t>+ traffic analysis - monitor traffic flow to determine location and identity of communicating hosts and could observe the frequency and length of messages being exchanged</a:t>
            </a:r>
            <a:endParaRPr/>
          </a:p>
          <a:p>
            <a:pPr indent="0" lvl="0" marL="0" rtl="0" algn="l">
              <a:spcBef>
                <a:spcPts val="400"/>
              </a:spcBef>
              <a:spcAft>
                <a:spcPts val="0"/>
              </a:spcAft>
              <a:buSzPts val="1800"/>
              <a:buFont typeface="Arial"/>
              <a:buNone/>
            </a:pPr>
            <a:r>
              <a:rPr lang="en-US">
                <a:latin typeface="Arial"/>
                <a:ea typeface="Arial"/>
                <a:cs typeface="Arial"/>
                <a:sym typeface="Arial"/>
              </a:rPr>
              <a:t>These attacks are difficult to detect because they do not involve any alteration of the data.</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74fd39db4_0_8: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74fd39db4_0_8: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94" name="Google Shape;294;g2d74fd39db4_0_8: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74fd39db4_0_2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74fd39db4_0_21: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00" name="Google Shape;300;g2d74fd39db4_0_21: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05" name="Google Shape;305;p2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06" name="Google Shape;3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7" name="Google Shape;307;p25: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useful means of classifying security attacks, used both in X.800 and RFC 2828, is in terms of </a:t>
            </a:r>
            <a:r>
              <a:rPr i="1" lang="en-US">
                <a:latin typeface="Arial"/>
                <a:ea typeface="Arial"/>
                <a:cs typeface="Arial"/>
                <a:sym typeface="Arial"/>
              </a:rPr>
              <a:t>passive attacks </a:t>
            </a:r>
            <a:r>
              <a:rPr lang="en-US">
                <a:latin typeface="Arial"/>
                <a:ea typeface="Arial"/>
                <a:cs typeface="Arial"/>
                <a:sym typeface="Arial"/>
              </a:rPr>
              <a:t>and </a:t>
            </a:r>
            <a:r>
              <a:rPr i="1" lang="en-US">
                <a:latin typeface="Arial"/>
                <a:ea typeface="Arial"/>
                <a:cs typeface="Arial"/>
                <a:sym typeface="Arial"/>
              </a:rPr>
              <a:t>active attacks. </a:t>
            </a:r>
            <a:r>
              <a:rPr lang="en-US">
                <a:latin typeface="Arial"/>
                <a:ea typeface="Arial"/>
                <a:cs typeface="Arial"/>
                <a:sym typeface="Arial"/>
              </a:rPr>
              <a:t>A passive attack attempts to learn or make use of information from the system but does not affect system resources.</a:t>
            </a:r>
            <a:endParaRPr/>
          </a:p>
          <a:p>
            <a:pPr indent="0" lvl="0" marL="0" rtl="0" algn="l">
              <a:spcBef>
                <a:spcPts val="400"/>
              </a:spcBef>
              <a:spcAft>
                <a:spcPts val="0"/>
              </a:spcAft>
              <a:buSzPts val="1800"/>
              <a:buFont typeface="Arial"/>
              <a:buNone/>
            </a:pPr>
            <a:r>
              <a:rPr i="1" lang="en-US">
                <a:latin typeface="Arial"/>
                <a:ea typeface="Arial"/>
                <a:cs typeface="Arial"/>
                <a:sym typeface="Arial"/>
              </a:rPr>
              <a:t>Passive attacks </a:t>
            </a:r>
            <a:r>
              <a:rPr lang="en-US">
                <a:latin typeface="Arial"/>
                <a:ea typeface="Arial"/>
                <a:cs typeface="Arial"/>
                <a:sym typeface="Arial"/>
              </a:rPr>
              <a:t>are in the nature of eavesdropping on, or monitoring of, transmissions. The goal of the opponent is to obtain information that is being transmitted. Two types of passive attacks are:</a:t>
            </a:r>
            <a:endParaRPr/>
          </a:p>
          <a:p>
            <a:pPr indent="0" lvl="0" marL="0" rtl="0" algn="l">
              <a:spcBef>
                <a:spcPts val="400"/>
              </a:spcBef>
              <a:spcAft>
                <a:spcPts val="0"/>
              </a:spcAft>
              <a:buSzPts val="1800"/>
              <a:buFont typeface="Arial"/>
              <a:buNone/>
            </a:pPr>
            <a:r>
              <a:rPr lang="en-US">
                <a:latin typeface="Arial"/>
                <a:ea typeface="Arial"/>
                <a:cs typeface="Arial"/>
                <a:sym typeface="Arial"/>
              </a:rPr>
              <a:t>+ release of message contents - as shown above in Stallings Figure 1.2a here</a:t>
            </a:r>
            <a:endParaRPr/>
          </a:p>
          <a:p>
            <a:pPr indent="0" lvl="0" marL="0" rtl="0" algn="l">
              <a:spcBef>
                <a:spcPts val="400"/>
              </a:spcBef>
              <a:spcAft>
                <a:spcPts val="0"/>
              </a:spcAft>
              <a:buSzPts val="1800"/>
              <a:buFont typeface="Arial"/>
              <a:buNone/>
            </a:pPr>
            <a:r>
              <a:rPr lang="en-US">
                <a:latin typeface="Arial"/>
                <a:ea typeface="Arial"/>
                <a:cs typeface="Arial"/>
                <a:sym typeface="Arial"/>
              </a:rPr>
              <a:t>+ traffic analysis - monitor traffic flow to determine location and identity of communicating hosts and could observe the frequency and length of messages being exchanged</a:t>
            </a:r>
            <a:endParaRPr/>
          </a:p>
          <a:p>
            <a:pPr indent="0" lvl="0" marL="0" rtl="0" algn="l">
              <a:spcBef>
                <a:spcPts val="400"/>
              </a:spcBef>
              <a:spcAft>
                <a:spcPts val="0"/>
              </a:spcAft>
              <a:buSzPts val="1800"/>
              <a:buFont typeface="Arial"/>
              <a:buNone/>
            </a:pPr>
            <a:r>
              <a:rPr lang="en-US">
                <a:latin typeface="Arial"/>
                <a:ea typeface="Arial"/>
                <a:cs typeface="Arial"/>
                <a:sym typeface="Arial"/>
              </a:rPr>
              <a:t>These attacks are difficult to detect because they do not involve any alteration of the data.</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74fd39db4_0_32: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74fd39db4_0_32: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16" name="Google Shape;316;g2d74fd39db4_0_32: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21" name="Google Shape;321;p2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22" name="Google Shape;32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3" name="Google Shape;323;p26: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useful means of classifying security attacks, used both in X.800 and RFC 2828, is in terms of </a:t>
            </a:r>
            <a:r>
              <a:rPr i="1" lang="en-US">
                <a:latin typeface="Arial"/>
                <a:ea typeface="Arial"/>
                <a:cs typeface="Arial"/>
                <a:sym typeface="Arial"/>
              </a:rPr>
              <a:t>passive attacks </a:t>
            </a:r>
            <a:r>
              <a:rPr lang="en-US">
                <a:latin typeface="Arial"/>
                <a:ea typeface="Arial"/>
                <a:cs typeface="Arial"/>
                <a:sym typeface="Arial"/>
              </a:rPr>
              <a:t>and </a:t>
            </a:r>
            <a:r>
              <a:rPr i="1" lang="en-US">
                <a:latin typeface="Arial"/>
                <a:ea typeface="Arial"/>
                <a:cs typeface="Arial"/>
                <a:sym typeface="Arial"/>
              </a:rPr>
              <a:t>active attacks. </a:t>
            </a:r>
            <a:r>
              <a:rPr lang="en-US">
                <a:latin typeface="Arial"/>
                <a:ea typeface="Arial"/>
                <a:cs typeface="Arial"/>
                <a:sym typeface="Arial"/>
              </a:rPr>
              <a:t>A passive attack attempts to learn or make use of information from the system but does not affect system resources.</a:t>
            </a:r>
            <a:endParaRPr/>
          </a:p>
          <a:p>
            <a:pPr indent="0" lvl="0" marL="0" rtl="0" algn="l">
              <a:spcBef>
                <a:spcPts val="400"/>
              </a:spcBef>
              <a:spcAft>
                <a:spcPts val="0"/>
              </a:spcAft>
              <a:buSzPts val="1800"/>
              <a:buFont typeface="Arial"/>
              <a:buNone/>
            </a:pPr>
            <a:r>
              <a:rPr i="1" lang="en-US">
                <a:latin typeface="Arial"/>
                <a:ea typeface="Arial"/>
                <a:cs typeface="Arial"/>
                <a:sym typeface="Arial"/>
              </a:rPr>
              <a:t>Passive attacks </a:t>
            </a:r>
            <a:r>
              <a:rPr lang="en-US">
                <a:latin typeface="Arial"/>
                <a:ea typeface="Arial"/>
                <a:cs typeface="Arial"/>
                <a:sym typeface="Arial"/>
              </a:rPr>
              <a:t>are in the nature of eavesdropping on, or monitoring of, transmissions. The goal of the opponent is to obtain information that is being transmitted. Two types of passive attacks are:</a:t>
            </a:r>
            <a:endParaRPr/>
          </a:p>
          <a:p>
            <a:pPr indent="0" lvl="0" marL="0" rtl="0" algn="l">
              <a:spcBef>
                <a:spcPts val="400"/>
              </a:spcBef>
              <a:spcAft>
                <a:spcPts val="0"/>
              </a:spcAft>
              <a:buSzPts val="1800"/>
              <a:buFont typeface="Arial"/>
              <a:buNone/>
            </a:pPr>
            <a:r>
              <a:rPr lang="en-US">
                <a:latin typeface="Arial"/>
                <a:ea typeface="Arial"/>
                <a:cs typeface="Arial"/>
                <a:sym typeface="Arial"/>
              </a:rPr>
              <a:t>+ release of message contents - as shown above in Stallings Figure 1.2a here</a:t>
            </a:r>
            <a:endParaRPr/>
          </a:p>
          <a:p>
            <a:pPr indent="0" lvl="0" marL="0" rtl="0" algn="l">
              <a:spcBef>
                <a:spcPts val="400"/>
              </a:spcBef>
              <a:spcAft>
                <a:spcPts val="0"/>
              </a:spcAft>
              <a:buSzPts val="1800"/>
              <a:buFont typeface="Arial"/>
              <a:buNone/>
            </a:pPr>
            <a:r>
              <a:rPr lang="en-US">
                <a:latin typeface="Arial"/>
                <a:ea typeface="Arial"/>
                <a:cs typeface="Arial"/>
                <a:sym typeface="Arial"/>
              </a:rPr>
              <a:t>+ traffic analysis - monitor traffic flow to determine location and identity of communicating hosts and could observe the frequency and length of messages being exchanged</a:t>
            </a:r>
            <a:endParaRPr/>
          </a:p>
          <a:p>
            <a:pPr indent="0" lvl="0" marL="0" rtl="0" algn="l">
              <a:spcBef>
                <a:spcPts val="400"/>
              </a:spcBef>
              <a:spcAft>
                <a:spcPts val="0"/>
              </a:spcAft>
              <a:buSzPts val="1800"/>
              <a:buFont typeface="Arial"/>
              <a:buNone/>
            </a:pPr>
            <a:r>
              <a:rPr lang="en-US">
                <a:latin typeface="Arial"/>
                <a:ea typeface="Arial"/>
                <a:cs typeface="Arial"/>
                <a:sym typeface="Arial"/>
              </a:rPr>
              <a:t>These attacks are difficult to detect because they do not involve any alteration of the data.</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lnSpc>
                <a:spcPct val="90000"/>
              </a:lnSpc>
              <a:spcBef>
                <a:spcPts val="0"/>
              </a:spcBef>
              <a:spcAft>
                <a:spcPts val="0"/>
              </a:spcAft>
              <a:buSzPts val="1000"/>
              <a:buFont typeface="Arial"/>
              <a:buNone/>
            </a:pPr>
            <a:r>
              <a:rPr lang="en-US" sz="1000">
                <a:latin typeface="Arial"/>
                <a:ea typeface="Arial"/>
                <a:cs typeface="Arial"/>
                <a:sym typeface="Arial"/>
              </a:rPr>
              <a:t>Throughout this book, we describe the most important standards in use or being developed for various aspects of cryptography and</a:t>
            </a:r>
            <a:endParaRPr/>
          </a:p>
          <a:p>
            <a:pPr indent="0" lvl="0" marL="0" rtl="0" algn="l">
              <a:lnSpc>
                <a:spcPct val="90000"/>
              </a:lnSpc>
              <a:spcBef>
                <a:spcPts val="300"/>
              </a:spcBef>
              <a:spcAft>
                <a:spcPts val="0"/>
              </a:spcAft>
              <a:buSzPts val="1000"/>
              <a:buFont typeface="Arial"/>
              <a:buNone/>
            </a:pPr>
            <a:r>
              <a:rPr lang="en-US" sz="1000">
                <a:latin typeface="Arial"/>
                <a:ea typeface="Arial"/>
                <a:cs typeface="Arial"/>
                <a:sym typeface="Arial"/>
              </a:rPr>
              <a:t>network security. Various organizations have been involved in the development or promotion of these standards including:</a:t>
            </a:r>
            <a:endParaRPr/>
          </a:p>
          <a:p>
            <a:pPr indent="0" lvl="0" marL="0" rtl="0" algn="l">
              <a:lnSpc>
                <a:spcPct val="90000"/>
              </a:lnSpc>
              <a:spcBef>
                <a:spcPts val="300"/>
              </a:spcBef>
              <a:spcAft>
                <a:spcPts val="0"/>
              </a:spcAft>
              <a:buSzPts val="1000"/>
              <a:buFont typeface="Arial"/>
              <a:buNone/>
            </a:pPr>
            <a:r>
              <a:rPr lang="en-US" sz="1000">
                <a:latin typeface="Arial"/>
                <a:ea typeface="Arial"/>
                <a:cs typeface="Arial"/>
                <a:sym typeface="Arial"/>
              </a:rPr>
              <a:t>• NIST is a U.S. federal agency that deals with measurement science, standards, and technology related to U.S. government use</a:t>
            </a:r>
            <a:endParaRPr/>
          </a:p>
          <a:p>
            <a:pPr indent="0" lvl="0" marL="0" rtl="0" algn="l">
              <a:lnSpc>
                <a:spcPct val="90000"/>
              </a:lnSpc>
              <a:spcBef>
                <a:spcPts val="300"/>
              </a:spcBef>
              <a:spcAft>
                <a:spcPts val="0"/>
              </a:spcAft>
              <a:buSzPts val="1000"/>
              <a:buFont typeface="Arial"/>
              <a:buNone/>
            </a:pPr>
            <a:r>
              <a:rPr lang="en-US" sz="1000">
                <a:latin typeface="Arial"/>
                <a:ea typeface="Arial"/>
                <a:cs typeface="Arial"/>
                <a:sym typeface="Arial"/>
              </a:rPr>
              <a:t>and to the promotion of U.S. private-sector innovation. Despite its national scope, NIST Federal Information Processing Standards (FIPS) and Special Publications (SP) have a worldwide impact.</a:t>
            </a:r>
            <a:endParaRPr/>
          </a:p>
          <a:p>
            <a:pPr indent="0" lvl="0" marL="0" rtl="0" algn="l">
              <a:lnSpc>
                <a:spcPct val="90000"/>
              </a:lnSpc>
              <a:spcBef>
                <a:spcPts val="300"/>
              </a:spcBef>
              <a:spcAft>
                <a:spcPts val="0"/>
              </a:spcAft>
              <a:buSzPts val="1000"/>
              <a:buFont typeface="Arial"/>
              <a:buNone/>
            </a:pPr>
            <a:r>
              <a:rPr lang="en-US" sz="1000">
                <a:latin typeface="Arial"/>
                <a:ea typeface="Arial"/>
                <a:cs typeface="Arial"/>
                <a:sym typeface="Arial"/>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endParaRPr/>
          </a:p>
          <a:p>
            <a:pPr indent="0" lvl="0" marL="0" rtl="0" algn="l">
              <a:lnSpc>
                <a:spcPct val="90000"/>
              </a:lnSpc>
              <a:spcBef>
                <a:spcPts val="300"/>
              </a:spcBef>
              <a:spcAft>
                <a:spcPts val="0"/>
              </a:spcAft>
              <a:buSzPts val="1000"/>
              <a:buFont typeface="Arial"/>
              <a:buNone/>
            </a:pPr>
            <a:r>
              <a:rPr lang="en-US" sz="1000">
                <a:latin typeface="Arial"/>
                <a:ea typeface="Arial"/>
                <a:cs typeface="Arial"/>
                <a:sym typeface="Arial"/>
              </a:rPr>
              <a:t>• ITU is an international organization within the United Nations System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endParaRPr/>
          </a:p>
          <a:p>
            <a:pPr indent="0" lvl="0" marL="0" rtl="0" algn="l">
              <a:lnSpc>
                <a:spcPct val="90000"/>
              </a:lnSpc>
              <a:spcBef>
                <a:spcPts val="300"/>
              </a:spcBef>
              <a:spcAft>
                <a:spcPts val="0"/>
              </a:spcAft>
              <a:buSzPts val="1000"/>
              <a:buFont typeface="Arial"/>
              <a:buNone/>
            </a:pPr>
            <a:r>
              <a:rPr lang="en-US" sz="1000">
                <a:latin typeface="Arial"/>
                <a:ea typeface="Arial"/>
                <a:cs typeface="Arial"/>
                <a:sym typeface="Arial"/>
              </a:rPr>
              <a:t>•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endParaRPr/>
          </a:p>
        </p:txBody>
      </p:sp>
      <p:sp>
        <p:nvSpPr>
          <p:cNvPr id="130" name="Google Shape;130;p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74fd39db4_0_38: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74fd39db4_0_38: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32" name="Google Shape;332;g2d74fd39db4_0_38: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37" name="Google Shape;337;p2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38" name="Google Shape;3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9" name="Google Shape;339;p27: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Active attacks involve some modification of the data stream or the creation of a false stream and can be subdivided into four categories: masquerade, replay, modification of messages, and denial of service:</a:t>
            </a:r>
            <a:endParaRPr/>
          </a:p>
          <a:p>
            <a:pPr indent="-114300" lvl="0" marL="0" rtl="0" algn="l">
              <a:lnSpc>
                <a:spcPct val="90000"/>
              </a:lnSpc>
              <a:spcBef>
                <a:spcPts val="400"/>
              </a:spcBef>
              <a:spcAft>
                <a:spcPts val="0"/>
              </a:spcAft>
              <a:buSzPts val="1800"/>
              <a:buFont typeface="Arial"/>
              <a:buChar char="•"/>
            </a:pPr>
            <a:r>
              <a:rPr lang="en-US">
                <a:latin typeface="Arial"/>
                <a:ea typeface="Arial"/>
                <a:cs typeface="Arial"/>
                <a:sym typeface="Arial"/>
              </a:rPr>
              <a:t> masquerade of one entity as some other</a:t>
            </a:r>
            <a:endParaRPr/>
          </a:p>
          <a:p>
            <a:pPr indent="-114300" lvl="0" marL="0" rtl="0" algn="l">
              <a:lnSpc>
                <a:spcPct val="90000"/>
              </a:lnSpc>
              <a:spcBef>
                <a:spcPts val="400"/>
              </a:spcBef>
              <a:spcAft>
                <a:spcPts val="0"/>
              </a:spcAft>
              <a:buSzPts val="1800"/>
              <a:buFont typeface="Arial"/>
              <a:buChar char="•"/>
            </a:pPr>
            <a:r>
              <a:rPr lang="en-US">
                <a:latin typeface="Arial"/>
                <a:ea typeface="Arial"/>
                <a:cs typeface="Arial"/>
                <a:sym typeface="Arial"/>
              </a:rPr>
              <a:t> replay previous messages (as shown above in Stallings Figure 1.3b)</a:t>
            </a:r>
            <a:endParaRPr/>
          </a:p>
          <a:p>
            <a:pPr indent="-114300" lvl="0" marL="0" rtl="0" algn="l">
              <a:lnSpc>
                <a:spcPct val="90000"/>
              </a:lnSpc>
              <a:spcBef>
                <a:spcPts val="400"/>
              </a:spcBef>
              <a:spcAft>
                <a:spcPts val="0"/>
              </a:spcAft>
              <a:buSzPts val="1800"/>
              <a:buFont typeface="Arial"/>
              <a:buChar char="•"/>
            </a:pPr>
            <a:r>
              <a:rPr lang="en-US">
                <a:latin typeface="Arial"/>
                <a:ea typeface="Arial"/>
                <a:cs typeface="Arial"/>
                <a:sym typeface="Arial"/>
              </a:rPr>
              <a:t> modify/alter (part of) messages in transit to produce an unauthorized effect</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denial of service - prevents or inhibits the normal use or management of communications facilities</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74fd39db4_0_44: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74fd39db4_0_44: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46" name="Google Shape;346;g2d74fd39db4_0_44: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51" name="Google Shape;351;p2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52" name="Google Shape;3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3" name="Google Shape;353;p28: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Active attacks involve some modification of the data stream or the creation of a false stream and can be subdivided into four categories: masquerade, replay, modification of messages, and denial of service:</a:t>
            </a:r>
            <a:endParaRPr/>
          </a:p>
          <a:p>
            <a:pPr indent="-114300" lvl="0" marL="0" rtl="0" algn="l">
              <a:lnSpc>
                <a:spcPct val="90000"/>
              </a:lnSpc>
              <a:spcBef>
                <a:spcPts val="400"/>
              </a:spcBef>
              <a:spcAft>
                <a:spcPts val="0"/>
              </a:spcAft>
              <a:buSzPts val="1800"/>
              <a:buFont typeface="Arial"/>
              <a:buChar char="•"/>
            </a:pPr>
            <a:r>
              <a:rPr lang="en-US">
                <a:latin typeface="Arial"/>
                <a:ea typeface="Arial"/>
                <a:cs typeface="Arial"/>
                <a:sym typeface="Arial"/>
              </a:rPr>
              <a:t> masquerade of one entity as some other</a:t>
            </a:r>
            <a:endParaRPr/>
          </a:p>
          <a:p>
            <a:pPr indent="-114300" lvl="0" marL="0" rtl="0" algn="l">
              <a:lnSpc>
                <a:spcPct val="90000"/>
              </a:lnSpc>
              <a:spcBef>
                <a:spcPts val="400"/>
              </a:spcBef>
              <a:spcAft>
                <a:spcPts val="0"/>
              </a:spcAft>
              <a:buSzPts val="1800"/>
              <a:buFont typeface="Arial"/>
              <a:buChar char="•"/>
            </a:pPr>
            <a:r>
              <a:rPr lang="en-US">
                <a:latin typeface="Arial"/>
                <a:ea typeface="Arial"/>
                <a:cs typeface="Arial"/>
                <a:sym typeface="Arial"/>
              </a:rPr>
              <a:t> replay previous messages (as shown above in Stallings Figure 1.3b)</a:t>
            </a:r>
            <a:endParaRPr/>
          </a:p>
          <a:p>
            <a:pPr indent="-114300" lvl="0" marL="0" rtl="0" algn="l">
              <a:lnSpc>
                <a:spcPct val="90000"/>
              </a:lnSpc>
              <a:spcBef>
                <a:spcPts val="400"/>
              </a:spcBef>
              <a:spcAft>
                <a:spcPts val="0"/>
              </a:spcAft>
              <a:buSzPts val="1800"/>
              <a:buFont typeface="Arial"/>
              <a:buChar char="•"/>
            </a:pPr>
            <a:r>
              <a:rPr lang="en-US">
                <a:latin typeface="Arial"/>
                <a:ea typeface="Arial"/>
                <a:cs typeface="Arial"/>
                <a:sym typeface="Arial"/>
              </a:rPr>
              <a:t> modify/alter (part of) messages in transit to produce an unauthorized effect</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denial of service - prevents or inhibits the normal use or management of communications facilities</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74fd39db4_0_54: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74fd39db4_0_54: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64" name="Google Shape;364;g2d74fd39db4_0_54: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69" name="Google Shape;369;p2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70" name="Google Shape;37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1" name="Google Shape;371;p29: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Consider the role of a security service, and what may be required. </a:t>
            </a:r>
            <a:endParaRPr/>
          </a:p>
          <a:p>
            <a:pPr indent="0" lvl="0" marL="0" rtl="0" algn="l">
              <a:spcBef>
                <a:spcPts val="400"/>
              </a:spcBef>
              <a:spcAft>
                <a:spcPts val="0"/>
              </a:spcAft>
              <a:buSzPts val="1800"/>
              <a:buFont typeface="Arial"/>
              <a:buNone/>
            </a:pPr>
            <a:r>
              <a:rPr lang="en-US">
                <a:latin typeface="Arial"/>
                <a:ea typeface="Arial"/>
                <a:cs typeface="Arial"/>
                <a:sym typeface="Arial"/>
              </a:rPr>
              <a:t>Note both similarities and differences with traditional paper documents, which for example: </a:t>
            </a:r>
            <a:endParaRPr/>
          </a:p>
          <a:p>
            <a:pPr indent="-114300" lvl="0" marL="0" rtl="0" algn="l">
              <a:spcBef>
                <a:spcPts val="400"/>
              </a:spcBef>
              <a:spcAft>
                <a:spcPts val="0"/>
              </a:spcAft>
              <a:buSzPts val="1800"/>
              <a:buFont typeface="Arial"/>
              <a:buChar char="•"/>
            </a:pPr>
            <a:r>
              <a:rPr i="1" lang="en-US">
                <a:latin typeface="Arial"/>
                <a:ea typeface="Arial"/>
                <a:cs typeface="Arial"/>
                <a:sym typeface="Arial"/>
              </a:rPr>
              <a:t> </a:t>
            </a:r>
            <a:r>
              <a:rPr lang="en-US">
                <a:latin typeface="Arial"/>
                <a:ea typeface="Arial"/>
                <a:cs typeface="Arial"/>
                <a:sym typeface="Arial"/>
              </a:rPr>
              <a:t>have signatures &amp; dates; </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need protection from disclosure, tampering, or destruction; </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may be notarized or witnessed; </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may be recorded or licensed</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77" name="Google Shape;377;p3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78" name="Google Shape;37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9" name="Google Shape;379;p30: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Consider the role of a security service, and what may be required. </a:t>
            </a:r>
            <a:endParaRPr/>
          </a:p>
          <a:p>
            <a:pPr indent="0" lvl="0" marL="0" rtl="0" algn="l">
              <a:spcBef>
                <a:spcPts val="400"/>
              </a:spcBef>
              <a:spcAft>
                <a:spcPts val="0"/>
              </a:spcAft>
              <a:buSzPts val="1800"/>
              <a:buFont typeface="Arial"/>
              <a:buNone/>
            </a:pPr>
            <a:r>
              <a:rPr lang="en-US">
                <a:latin typeface="Arial"/>
                <a:ea typeface="Arial"/>
                <a:cs typeface="Arial"/>
                <a:sym typeface="Arial"/>
              </a:rPr>
              <a:t>Note both similarities and differences with traditional paper documents, which for example: </a:t>
            </a:r>
            <a:endParaRPr/>
          </a:p>
          <a:p>
            <a:pPr indent="-114300" lvl="0" marL="0" rtl="0" algn="l">
              <a:spcBef>
                <a:spcPts val="400"/>
              </a:spcBef>
              <a:spcAft>
                <a:spcPts val="0"/>
              </a:spcAft>
              <a:buSzPts val="1800"/>
              <a:buFont typeface="Arial"/>
              <a:buChar char="•"/>
            </a:pPr>
            <a:r>
              <a:rPr i="1" lang="en-US">
                <a:latin typeface="Arial"/>
                <a:ea typeface="Arial"/>
                <a:cs typeface="Arial"/>
                <a:sym typeface="Arial"/>
              </a:rPr>
              <a:t> </a:t>
            </a:r>
            <a:r>
              <a:rPr lang="en-US">
                <a:latin typeface="Arial"/>
                <a:ea typeface="Arial"/>
                <a:cs typeface="Arial"/>
                <a:sym typeface="Arial"/>
              </a:rPr>
              <a:t>have signatures &amp; dates; </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need protection from disclosure, tampering, or destruction; </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may be notarized or witnessed; </a:t>
            </a:r>
            <a:endParaRPr/>
          </a:p>
          <a:p>
            <a:pPr indent="-114300" lvl="0" marL="0" rtl="0" algn="l">
              <a:spcBef>
                <a:spcPts val="400"/>
              </a:spcBef>
              <a:spcAft>
                <a:spcPts val="0"/>
              </a:spcAft>
              <a:buSzPts val="1800"/>
              <a:buFont typeface="Arial"/>
              <a:buChar char="•"/>
            </a:pPr>
            <a:r>
              <a:rPr lang="en-US">
                <a:latin typeface="Arial"/>
                <a:ea typeface="Arial"/>
                <a:cs typeface="Arial"/>
                <a:sym typeface="Arial"/>
              </a:rPr>
              <a:t> may be recorded or licensed</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85" name="Google Shape;385;p3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86" name="Google Shape;38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State here a couple of definitions of “security services” from relevant standards</a:t>
            </a:r>
            <a:r>
              <a:rPr i="1" lang="en-US">
                <a:latin typeface="Arial"/>
                <a:ea typeface="Arial"/>
                <a:cs typeface="Arial"/>
                <a:sym typeface="Arial"/>
              </a:rPr>
              <a:t>. </a:t>
            </a:r>
            <a:r>
              <a:rPr lang="en-US">
                <a:latin typeface="Arial"/>
                <a:ea typeface="Arial"/>
                <a:cs typeface="Arial"/>
                <a:sym typeface="Arial"/>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 </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2: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393" name="Google Shape;393;p3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94" name="Google Shape;39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5" name="Google Shape;395;p32: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This list is taken from Stallings Table 1.2 which provides details of the 5 Security Service categories and the 14 specific services given in X.800.</a:t>
            </a:r>
            <a:endParaRPr/>
          </a:p>
          <a:p>
            <a:pPr indent="0" lvl="0" marL="0" rtl="0" algn="l">
              <a:spcBef>
                <a:spcPts val="400"/>
              </a:spcBef>
              <a:spcAft>
                <a:spcPts val="0"/>
              </a:spcAft>
              <a:buSzPts val="1800"/>
              <a:buFont typeface="Arial"/>
              <a:buNone/>
            </a:pPr>
            <a:r>
              <a:rPr lang="en-US">
                <a:latin typeface="Arial"/>
                <a:ea typeface="Arial"/>
                <a:cs typeface="Arial"/>
                <a:sym typeface="Arial"/>
              </a:rPr>
              <a:t>This list includes the various "classic" security services which are traditionally discussed.  Note there is a degree of ambiguity as to the meaning of these terms, and overlap in their use. The broad service categories are:</a:t>
            </a:r>
            <a:endParaRPr/>
          </a:p>
          <a:p>
            <a:pPr indent="-114300" lvl="0" marL="0" rtl="0" algn="l">
              <a:spcBef>
                <a:spcPts val="400"/>
              </a:spcBef>
              <a:spcAft>
                <a:spcPts val="0"/>
              </a:spcAft>
              <a:buSzPts val="1800"/>
              <a:buFont typeface="Arial"/>
              <a:buChar char="•"/>
            </a:pPr>
            <a:r>
              <a:rPr b="1" lang="en-US">
                <a:latin typeface="Arial"/>
                <a:ea typeface="Arial"/>
                <a:cs typeface="Arial"/>
                <a:sym typeface="Arial"/>
              </a:rPr>
              <a:t>authentication </a:t>
            </a:r>
            <a:r>
              <a:rPr lang="en-US">
                <a:latin typeface="Arial"/>
                <a:ea typeface="Arial"/>
                <a:cs typeface="Arial"/>
                <a:sym typeface="Arial"/>
              </a:rPr>
              <a:t>is concerned with assuring that a communication is authentic. Two specific authentication services are defined in X.800: </a:t>
            </a:r>
            <a:r>
              <a:rPr b="1" lang="en-US">
                <a:latin typeface="Arial"/>
                <a:ea typeface="Arial"/>
                <a:cs typeface="Arial"/>
                <a:sym typeface="Arial"/>
              </a:rPr>
              <a:t>Peer entity authentication: </a:t>
            </a:r>
            <a:r>
              <a:rPr lang="en-US">
                <a:latin typeface="Arial"/>
                <a:ea typeface="Arial"/>
                <a:cs typeface="Arial"/>
                <a:sym typeface="Arial"/>
              </a:rPr>
              <a:t>provides corroboration of the identity of a peer entity in an association; and </a:t>
            </a:r>
            <a:r>
              <a:rPr b="1" lang="en-US">
                <a:latin typeface="Arial"/>
                <a:ea typeface="Arial"/>
                <a:cs typeface="Arial"/>
                <a:sym typeface="Arial"/>
              </a:rPr>
              <a:t>Data origin authentication: </a:t>
            </a:r>
            <a:r>
              <a:rPr lang="en-US">
                <a:latin typeface="Arial"/>
                <a:ea typeface="Arial"/>
                <a:cs typeface="Arial"/>
                <a:sym typeface="Arial"/>
              </a:rPr>
              <a:t>provides corroboration of the source of a data unit.</a:t>
            </a:r>
            <a:endParaRPr/>
          </a:p>
          <a:p>
            <a:pPr indent="-114300" lvl="0" marL="0" rtl="0" algn="l">
              <a:spcBef>
                <a:spcPts val="400"/>
              </a:spcBef>
              <a:spcAft>
                <a:spcPts val="0"/>
              </a:spcAft>
              <a:buSzPts val="1800"/>
              <a:buFont typeface="Arial"/>
              <a:buChar char="•"/>
            </a:pPr>
            <a:r>
              <a:rPr b="1" lang="en-US">
                <a:latin typeface="Arial"/>
                <a:ea typeface="Arial"/>
                <a:cs typeface="Arial"/>
                <a:sym typeface="Arial"/>
              </a:rPr>
              <a:t>access control </a:t>
            </a:r>
            <a:r>
              <a:rPr lang="en-US">
                <a:latin typeface="Arial"/>
                <a:ea typeface="Arial"/>
                <a:cs typeface="Arial"/>
                <a:sym typeface="Arial"/>
              </a:rPr>
              <a:t>is the ability to limit and control the access to host systems and applications via communications links.</a:t>
            </a:r>
            <a:endParaRPr/>
          </a:p>
          <a:p>
            <a:pPr indent="-114300" lvl="0" marL="0" rtl="0" algn="l">
              <a:spcBef>
                <a:spcPts val="400"/>
              </a:spcBef>
              <a:spcAft>
                <a:spcPts val="0"/>
              </a:spcAft>
              <a:buSzPts val="1800"/>
              <a:buFont typeface="Arial"/>
              <a:buChar char="•"/>
            </a:pPr>
            <a:r>
              <a:rPr b="1" lang="en-US">
                <a:latin typeface="Arial"/>
                <a:ea typeface="Arial"/>
                <a:cs typeface="Arial"/>
                <a:sym typeface="Arial"/>
              </a:rPr>
              <a:t>confidentiality </a:t>
            </a:r>
            <a:r>
              <a:rPr lang="en-US">
                <a:latin typeface="Arial"/>
                <a:ea typeface="Arial"/>
                <a:cs typeface="Arial"/>
                <a:sym typeface="Arial"/>
              </a:rPr>
              <a:t>is the protection of transmitted data from passive attacks, and the protection of traffic flow from analysis.</a:t>
            </a:r>
            <a:endParaRPr/>
          </a:p>
          <a:p>
            <a:pPr indent="-114300" lvl="0" marL="0" rtl="0" algn="l">
              <a:spcBef>
                <a:spcPts val="400"/>
              </a:spcBef>
              <a:spcAft>
                <a:spcPts val="0"/>
              </a:spcAft>
              <a:buSzPts val="1800"/>
              <a:buFont typeface="Arial"/>
              <a:buChar char="•"/>
            </a:pPr>
            <a:r>
              <a:rPr b="1" lang="en-US">
                <a:latin typeface="Arial"/>
                <a:ea typeface="Arial"/>
                <a:cs typeface="Arial"/>
                <a:sym typeface="Arial"/>
              </a:rPr>
              <a:t>integrity </a:t>
            </a:r>
            <a:r>
              <a:rPr lang="en-US">
                <a:latin typeface="Arial"/>
                <a:ea typeface="Arial"/>
                <a:cs typeface="Arial"/>
                <a:sym typeface="Arial"/>
              </a:rPr>
              <a:t>assures that messages are received as sent, with no duplication, insertion, modification, reordering, replay, or loss.</a:t>
            </a:r>
            <a:endParaRPr/>
          </a:p>
          <a:p>
            <a:pPr indent="-114300" lvl="0" marL="0" rtl="0" algn="l">
              <a:spcBef>
                <a:spcPts val="400"/>
              </a:spcBef>
              <a:spcAft>
                <a:spcPts val="0"/>
              </a:spcAft>
              <a:buSzPts val="1800"/>
              <a:buFont typeface="Arial"/>
              <a:buChar char="•"/>
            </a:pPr>
            <a:r>
              <a:rPr b="1" lang="en-US">
                <a:latin typeface="Arial"/>
                <a:ea typeface="Arial"/>
                <a:cs typeface="Arial"/>
                <a:sym typeface="Arial"/>
              </a:rPr>
              <a:t>availability </a:t>
            </a:r>
            <a:r>
              <a:rPr lang="en-US">
                <a:latin typeface="Arial"/>
                <a:ea typeface="Arial"/>
                <a:cs typeface="Arial"/>
                <a:sym typeface="Arial"/>
              </a:rPr>
              <a:t>is the property of a system / resource being accessible and usable upon demand by an authorized system entity, according to performance specifications for the system.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01" name="Google Shape;401;p3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02" name="Google Shape;4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3" name="Google Shape;403;p33: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Now introduce “Security Mechanism” which are the specific means of implementing one or more security services. Note these mechanisms span a wide range of technical components, but one aspect seen in many is the use of cryptographic techniques.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36" name="Google Shape;136;p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This quote from the start of Ch 1 reflects a fundamental principle that we must understand the strength of the algorithms we use in order to have a suitable level of security.</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09" name="Google Shape;409;p3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10" name="Google Shape;4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1" name="Google Shape;411;p34: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Some examples of mechanisms from X.800. Note that the “specific security mechanisms” are protocol layer specific, whilst the “pervasive security mechanisms” are not. We will meet some of these mechanisms in much greater detail later.</a:t>
            </a:r>
            <a:endParaRPr/>
          </a:p>
          <a:p>
            <a:pPr indent="0" lvl="0" marL="0" rtl="0" algn="l">
              <a:spcBef>
                <a:spcPts val="400"/>
              </a:spcBef>
              <a:spcAft>
                <a:spcPts val="0"/>
              </a:spcAft>
              <a:buSzPts val="1800"/>
              <a:buFont typeface="Arial"/>
              <a:buNone/>
            </a:pPr>
            <a:r>
              <a:rPr lang="en-US">
                <a:latin typeface="Arial"/>
                <a:ea typeface="Arial"/>
                <a:cs typeface="Arial"/>
                <a:sym typeface="Arial"/>
              </a:rPr>
              <a:t>See Stallings Table 1.3 for details of these mechanisms in X.800, and Table 1.4 for the relationship between services and mechanisms.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5: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17" name="Google Shape;417;p3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18" name="Google Shape;4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9" name="Google Shape;419;p35: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In considering the place of encryption, its useful to use the following two models from Stallings section 1.6.</a:t>
            </a:r>
            <a:endParaRPr/>
          </a:p>
          <a:p>
            <a:pPr indent="0" lvl="0" marL="0" rtl="0" algn="l">
              <a:spcBef>
                <a:spcPts val="400"/>
              </a:spcBef>
              <a:spcAft>
                <a:spcPts val="0"/>
              </a:spcAft>
              <a:buSzPts val="1800"/>
              <a:buFont typeface="Arial"/>
              <a:buNone/>
            </a:pPr>
            <a:r>
              <a:rPr lang="en-US">
                <a:latin typeface="Arial"/>
                <a:ea typeface="Arial"/>
                <a:cs typeface="Arial"/>
                <a:sym typeface="Arial"/>
              </a:rPr>
              <a:t>The first, illustrated in Figure 1.4, models information being transferred from one party to another over an insecure communications channel, in the presence of possible opponents. The two parties, who are the principals in this transaction, must cooperate for the exchange to take place</a:t>
            </a:r>
            <a:r>
              <a:rPr i="1" lang="en-US">
                <a:latin typeface="Arial"/>
                <a:ea typeface="Arial"/>
                <a:cs typeface="Arial"/>
                <a:sym typeface="Arial"/>
              </a:rPr>
              <a:t>. </a:t>
            </a:r>
            <a:r>
              <a:rPr lang="en-US">
                <a:latin typeface="Arial"/>
                <a:ea typeface="Arial"/>
                <a:cs typeface="Arial"/>
                <a:sym typeface="Arial"/>
              </a:rPr>
              <a:t> They can use an appropriate </a:t>
            </a:r>
            <a:r>
              <a:rPr b="1" lang="en-US">
                <a:latin typeface="Arial"/>
                <a:ea typeface="Arial"/>
                <a:cs typeface="Arial"/>
                <a:sym typeface="Arial"/>
              </a:rPr>
              <a:t>security transform (encryption algorithm)</a:t>
            </a:r>
            <a:r>
              <a:rPr lang="en-US">
                <a:latin typeface="Arial"/>
                <a:ea typeface="Arial"/>
                <a:cs typeface="Arial"/>
                <a:sym typeface="Arial"/>
              </a:rPr>
              <a:t>, with suitable </a:t>
            </a:r>
            <a:r>
              <a:rPr b="1" lang="en-US">
                <a:latin typeface="Arial"/>
                <a:ea typeface="Arial"/>
                <a:cs typeface="Arial"/>
                <a:sym typeface="Arial"/>
              </a:rPr>
              <a:t>keys</a:t>
            </a:r>
            <a:r>
              <a:rPr lang="en-US">
                <a:latin typeface="Arial"/>
                <a:ea typeface="Arial"/>
                <a:cs typeface="Arial"/>
                <a:sym typeface="Arial"/>
              </a:rPr>
              <a:t>, possibly negotiated using the presence of a </a:t>
            </a:r>
            <a:r>
              <a:rPr b="1" lang="en-US">
                <a:latin typeface="Arial"/>
                <a:ea typeface="Arial"/>
                <a:cs typeface="Arial"/>
                <a:sym typeface="Arial"/>
              </a:rPr>
              <a:t>trusted third party</a:t>
            </a:r>
            <a:r>
              <a:rPr lang="en-US">
                <a:latin typeface="Arial"/>
                <a:ea typeface="Arial"/>
                <a:cs typeface="Arial"/>
                <a:sym typeface="Arial"/>
              </a:rPr>
              <a:t>. Parts One through Four of this book concentrates on the types of security mechanisms and services that fit into the model shown here.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6: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25" name="Google Shape;425;p3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26" name="Google Shape;42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p36: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This general model shows that there are four basic tasks in designing a particular security service, as listed.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7: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33" name="Google Shape;433;p3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34" name="Google Shape;4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5" name="Google Shape;435;p37: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endParaRPr/>
          </a:p>
          <a:p>
            <a:pPr indent="0" lvl="0" marL="0" rtl="0" algn="l">
              <a:spcBef>
                <a:spcPts val="400"/>
              </a:spcBef>
              <a:spcAft>
                <a:spcPts val="0"/>
              </a:spcAft>
              <a:buSzPts val="1800"/>
              <a:buFont typeface="Arial"/>
              <a:buNone/>
            </a:pPr>
            <a:r>
              <a:rPr lang="en-US">
                <a:latin typeface="Arial"/>
                <a:ea typeface="Arial"/>
                <a:cs typeface="Arial"/>
                <a:sym typeface="Arial"/>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8: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41" name="Google Shape;441;p3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42" name="Google Shape;4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3" name="Google Shape;443;p38: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Detail here the tasks needed to use this model.</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9: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450" name="Google Shape;450;p3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51" name="Google Shape;4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2" name="Google Shape;452;p39: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Chapter 1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44" name="Google Shape;144;p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NIST Computer Security Handbook [NIST95] defines the term </a:t>
            </a:r>
            <a:r>
              <a:rPr i="1" lang="en-US">
                <a:latin typeface="Arial"/>
                <a:ea typeface="Arial"/>
                <a:cs typeface="Arial"/>
                <a:sym typeface="Arial"/>
              </a:rPr>
              <a:t>computer security </a:t>
            </a:r>
            <a:r>
              <a:rPr lang="en-US">
                <a:latin typeface="Arial"/>
                <a:ea typeface="Arial"/>
                <a:cs typeface="Arial"/>
                <a:sym typeface="Arial"/>
              </a:rPr>
              <a:t>as shown on this slide. This definition introduces three key objectives that are at the heart of computer security as we see on the next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52" name="Google Shape;152;p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NIST Computer Security Handbook [NIST95] defines the term </a:t>
            </a:r>
            <a:r>
              <a:rPr i="1" lang="en-US">
                <a:latin typeface="Arial"/>
                <a:ea typeface="Arial"/>
                <a:cs typeface="Arial"/>
                <a:sym typeface="Arial"/>
              </a:rPr>
              <a:t>computer security </a:t>
            </a:r>
            <a:r>
              <a:rPr lang="en-US">
                <a:latin typeface="Arial"/>
                <a:ea typeface="Arial"/>
                <a:cs typeface="Arial"/>
                <a:sym typeface="Arial"/>
              </a:rPr>
              <a:t>as shown on this slide. This definition introduces three key objectives that are at the heart of computer security as we see on the 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4812" cy="4113212"/>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9" name="Google Shape;169;p9:notes"/>
          <p:cNvSpPr txBox="1"/>
          <p:nvPr>
            <p:ph idx="1" type="body"/>
          </p:nvPr>
        </p:nvSpPr>
        <p:spPr>
          <a:xfrm>
            <a:off x="685800" y="4343400"/>
            <a:ext cx="5486400" cy="4594225"/>
          </a:xfrm>
          <a:prstGeom prst="rect">
            <a:avLst/>
          </a:prstGeom>
          <a:noFill/>
          <a:ln>
            <a:noFill/>
          </a:ln>
        </p:spPr>
        <p:txBody>
          <a:bodyPr anchorCtr="0" anchor="t" bIns="46800" lIns="90000" spcFirstLastPara="1" rIns="90000" wrap="square" tIns="46800">
            <a:noAutofit/>
          </a:bodyPr>
          <a:lstStyle/>
          <a:p>
            <a:pPr indent="0" lvl="0" marL="0" rtl="0" algn="l">
              <a:lnSpc>
                <a:spcPct val="90000"/>
              </a:lnSpc>
              <a:spcBef>
                <a:spcPts val="0"/>
              </a:spcBef>
              <a:spcAft>
                <a:spcPts val="0"/>
              </a:spcAft>
              <a:buSzPts val="1800"/>
              <a:buFont typeface="Arial"/>
              <a:buNone/>
            </a:pPr>
            <a:r>
              <a:rPr lang="en-US">
                <a:latin typeface="Arial"/>
                <a:ea typeface="Arial"/>
                <a:cs typeface="Arial"/>
                <a:sym typeface="Arial"/>
              </a:rPr>
              <a:t>These three concepts form what is often referred to as the </a:t>
            </a:r>
            <a:r>
              <a:rPr b="1" lang="en-US">
                <a:latin typeface="Arial"/>
                <a:ea typeface="Arial"/>
                <a:cs typeface="Arial"/>
                <a:sym typeface="Arial"/>
              </a:rPr>
              <a:t>CIA triad</a:t>
            </a:r>
            <a:r>
              <a:rPr lang="en-US">
                <a:latin typeface="Arial"/>
                <a:ea typeface="Arial"/>
                <a:cs typeface="Arial"/>
                <a:sym typeface="Arial"/>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Confidentiality</a:t>
            </a:r>
            <a:r>
              <a:rPr lang="en-US">
                <a:latin typeface="Arial"/>
                <a:ea typeface="Arial"/>
                <a:cs typeface="Arial"/>
                <a:sym typeface="Arial"/>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Integrity</a:t>
            </a:r>
            <a:r>
              <a:rPr lang="en-US">
                <a:latin typeface="Arial"/>
                <a:ea typeface="Arial"/>
                <a:cs typeface="Arial"/>
                <a:sym typeface="Arial"/>
              </a:rPr>
              <a:t> (covers both data and system integrity)</a:t>
            </a:r>
            <a:r>
              <a:rPr b="1" lang="en-US">
                <a:latin typeface="Arial"/>
                <a:ea typeface="Arial"/>
                <a:cs typeface="Arial"/>
                <a:sym typeface="Arial"/>
              </a:rPr>
              <a:t>:</a:t>
            </a:r>
            <a:r>
              <a:rPr lang="en-US">
                <a:latin typeface="Arial"/>
                <a:ea typeface="Arial"/>
                <a:cs typeface="Arial"/>
                <a:sym typeface="Arial"/>
              </a:rPr>
              <a:t> Guarding against improper information modification or destruction, and includes ensuring information non-repudiation and authenticity. A loss of integrity is the unauthorized modification or destruction of information.</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Availability:</a:t>
            </a:r>
            <a:r>
              <a:rPr lang="en-US">
                <a:latin typeface="Arial"/>
                <a:ea typeface="Arial"/>
                <a:cs typeface="Arial"/>
                <a:sym typeface="Arial"/>
              </a:rPr>
              <a:t> Ensuring timely and reliable access to and use of information. A loss of availability is the disruption of access to or use of information or an information system.</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Although the use of the CIA triad to define security objectives is well established, some in the security field feel that additional concepts are needed to present a complete picture. Two of the most commonly mentioned are:</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Authenticity:</a:t>
            </a:r>
            <a:r>
              <a:rPr lang="en-US">
                <a:latin typeface="Arial"/>
                <a:ea typeface="Arial"/>
                <a:cs typeface="Arial"/>
                <a:sym typeface="Arial"/>
              </a:rPr>
              <a:t> The property of being genuine and being able to be verified and trusted; confidence in the validity of a transmission, a message, or message originator.</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 </a:t>
            </a:r>
            <a:r>
              <a:rPr b="1" lang="en-US">
                <a:latin typeface="Arial"/>
                <a:ea typeface="Arial"/>
                <a:cs typeface="Arial"/>
                <a:sym typeface="Arial"/>
              </a:rPr>
              <a:t>Accountability:</a:t>
            </a:r>
            <a:r>
              <a:rPr lang="en-US">
                <a:latin typeface="Arial"/>
                <a:ea typeface="Arial"/>
                <a:cs typeface="Arial"/>
                <a:sym typeface="Arial"/>
              </a:rPr>
              <a:t> The security goal that generates the requirement for actions of an entity to be traced uniquely to that entity.</a:t>
            </a:r>
            <a:endParaRPr/>
          </a:p>
          <a:p>
            <a:pPr indent="0" lvl="0" marL="0" rtl="0" algn="l">
              <a:spcBef>
                <a:spcPts val="0"/>
              </a:spcBef>
              <a:spcAft>
                <a:spcPts val="0"/>
              </a:spcAft>
              <a:buNone/>
            </a:pPr>
            <a:r>
              <a:t/>
            </a:r>
            <a:endParaRPr>
              <a:latin typeface="Arial"/>
              <a:ea typeface="Arial"/>
              <a:cs typeface="Arial"/>
              <a:sym typeface="Arial"/>
            </a:endParaRPr>
          </a:p>
        </p:txBody>
      </p:sp>
      <p:sp>
        <p:nvSpPr>
          <p:cNvPr id="170" name="Google Shape;170;p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7" name="Google Shape;177;p10:notes"/>
          <p:cNvSpPr txBox="1"/>
          <p:nvPr>
            <p:ph idx="1" type="body"/>
          </p:nvPr>
        </p:nvSpPr>
        <p:spPr>
          <a:xfrm>
            <a:off x="685800" y="4343400"/>
            <a:ext cx="5486400" cy="4600575"/>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100"/>
              <a:buFont typeface="Arial"/>
              <a:buNone/>
            </a:pPr>
            <a:r>
              <a:rPr lang="en-US" sz="1100">
                <a:latin typeface="Arial"/>
                <a:ea typeface="Arial"/>
                <a:cs typeface="Arial"/>
                <a:sym typeface="Arial"/>
              </a:rPr>
              <a:t>We can define three levels of impact on organizations or individuals should there be a breach of security (i.e., a loss of confidentiality, integrity, or availability). These levels are defined in FIPS PUB 199:</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Low: </a:t>
            </a:r>
            <a:r>
              <a:rPr lang="en-US" sz="1100">
                <a:latin typeface="Arial"/>
                <a:ea typeface="Arial"/>
                <a:cs typeface="Arial"/>
                <a:sym typeface="Arial"/>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Moderate: </a:t>
            </a:r>
            <a:r>
              <a:rPr lang="en-US" sz="1100">
                <a:latin typeface="Arial"/>
                <a:ea typeface="Arial"/>
                <a:cs typeface="Arial"/>
                <a:sym typeface="Arial"/>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endParaRPr/>
          </a:p>
          <a:p>
            <a:pPr indent="0" lvl="0" marL="0" rtl="0" algn="l">
              <a:spcBef>
                <a:spcPts val="400"/>
              </a:spcBef>
              <a:spcAft>
                <a:spcPts val="0"/>
              </a:spcAft>
              <a:buSzPts val="1100"/>
              <a:buFont typeface="Arial"/>
              <a:buNone/>
            </a:pPr>
            <a:r>
              <a:rPr lang="en-US" sz="1100">
                <a:latin typeface="Arial"/>
                <a:ea typeface="Arial"/>
                <a:cs typeface="Arial"/>
                <a:sym typeface="Arial"/>
              </a:rPr>
              <a:t>• </a:t>
            </a:r>
            <a:r>
              <a:rPr b="1" lang="en-US" sz="1100">
                <a:latin typeface="Arial"/>
                <a:ea typeface="Arial"/>
                <a:cs typeface="Arial"/>
                <a:sym typeface="Arial"/>
              </a:rPr>
              <a:t>High: </a:t>
            </a:r>
            <a:r>
              <a:rPr lang="en-US" sz="1100">
                <a:latin typeface="Arial"/>
                <a:ea typeface="Arial"/>
                <a:cs typeface="Arial"/>
                <a:sym typeface="Arial"/>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endParaRPr/>
          </a:p>
        </p:txBody>
      </p:sp>
      <p:sp>
        <p:nvSpPr>
          <p:cNvPr id="178" name="Google Shape;178;p1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800"/>
              <a:buFont typeface="Arial"/>
              <a:buNone/>
            </a:pPr>
            <a:fld id="{00000000-1234-1234-1234-123412341234}" type="slidenum">
              <a:rPr b="0" i="0" lang="en-US" sz="1800" u="none">
                <a:solidFill>
                  <a:srgbClr val="FFFFFF"/>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41"/>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1"/>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50"/>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51"/>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1"/>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5" name="Google Shape;85;p51"/>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86" name="Google Shape;86;p51"/>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7" name="Google Shape;87;p51"/>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88" name="Google Shape;88;p51"/>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1"/>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1"/>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52"/>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2"/>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94" name="Google Shape;94;p52"/>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95" name="Google Shape;95;p52"/>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2"/>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2"/>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53"/>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3"/>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1" name="Google Shape;101;p53"/>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3"/>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3"/>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sp>
        <p:nvSpPr>
          <p:cNvPr id="105" name="Google Shape;105;p54"/>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4"/>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107" name="Google Shape;107;p54"/>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54"/>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4"/>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2"/>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 type="body"/>
          </p:nvPr>
        </p:nvSpPr>
        <p:spPr>
          <a:xfrm>
            <a:off x="827087" y="2052637"/>
            <a:ext cx="6711950" cy="419576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42"/>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2"/>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43"/>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43"/>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3"/>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44"/>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4"/>
          <p:cNvSpPr txBox="1"/>
          <p:nvPr>
            <p:ph idx="1" type="body"/>
          </p:nvPr>
        </p:nvSpPr>
        <p:spPr>
          <a:xfrm rot="5400000">
            <a:off x="2085181" y="794543"/>
            <a:ext cx="4195762" cy="67119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1" name="Google Shape;41;p44"/>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4"/>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44" name="Shape 44"/>
        <p:cNvGrpSpPr/>
        <p:nvPr/>
      </p:nvGrpSpPr>
      <p:grpSpPr>
        <a:xfrm>
          <a:off x="0" y="0"/>
          <a:ext cx="0" cy="0"/>
          <a:chOff x="0" y="0"/>
          <a:chExt cx="0" cy="0"/>
        </a:xfrm>
      </p:grpSpPr>
      <p:sp>
        <p:nvSpPr>
          <p:cNvPr id="45" name="Google Shape;45;p45"/>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5"/>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7" name="Google Shape;47;p45"/>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5"/>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50" name="Shape 50"/>
        <p:cNvGrpSpPr/>
        <p:nvPr/>
      </p:nvGrpSpPr>
      <p:grpSpPr>
        <a:xfrm>
          <a:off x="0" y="0"/>
          <a:ext cx="0" cy="0"/>
          <a:chOff x="0" y="0"/>
          <a:chExt cx="0" cy="0"/>
        </a:xfrm>
      </p:grpSpPr>
      <p:sp>
        <p:nvSpPr>
          <p:cNvPr id="51" name="Google Shape;51;p46"/>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53" name="Google Shape;53;p46"/>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6"/>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6"/>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56" name="Shape 56"/>
        <p:cNvGrpSpPr/>
        <p:nvPr/>
      </p:nvGrpSpPr>
      <p:grpSpPr>
        <a:xfrm>
          <a:off x="0" y="0"/>
          <a:ext cx="0" cy="0"/>
          <a:chOff x="0" y="0"/>
          <a:chExt cx="0" cy="0"/>
        </a:xfrm>
      </p:grpSpPr>
      <p:sp>
        <p:nvSpPr>
          <p:cNvPr id="57" name="Google Shape;57;p47"/>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7"/>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59" name="Google Shape;59;p47"/>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0" name="Google Shape;60;p47"/>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7"/>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48"/>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8"/>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66" name="Google Shape;66;p48"/>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7" name="Google Shape;67;p48"/>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8"/>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9"/>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73" name="Google Shape;73;p49"/>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4" name="Google Shape;74;p49"/>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9"/>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 name="Shape 10"/>
        <p:cNvGrpSpPr/>
        <p:nvPr/>
      </p:nvGrpSpPr>
      <p:grpSpPr>
        <a:xfrm>
          <a:off x="0" y="0"/>
          <a:ext cx="0" cy="0"/>
          <a:chOff x="0" y="0"/>
          <a:chExt cx="0" cy="0"/>
        </a:xfrm>
      </p:grpSpPr>
      <p:sp>
        <p:nvSpPr>
          <p:cNvPr id="11" name="Google Shape;11;p40"/>
          <p:cNvSpPr/>
          <p:nvPr/>
        </p:nvSpPr>
        <p:spPr>
          <a:xfrm>
            <a:off x="629943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0"/>
          <p:cNvSpPr/>
          <p:nvPr/>
        </p:nvSpPr>
        <p:spPr>
          <a:xfrm>
            <a:off x="5689832" y="-457200"/>
            <a:ext cx="1600200" cy="1600200"/>
          </a:xfrm>
          <a:prstGeom prst="ellipse">
            <a:avLst/>
          </a:prstGeom>
          <a:gradFill>
            <a:gsLst>
              <a:gs pos="0">
                <a:srgbClr val="4CB9C3">
                  <a:alpha val="13725"/>
                </a:srgbClr>
              </a:gs>
              <a:gs pos="36000">
                <a:srgbClr val="4CB9C3">
                  <a:alpha val="6666"/>
                </a:srgbClr>
              </a:gs>
              <a:gs pos="73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0"/>
          <p:cNvSpPr/>
          <p:nvPr/>
        </p:nvSpPr>
        <p:spPr>
          <a:xfrm>
            <a:off x="6299432" y="6096000"/>
            <a:ext cx="990600" cy="990600"/>
          </a:xfrm>
          <a:prstGeom prst="ellipse">
            <a:avLst/>
          </a:prstGeom>
          <a:gradFill>
            <a:gsLst>
              <a:gs pos="0">
                <a:srgbClr val="4CB9C3">
                  <a:alpha val="8627"/>
                </a:srgbClr>
              </a:gs>
              <a:gs pos="36000">
                <a:srgbClr val="4CB9C3">
                  <a:alpha val="4705"/>
                </a:srgbClr>
              </a:gs>
              <a:gs pos="66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40"/>
          <p:cNvSpPr/>
          <p:nvPr/>
        </p:nvSpPr>
        <p:spPr>
          <a:xfrm>
            <a:off x="-153988" y="2667000"/>
            <a:ext cx="4191000" cy="4191000"/>
          </a:xfrm>
          <a:prstGeom prst="ellipse">
            <a:avLst/>
          </a:prstGeom>
          <a:gradFill>
            <a:gsLst>
              <a:gs pos="0">
                <a:srgbClr val="4CB9C3">
                  <a:alpha val="10980"/>
                </a:srgbClr>
              </a:gs>
              <a:gs pos="36000">
                <a:srgbClr val="4CB9C3">
                  <a:alpha val="9803"/>
                </a:srgbClr>
              </a:gs>
              <a:gs pos="75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0"/>
          <p:cNvSpPr/>
          <p:nvPr/>
        </p:nvSpPr>
        <p:spPr>
          <a:xfrm>
            <a:off x="-839788" y="2895600"/>
            <a:ext cx="2362200" cy="2362200"/>
          </a:xfrm>
          <a:prstGeom prst="ellipse">
            <a:avLst/>
          </a:prstGeom>
          <a:gradFill>
            <a:gsLst>
              <a:gs pos="0">
                <a:srgbClr val="4CB9C3">
                  <a:alpha val="7843"/>
                </a:srgbClr>
              </a:gs>
              <a:gs pos="36000">
                <a:srgbClr val="4CB9C3">
                  <a:alpha val="7843"/>
                </a:srgbClr>
              </a:gs>
              <a:gs pos="72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0"/>
          <p:cNvSpPr/>
          <p:nvPr/>
        </p:nvSpPr>
        <p:spPr>
          <a:xfrm>
            <a:off x="7745412" y="0"/>
            <a:ext cx="685800" cy="1100137"/>
          </a:xfrm>
          <a:prstGeom prst="rect">
            <a:avLst/>
          </a:prstGeom>
          <a:solidFill>
            <a:schemeClr val="accent1"/>
          </a:solidFill>
          <a:ln>
            <a:noFill/>
          </a:ln>
          <a:effectLst>
            <a:outerShdw blurRad="63500" dir="5400000" dist="25400">
              <a:srgbClr val="000000">
                <a:alpha val="4470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
        <p:nvSpPr>
          <p:cNvPr id="17" name="Google Shape;17;p40"/>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chemeClr val="lt2"/>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chemeClr val="lt2"/>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chemeClr val="lt2"/>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chemeClr val="lt2"/>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40"/>
          <p:cNvSpPr txBox="1"/>
          <p:nvPr>
            <p:ph idx="1" type="body"/>
          </p:nvPr>
        </p:nvSpPr>
        <p:spPr>
          <a:xfrm>
            <a:off x="827087" y="2052637"/>
            <a:ext cx="6711950" cy="4195762"/>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AD0D6"/>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AD0D6"/>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AD0D6"/>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AD0D6"/>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AD0D6"/>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9" name="Google Shape;19;p40"/>
          <p:cNvSpPr txBox="1"/>
          <p:nvPr>
            <p:ph idx="10" type="dt"/>
          </p:nvPr>
        </p:nvSpPr>
        <p:spPr>
          <a:xfrm rot="5400000">
            <a:off x="7494587" y="1828800"/>
            <a:ext cx="99060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100" u="none">
                <a:solidFill>
                  <a:srgbClr val="FFFFFF"/>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40"/>
          <p:cNvSpPr txBox="1"/>
          <p:nvPr>
            <p:ph idx="11" type="ftr"/>
          </p:nvPr>
        </p:nvSpPr>
        <p:spPr>
          <a:xfrm rot="5400000">
            <a:off x="6233318" y="3263106"/>
            <a:ext cx="3859212" cy="2286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Google Shape;21;p40"/>
          <p:cNvSpPr txBox="1"/>
          <p:nvPr>
            <p:ph idx="12" type="sldNum"/>
          </p:nvPr>
        </p:nvSpPr>
        <p:spPr>
          <a:xfrm>
            <a:off x="7766050" y="295275"/>
            <a:ext cx="628650" cy="7683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FFFFFF"/>
              </a:buClr>
              <a:buSzPts val="2800"/>
              <a:buFont typeface="Century Gothic"/>
              <a:buNone/>
              <a:defRPr b="0" i="0" sz="2800" u="non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15" name="Shape 115"/>
        <p:cNvGrpSpPr/>
        <p:nvPr/>
      </p:nvGrpSpPr>
      <p:grpSpPr>
        <a:xfrm>
          <a:off x="0" y="0"/>
          <a:ext cx="0" cy="0"/>
          <a:chOff x="0" y="0"/>
          <a:chExt cx="0" cy="0"/>
        </a:xfrm>
      </p:grpSpPr>
      <p:sp>
        <p:nvSpPr>
          <p:cNvPr id="116" name="Google Shape;116;p1"/>
          <p:cNvSpPr txBox="1"/>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5400"/>
              <a:buFont typeface="Arial"/>
              <a:buNone/>
            </a:pPr>
            <a:r>
              <a:rPr b="1" i="0" lang="en-US" sz="5400" u="none">
                <a:solidFill>
                  <a:srgbClr val="D9D9FF"/>
                </a:solidFill>
                <a:latin typeface="Arial"/>
                <a:ea typeface="Arial"/>
                <a:cs typeface="Arial"/>
                <a:sym typeface="Arial"/>
              </a:rPr>
              <a:t>Cryptography and Network Security</a:t>
            </a:r>
            <a:br>
              <a:rPr b="1" i="0" lang="en-US" sz="5400" u="none">
                <a:solidFill>
                  <a:srgbClr val="D9D9FF"/>
                </a:solidFill>
                <a:latin typeface="Arial"/>
                <a:ea typeface="Arial"/>
                <a:cs typeface="Arial"/>
                <a:sym typeface="Arial"/>
              </a:rPr>
            </a:br>
            <a:r>
              <a:rPr b="1" i="0" lang="en-US" sz="5400" u="none">
                <a:solidFill>
                  <a:srgbClr val="D9D9FF"/>
                </a:solidFill>
                <a:latin typeface="Arial"/>
                <a:ea typeface="Arial"/>
                <a:cs typeface="Arial"/>
                <a:sym typeface="Arial"/>
              </a:rPr>
              <a:t>Overview &amp; Chapter 1</a:t>
            </a:r>
            <a:endParaRPr/>
          </a:p>
        </p:txBody>
      </p:sp>
      <p:sp>
        <p:nvSpPr>
          <p:cNvPr id="117" name="Google Shape;117;p1"/>
          <p:cNvSpPr txBox="1"/>
          <p:nvPr/>
        </p:nvSpPr>
        <p:spPr>
          <a:xfrm>
            <a:off x="1371600" y="3657600"/>
            <a:ext cx="6400800" cy="269081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by William Stallings	</a:t>
            </a:r>
            <a:endParaRPr/>
          </a:p>
          <a:p>
            <a:pPr indent="0" lvl="0" marL="0" marR="0" rtl="0" algn="ctr">
              <a:lnSpc>
                <a:spcPct val="90000"/>
              </a:lnSpc>
              <a:spcBef>
                <a:spcPts val="800"/>
              </a:spcBef>
              <a:spcAft>
                <a:spcPts val="0"/>
              </a:spcAft>
              <a:buClr>
                <a:schemeClr val="lt1"/>
              </a:buClr>
              <a:buSzPts val="3200"/>
              <a:buFont typeface="Century Gothic"/>
              <a:buNone/>
            </a:pPr>
            <a:r>
              <a:t/>
            </a:r>
            <a:endParaRPr b="0" i="0" sz="3200" u="none">
              <a:solidFill>
                <a:srgbClr val="FFFFFF"/>
              </a:solidFill>
              <a:latin typeface="Arial"/>
              <a:ea typeface="Arial"/>
              <a:cs typeface="Arial"/>
              <a:sym typeface="Arial"/>
            </a:endParaRPr>
          </a:p>
          <a:p>
            <a:pPr indent="0" lvl="0" marL="0" marR="0" rtl="0" algn="ctr">
              <a:lnSpc>
                <a:spcPct val="90000"/>
              </a:lnSpc>
              <a:spcBef>
                <a:spcPts val="800"/>
              </a:spcBef>
              <a:spcAft>
                <a:spcPts val="0"/>
              </a:spcAft>
              <a:buClr>
                <a:srgbClr val="FFFFFF"/>
              </a:buClr>
              <a:buSzPts val="32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87" name="Shape 187"/>
        <p:cNvGrpSpPr/>
        <p:nvPr/>
      </p:nvGrpSpPr>
      <p:grpSpPr>
        <a:xfrm>
          <a:off x="0" y="0"/>
          <a:ext cx="0" cy="0"/>
          <a:chOff x="0" y="0"/>
          <a:chExt cx="0" cy="0"/>
        </a:xfrm>
      </p:grpSpPr>
      <p:sp>
        <p:nvSpPr>
          <p:cNvPr id="188" name="Google Shape;188;p11"/>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Low Impact</a:t>
            </a:r>
            <a:endParaRPr/>
          </a:p>
        </p:txBody>
      </p:sp>
      <p:sp>
        <p:nvSpPr>
          <p:cNvPr id="189" name="Google Shape;189;p11"/>
          <p:cNvSpPr txBox="1"/>
          <p:nvPr/>
        </p:nvSpPr>
        <p:spPr>
          <a:xfrm>
            <a:off x="457200" y="1676400"/>
            <a:ext cx="8229600" cy="48609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1920"/>
              <a:buFont typeface="Noto Sans Symbols"/>
              <a:buChar char="⮚"/>
            </a:pPr>
            <a:r>
              <a:rPr b="0" i="0" lang="en-US" sz="2400" u="none">
                <a:solidFill>
                  <a:srgbClr val="FFFFFF"/>
                </a:solidFill>
                <a:latin typeface="Arial"/>
                <a:ea typeface="Arial"/>
                <a:cs typeface="Arial"/>
                <a:sym typeface="Arial"/>
              </a:rPr>
              <a:t>The loss could be expected to have a limited adverse effect on organizational operations, organizational assets, or individuals. </a:t>
            </a:r>
            <a:endParaRPr/>
          </a:p>
          <a:p>
            <a:pPr indent="-341312" lvl="0" marL="341312" marR="0" rtl="0" algn="l">
              <a:lnSpc>
                <a:spcPct val="100000"/>
              </a:lnSpc>
              <a:spcBef>
                <a:spcPts val="600"/>
              </a:spcBef>
              <a:spcAft>
                <a:spcPts val="0"/>
              </a:spcAft>
              <a:buClr>
                <a:srgbClr val="5FAFFF"/>
              </a:buClr>
              <a:buSzPts val="1920"/>
              <a:buFont typeface="Noto Sans Symbols"/>
              <a:buChar char="⮚"/>
            </a:pPr>
            <a:r>
              <a:rPr b="0" i="0" lang="en-US" sz="2400" u="none">
                <a:solidFill>
                  <a:srgbClr val="FFFFFF"/>
                </a:solidFill>
                <a:latin typeface="Arial"/>
                <a:ea typeface="Arial"/>
                <a:cs typeface="Arial"/>
                <a:sym typeface="Arial"/>
              </a:rPr>
              <a:t>A limited adverse effect means that, for example, the loss of confidentiality, integrity, or availability might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 cause a degradation in mission capability to an extent and duration that the organization is able to perform its primary functions, but the effectiveness of the functions is noticeably reduced;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(ii) result in minor damage to organizational assets;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(iii) result in minor financial loss; or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(iv) result in minor harm to individuals.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95" name="Shape 195"/>
        <p:cNvGrpSpPr/>
        <p:nvPr/>
      </p:nvGrpSpPr>
      <p:grpSpPr>
        <a:xfrm>
          <a:off x="0" y="0"/>
          <a:ext cx="0" cy="0"/>
          <a:chOff x="0" y="0"/>
          <a:chExt cx="0" cy="0"/>
        </a:xfrm>
      </p:grpSpPr>
      <p:sp>
        <p:nvSpPr>
          <p:cNvPr id="196" name="Google Shape;196;p12"/>
          <p:cNvSpPr txBox="1"/>
          <p:nvPr/>
        </p:nvSpPr>
        <p:spPr>
          <a:xfrm>
            <a:off x="468312" y="260350"/>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Moderate Impact</a:t>
            </a:r>
            <a:endParaRPr/>
          </a:p>
        </p:txBody>
      </p:sp>
      <p:sp>
        <p:nvSpPr>
          <p:cNvPr id="197" name="Google Shape;197;p12"/>
          <p:cNvSpPr txBox="1"/>
          <p:nvPr/>
        </p:nvSpPr>
        <p:spPr>
          <a:xfrm>
            <a:off x="250825" y="1341437"/>
            <a:ext cx="8686800" cy="52260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1920"/>
              <a:buFont typeface="Noto Sans Symbols"/>
              <a:buChar char="⮚"/>
            </a:pPr>
            <a:r>
              <a:rPr b="0" i="0" lang="en-US" sz="2400" u="none">
                <a:solidFill>
                  <a:srgbClr val="FFFFFF"/>
                </a:solidFill>
                <a:latin typeface="Arial"/>
                <a:ea typeface="Arial"/>
                <a:cs typeface="Arial"/>
                <a:sym typeface="Arial"/>
              </a:rPr>
              <a:t>The loss could be expected to have a serious adverse effect on organizational operations, assets, or individuals. </a:t>
            </a:r>
            <a:endParaRPr/>
          </a:p>
          <a:p>
            <a:pPr indent="-341312" lvl="0" marL="341312" marR="0" rtl="0" algn="l">
              <a:lnSpc>
                <a:spcPct val="100000"/>
              </a:lnSpc>
              <a:spcBef>
                <a:spcPts val="600"/>
              </a:spcBef>
              <a:spcAft>
                <a:spcPts val="0"/>
              </a:spcAft>
              <a:buClr>
                <a:srgbClr val="5FAFFF"/>
              </a:buClr>
              <a:buSzPts val="1920"/>
              <a:buFont typeface="Noto Sans Symbols"/>
              <a:buChar char="⮚"/>
            </a:pPr>
            <a:r>
              <a:rPr b="0" i="0" lang="en-US" sz="2400" u="none">
                <a:solidFill>
                  <a:srgbClr val="FFFFFF"/>
                </a:solidFill>
                <a:latin typeface="Arial"/>
                <a:ea typeface="Arial"/>
                <a:cs typeface="Arial"/>
                <a:sym typeface="Arial"/>
              </a:rPr>
              <a:t>A serious adverse effect means that, e.g., the loss might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 cause a significant degradation in mission capability to an extent and duration that the organization is able to perform its primary functions, but the effectiveness of the functions is significantly reduced;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(ii) result in significant damage to organizational assets;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(iii) result in significant financial loss; or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(iv) result in significant harm to individuals that does not involve loss of life or serious, life-threatening injuries.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03" name="Shape 203"/>
        <p:cNvGrpSpPr/>
        <p:nvPr/>
      </p:nvGrpSpPr>
      <p:grpSpPr>
        <a:xfrm>
          <a:off x="0" y="0"/>
          <a:ext cx="0" cy="0"/>
          <a:chOff x="0" y="0"/>
          <a:chExt cx="0" cy="0"/>
        </a:xfrm>
      </p:grpSpPr>
      <p:sp>
        <p:nvSpPr>
          <p:cNvPr id="204" name="Google Shape;204;p13"/>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High Impact</a:t>
            </a:r>
            <a:endParaRPr/>
          </a:p>
        </p:txBody>
      </p:sp>
      <p:sp>
        <p:nvSpPr>
          <p:cNvPr id="205" name="Google Shape;205;p13"/>
          <p:cNvSpPr txBox="1"/>
          <p:nvPr/>
        </p:nvSpPr>
        <p:spPr>
          <a:xfrm>
            <a:off x="457200" y="1484312"/>
            <a:ext cx="8229600" cy="52260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1920"/>
              <a:buFont typeface="Noto Sans Symbols"/>
              <a:buChar char="⮚"/>
            </a:pPr>
            <a:r>
              <a:rPr b="0" i="0" lang="en-US" sz="2400" u="none">
                <a:solidFill>
                  <a:srgbClr val="FFFFFF"/>
                </a:solidFill>
                <a:latin typeface="Arial"/>
                <a:ea typeface="Arial"/>
                <a:cs typeface="Arial"/>
                <a:sym typeface="Arial"/>
              </a:rPr>
              <a:t>The loss could be expected to have a severe or catastrophic adverse effect on organizational operations, organizational assets, or individuals. </a:t>
            </a:r>
            <a:endParaRPr/>
          </a:p>
          <a:p>
            <a:pPr indent="-341312" lvl="0" marL="341312" marR="0" rtl="0" algn="l">
              <a:lnSpc>
                <a:spcPct val="100000"/>
              </a:lnSpc>
              <a:spcBef>
                <a:spcPts val="600"/>
              </a:spcBef>
              <a:spcAft>
                <a:spcPts val="0"/>
              </a:spcAft>
              <a:buClr>
                <a:srgbClr val="5FAFFF"/>
              </a:buClr>
              <a:buSzPts val="1920"/>
              <a:buFont typeface="Noto Sans Symbols"/>
              <a:buChar char="⮚"/>
            </a:pPr>
            <a:r>
              <a:rPr b="0" i="0" lang="en-US" sz="2400" u="none">
                <a:solidFill>
                  <a:srgbClr val="FFFFFF"/>
                </a:solidFill>
                <a:latin typeface="Arial"/>
                <a:ea typeface="Arial"/>
                <a:cs typeface="Arial"/>
                <a:sym typeface="Arial"/>
              </a:rPr>
              <a:t>A severe or catastrophic adverse effect means that, for example, the loss might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 cause a severe degradation in or loss of mission capability to an extent and duration that the organization is not able to perform one or more of its primary functions;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(ii) result in major damage to organizational assets;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(iii) result in major financial loss; or </a:t>
            </a:r>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(iv) result in severe or catastrophic harm to individuals involving loss of life or serious life threatening injuries.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11" name="Shape 211"/>
        <p:cNvGrpSpPr/>
        <p:nvPr/>
      </p:nvGrpSpPr>
      <p:grpSpPr>
        <a:xfrm>
          <a:off x="0" y="0"/>
          <a:ext cx="0" cy="0"/>
          <a:chOff x="0" y="0"/>
          <a:chExt cx="0" cy="0"/>
        </a:xfrm>
      </p:grpSpPr>
      <p:sp>
        <p:nvSpPr>
          <p:cNvPr id="212" name="Google Shape;212;p14"/>
          <p:cNvSpPr txBox="1"/>
          <p:nvPr/>
        </p:nvSpPr>
        <p:spPr>
          <a:xfrm>
            <a:off x="468312" y="114300"/>
            <a:ext cx="8229600" cy="14319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Examples of Security Requirements</a:t>
            </a:r>
            <a:endParaRPr/>
          </a:p>
        </p:txBody>
      </p:sp>
      <p:sp>
        <p:nvSpPr>
          <p:cNvPr id="213" name="Google Shape;213;p14"/>
          <p:cNvSpPr txBox="1"/>
          <p:nvPr/>
        </p:nvSpPr>
        <p:spPr>
          <a:xfrm>
            <a:off x="395287" y="1628775"/>
            <a:ext cx="8229600" cy="18716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confidentiality – student grades</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integrity – patient information</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availability – authentication service</a:t>
            </a:r>
            <a:endParaRPr/>
          </a:p>
        </p:txBody>
      </p:sp>
      <p:sp>
        <p:nvSpPr>
          <p:cNvPr id="214" name="Google Shape;214;p14"/>
          <p:cNvSpPr txBox="1"/>
          <p:nvPr/>
        </p:nvSpPr>
        <p:spPr>
          <a:xfrm>
            <a:off x="395287" y="3357562"/>
            <a:ext cx="8229600" cy="17272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authenticity – admission ticket</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non-repudiation – stock sell 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20" name="Shape 220"/>
        <p:cNvGrpSpPr/>
        <p:nvPr/>
      </p:nvGrpSpPr>
      <p:grpSpPr>
        <a:xfrm>
          <a:off x="0" y="0"/>
          <a:ext cx="0" cy="0"/>
          <a:chOff x="0" y="0"/>
          <a:chExt cx="0" cy="0"/>
        </a:xfrm>
      </p:grpSpPr>
      <p:sp>
        <p:nvSpPr>
          <p:cNvPr id="221" name="Google Shape;221;p15"/>
          <p:cNvSpPr txBox="1"/>
          <p:nvPr/>
        </p:nvSpPr>
        <p:spPr>
          <a:xfrm>
            <a:off x="304800" y="277812"/>
            <a:ext cx="85344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Computer Security Challenges</a:t>
            </a:r>
            <a:endParaRPr/>
          </a:p>
        </p:txBody>
      </p:sp>
      <p:sp>
        <p:nvSpPr>
          <p:cNvPr id="222" name="Google Shape;222;p15"/>
          <p:cNvSpPr txBox="1"/>
          <p:nvPr/>
        </p:nvSpPr>
        <p:spPr>
          <a:xfrm>
            <a:off x="381000" y="1268412"/>
            <a:ext cx="8382000" cy="5056187"/>
          </a:xfrm>
          <a:prstGeom prst="rect">
            <a:avLst/>
          </a:prstGeom>
          <a:noFill/>
          <a:ln>
            <a:noFill/>
          </a:ln>
        </p:spPr>
        <p:txBody>
          <a:bodyPr anchorCtr="0" anchor="t" bIns="46800" lIns="90000" spcFirstLastPara="1" rIns="90000" wrap="square" tIns="46800">
            <a:noAutofit/>
          </a:bodyPr>
          <a:lstStyle/>
          <a:p>
            <a:pPr indent="-608012" lvl="0" marL="608012" marR="0" rtl="0" algn="l">
              <a:lnSpc>
                <a:spcPct val="90000"/>
              </a:lnSpc>
              <a:spcBef>
                <a:spcPts val="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not simple – easy to get it wrong</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must consider potential attacks</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procedures used counter-intuitive</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involve algorithms and secret info</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must decide where to deploy mechanisms</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battle of wits between attacker / admin</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not perceived to be of benefit until it fails</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requires regular monitoring</a:t>
            </a:r>
            <a:endParaRPr/>
          </a:p>
          <a:p>
            <a:pPr indent="-608012" lvl="0" marL="608012" marR="0" rtl="0" algn="l">
              <a:lnSpc>
                <a:spcPct val="90000"/>
              </a:lnSpc>
              <a:spcBef>
                <a:spcPts val="700"/>
              </a:spcBef>
              <a:spcAft>
                <a:spcPts val="0"/>
              </a:spcAft>
              <a:buClr>
                <a:srgbClr val="FFFFFF"/>
              </a:buClr>
              <a:buSzPts val="2800"/>
              <a:buFont typeface="Arial"/>
              <a:buNone/>
            </a:pPr>
            <a:r>
              <a:rPr b="0" i="0" lang="en-US" sz="2800" u="none">
                <a:solidFill>
                  <a:srgbClr val="FFFFFF"/>
                </a:solidFill>
                <a:latin typeface="Arial"/>
                <a:ea typeface="Arial"/>
                <a:cs typeface="Arial"/>
                <a:sym typeface="Arial"/>
              </a:rPr>
              <a:t>		a process, not an event</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too often an after-thought</a:t>
            </a:r>
            <a:endParaRPr/>
          </a:p>
          <a:p>
            <a:pPr indent="-608012" lvl="0" marL="608012" marR="0" rtl="0" algn="l">
              <a:lnSpc>
                <a:spcPct val="90000"/>
              </a:lnSpc>
              <a:spcBef>
                <a:spcPts val="700"/>
              </a:spcBef>
              <a:spcAft>
                <a:spcPts val="0"/>
              </a:spcAft>
              <a:buClr>
                <a:srgbClr val="5FAFFF"/>
              </a:buClr>
              <a:buSzPts val="2240"/>
              <a:buFont typeface="Times New Roman"/>
              <a:buAutoNum type="arabicPeriod"/>
            </a:pPr>
            <a:r>
              <a:rPr b="0" i="0" lang="en-US" sz="2800" u="none">
                <a:solidFill>
                  <a:srgbClr val="FFFFFF"/>
                </a:solidFill>
                <a:latin typeface="Arial"/>
                <a:ea typeface="Arial"/>
                <a:cs typeface="Arial"/>
                <a:sym typeface="Arial"/>
              </a:rPr>
              <a:t>regarded as impediment to using system</a:t>
            </a:r>
            <a:endParaRPr/>
          </a:p>
          <a:p>
            <a:pPr indent="-608012" lvl="0" marL="608012" marR="0" rtl="0" algn="l">
              <a:lnSpc>
                <a:spcPct val="90000"/>
              </a:lnSpc>
              <a:spcBef>
                <a:spcPts val="700"/>
              </a:spcBef>
              <a:spcAft>
                <a:spcPts val="0"/>
              </a:spcAft>
              <a:buClr>
                <a:srgbClr val="FFFFFF"/>
              </a:buClr>
              <a:buSzPts val="2800"/>
              <a:buFont typeface="Arial"/>
              <a:buNone/>
            </a:pPr>
            <a:r>
              <a:rPr b="0" i="0" lang="en-US" sz="2800" u="none">
                <a:solidFill>
                  <a:srgbClr val="FFFFFF"/>
                </a:solidFill>
                <a:latin typeface="Arial"/>
                <a:ea typeface="Arial"/>
                <a:cs typeface="Arial"/>
                <a:sym typeface="Arial"/>
              </a:rPr>
              <a:t>		“Unusable security is not secure”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28" name="Shape 228"/>
        <p:cNvGrpSpPr/>
        <p:nvPr/>
      </p:nvGrpSpPr>
      <p:grpSpPr>
        <a:xfrm>
          <a:off x="0" y="0"/>
          <a:ext cx="0" cy="0"/>
          <a:chOff x="0" y="0"/>
          <a:chExt cx="0" cy="0"/>
        </a:xfrm>
      </p:grpSpPr>
      <p:sp>
        <p:nvSpPr>
          <p:cNvPr id="229" name="Google Shape;229;p16"/>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OSI Security Architecture</a:t>
            </a:r>
            <a:endParaRPr/>
          </a:p>
        </p:txBody>
      </p:sp>
      <p:sp>
        <p:nvSpPr>
          <p:cNvPr id="230" name="Google Shape;230;p16"/>
          <p:cNvSpPr txBox="1"/>
          <p:nvPr/>
        </p:nvSpPr>
        <p:spPr>
          <a:xfrm>
            <a:off x="457200" y="1676400"/>
            <a:ext cx="8382000" cy="44545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ITU-T X.800 “Security Architecture for OSI”</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defines a systematic way of defining and providing security requirements</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for us it provides a useful, if abstract, overview of concepts we will study</a:t>
            </a:r>
            <a:endParaRPr/>
          </a:p>
        </p:txBody>
      </p:sp>
      <p:pic>
        <p:nvPicPr>
          <p:cNvPr id="231" name="Google Shape;231;p16"/>
          <p:cNvPicPr preferRelativeResize="0"/>
          <p:nvPr/>
        </p:nvPicPr>
        <p:blipFill rotWithShape="1">
          <a:blip r:embed="rId3">
            <a:alphaModFix/>
          </a:blip>
          <a:srcRect b="0" l="0" r="0" t="0"/>
          <a:stretch/>
        </p:blipFill>
        <p:spPr>
          <a:xfrm>
            <a:off x="2743200" y="4648200"/>
            <a:ext cx="3446462" cy="192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Visual search query image" id="241" name="Google Shape;241;p18"/>
          <p:cNvPicPr preferRelativeResize="0"/>
          <p:nvPr/>
        </p:nvPicPr>
        <p:blipFill rotWithShape="1">
          <a:blip r:embed="rId3">
            <a:alphaModFix/>
          </a:blip>
          <a:srcRect b="0" l="0" r="0" t="0"/>
          <a:stretch/>
        </p:blipFill>
        <p:spPr>
          <a:xfrm>
            <a:off x="-152400" y="0"/>
            <a:ext cx="92964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47" name="Shape 247"/>
        <p:cNvGrpSpPr/>
        <p:nvPr/>
      </p:nvGrpSpPr>
      <p:grpSpPr>
        <a:xfrm>
          <a:off x="0" y="0"/>
          <a:ext cx="0" cy="0"/>
          <a:chOff x="0" y="0"/>
          <a:chExt cx="0" cy="0"/>
        </a:xfrm>
      </p:grpSpPr>
      <p:sp>
        <p:nvSpPr>
          <p:cNvPr id="248" name="Google Shape;248;p19"/>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Aspects of Security</a:t>
            </a:r>
            <a:endParaRPr/>
          </a:p>
        </p:txBody>
      </p:sp>
      <p:sp>
        <p:nvSpPr>
          <p:cNvPr id="249" name="Google Shape;249;p19"/>
          <p:cNvSpPr txBox="1"/>
          <p:nvPr/>
        </p:nvSpPr>
        <p:spPr>
          <a:xfrm>
            <a:off x="457200" y="1676400"/>
            <a:ext cx="8362950" cy="4760912"/>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consider 3 aspects of information security:</a:t>
            </a:r>
            <a:endParaRPr/>
          </a:p>
          <a:p>
            <a:pPr indent="-284162" lvl="1" marL="741362" marR="0" rtl="0" algn="l">
              <a:lnSpc>
                <a:spcPct val="90000"/>
              </a:lnSpc>
              <a:spcBef>
                <a:spcPts val="700"/>
              </a:spcBef>
              <a:spcAft>
                <a:spcPts val="0"/>
              </a:spcAft>
              <a:buClr>
                <a:srgbClr val="D9D9FF"/>
              </a:buClr>
              <a:buSzPts val="1400"/>
              <a:buFont typeface="Noto Sans Symbols"/>
              <a:buChar char="●"/>
            </a:pPr>
            <a:r>
              <a:rPr b="1" i="0" lang="en-US" sz="2800" u="none" cap="none" strike="noStrike">
                <a:solidFill>
                  <a:srgbClr val="FFFFFF"/>
                </a:solidFill>
                <a:latin typeface="Arial"/>
                <a:ea typeface="Arial"/>
                <a:cs typeface="Arial"/>
                <a:sym typeface="Arial"/>
              </a:rPr>
              <a:t>security attack</a:t>
            </a:r>
            <a:endParaRPr/>
          </a:p>
          <a:p>
            <a:pPr indent="-284162" lvl="1" marL="741362" marR="0" rtl="0" algn="l">
              <a:lnSpc>
                <a:spcPct val="90000"/>
              </a:lnSpc>
              <a:spcBef>
                <a:spcPts val="700"/>
              </a:spcBef>
              <a:spcAft>
                <a:spcPts val="0"/>
              </a:spcAft>
              <a:buClr>
                <a:srgbClr val="D9D9FF"/>
              </a:buClr>
              <a:buSzPts val="1400"/>
              <a:buFont typeface="Noto Sans Symbols"/>
              <a:buChar char="●"/>
            </a:pPr>
            <a:r>
              <a:rPr b="1" i="0" lang="en-US" sz="2800" u="none" cap="none" strike="noStrike">
                <a:solidFill>
                  <a:srgbClr val="FFFFFF"/>
                </a:solidFill>
                <a:latin typeface="Arial"/>
                <a:ea typeface="Arial"/>
                <a:cs typeface="Arial"/>
                <a:sym typeface="Arial"/>
              </a:rPr>
              <a:t>security mechanism (control)</a:t>
            </a:r>
            <a:endParaRPr/>
          </a:p>
          <a:p>
            <a:pPr indent="-284162" lvl="1" marL="741362" marR="0" rtl="0" algn="l">
              <a:lnSpc>
                <a:spcPct val="90000"/>
              </a:lnSpc>
              <a:spcBef>
                <a:spcPts val="700"/>
              </a:spcBef>
              <a:spcAft>
                <a:spcPts val="0"/>
              </a:spcAft>
              <a:buClr>
                <a:srgbClr val="D9D9FF"/>
              </a:buClr>
              <a:buSzPts val="1400"/>
              <a:buFont typeface="Noto Sans Symbols"/>
              <a:buChar char="●"/>
            </a:pPr>
            <a:r>
              <a:rPr b="1" i="0" lang="en-US" sz="2800" u="none" cap="none" strike="noStrike">
                <a:solidFill>
                  <a:srgbClr val="FFFFFF"/>
                </a:solidFill>
                <a:latin typeface="Arial"/>
                <a:ea typeface="Arial"/>
                <a:cs typeface="Arial"/>
                <a:sym typeface="Arial"/>
              </a:rPr>
              <a:t>security service</a:t>
            </a:r>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note terms</a:t>
            </a:r>
            <a:endParaRPr/>
          </a:p>
          <a:p>
            <a:pPr indent="-284162" lvl="1" marL="741362" marR="0" rtl="0" algn="l">
              <a:lnSpc>
                <a:spcPct val="90000"/>
              </a:lnSpc>
              <a:spcBef>
                <a:spcPts val="700"/>
              </a:spcBef>
              <a:spcAft>
                <a:spcPts val="0"/>
              </a:spcAft>
              <a:buClr>
                <a:srgbClr val="D9D9FF"/>
              </a:buClr>
              <a:buSzPts val="1400"/>
              <a:buFont typeface="Noto Sans Symbols"/>
              <a:buChar char="●"/>
            </a:pPr>
            <a:r>
              <a:rPr b="0" i="1" lang="en-US" sz="2800" u="none" cap="none" strike="noStrike">
                <a:solidFill>
                  <a:srgbClr val="FFFFFF"/>
                </a:solidFill>
                <a:latin typeface="Arial"/>
                <a:ea typeface="Arial"/>
                <a:cs typeface="Arial"/>
                <a:sym typeface="Arial"/>
              </a:rPr>
              <a:t>threat </a:t>
            </a:r>
            <a:r>
              <a:rPr b="0" i="0" lang="en-US" sz="2800" u="none" cap="none" strike="noStrike">
                <a:solidFill>
                  <a:srgbClr val="FFFFFF"/>
                </a:solidFill>
                <a:latin typeface="Arial"/>
                <a:ea typeface="Arial"/>
                <a:cs typeface="Arial"/>
                <a:sym typeface="Arial"/>
              </a:rPr>
              <a:t>– a potential for violation of security</a:t>
            </a:r>
            <a:endParaRPr/>
          </a:p>
          <a:p>
            <a:pPr indent="-284162" lvl="1" marL="741362" marR="0" rtl="0" algn="l">
              <a:lnSpc>
                <a:spcPct val="90000"/>
              </a:lnSpc>
              <a:spcBef>
                <a:spcPts val="700"/>
              </a:spcBef>
              <a:spcAft>
                <a:spcPts val="0"/>
              </a:spcAft>
              <a:buClr>
                <a:srgbClr val="D9D9FF"/>
              </a:buClr>
              <a:buSzPts val="1400"/>
              <a:buFont typeface="Noto Sans Symbols"/>
              <a:buChar char="●"/>
            </a:pPr>
            <a:r>
              <a:rPr b="0" i="1" lang="en-US" sz="2800" u="none" cap="none" strike="noStrike">
                <a:solidFill>
                  <a:srgbClr val="FFFFFF"/>
                </a:solidFill>
                <a:latin typeface="Arial"/>
                <a:ea typeface="Arial"/>
                <a:cs typeface="Arial"/>
                <a:sym typeface="Arial"/>
              </a:rPr>
              <a:t>vulnerability </a:t>
            </a:r>
            <a:r>
              <a:rPr b="0" i="0" lang="en-US" sz="2800" u="none" cap="none" strike="noStrike">
                <a:solidFill>
                  <a:srgbClr val="FFFFFF"/>
                </a:solidFill>
                <a:latin typeface="Arial"/>
                <a:ea typeface="Arial"/>
                <a:cs typeface="Arial"/>
                <a:sym typeface="Arial"/>
              </a:rPr>
              <a:t>– a way by which loss can happen</a:t>
            </a:r>
            <a:endParaRPr/>
          </a:p>
          <a:p>
            <a:pPr indent="-284162" lvl="1" marL="741362" marR="0" rtl="0" algn="l">
              <a:lnSpc>
                <a:spcPct val="90000"/>
              </a:lnSpc>
              <a:spcBef>
                <a:spcPts val="700"/>
              </a:spcBef>
              <a:spcAft>
                <a:spcPts val="0"/>
              </a:spcAft>
              <a:buClr>
                <a:srgbClr val="D9D9FF"/>
              </a:buClr>
              <a:buSzPts val="1400"/>
              <a:buFont typeface="Noto Sans Symbols"/>
              <a:buChar char="●"/>
            </a:pPr>
            <a:r>
              <a:rPr b="0" i="1" lang="en-US" sz="2800" u="none" cap="none" strike="noStrike">
                <a:solidFill>
                  <a:srgbClr val="FFFFFF"/>
                </a:solidFill>
                <a:latin typeface="Arial"/>
                <a:ea typeface="Arial"/>
                <a:cs typeface="Arial"/>
                <a:sym typeface="Arial"/>
              </a:rPr>
              <a:t>attack </a:t>
            </a:r>
            <a:r>
              <a:rPr b="0" i="0" lang="en-US" sz="2800" u="none" cap="none" strike="noStrike">
                <a:solidFill>
                  <a:srgbClr val="FFFFFF"/>
                </a:solidFill>
                <a:latin typeface="Arial"/>
                <a:ea typeface="Arial"/>
                <a:cs typeface="Arial"/>
                <a:sym typeface="Arial"/>
              </a:rPr>
              <a:t>– an assault on system security, a deliberate attempt to evade security services</a:t>
            </a:r>
            <a:endParaRPr/>
          </a:p>
          <a:p>
            <a:pPr indent="0" lvl="0" marL="0" marR="0" rtl="0" algn="l">
              <a:lnSpc>
                <a:spcPct val="100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0"/>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23" name="Shape 123"/>
        <p:cNvGrpSpPr/>
        <p:nvPr/>
      </p:nvGrpSpPr>
      <p:grpSpPr>
        <a:xfrm>
          <a:off x="0" y="0"/>
          <a:ext cx="0" cy="0"/>
          <a:chOff x="0" y="0"/>
          <a:chExt cx="0" cy="0"/>
        </a:xfrm>
      </p:grpSpPr>
      <p:sp>
        <p:nvSpPr>
          <p:cNvPr id="124" name="Google Shape;124;p3"/>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Roadmap</a:t>
            </a:r>
            <a:endParaRPr/>
          </a:p>
        </p:txBody>
      </p:sp>
      <p:sp>
        <p:nvSpPr>
          <p:cNvPr id="125" name="Google Shape;125;p3"/>
          <p:cNvSpPr txBox="1"/>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Cryptographic algorithms</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symmetric ciphers</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asymmetric encryption</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hash functions</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Mutual Trust</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Network Security</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Computer Security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1"/>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2"/>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70" name="Shape 270"/>
        <p:cNvGrpSpPr/>
        <p:nvPr/>
      </p:nvGrpSpPr>
      <p:grpSpPr>
        <a:xfrm>
          <a:off x="0" y="0"/>
          <a:ext cx="0" cy="0"/>
          <a:chOff x="0" y="0"/>
          <a:chExt cx="0" cy="0"/>
        </a:xfrm>
      </p:grpSpPr>
      <p:sp>
        <p:nvSpPr>
          <p:cNvPr id="271" name="Google Shape;271;p23"/>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Passive Attack - Interception</a:t>
            </a:r>
            <a:endParaRPr/>
          </a:p>
        </p:txBody>
      </p:sp>
      <p:pic>
        <p:nvPicPr>
          <p:cNvPr id="272" name="Google Shape;272;p23"/>
          <p:cNvPicPr preferRelativeResize="0"/>
          <p:nvPr/>
        </p:nvPicPr>
        <p:blipFill rotWithShape="1">
          <a:blip r:embed="rId3">
            <a:alphaModFix/>
          </a:blip>
          <a:srcRect b="0" l="0" r="0" t="0"/>
          <a:stretch/>
        </p:blipFill>
        <p:spPr>
          <a:xfrm>
            <a:off x="483400" y="1504625"/>
            <a:ext cx="8177213" cy="4321175"/>
          </a:xfrm>
          <a:prstGeom prst="rect">
            <a:avLst/>
          </a:prstGeom>
          <a:noFill/>
          <a:ln>
            <a:noFill/>
          </a:ln>
        </p:spPr>
      </p:pic>
      <p:sp>
        <p:nvSpPr>
          <p:cNvPr id="273" name="Google Shape;273;p23"/>
          <p:cNvSpPr txBox="1"/>
          <p:nvPr/>
        </p:nvSpPr>
        <p:spPr>
          <a:xfrm>
            <a:off x="457200" y="6134800"/>
            <a:ext cx="8229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rPr>
              <a:t>Interception:</a:t>
            </a:r>
            <a:r>
              <a:rPr lang="en-US" sz="1900">
                <a:solidFill>
                  <a:schemeClr val="lt1"/>
                </a:solidFill>
              </a:rPr>
              <a:t> It's like someone secretly eavesdropping on your phone call.</a:t>
            </a:r>
            <a:endParaRPr sz="22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g2d74fd39db4_0_0"/>
          <p:cNvSpPr txBox="1"/>
          <p:nvPr/>
        </p:nvSpPr>
        <p:spPr>
          <a:xfrm>
            <a:off x="0" y="1417500"/>
            <a:ext cx="9144000" cy="511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400">
                <a:solidFill>
                  <a:schemeClr val="dk1"/>
                </a:solidFill>
              </a:rPr>
              <a:t>Interception is when an unauthorized person listens to or captures the communication between two parties. The attacker is trying to gather sensitive information like passwords, messages, or credit card numbers.</a:t>
            </a:r>
            <a:endParaRPr sz="2400">
              <a:solidFill>
                <a:schemeClr val="dk1"/>
              </a:solidFill>
            </a:endParaRPr>
          </a:p>
          <a:p>
            <a:pPr indent="0" lvl="0" marL="0" rtl="0" algn="l">
              <a:lnSpc>
                <a:spcPct val="115000"/>
              </a:lnSpc>
              <a:spcBef>
                <a:spcPts val="1200"/>
              </a:spcBef>
              <a:spcAft>
                <a:spcPts val="0"/>
              </a:spcAft>
              <a:buNone/>
            </a:pPr>
            <a:r>
              <a:rPr b="1" lang="en-US" sz="2400">
                <a:solidFill>
                  <a:schemeClr val="dk1"/>
                </a:solidFill>
              </a:rPr>
              <a:t>Example:</a:t>
            </a:r>
            <a:endParaRPr b="1"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en-US" sz="2400">
                <a:solidFill>
                  <a:schemeClr val="dk1"/>
                </a:solidFill>
              </a:rPr>
              <a:t>Imagine Bob sends Alice an email containing his account details. An attacker, Darth, intercepts the email using tools like packet sniffers (e.g., Wireshark) and reads the sensitive information.</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Alice and Bob won’t even know their communication was intercepted because Darth didn’t modify it.</a:t>
            </a:r>
            <a:endParaRPr sz="2400">
              <a:solidFill>
                <a:schemeClr val="dk1"/>
              </a:solidFill>
            </a:endParaRPr>
          </a:p>
        </p:txBody>
      </p:sp>
      <p:sp>
        <p:nvSpPr>
          <p:cNvPr id="280" name="Google Shape;280;g2d74fd39db4_0_0"/>
          <p:cNvSpPr txBox="1"/>
          <p:nvPr/>
        </p:nvSpPr>
        <p:spPr>
          <a:xfrm>
            <a:off x="-103925" y="277812"/>
            <a:ext cx="8229600" cy="1139700"/>
          </a:xfrm>
          <a:prstGeom prst="rect">
            <a:avLst/>
          </a:prstGeom>
          <a:noFill/>
          <a:ln>
            <a:noFill/>
          </a:ln>
        </p:spPr>
        <p:txBody>
          <a:bodyPr anchorCtr="1" anchor="ctr" bIns="45700" lIns="91425" spcFirstLastPara="1" rIns="91425" wrap="square" tIns="45700">
            <a:noAutofit/>
          </a:bodyPr>
          <a:lstStyle/>
          <a:p>
            <a:pPr indent="-508000" lvl="0" marL="457200" marR="0" rtl="0" algn="ctr">
              <a:lnSpc>
                <a:spcPct val="100000"/>
              </a:lnSpc>
              <a:spcBef>
                <a:spcPts val="0"/>
              </a:spcBef>
              <a:spcAft>
                <a:spcPts val="0"/>
              </a:spcAft>
              <a:buClr>
                <a:schemeClr val="dk1"/>
              </a:buClr>
              <a:buSzPts val="4400"/>
              <a:buFont typeface="Arial"/>
              <a:buAutoNum type="arabicPeriod"/>
            </a:pPr>
            <a:r>
              <a:rPr b="1" i="0" lang="en-US" sz="4400" u="none">
                <a:solidFill>
                  <a:schemeClr val="dk1"/>
                </a:solidFill>
                <a:latin typeface="Arial"/>
                <a:ea typeface="Arial"/>
                <a:cs typeface="Arial"/>
                <a:sym typeface="Arial"/>
              </a:rPr>
              <a:t>Interception -Passive Attack</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286" name="Shape 286"/>
        <p:cNvGrpSpPr/>
        <p:nvPr/>
      </p:nvGrpSpPr>
      <p:grpSpPr>
        <a:xfrm>
          <a:off x="0" y="0"/>
          <a:ext cx="0" cy="0"/>
          <a:chOff x="0" y="0"/>
          <a:chExt cx="0" cy="0"/>
        </a:xfrm>
      </p:grpSpPr>
      <p:sp>
        <p:nvSpPr>
          <p:cNvPr id="287" name="Google Shape;287;p24"/>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a:solidFill>
                  <a:srgbClr val="D9D9FF"/>
                </a:solidFill>
                <a:latin typeface="Arial"/>
                <a:ea typeface="Arial"/>
                <a:cs typeface="Arial"/>
                <a:sym typeface="Arial"/>
              </a:rPr>
              <a:t>Passive Attack: Traffic Analysis</a:t>
            </a:r>
            <a:endParaRPr/>
          </a:p>
        </p:txBody>
      </p:sp>
      <p:pic>
        <p:nvPicPr>
          <p:cNvPr id="288" name="Google Shape;288;p24"/>
          <p:cNvPicPr preferRelativeResize="0"/>
          <p:nvPr/>
        </p:nvPicPr>
        <p:blipFill rotWithShape="1">
          <a:blip r:embed="rId3">
            <a:alphaModFix/>
          </a:blip>
          <a:srcRect b="0" l="0" r="0" t="0"/>
          <a:stretch/>
        </p:blipFill>
        <p:spPr>
          <a:xfrm>
            <a:off x="405962" y="1417637"/>
            <a:ext cx="8177213" cy="4321175"/>
          </a:xfrm>
          <a:prstGeom prst="rect">
            <a:avLst/>
          </a:prstGeom>
          <a:noFill/>
          <a:ln>
            <a:noFill/>
          </a:ln>
        </p:spPr>
      </p:pic>
      <p:sp>
        <p:nvSpPr>
          <p:cNvPr id="289" name="Google Shape;289;p24"/>
          <p:cNvSpPr txBox="1"/>
          <p:nvPr/>
        </p:nvSpPr>
        <p:spPr>
          <a:xfrm>
            <a:off x="4716462" y="3284537"/>
            <a:ext cx="2592387" cy="6477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Observe</a:t>
            </a:r>
            <a:r>
              <a:rPr b="0" i="0" lang="en-US" sz="1600" u="none">
                <a:solidFill>
                  <a:srgbClr val="FFFFFF"/>
                </a:solidFill>
                <a:latin typeface="Arial"/>
                <a:ea typeface="Arial"/>
                <a:cs typeface="Arial"/>
                <a:sym typeface="Arial"/>
              </a:rPr>
              <a:t> </a:t>
            </a:r>
            <a:r>
              <a:rPr b="0" i="0" lang="en-US" sz="1600" u="none">
                <a:solidFill>
                  <a:srgbClr val="000000"/>
                </a:solidFill>
                <a:latin typeface="Arial"/>
                <a:ea typeface="Arial"/>
                <a:cs typeface="Arial"/>
                <a:sym typeface="Arial"/>
              </a:rPr>
              <a:t>traffic pattern</a:t>
            </a:r>
            <a:endParaRPr/>
          </a:p>
        </p:txBody>
      </p:sp>
      <p:sp>
        <p:nvSpPr>
          <p:cNvPr id="290" name="Google Shape;290;p24"/>
          <p:cNvSpPr txBox="1"/>
          <p:nvPr/>
        </p:nvSpPr>
        <p:spPr>
          <a:xfrm>
            <a:off x="274325" y="5799125"/>
            <a:ext cx="8177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rPr>
              <a:t>Traffic Analysis:</a:t>
            </a:r>
            <a:r>
              <a:rPr lang="en-US" sz="2200">
                <a:solidFill>
                  <a:schemeClr val="lt1"/>
                </a:solidFill>
              </a:rPr>
              <a:t> It's like someone watching how often and how long you make calls without hearing the actual conversation.</a:t>
            </a:r>
            <a:endParaRPr sz="2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g2d74fd39db4_0_8"/>
          <p:cNvSpPr txBox="1"/>
          <p:nvPr/>
        </p:nvSpPr>
        <p:spPr>
          <a:xfrm>
            <a:off x="0" y="0"/>
            <a:ext cx="9144000" cy="60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4300">
                <a:solidFill>
                  <a:schemeClr val="dk1"/>
                </a:solidFill>
              </a:rPr>
              <a:t>2. Traffic Analysis </a:t>
            </a:r>
            <a:r>
              <a:rPr b="1" lang="en-US" sz="4300">
                <a:solidFill>
                  <a:schemeClr val="dk1"/>
                </a:solidFill>
              </a:rPr>
              <a:t>-Passive Attack</a:t>
            </a:r>
            <a:endParaRPr b="1" sz="3600">
              <a:solidFill>
                <a:schemeClr val="dk1"/>
              </a:solidFill>
            </a:endParaRPr>
          </a:p>
          <a:p>
            <a:pPr indent="0" lvl="0" marL="0" rtl="0" algn="l">
              <a:lnSpc>
                <a:spcPct val="115000"/>
              </a:lnSpc>
              <a:spcBef>
                <a:spcPts val="1200"/>
              </a:spcBef>
              <a:spcAft>
                <a:spcPts val="0"/>
              </a:spcAft>
              <a:buNone/>
            </a:pPr>
            <a:br>
              <a:rPr b="1" lang="en-US" sz="2400">
                <a:solidFill>
                  <a:schemeClr val="dk1"/>
                </a:solidFill>
              </a:rPr>
            </a:br>
            <a:r>
              <a:rPr lang="en-US" sz="2400">
                <a:solidFill>
                  <a:schemeClr val="dk1"/>
                </a:solidFill>
              </a:rPr>
              <a:t>Traffic analysis is about monitoring the patterns of communication rather than the content. The attacker focuses on when communication happens, how frequently, or between which parties, to infer useful information.</a:t>
            </a:r>
            <a:endParaRPr sz="2400">
              <a:solidFill>
                <a:schemeClr val="dk1"/>
              </a:solidFill>
            </a:endParaRPr>
          </a:p>
          <a:p>
            <a:pPr indent="0" lvl="0" marL="0" rtl="0" algn="l">
              <a:lnSpc>
                <a:spcPct val="115000"/>
              </a:lnSpc>
              <a:spcBef>
                <a:spcPts val="1200"/>
              </a:spcBef>
              <a:spcAft>
                <a:spcPts val="0"/>
              </a:spcAft>
              <a:buNone/>
            </a:pPr>
            <a:r>
              <a:rPr b="1" lang="en-US" sz="2400">
                <a:solidFill>
                  <a:schemeClr val="dk1"/>
                </a:solidFill>
              </a:rPr>
              <a:t>Example:</a:t>
            </a:r>
            <a:endParaRPr b="1"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en-US" sz="2400">
                <a:solidFill>
                  <a:schemeClr val="dk1"/>
                </a:solidFill>
              </a:rPr>
              <a:t>Bob </a:t>
            </a:r>
            <a:r>
              <a:rPr lang="en-US" sz="2400">
                <a:solidFill>
                  <a:schemeClr val="dk1"/>
                </a:solidFill>
              </a:rPr>
              <a:t>works in a secret organization. Even though Darth cannot decrypt Bob’s encrypted messages to Alice, Darth notices that Bob sends a lot of data to Alice at 10 AM every day. Darth might deduce that something significant happens at that time, like sending daily reports or sensitive updates.</a:t>
            </a: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g2d74fd39db4_0_21"/>
          <p:cNvSpPr txBox="1"/>
          <p:nvPr/>
        </p:nvSpPr>
        <p:spPr>
          <a:xfrm>
            <a:off x="0" y="719050"/>
            <a:ext cx="8973600" cy="3557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US" sz="4400">
                <a:solidFill>
                  <a:schemeClr val="dk1"/>
                </a:solidFill>
              </a:rPr>
              <a:t>Active Attacks</a:t>
            </a:r>
            <a:endParaRPr b="1" sz="4400">
              <a:solidFill>
                <a:schemeClr val="dk1"/>
              </a:solidFill>
            </a:endParaRPr>
          </a:p>
          <a:p>
            <a:pPr indent="0" lvl="0" marL="0" rtl="0" algn="l">
              <a:lnSpc>
                <a:spcPct val="115000"/>
              </a:lnSpc>
              <a:spcBef>
                <a:spcPts val="1200"/>
              </a:spcBef>
              <a:spcAft>
                <a:spcPts val="0"/>
              </a:spcAft>
              <a:buNone/>
            </a:pPr>
            <a:r>
              <a:t/>
            </a:r>
            <a:endParaRPr sz="2200">
              <a:solidFill>
                <a:schemeClr val="dk1"/>
              </a:solidFill>
            </a:endParaRPr>
          </a:p>
          <a:p>
            <a:pPr indent="0" lvl="0" marL="0" rtl="0" algn="l">
              <a:lnSpc>
                <a:spcPct val="115000"/>
              </a:lnSpc>
              <a:spcBef>
                <a:spcPts val="1200"/>
              </a:spcBef>
              <a:spcAft>
                <a:spcPts val="1200"/>
              </a:spcAft>
              <a:buNone/>
            </a:pPr>
            <a:r>
              <a:rPr lang="en-US" sz="2200">
                <a:solidFill>
                  <a:schemeClr val="dk1"/>
                </a:solidFill>
              </a:rPr>
              <a:t>In cryptography, </a:t>
            </a:r>
            <a:r>
              <a:rPr b="1" lang="en-US" sz="2200">
                <a:solidFill>
                  <a:schemeClr val="dk1"/>
                </a:solidFill>
              </a:rPr>
              <a:t>active attacks</a:t>
            </a:r>
            <a:r>
              <a:rPr lang="en-US" sz="2200">
                <a:solidFill>
                  <a:schemeClr val="dk1"/>
                </a:solidFill>
              </a:rPr>
              <a:t> involve directly interfering with communication to alter, disrupt, or manipulate data. These are more aggressive than passive attacks because the attacker actively modifies or fabricates data. Common types of active attacks include </a:t>
            </a:r>
            <a:r>
              <a:rPr b="1" lang="en-US" sz="2200">
                <a:solidFill>
                  <a:schemeClr val="dk1"/>
                </a:solidFill>
              </a:rPr>
              <a:t>interruption</a:t>
            </a:r>
            <a:r>
              <a:rPr lang="en-US" sz="2200">
                <a:solidFill>
                  <a:schemeClr val="dk1"/>
                </a:solidFill>
              </a:rPr>
              <a:t>, </a:t>
            </a:r>
            <a:r>
              <a:rPr b="1" lang="en-US" sz="2200">
                <a:solidFill>
                  <a:schemeClr val="dk1"/>
                </a:solidFill>
              </a:rPr>
              <a:t>fabrication</a:t>
            </a:r>
            <a:r>
              <a:rPr lang="en-US" sz="2200">
                <a:solidFill>
                  <a:schemeClr val="dk1"/>
                </a:solidFill>
              </a:rPr>
              <a:t>, </a:t>
            </a:r>
            <a:r>
              <a:rPr b="1" lang="en-US" sz="2200">
                <a:solidFill>
                  <a:schemeClr val="dk1"/>
                </a:solidFill>
              </a:rPr>
              <a:t>replay</a:t>
            </a:r>
            <a:r>
              <a:rPr lang="en-US" sz="2200">
                <a:solidFill>
                  <a:schemeClr val="dk1"/>
                </a:solidFill>
              </a:rPr>
              <a:t>, and </a:t>
            </a:r>
            <a:r>
              <a:rPr b="1" lang="en-US" sz="2200">
                <a:solidFill>
                  <a:schemeClr val="dk1"/>
                </a:solidFill>
              </a:rPr>
              <a:t>modification</a:t>
            </a:r>
            <a:r>
              <a:rPr lang="en-US" sz="2200">
                <a:solidFill>
                  <a:schemeClr val="dk1"/>
                </a:solidFill>
              </a:rPr>
              <a:t>.</a:t>
            </a:r>
            <a:endParaRPr sz="2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08" name="Shape 308"/>
        <p:cNvGrpSpPr/>
        <p:nvPr/>
      </p:nvGrpSpPr>
      <p:grpSpPr>
        <a:xfrm>
          <a:off x="0" y="0"/>
          <a:ext cx="0" cy="0"/>
          <a:chOff x="0" y="0"/>
          <a:chExt cx="0" cy="0"/>
        </a:xfrm>
      </p:grpSpPr>
      <p:sp>
        <p:nvSpPr>
          <p:cNvPr id="309" name="Google Shape;309;p25"/>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Active Attack: Interruption</a:t>
            </a:r>
            <a:endParaRPr/>
          </a:p>
        </p:txBody>
      </p:sp>
      <p:pic>
        <p:nvPicPr>
          <p:cNvPr id="310" name="Google Shape;310;p25"/>
          <p:cNvPicPr preferRelativeResize="0"/>
          <p:nvPr/>
        </p:nvPicPr>
        <p:blipFill rotWithShape="1">
          <a:blip r:embed="rId3">
            <a:alphaModFix/>
          </a:blip>
          <a:srcRect b="0" l="0" r="0" t="0"/>
          <a:stretch/>
        </p:blipFill>
        <p:spPr>
          <a:xfrm>
            <a:off x="483400" y="1447800"/>
            <a:ext cx="8177213" cy="4321175"/>
          </a:xfrm>
          <a:prstGeom prst="rect">
            <a:avLst/>
          </a:prstGeom>
          <a:noFill/>
          <a:ln>
            <a:noFill/>
          </a:ln>
        </p:spPr>
      </p:pic>
      <p:sp>
        <p:nvSpPr>
          <p:cNvPr id="311" name="Google Shape;311;p25"/>
          <p:cNvSpPr txBox="1"/>
          <p:nvPr/>
        </p:nvSpPr>
        <p:spPr>
          <a:xfrm>
            <a:off x="4716462" y="3284537"/>
            <a:ext cx="2592387" cy="6477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Block delivery of message</a:t>
            </a:r>
            <a:endParaRPr/>
          </a:p>
        </p:txBody>
      </p:sp>
      <p:cxnSp>
        <p:nvCxnSpPr>
          <p:cNvPr id="312" name="Google Shape;312;p25"/>
          <p:cNvCxnSpPr/>
          <p:nvPr/>
        </p:nvCxnSpPr>
        <p:spPr>
          <a:xfrm flipH="1">
            <a:off x="5649912" y="4724400"/>
            <a:ext cx="76200" cy="433387"/>
          </a:xfrm>
          <a:prstGeom prst="straightConnector1">
            <a:avLst/>
          </a:prstGeom>
          <a:noFill/>
          <a:ln cap="flat" cmpd="sng" w="50750">
            <a:solidFill>
              <a:srgbClr val="FF0000"/>
            </a:solidFill>
            <a:prstDash val="solid"/>
            <a:miter lim="800000"/>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g2d74fd39db4_0_32"/>
          <p:cNvSpPr txBox="1"/>
          <p:nvPr/>
        </p:nvSpPr>
        <p:spPr>
          <a:xfrm>
            <a:off x="0" y="719050"/>
            <a:ext cx="8973600" cy="56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4400">
                <a:solidFill>
                  <a:schemeClr val="dk1"/>
                </a:solidFill>
              </a:rPr>
              <a:t>1. Interruption - Active Attacks</a:t>
            </a:r>
            <a:endParaRPr b="1" sz="4400">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b="1" lang="en-US" sz="1600">
                <a:solidFill>
                  <a:schemeClr val="dk1"/>
                </a:solidFill>
              </a:rPr>
            </a:br>
            <a:r>
              <a:rPr lang="en-US" sz="1600">
                <a:solidFill>
                  <a:schemeClr val="dk1"/>
                </a:solidFill>
              </a:rPr>
              <a:t>Interruption is when an attacker disrupts the communication, making data or services unavailable to the intended recipient.</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Example: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Real-life analogy:</a:t>
            </a:r>
            <a:r>
              <a:rPr lang="en-US" sz="1600">
                <a:solidFill>
                  <a:schemeClr val="dk1"/>
                </a:solidFill>
              </a:rPr>
              <a:t> Imagine someone cuts a telephone wire between Alice and Bob so they can no longer communicate.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In cybersecurity:</a:t>
            </a:r>
            <a:r>
              <a:rPr lang="en-US" sz="1600">
                <a:solidFill>
                  <a:schemeClr val="dk1"/>
                </a:solidFill>
              </a:rPr>
              <a:t> A Denial of Service (DoS) attack is an example of interruption, where a server is overwhelmed with fake requests, making it unavailable to legitimate users.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Prevention:</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Use redundancy in systems and backup servers to ensure availability.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Implement firewalls and intrusion detection systems (IDS).</a:t>
            </a:r>
            <a:endParaRPr sz="1600">
              <a:solidFill>
                <a:schemeClr val="dk1"/>
              </a:solidFill>
            </a:endParaRPr>
          </a:p>
          <a:p>
            <a:pPr indent="0" lvl="0" marL="0" rtl="0" algn="l">
              <a:lnSpc>
                <a:spcPct val="115000"/>
              </a:lnSpc>
              <a:spcBef>
                <a:spcPts val="1200"/>
              </a:spcBef>
              <a:spcAft>
                <a:spcPts val="1200"/>
              </a:spcAft>
              <a:buNone/>
            </a:pPr>
            <a:r>
              <a:t/>
            </a:r>
            <a:endParaRPr b="1" sz="4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24" name="Shape 324"/>
        <p:cNvGrpSpPr/>
        <p:nvPr/>
      </p:nvGrpSpPr>
      <p:grpSpPr>
        <a:xfrm>
          <a:off x="0" y="0"/>
          <a:ext cx="0" cy="0"/>
          <a:chOff x="0" y="0"/>
          <a:chExt cx="0" cy="0"/>
        </a:xfrm>
      </p:grpSpPr>
      <p:sp>
        <p:nvSpPr>
          <p:cNvPr id="325" name="Google Shape;325;p26"/>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Active Attack: Fabrication</a:t>
            </a:r>
            <a:endParaRPr/>
          </a:p>
        </p:txBody>
      </p:sp>
      <p:pic>
        <p:nvPicPr>
          <p:cNvPr id="326" name="Google Shape;326;p26"/>
          <p:cNvPicPr preferRelativeResize="0"/>
          <p:nvPr/>
        </p:nvPicPr>
        <p:blipFill rotWithShape="1">
          <a:blip r:embed="rId3">
            <a:alphaModFix/>
          </a:blip>
          <a:srcRect b="0" l="0" r="0" t="0"/>
          <a:stretch/>
        </p:blipFill>
        <p:spPr>
          <a:xfrm>
            <a:off x="468312" y="1773237"/>
            <a:ext cx="8177212" cy="4321175"/>
          </a:xfrm>
          <a:prstGeom prst="rect">
            <a:avLst/>
          </a:prstGeom>
          <a:noFill/>
          <a:ln>
            <a:noFill/>
          </a:ln>
        </p:spPr>
      </p:pic>
      <p:sp>
        <p:nvSpPr>
          <p:cNvPr id="327" name="Google Shape;327;p26"/>
          <p:cNvSpPr txBox="1"/>
          <p:nvPr/>
        </p:nvSpPr>
        <p:spPr>
          <a:xfrm>
            <a:off x="4716462" y="3284537"/>
            <a:ext cx="2592387" cy="6477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Fabricate message</a:t>
            </a:r>
            <a:endParaRPr/>
          </a:p>
        </p:txBody>
      </p:sp>
      <p:sp>
        <p:nvSpPr>
          <p:cNvPr id="328" name="Google Shape;328;p26"/>
          <p:cNvSpPr/>
          <p:nvPr/>
        </p:nvSpPr>
        <p:spPr>
          <a:xfrm>
            <a:off x="4787900" y="3284537"/>
            <a:ext cx="1574800" cy="1492250"/>
          </a:xfrm>
          <a:custGeom>
            <a:rect b="b" l="l" r="r" t="t"/>
            <a:pathLst>
              <a:path extrusionOk="0" h="940" w="992">
                <a:moveTo>
                  <a:pt x="20" y="0"/>
                </a:moveTo>
                <a:cubicBezTo>
                  <a:pt x="18" y="14"/>
                  <a:pt x="17" y="28"/>
                  <a:pt x="14" y="42"/>
                </a:cubicBezTo>
                <a:cubicBezTo>
                  <a:pt x="11" y="54"/>
                  <a:pt x="2" y="78"/>
                  <a:pt x="2" y="78"/>
                </a:cubicBezTo>
                <a:cubicBezTo>
                  <a:pt x="4" y="146"/>
                  <a:pt x="0" y="214"/>
                  <a:pt x="8" y="282"/>
                </a:cubicBezTo>
                <a:cubicBezTo>
                  <a:pt x="10" y="300"/>
                  <a:pt x="25" y="314"/>
                  <a:pt x="32" y="330"/>
                </a:cubicBezTo>
                <a:cubicBezTo>
                  <a:pt x="62" y="396"/>
                  <a:pt x="83" y="462"/>
                  <a:pt x="128" y="522"/>
                </a:cubicBezTo>
                <a:cubicBezTo>
                  <a:pt x="141" y="562"/>
                  <a:pt x="169" y="598"/>
                  <a:pt x="188" y="636"/>
                </a:cubicBezTo>
                <a:cubicBezTo>
                  <a:pt x="228" y="716"/>
                  <a:pt x="285" y="786"/>
                  <a:pt x="368" y="828"/>
                </a:cubicBezTo>
                <a:cubicBezTo>
                  <a:pt x="405" y="846"/>
                  <a:pt x="460" y="851"/>
                  <a:pt x="500" y="858"/>
                </a:cubicBezTo>
                <a:cubicBezTo>
                  <a:pt x="663" y="940"/>
                  <a:pt x="787" y="912"/>
                  <a:pt x="992" y="912"/>
                </a:cubicBezTo>
              </a:path>
            </a:pathLst>
          </a:custGeom>
          <a:noFill/>
          <a:ln cap="flat" cmpd="sng" w="255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31" name="Shape 131"/>
        <p:cNvGrpSpPr/>
        <p:nvPr/>
      </p:nvGrpSpPr>
      <p:grpSpPr>
        <a:xfrm>
          <a:off x="0" y="0"/>
          <a:ext cx="0" cy="0"/>
          <a:chOff x="0" y="0"/>
          <a:chExt cx="0" cy="0"/>
        </a:xfrm>
      </p:grpSpPr>
      <p:sp>
        <p:nvSpPr>
          <p:cNvPr id="132" name="Google Shape;132;p4"/>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Standards Organizations</a:t>
            </a:r>
            <a:endParaRPr/>
          </a:p>
        </p:txBody>
      </p:sp>
      <p:sp>
        <p:nvSpPr>
          <p:cNvPr id="133" name="Google Shape;133;p4"/>
          <p:cNvSpPr txBox="1"/>
          <p:nvPr/>
        </p:nvSpPr>
        <p:spPr>
          <a:xfrm>
            <a:off x="457200" y="1676400"/>
            <a:ext cx="8229600" cy="488473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National Institute of Standards &amp; Technology (NIST)</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Internet Society (ISOC)</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International Telecommunication Union Telecommunication Standardization Sector (ITU-T)</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International Organization for Standardization (ISO)</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RSA Labs (de facto)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g2d74fd39db4_0_38"/>
          <p:cNvSpPr txBox="1"/>
          <p:nvPr/>
        </p:nvSpPr>
        <p:spPr>
          <a:xfrm>
            <a:off x="0" y="719050"/>
            <a:ext cx="8973600" cy="61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4400">
                <a:solidFill>
                  <a:schemeClr val="dk1"/>
                </a:solidFill>
              </a:rPr>
              <a:t>2</a:t>
            </a:r>
            <a:r>
              <a:rPr b="1" lang="en-US" sz="4400">
                <a:solidFill>
                  <a:schemeClr val="dk1"/>
                </a:solidFill>
              </a:rPr>
              <a:t>. Fabrication- Active Attacks</a:t>
            </a:r>
            <a:endParaRPr b="1" sz="4400">
              <a:solidFill>
                <a:schemeClr val="dk1"/>
              </a:solidFill>
            </a:endParaRPr>
          </a:p>
          <a:p>
            <a:pPr indent="0" lvl="0" marL="0" rtl="0" algn="l">
              <a:lnSpc>
                <a:spcPct val="115000"/>
              </a:lnSpc>
              <a:spcBef>
                <a:spcPts val="1200"/>
              </a:spcBef>
              <a:spcAft>
                <a:spcPts val="0"/>
              </a:spcAft>
              <a:buNone/>
            </a:pPr>
            <a:br>
              <a:rPr b="1" lang="en-US" sz="1600">
                <a:solidFill>
                  <a:schemeClr val="dk1"/>
                </a:solidFill>
              </a:rPr>
            </a:br>
            <a:r>
              <a:rPr lang="en-US" sz="1600">
                <a:solidFill>
                  <a:schemeClr val="dk1"/>
                </a:solidFill>
              </a:rPr>
              <a:t>Fabrication is when an attacker creates fake data or messages and sends them as if they came from a legitimate source.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Example: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Real-life analogy:</a:t>
            </a:r>
            <a:r>
              <a:rPr lang="en-US" sz="1600">
                <a:solidFill>
                  <a:schemeClr val="dk1"/>
                </a:solidFill>
              </a:rPr>
              <a:t> Eve sends Bob a fake email pretending to be Alice, asking for sensitive information like a password.</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In cybersecurity:</a:t>
            </a:r>
            <a:r>
              <a:rPr lang="en-US" sz="1600">
                <a:solidFill>
                  <a:schemeClr val="dk1"/>
                </a:solidFill>
              </a:rPr>
              <a:t> A phishing attack is a form of fabrication where attackers create fake login pages or emails to deceive users.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Prevention:</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Implement digital signatures to verify the authenticity of messages.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Train users to recognize phishing and other deceptive practices.</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1200"/>
              </a:spcAft>
              <a:buNone/>
            </a:pPr>
            <a:r>
              <a:t/>
            </a:r>
            <a:endParaRPr b="1" sz="44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40" name="Shape 340"/>
        <p:cNvGrpSpPr/>
        <p:nvPr/>
      </p:nvGrpSpPr>
      <p:grpSpPr>
        <a:xfrm>
          <a:off x="0" y="0"/>
          <a:ext cx="0" cy="0"/>
          <a:chOff x="0" y="0"/>
          <a:chExt cx="0" cy="0"/>
        </a:xfrm>
      </p:grpSpPr>
      <p:sp>
        <p:nvSpPr>
          <p:cNvPr id="341" name="Google Shape;341;p27"/>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Active Attack: Replay</a:t>
            </a:r>
            <a:endParaRPr/>
          </a:p>
        </p:txBody>
      </p:sp>
      <p:pic>
        <p:nvPicPr>
          <p:cNvPr id="342" name="Google Shape;342;p27"/>
          <p:cNvPicPr preferRelativeResize="0"/>
          <p:nvPr/>
        </p:nvPicPr>
        <p:blipFill rotWithShape="1">
          <a:blip r:embed="rId3">
            <a:alphaModFix/>
          </a:blip>
          <a:srcRect b="0" l="0" r="0" t="0"/>
          <a:stretch/>
        </p:blipFill>
        <p:spPr>
          <a:xfrm>
            <a:off x="468312" y="1844675"/>
            <a:ext cx="8205787" cy="42275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g2d74fd39db4_0_44"/>
          <p:cNvSpPr txBox="1"/>
          <p:nvPr/>
        </p:nvSpPr>
        <p:spPr>
          <a:xfrm>
            <a:off x="0" y="719050"/>
            <a:ext cx="8973600" cy="722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4400">
                <a:solidFill>
                  <a:schemeClr val="dk1"/>
                </a:solidFill>
              </a:rPr>
              <a:t>3</a:t>
            </a:r>
            <a:r>
              <a:rPr b="1" lang="en-US" sz="4400">
                <a:solidFill>
                  <a:schemeClr val="dk1"/>
                </a:solidFill>
              </a:rPr>
              <a:t>. Replay- Active Attacks</a:t>
            </a:r>
            <a:endParaRPr b="1" sz="4400">
              <a:solidFill>
                <a:schemeClr val="dk1"/>
              </a:solidFill>
            </a:endParaRPr>
          </a:p>
          <a:p>
            <a:pPr indent="0" lvl="0" marL="0" rtl="0" algn="l">
              <a:lnSpc>
                <a:spcPct val="115000"/>
              </a:lnSpc>
              <a:spcBef>
                <a:spcPts val="1200"/>
              </a:spcBef>
              <a:spcAft>
                <a:spcPts val="0"/>
              </a:spcAft>
              <a:buNone/>
            </a:pPr>
            <a:br>
              <a:rPr b="1" lang="en-US" sz="1600">
                <a:solidFill>
                  <a:schemeClr val="dk1"/>
                </a:solidFill>
              </a:rPr>
            </a:br>
            <a:r>
              <a:rPr lang="en-US" sz="1800">
                <a:solidFill>
                  <a:schemeClr val="dk1"/>
                </a:solidFill>
              </a:rPr>
              <a:t>In a replay attack, the attacker captures legitimate communication and later retransmits it to trick the recipient into thinking it’s a new transaction.</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Example: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Real-life analogy:</a:t>
            </a:r>
            <a:r>
              <a:rPr lang="en-US" sz="1800">
                <a:solidFill>
                  <a:schemeClr val="dk1"/>
                </a:solidFill>
              </a:rPr>
              <a:t> Eve overhears Alice giving Bob an authorization code and uses it later to access Bob’s account without Alice's knowledge.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 cybersecurity:</a:t>
            </a:r>
            <a:r>
              <a:rPr lang="en-US" sz="1800">
                <a:solidFill>
                  <a:schemeClr val="dk1"/>
                </a:solidFill>
              </a:rPr>
              <a:t> Eve intercepts a payment authorization token from Alice to Bob and uses it to make an unauthorized transaction.</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Prevention:</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Use time stamps and nonces (random unique numbers) to ensure that messages are used only once.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Employ secure protocols like TLS to encrypt and validate messages.</a:t>
            </a:r>
            <a:endParaRPr sz="18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1200"/>
              </a:spcAft>
              <a:buNone/>
            </a:pPr>
            <a:r>
              <a:t/>
            </a:r>
            <a:endParaRPr b="1" sz="4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54" name="Shape 354"/>
        <p:cNvGrpSpPr/>
        <p:nvPr/>
      </p:nvGrpSpPr>
      <p:grpSpPr>
        <a:xfrm>
          <a:off x="0" y="0"/>
          <a:ext cx="0" cy="0"/>
          <a:chOff x="0" y="0"/>
          <a:chExt cx="0" cy="0"/>
        </a:xfrm>
      </p:grpSpPr>
      <p:sp>
        <p:nvSpPr>
          <p:cNvPr id="355" name="Google Shape;355;p28"/>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Active Attack: Modification</a:t>
            </a:r>
            <a:endParaRPr/>
          </a:p>
        </p:txBody>
      </p:sp>
      <p:pic>
        <p:nvPicPr>
          <p:cNvPr id="356" name="Google Shape;356;p28"/>
          <p:cNvPicPr preferRelativeResize="0"/>
          <p:nvPr/>
        </p:nvPicPr>
        <p:blipFill rotWithShape="1">
          <a:blip r:embed="rId3">
            <a:alphaModFix/>
          </a:blip>
          <a:srcRect b="0" l="0" r="0" t="0"/>
          <a:stretch/>
        </p:blipFill>
        <p:spPr>
          <a:xfrm>
            <a:off x="468312" y="1844675"/>
            <a:ext cx="8205787" cy="4227512"/>
          </a:xfrm>
          <a:prstGeom prst="rect">
            <a:avLst/>
          </a:prstGeom>
          <a:noFill/>
          <a:ln>
            <a:noFill/>
          </a:ln>
        </p:spPr>
      </p:pic>
      <p:sp>
        <p:nvSpPr>
          <p:cNvPr id="357" name="Google Shape;357;p28"/>
          <p:cNvSpPr txBox="1"/>
          <p:nvPr/>
        </p:nvSpPr>
        <p:spPr>
          <a:xfrm>
            <a:off x="4787900" y="3429000"/>
            <a:ext cx="1800225" cy="6477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
        <p:nvSpPr>
          <p:cNvPr id="358" name="Google Shape;358;p28"/>
          <p:cNvSpPr/>
          <p:nvPr/>
        </p:nvSpPr>
        <p:spPr>
          <a:xfrm>
            <a:off x="2613025" y="3733800"/>
            <a:ext cx="1644650" cy="1216025"/>
          </a:xfrm>
          <a:custGeom>
            <a:rect b="b" l="l" r="r" t="t"/>
            <a:pathLst>
              <a:path extrusionOk="0" h="766" w="1036">
                <a:moveTo>
                  <a:pt x="94" y="744"/>
                </a:moveTo>
                <a:cubicBezTo>
                  <a:pt x="244" y="707"/>
                  <a:pt x="0" y="766"/>
                  <a:pt x="484" y="732"/>
                </a:cubicBezTo>
                <a:cubicBezTo>
                  <a:pt x="571" y="726"/>
                  <a:pt x="643" y="655"/>
                  <a:pt x="724" y="642"/>
                </a:cubicBezTo>
                <a:cubicBezTo>
                  <a:pt x="754" y="619"/>
                  <a:pt x="789" y="603"/>
                  <a:pt x="826" y="594"/>
                </a:cubicBezTo>
                <a:cubicBezTo>
                  <a:pt x="862" y="572"/>
                  <a:pt x="858" y="562"/>
                  <a:pt x="886" y="534"/>
                </a:cubicBezTo>
                <a:cubicBezTo>
                  <a:pt x="911" y="459"/>
                  <a:pt x="942" y="386"/>
                  <a:pt x="970" y="312"/>
                </a:cubicBezTo>
                <a:cubicBezTo>
                  <a:pt x="982" y="280"/>
                  <a:pt x="985" y="243"/>
                  <a:pt x="994" y="210"/>
                </a:cubicBezTo>
                <a:cubicBezTo>
                  <a:pt x="1015" y="138"/>
                  <a:pt x="1036" y="75"/>
                  <a:pt x="1036" y="0"/>
                </a:cubicBezTo>
              </a:path>
            </a:pathLst>
          </a:custGeom>
          <a:noFill/>
          <a:ln cap="flat" cmpd="sng" w="255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
        <p:nvSpPr>
          <p:cNvPr id="359" name="Google Shape;359;p28"/>
          <p:cNvSpPr/>
          <p:nvPr/>
        </p:nvSpPr>
        <p:spPr>
          <a:xfrm>
            <a:off x="4819650" y="3619500"/>
            <a:ext cx="1809750" cy="1171575"/>
          </a:xfrm>
          <a:custGeom>
            <a:rect b="b" l="l" r="r" t="t"/>
            <a:pathLst>
              <a:path extrusionOk="0" h="738" w="1140">
                <a:moveTo>
                  <a:pt x="0" y="0"/>
                </a:moveTo>
                <a:cubicBezTo>
                  <a:pt x="15" y="77"/>
                  <a:pt x="42" y="139"/>
                  <a:pt x="72" y="210"/>
                </a:cubicBezTo>
                <a:cubicBezTo>
                  <a:pt x="86" y="280"/>
                  <a:pt x="120" y="373"/>
                  <a:pt x="168" y="426"/>
                </a:cubicBezTo>
                <a:cubicBezTo>
                  <a:pt x="190" y="450"/>
                  <a:pt x="209" y="453"/>
                  <a:pt x="234" y="474"/>
                </a:cubicBezTo>
                <a:cubicBezTo>
                  <a:pt x="327" y="554"/>
                  <a:pt x="250" y="501"/>
                  <a:pt x="300" y="534"/>
                </a:cubicBezTo>
                <a:cubicBezTo>
                  <a:pt x="323" y="568"/>
                  <a:pt x="392" y="576"/>
                  <a:pt x="432" y="582"/>
                </a:cubicBezTo>
                <a:cubicBezTo>
                  <a:pt x="474" y="603"/>
                  <a:pt x="519" y="619"/>
                  <a:pt x="564" y="636"/>
                </a:cubicBezTo>
                <a:cubicBezTo>
                  <a:pt x="585" y="644"/>
                  <a:pt x="630" y="654"/>
                  <a:pt x="630" y="654"/>
                </a:cubicBezTo>
                <a:cubicBezTo>
                  <a:pt x="697" y="699"/>
                  <a:pt x="856" y="705"/>
                  <a:pt x="930" y="714"/>
                </a:cubicBezTo>
                <a:cubicBezTo>
                  <a:pt x="996" y="736"/>
                  <a:pt x="1071" y="738"/>
                  <a:pt x="1140" y="738"/>
                </a:cubicBezTo>
              </a:path>
            </a:pathLst>
          </a:custGeom>
          <a:noFill/>
          <a:ln cap="flat" cmpd="sng" w="255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
        <p:nvSpPr>
          <p:cNvPr id="360" name="Google Shape;360;p28"/>
          <p:cNvSpPr txBox="1"/>
          <p:nvPr/>
        </p:nvSpPr>
        <p:spPr>
          <a:xfrm>
            <a:off x="5145087" y="3573462"/>
            <a:ext cx="1481137" cy="3063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Modify message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g2d74fd39db4_0_54"/>
          <p:cNvSpPr txBox="1"/>
          <p:nvPr/>
        </p:nvSpPr>
        <p:spPr>
          <a:xfrm>
            <a:off x="0" y="719050"/>
            <a:ext cx="8973600" cy="738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4400">
                <a:solidFill>
                  <a:schemeClr val="dk1"/>
                </a:solidFill>
              </a:rPr>
              <a:t>4. Modification</a:t>
            </a:r>
            <a:r>
              <a:rPr b="1" lang="en-US" sz="4400">
                <a:solidFill>
                  <a:schemeClr val="dk1"/>
                </a:solidFill>
              </a:rPr>
              <a:t>- Active Attacks</a:t>
            </a:r>
            <a:endParaRPr b="1" sz="4400">
              <a:solidFill>
                <a:schemeClr val="dk1"/>
              </a:solidFill>
            </a:endParaRPr>
          </a:p>
          <a:p>
            <a:pPr indent="0" lvl="0" marL="0" rtl="0" algn="l">
              <a:lnSpc>
                <a:spcPct val="115000"/>
              </a:lnSpc>
              <a:spcBef>
                <a:spcPts val="1200"/>
              </a:spcBef>
              <a:spcAft>
                <a:spcPts val="0"/>
              </a:spcAft>
              <a:buNone/>
            </a:pPr>
            <a:br>
              <a:rPr b="1" lang="en-US" sz="1600">
                <a:solidFill>
                  <a:schemeClr val="dk1"/>
                </a:solidFill>
              </a:rPr>
            </a:br>
            <a:r>
              <a:rPr lang="en-US" sz="1800">
                <a:solidFill>
                  <a:schemeClr val="dk1"/>
                </a:solidFill>
              </a:rPr>
              <a:t>Modification is when an attacker alters the content of a legitimate message during transmission.</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Example: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Real-life analogy:</a:t>
            </a:r>
            <a:r>
              <a:rPr lang="en-US" sz="1800">
                <a:solidFill>
                  <a:schemeClr val="dk1"/>
                </a:solidFill>
              </a:rPr>
              <a:t> Alice writes a check to Bob for $100, but Eve changes the amount to $1000 before Bob cashes it.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 cybersecurity:</a:t>
            </a:r>
            <a:r>
              <a:rPr lang="en-US" sz="1800">
                <a:solidFill>
                  <a:schemeClr val="dk1"/>
                </a:solidFill>
              </a:rPr>
              <a:t> An attacker intercepts a file being sent over the network and modifies it before it reaches the recipient.</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Prevention:</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Use strong cryptographic hashing (e.g., SHA-256) to detect tampering.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Employ message authentication codes (MACs) to validate data integrity.</a:t>
            </a:r>
            <a:endParaRPr sz="1800">
              <a:solidFill>
                <a:schemeClr val="dk1"/>
              </a:solidFill>
            </a:endParaRPr>
          </a:p>
          <a:p>
            <a:pPr indent="0" lvl="0" marL="0" rtl="0" algn="l">
              <a:lnSpc>
                <a:spcPct val="115000"/>
              </a:lnSpc>
              <a:spcBef>
                <a:spcPts val="1200"/>
              </a:spcBef>
              <a:spcAft>
                <a:spcPts val="0"/>
              </a:spcAft>
              <a:buNone/>
            </a:pPr>
            <a:r>
              <a:t/>
            </a:r>
            <a:endParaRPr sz="18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1200"/>
              </a:spcAft>
              <a:buNone/>
            </a:pPr>
            <a:r>
              <a:t/>
            </a:r>
            <a:endParaRPr b="1" sz="4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72" name="Shape 372"/>
        <p:cNvGrpSpPr/>
        <p:nvPr/>
      </p:nvGrpSpPr>
      <p:grpSpPr>
        <a:xfrm>
          <a:off x="0" y="0"/>
          <a:ext cx="0" cy="0"/>
          <a:chOff x="0" y="0"/>
          <a:chExt cx="0" cy="0"/>
        </a:xfrm>
      </p:grpSpPr>
      <p:sp>
        <p:nvSpPr>
          <p:cNvPr id="373" name="Google Shape;373;p29"/>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Handling Attacks</a:t>
            </a:r>
            <a:endParaRPr/>
          </a:p>
        </p:txBody>
      </p:sp>
      <p:sp>
        <p:nvSpPr>
          <p:cNvPr id="374" name="Google Shape;374;p29"/>
          <p:cNvSpPr txBox="1"/>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284162" lvl="1" marL="741362" marR="0" rtl="0" algn="l">
              <a:lnSpc>
                <a:spcPct val="100000"/>
              </a:lnSpc>
              <a:spcBef>
                <a:spcPts val="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Passive attacks – focus on Prevention</a:t>
            </a:r>
            <a:endParaRPr/>
          </a:p>
          <a:p>
            <a:pPr indent="-152400" lvl="2" marL="9144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Easy to stop</a:t>
            </a:r>
            <a:endParaRPr/>
          </a:p>
          <a:p>
            <a:pPr indent="-152400" lvl="2" marL="9144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Hard to detect</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Active attacks – focus on Detection and Recovery</a:t>
            </a:r>
            <a:endParaRPr/>
          </a:p>
          <a:p>
            <a:pPr indent="-152400" lvl="2" marL="9144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Hard to stop</a:t>
            </a:r>
            <a:endParaRPr/>
          </a:p>
          <a:p>
            <a:pPr indent="-152400" lvl="2" marL="9144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Easy to detect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80" name="Shape 380"/>
        <p:cNvGrpSpPr/>
        <p:nvPr/>
      </p:nvGrpSpPr>
      <p:grpSpPr>
        <a:xfrm>
          <a:off x="0" y="0"/>
          <a:ext cx="0" cy="0"/>
          <a:chOff x="0" y="0"/>
          <a:chExt cx="0" cy="0"/>
        </a:xfrm>
      </p:grpSpPr>
      <p:sp>
        <p:nvSpPr>
          <p:cNvPr id="381" name="Google Shape;381;p30"/>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Security Service</a:t>
            </a:r>
            <a:endParaRPr/>
          </a:p>
        </p:txBody>
      </p:sp>
      <p:sp>
        <p:nvSpPr>
          <p:cNvPr id="382" name="Google Shape;382;p30"/>
          <p:cNvSpPr txBox="1"/>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284162" lvl="1" marL="741362" marR="0" rtl="0" algn="l">
              <a:lnSpc>
                <a:spcPct val="100000"/>
              </a:lnSpc>
              <a:spcBef>
                <a:spcPts val="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enhance security of data processing systems and information transfers of an organization</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intended to counter security attacks</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using one or more security mechanisms </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often replicates functions normally associated with physical documents</a:t>
            </a:r>
            <a:endParaRPr/>
          </a:p>
          <a:p>
            <a:pPr indent="-152400" lvl="2" marL="9144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which, for example, have signatures, dates; need protection from disclosure, tampering, or destruction; be notarized or witnessed; be recorded or licensed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88" name="Shape 388"/>
        <p:cNvGrpSpPr/>
        <p:nvPr/>
      </p:nvGrpSpPr>
      <p:grpSpPr>
        <a:xfrm>
          <a:off x="0" y="0"/>
          <a:ext cx="0" cy="0"/>
          <a:chOff x="0" y="0"/>
          <a:chExt cx="0" cy="0"/>
        </a:xfrm>
      </p:grpSpPr>
      <p:sp>
        <p:nvSpPr>
          <p:cNvPr id="389" name="Google Shape;389;p31"/>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Security Services</a:t>
            </a:r>
            <a:endParaRPr/>
          </a:p>
        </p:txBody>
      </p:sp>
      <p:sp>
        <p:nvSpPr>
          <p:cNvPr id="390" name="Google Shape;390;p31"/>
          <p:cNvSpPr txBox="1"/>
          <p:nvPr/>
        </p:nvSpPr>
        <p:spPr>
          <a:xfrm>
            <a:off x="457200" y="1676400"/>
            <a:ext cx="8229600" cy="4800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X.800:</a:t>
            </a:r>
            <a:endParaRPr/>
          </a:p>
          <a:p>
            <a:pPr indent="-284162" lvl="1" marL="457200" marR="0" rtl="0" algn="l">
              <a:lnSpc>
                <a:spcPct val="90000"/>
              </a:lnSpc>
              <a:spcBef>
                <a:spcPts val="70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“a service provided by a protocol layer of communicating open systems, which ensures adequate security of the systems or of data transfers”</a:t>
            </a:r>
            <a:endParaRPr/>
          </a:p>
          <a:p>
            <a:pPr indent="-284162" lvl="1" marL="457200" marR="0" rtl="0" algn="l">
              <a:lnSpc>
                <a:spcPct val="90000"/>
              </a:lnSpc>
              <a:spcBef>
                <a:spcPts val="700"/>
              </a:spcBef>
              <a:spcAft>
                <a:spcPts val="0"/>
              </a:spcAft>
              <a:buClr>
                <a:schemeClr val="lt1"/>
              </a:buClr>
              <a:buSzPts val="2800"/>
              <a:buFont typeface="Century Gothic"/>
              <a:buNone/>
            </a:pPr>
            <a:r>
              <a:t/>
            </a:r>
            <a:endParaRPr b="0" i="0" sz="2800" u="none" cap="none" strike="noStrike">
              <a:solidFill>
                <a:srgbClr val="FFFFFF"/>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RFC 2828:</a:t>
            </a:r>
            <a:endParaRPr/>
          </a:p>
          <a:p>
            <a:pPr indent="-284162" lvl="1" marL="457200" marR="0" rtl="0" algn="l">
              <a:lnSpc>
                <a:spcPct val="90000"/>
              </a:lnSpc>
              <a:spcBef>
                <a:spcPts val="70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“a processing or communication service provided by a system to give a specific kind of protection to system resources”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396" name="Shape 396"/>
        <p:cNvGrpSpPr/>
        <p:nvPr/>
      </p:nvGrpSpPr>
      <p:grpSpPr>
        <a:xfrm>
          <a:off x="0" y="0"/>
          <a:ext cx="0" cy="0"/>
          <a:chOff x="0" y="0"/>
          <a:chExt cx="0" cy="0"/>
        </a:xfrm>
      </p:grpSpPr>
      <p:sp>
        <p:nvSpPr>
          <p:cNvPr id="397" name="Google Shape;397;p32"/>
          <p:cNvSpPr txBox="1"/>
          <p:nvPr/>
        </p:nvSpPr>
        <p:spPr>
          <a:xfrm>
            <a:off x="457200" y="152400"/>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Security Services (X.800)</a:t>
            </a:r>
            <a:endParaRPr/>
          </a:p>
        </p:txBody>
      </p:sp>
      <p:sp>
        <p:nvSpPr>
          <p:cNvPr id="398" name="Google Shape;398;p32"/>
          <p:cNvSpPr txBox="1"/>
          <p:nvPr/>
        </p:nvSpPr>
        <p:spPr>
          <a:xfrm>
            <a:off x="457200" y="1371600"/>
            <a:ext cx="8229600" cy="70929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1" i="0" lang="en-US" sz="2800" u="none">
                <a:solidFill>
                  <a:srgbClr val="FFFFFF"/>
                </a:solidFill>
                <a:latin typeface="Arial"/>
                <a:ea typeface="Arial"/>
                <a:cs typeface="Arial"/>
                <a:sym typeface="Arial"/>
              </a:rPr>
              <a:t>Authentication</a:t>
            </a:r>
            <a:r>
              <a:rPr b="0" i="0" lang="en-US" sz="2800" u="none">
                <a:solidFill>
                  <a:srgbClr val="FFFFFF"/>
                </a:solidFill>
                <a:latin typeface="Arial"/>
                <a:ea typeface="Arial"/>
                <a:cs typeface="Arial"/>
                <a:sym typeface="Arial"/>
              </a:rPr>
              <a:t> - assurance that communicating entity is the one claimed</a:t>
            </a:r>
            <a:endParaRPr/>
          </a:p>
          <a:p>
            <a:pPr indent="-284162" lvl="1" marL="741362"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have both peer-entity &amp; data origin authentication</a:t>
            </a:r>
            <a:endParaRPr/>
          </a:p>
          <a:p>
            <a:pPr indent="-341312" lvl="0" marL="341312" marR="0" rtl="0" algn="l">
              <a:lnSpc>
                <a:spcPct val="90000"/>
              </a:lnSpc>
              <a:spcBef>
                <a:spcPts val="700"/>
              </a:spcBef>
              <a:spcAft>
                <a:spcPts val="0"/>
              </a:spcAft>
              <a:buClr>
                <a:srgbClr val="5FAFFF"/>
              </a:buClr>
              <a:buSzPts val="2240"/>
              <a:buFont typeface="Noto Sans Symbols"/>
              <a:buChar char="⮚"/>
            </a:pPr>
            <a:r>
              <a:rPr b="1" i="0" lang="en-US" sz="2800" u="none">
                <a:solidFill>
                  <a:srgbClr val="FFFFFF"/>
                </a:solidFill>
                <a:latin typeface="Arial"/>
                <a:ea typeface="Arial"/>
                <a:cs typeface="Arial"/>
                <a:sym typeface="Arial"/>
              </a:rPr>
              <a:t>Access Control</a:t>
            </a:r>
            <a:r>
              <a:rPr b="0" i="0" lang="en-US" sz="2800" u="none">
                <a:solidFill>
                  <a:srgbClr val="FFFFFF"/>
                </a:solidFill>
                <a:latin typeface="Arial"/>
                <a:ea typeface="Arial"/>
                <a:cs typeface="Arial"/>
                <a:sym typeface="Arial"/>
              </a:rPr>
              <a:t> - prevention of the unauthorized use of a resource</a:t>
            </a:r>
            <a:endParaRPr/>
          </a:p>
          <a:p>
            <a:pPr indent="-341312" lvl="0" marL="341312" marR="0" rtl="0" algn="l">
              <a:lnSpc>
                <a:spcPct val="90000"/>
              </a:lnSpc>
              <a:spcBef>
                <a:spcPts val="700"/>
              </a:spcBef>
              <a:spcAft>
                <a:spcPts val="0"/>
              </a:spcAft>
              <a:buClr>
                <a:srgbClr val="5FAFFF"/>
              </a:buClr>
              <a:buSzPts val="2240"/>
              <a:buFont typeface="Noto Sans Symbols"/>
              <a:buChar char="⮚"/>
            </a:pPr>
            <a:r>
              <a:rPr b="1" i="0" lang="en-US" sz="2800" u="none">
                <a:solidFill>
                  <a:srgbClr val="FFFFFF"/>
                </a:solidFill>
                <a:latin typeface="Arial"/>
                <a:ea typeface="Arial"/>
                <a:cs typeface="Arial"/>
                <a:sym typeface="Arial"/>
              </a:rPr>
              <a:t>Data Confidentiality</a:t>
            </a:r>
            <a:r>
              <a:rPr b="0" i="0" lang="en-US" sz="2800" u="none">
                <a:solidFill>
                  <a:srgbClr val="FFFFFF"/>
                </a:solidFill>
                <a:latin typeface="Arial"/>
                <a:ea typeface="Arial"/>
                <a:cs typeface="Arial"/>
                <a:sym typeface="Arial"/>
              </a:rPr>
              <a:t> –protection of data from unauthorized disclosure</a:t>
            </a:r>
            <a:endParaRPr/>
          </a:p>
          <a:p>
            <a:pPr indent="-341312" lvl="0" marL="341312" marR="0" rtl="0" algn="l">
              <a:lnSpc>
                <a:spcPct val="90000"/>
              </a:lnSpc>
              <a:spcBef>
                <a:spcPts val="700"/>
              </a:spcBef>
              <a:spcAft>
                <a:spcPts val="0"/>
              </a:spcAft>
              <a:buClr>
                <a:srgbClr val="5FAFFF"/>
              </a:buClr>
              <a:buSzPts val="2240"/>
              <a:buFont typeface="Noto Sans Symbols"/>
              <a:buChar char="⮚"/>
            </a:pPr>
            <a:r>
              <a:rPr b="1" i="0" lang="en-US" sz="2800" u="none">
                <a:solidFill>
                  <a:srgbClr val="FFFFFF"/>
                </a:solidFill>
                <a:latin typeface="Arial"/>
                <a:ea typeface="Arial"/>
                <a:cs typeface="Arial"/>
                <a:sym typeface="Arial"/>
              </a:rPr>
              <a:t>Data Integrity</a:t>
            </a:r>
            <a:r>
              <a:rPr b="0" i="0" lang="en-US" sz="2800" u="none">
                <a:solidFill>
                  <a:srgbClr val="FFFFFF"/>
                </a:solidFill>
                <a:latin typeface="Arial"/>
                <a:ea typeface="Arial"/>
                <a:cs typeface="Arial"/>
                <a:sym typeface="Arial"/>
              </a:rPr>
              <a:t> - assurance that data received is as sent by an authorized entity</a:t>
            </a:r>
            <a:endParaRPr/>
          </a:p>
          <a:p>
            <a:pPr indent="-341312" lvl="0" marL="341312" marR="0" rtl="0" algn="l">
              <a:lnSpc>
                <a:spcPct val="90000"/>
              </a:lnSpc>
              <a:spcBef>
                <a:spcPts val="700"/>
              </a:spcBef>
              <a:spcAft>
                <a:spcPts val="0"/>
              </a:spcAft>
              <a:buClr>
                <a:srgbClr val="5FAFFF"/>
              </a:buClr>
              <a:buSzPts val="2240"/>
              <a:buFont typeface="Noto Sans Symbols"/>
              <a:buChar char="⮚"/>
            </a:pPr>
            <a:r>
              <a:rPr b="1" i="0" lang="en-US" sz="2800" u="none">
                <a:solidFill>
                  <a:srgbClr val="FFFFFF"/>
                </a:solidFill>
                <a:latin typeface="Arial"/>
                <a:ea typeface="Arial"/>
                <a:cs typeface="Arial"/>
                <a:sym typeface="Arial"/>
              </a:rPr>
              <a:t>Non-Repudiation</a:t>
            </a:r>
            <a:r>
              <a:rPr b="0" i="0" lang="en-US" sz="2800" u="none">
                <a:solidFill>
                  <a:srgbClr val="FFFFFF"/>
                </a:solidFill>
                <a:latin typeface="Arial"/>
                <a:ea typeface="Arial"/>
                <a:cs typeface="Arial"/>
                <a:sym typeface="Arial"/>
              </a:rPr>
              <a:t> - protection against denial by one of the parties in a communication</a:t>
            </a:r>
            <a:endParaRPr/>
          </a:p>
          <a:p>
            <a:pPr indent="-341312" lvl="0" marL="341312" marR="0" rtl="0" algn="l">
              <a:lnSpc>
                <a:spcPct val="100000"/>
              </a:lnSpc>
              <a:spcBef>
                <a:spcPts val="700"/>
              </a:spcBef>
              <a:spcAft>
                <a:spcPts val="0"/>
              </a:spcAft>
              <a:buClr>
                <a:srgbClr val="5FAFFF"/>
              </a:buClr>
              <a:buSzPts val="2240"/>
              <a:buFont typeface="Noto Sans Symbols"/>
              <a:buChar char="⮚"/>
            </a:pPr>
            <a:r>
              <a:rPr b="1" i="0" lang="en-US" sz="2800" u="none">
                <a:solidFill>
                  <a:srgbClr val="FFFFFF"/>
                </a:solidFill>
                <a:latin typeface="Arial"/>
                <a:ea typeface="Arial"/>
                <a:cs typeface="Arial"/>
                <a:sym typeface="Arial"/>
              </a:rPr>
              <a:t>Availability</a:t>
            </a:r>
            <a:r>
              <a:rPr b="0" i="0" lang="en-US" sz="2800" u="none">
                <a:solidFill>
                  <a:srgbClr val="FFFFFF"/>
                </a:solidFill>
                <a:latin typeface="Arial"/>
                <a:ea typeface="Arial"/>
                <a:cs typeface="Arial"/>
                <a:sym typeface="Arial"/>
              </a:rPr>
              <a:t> – resource accessible/usable</a:t>
            </a:r>
            <a:endParaRPr/>
          </a:p>
          <a:p>
            <a:pPr indent="-341312" lvl="0" marL="341312" marR="0" rtl="0" algn="l">
              <a:lnSpc>
                <a:spcPct val="90000"/>
              </a:lnSpc>
              <a:spcBef>
                <a:spcPts val="700"/>
              </a:spcBef>
              <a:spcAft>
                <a:spcPts val="0"/>
              </a:spcAft>
              <a:buClr>
                <a:schemeClr val="lt1"/>
              </a:buClr>
              <a:buSzPts val="2800"/>
              <a:buFont typeface="Century Gothic"/>
              <a:buNone/>
            </a:pPr>
            <a:r>
              <a:t/>
            </a:r>
            <a:endParaRPr b="0" i="0" sz="2800" u="none">
              <a:solidFill>
                <a:srgbClr val="FFFFFF"/>
              </a:solidFill>
              <a:latin typeface="Arial"/>
              <a:ea typeface="Arial"/>
              <a:cs typeface="Arial"/>
              <a:sym typeface="Arial"/>
            </a:endParaRPr>
          </a:p>
          <a:p>
            <a:pPr indent="-341312" lvl="0" marL="341312" marR="0" rtl="0" algn="l">
              <a:lnSpc>
                <a:spcPct val="90000"/>
              </a:lnSpc>
              <a:spcBef>
                <a:spcPts val="700"/>
              </a:spcBef>
              <a:spcAft>
                <a:spcPts val="0"/>
              </a:spcAft>
              <a:buClr>
                <a:schemeClr val="lt1"/>
              </a:buClr>
              <a:buSzPts val="2800"/>
              <a:buFont typeface="Century Gothic"/>
              <a:buNone/>
            </a:pPr>
            <a:r>
              <a:t/>
            </a:r>
            <a:endParaRPr b="0" i="0" sz="2800" u="none">
              <a:solidFill>
                <a:srgbClr val="FFFFFF"/>
              </a:solidFill>
              <a:latin typeface="Arial"/>
              <a:ea typeface="Arial"/>
              <a:cs typeface="Arial"/>
              <a:sym typeface="Arial"/>
            </a:endParaRPr>
          </a:p>
          <a:p>
            <a:pPr indent="-341312" lvl="0" marL="341312" marR="0" rtl="0" algn="l">
              <a:lnSpc>
                <a:spcPct val="90000"/>
              </a:lnSpc>
              <a:spcBef>
                <a:spcPts val="700"/>
              </a:spcBef>
              <a:spcAft>
                <a:spcPts val="0"/>
              </a:spcAft>
              <a:buClr>
                <a:schemeClr val="lt1"/>
              </a:buClr>
              <a:buSzPts val="2800"/>
              <a:buFont typeface="Century Gothic"/>
              <a:buNone/>
            </a:pPr>
            <a:r>
              <a:t/>
            </a:r>
            <a:endParaRPr b="0" i="0" sz="2800" u="non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04" name="Shape 404"/>
        <p:cNvGrpSpPr/>
        <p:nvPr/>
      </p:nvGrpSpPr>
      <p:grpSpPr>
        <a:xfrm>
          <a:off x="0" y="0"/>
          <a:ext cx="0" cy="0"/>
          <a:chOff x="0" y="0"/>
          <a:chExt cx="0" cy="0"/>
        </a:xfrm>
      </p:grpSpPr>
      <p:sp>
        <p:nvSpPr>
          <p:cNvPr id="405" name="Google Shape;405;p33"/>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Security Mechanism</a:t>
            </a:r>
            <a:endParaRPr/>
          </a:p>
        </p:txBody>
      </p:sp>
      <p:sp>
        <p:nvSpPr>
          <p:cNvPr id="406" name="Google Shape;406;p33"/>
          <p:cNvSpPr txBox="1"/>
          <p:nvPr/>
        </p:nvSpPr>
        <p:spPr>
          <a:xfrm>
            <a:off x="457200" y="1341437"/>
            <a:ext cx="8229600" cy="5018087"/>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a.k.a. control</a:t>
            </a:r>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feature designed to detect, prevent, or recover from a security attack</a:t>
            </a:r>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no single mechanism that will support all services required</a:t>
            </a:r>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however one particular element underlies many of the security mechanisms in use:</a:t>
            </a:r>
            <a:endParaRPr/>
          </a:p>
          <a:p>
            <a:pPr indent="-284162" lvl="1" marL="741362" marR="0" rtl="0" algn="l">
              <a:lnSpc>
                <a:spcPct val="90000"/>
              </a:lnSpc>
              <a:spcBef>
                <a:spcPts val="700"/>
              </a:spcBef>
              <a:spcAft>
                <a:spcPts val="0"/>
              </a:spcAft>
              <a:buClr>
                <a:srgbClr val="D9D9FF"/>
              </a:buClr>
              <a:buSzPts val="1400"/>
              <a:buFont typeface="Noto Sans Symbols"/>
              <a:buChar char="●"/>
            </a:pPr>
            <a:r>
              <a:rPr b="1" i="0" lang="en-US" sz="2800" u="none" cap="none" strike="noStrike">
                <a:solidFill>
                  <a:srgbClr val="FFFFFF"/>
                </a:solidFill>
                <a:latin typeface="Arial"/>
                <a:ea typeface="Arial"/>
                <a:cs typeface="Arial"/>
                <a:sym typeface="Arial"/>
              </a:rPr>
              <a:t>cryptographic techniques</a:t>
            </a:r>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hence our focus on this topic</a:t>
            </a:r>
            <a:endParaRPr/>
          </a:p>
          <a:p>
            <a:pPr indent="0" lvl="0" marL="0" marR="0" rtl="0" algn="l">
              <a:lnSpc>
                <a:spcPct val="100000"/>
              </a:lnSpc>
              <a:spcBef>
                <a:spcPts val="0"/>
              </a:spcBef>
              <a:spcAft>
                <a:spcPts val="0"/>
              </a:spcAft>
              <a:buNone/>
            </a:pPr>
            <a:r>
              <a:t/>
            </a:r>
            <a:endParaRPr b="0" i="0" sz="3200" u="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39" name="Shape 139"/>
        <p:cNvGrpSpPr/>
        <p:nvPr/>
      </p:nvGrpSpPr>
      <p:grpSpPr>
        <a:xfrm>
          <a:off x="0" y="0"/>
          <a:ext cx="0" cy="0"/>
          <a:chOff x="0" y="0"/>
          <a:chExt cx="0" cy="0"/>
        </a:xfrm>
      </p:grpSpPr>
      <p:sp>
        <p:nvSpPr>
          <p:cNvPr id="140" name="Google Shape;140;p5"/>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Chapter 1 – Introduction</a:t>
            </a:r>
            <a:endParaRPr/>
          </a:p>
        </p:txBody>
      </p:sp>
      <p:sp>
        <p:nvSpPr>
          <p:cNvPr id="141" name="Google Shape;141;p5"/>
          <p:cNvSpPr txBox="1"/>
          <p:nvPr/>
        </p:nvSpPr>
        <p:spPr>
          <a:xfrm>
            <a:off x="539750" y="2133600"/>
            <a:ext cx="8229600" cy="40957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1" lang="en-US" sz="3200" u="none">
                <a:solidFill>
                  <a:srgbClr val="FFFFFF"/>
                </a:solidFill>
                <a:latin typeface="Arial"/>
                <a:ea typeface="Arial"/>
                <a:cs typeface="Arial"/>
                <a:sym typeface="Arial"/>
              </a:rPr>
              <a:t>The combination of space, time, and strength that must be considered as the basic elements of this theory of defense makes this a fairly complicated matter. Consequently, it is not easy to find a fixed point of departure.. </a:t>
            </a:r>
            <a:endParaRPr/>
          </a:p>
          <a:p>
            <a:pPr indent="-341312" lvl="0" marL="341312" marR="0" rtl="0" algn="l">
              <a:lnSpc>
                <a:spcPct val="90000"/>
              </a:lnSpc>
              <a:spcBef>
                <a:spcPts val="800"/>
              </a:spcBef>
              <a:spcAft>
                <a:spcPts val="0"/>
              </a:spcAft>
              <a:buClr>
                <a:srgbClr val="FFFFFF"/>
              </a:buClr>
              <a:buSzPts val="3200"/>
              <a:buFont typeface="Arial"/>
              <a:buNone/>
            </a:pPr>
            <a:r>
              <a:rPr b="1" i="0" lang="en-US" sz="3200" u="none">
                <a:solidFill>
                  <a:srgbClr val="FFFFFF"/>
                </a:solidFill>
                <a:latin typeface="Arial"/>
                <a:ea typeface="Arial"/>
                <a:cs typeface="Arial"/>
                <a:sym typeface="Arial"/>
              </a:rPr>
              <a:t>	— </a:t>
            </a:r>
            <a:r>
              <a:rPr b="1" i="1" lang="en-US" sz="3200" u="none">
                <a:solidFill>
                  <a:srgbClr val="FFFFFF"/>
                </a:solidFill>
                <a:latin typeface="Arial"/>
                <a:ea typeface="Arial"/>
                <a:cs typeface="Arial"/>
                <a:sym typeface="Arial"/>
              </a:rPr>
              <a:t>On War, Carl Von Clausewitz</a:t>
            </a:r>
            <a:endParaRPr/>
          </a:p>
          <a:p>
            <a:pPr indent="0" lvl="0" marL="0" marR="0" rtl="0" algn="l">
              <a:lnSpc>
                <a:spcPct val="100000"/>
              </a:lnSpc>
              <a:spcBef>
                <a:spcPts val="0"/>
              </a:spcBef>
              <a:spcAft>
                <a:spcPts val="0"/>
              </a:spcAft>
              <a:buNone/>
            </a:pPr>
            <a:r>
              <a:t/>
            </a:r>
            <a:endParaRPr b="1" i="1" sz="3200" u="none">
              <a:solidFill>
                <a:srgbClr val="FFFFF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12" name="Shape 412"/>
        <p:cNvGrpSpPr/>
        <p:nvPr/>
      </p:nvGrpSpPr>
      <p:grpSpPr>
        <a:xfrm>
          <a:off x="0" y="0"/>
          <a:ext cx="0" cy="0"/>
          <a:chOff x="0" y="0"/>
          <a:chExt cx="0" cy="0"/>
        </a:xfrm>
      </p:grpSpPr>
      <p:sp>
        <p:nvSpPr>
          <p:cNvPr id="413" name="Google Shape;413;p34"/>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Security Mechanisms (X.800)</a:t>
            </a:r>
            <a:endParaRPr/>
          </a:p>
        </p:txBody>
      </p:sp>
      <p:sp>
        <p:nvSpPr>
          <p:cNvPr id="414" name="Google Shape;414;p34"/>
          <p:cNvSpPr txBox="1"/>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880"/>
              <a:buFont typeface="Noto Sans Symbols"/>
              <a:buChar char="⮚"/>
            </a:pPr>
            <a:r>
              <a:rPr b="0" i="0" lang="en-US" sz="3600" u="none">
                <a:solidFill>
                  <a:srgbClr val="FFFFFF"/>
                </a:solidFill>
                <a:latin typeface="Arial"/>
                <a:ea typeface="Arial"/>
                <a:cs typeface="Arial"/>
                <a:sym typeface="Arial"/>
              </a:rPr>
              <a:t>specific security mechanisms:</a:t>
            </a:r>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encipherment, digital signatures, access controls, data integrity, authentication exchange, traffic padding, routing control, notarization</a:t>
            </a:r>
            <a:endParaRPr/>
          </a:p>
          <a:p>
            <a:pPr indent="-341312" lvl="0" marL="341312" marR="0" rtl="0" algn="l">
              <a:lnSpc>
                <a:spcPct val="90000"/>
              </a:lnSpc>
              <a:spcBef>
                <a:spcPts val="900"/>
              </a:spcBef>
              <a:spcAft>
                <a:spcPts val="0"/>
              </a:spcAft>
              <a:buClr>
                <a:srgbClr val="5FAFFF"/>
              </a:buClr>
              <a:buSzPts val="2880"/>
              <a:buFont typeface="Noto Sans Symbols"/>
              <a:buChar char="⮚"/>
            </a:pPr>
            <a:r>
              <a:rPr b="0" i="0" lang="en-US" sz="3600" u="none">
                <a:solidFill>
                  <a:srgbClr val="FFFFFF"/>
                </a:solidFill>
                <a:latin typeface="Arial"/>
                <a:ea typeface="Arial"/>
                <a:cs typeface="Arial"/>
                <a:sym typeface="Arial"/>
              </a:rPr>
              <a:t>pervasive security mechanisms:</a:t>
            </a:r>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trusted functionality, security labels, event detection, security audit trails, security recovery</a:t>
            </a:r>
            <a:endParaRPr/>
          </a:p>
          <a:p>
            <a:pPr indent="0" lvl="0" marL="0" marR="0" rtl="0" algn="l">
              <a:lnSpc>
                <a:spcPct val="100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20" name="Shape 420"/>
        <p:cNvGrpSpPr/>
        <p:nvPr/>
      </p:nvGrpSpPr>
      <p:grpSpPr>
        <a:xfrm>
          <a:off x="0" y="0"/>
          <a:ext cx="0" cy="0"/>
          <a:chOff x="0" y="0"/>
          <a:chExt cx="0" cy="0"/>
        </a:xfrm>
      </p:grpSpPr>
      <p:sp>
        <p:nvSpPr>
          <p:cNvPr id="421" name="Google Shape;421;p35"/>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Model for Network Security</a:t>
            </a:r>
            <a:endParaRPr/>
          </a:p>
        </p:txBody>
      </p:sp>
      <p:pic>
        <p:nvPicPr>
          <p:cNvPr id="422" name="Google Shape;422;p35"/>
          <p:cNvPicPr preferRelativeResize="0"/>
          <p:nvPr/>
        </p:nvPicPr>
        <p:blipFill rotWithShape="1">
          <a:blip r:embed="rId3">
            <a:alphaModFix/>
          </a:blip>
          <a:srcRect b="0" l="0" r="0" t="0"/>
          <a:stretch/>
        </p:blipFill>
        <p:spPr>
          <a:xfrm>
            <a:off x="0" y="1524000"/>
            <a:ext cx="9144000" cy="4876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28" name="Shape 428"/>
        <p:cNvGrpSpPr/>
        <p:nvPr/>
      </p:nvGrpSpPr>
      <p:grpSpPr>
        <a:xfrm>
          <a:off x="0" y="0"/>
          <a:ext cx="0" cy="0"/>
          <a:chOff x="0" y="0"/>
          <a:chExt cx="0" cy="0"/>
        </a:xfrm>
      </p:grpSpPr>
      <p:sp>
        <p:nvSpPr>
          <p:cNvPr id="429" name="Google Shape;429;p36"/>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Model for Network Security</a:t>
            </a:r>
            <a:endParaRPr/>
          </a:p>
        </p:txBody>
      </p:sp>
      <p:sp>
        <p:nvSpPr>
          <p:cNvPr id="430" name="Google Shape;430;p36"/>
          <p:cNvSpPr txBox="1"/>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608012" lvl="0" marL="608012" marR="0" rtl="0" algn="l">
              <a:lnSpc>
                <a:spcPct val="9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using this model requires us to: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design a suitable </a:t>
            </a:r>
            <a:r>
              <a:rPr b="0" i="0" lang="en-US" sz="2800" u="none" cap="none" strike="noStrike">
                <a:solidFill>
                  <a:srgbClr val="FFFF00"/>
                </a:solidFill>
                <a:latin typeface="Arial"/>
                <a:ea typeface="Arial"/>
                <a:cs typeface="Arial"/>
                <a:sym typeface="Arial"/>
              </a:rPr>
              <a:t>algorithm for the security transformation</a:t>
            </a:r>
            <a:r>
              <a:rPr b="0" i="0" lang="en-US" sz="2800" u="none" cap="none" strike="noStrike">
                <a:solidFill>
                  <a:srgbClr val="FFFFFF"/>
                </a:solidFill>
                <a:latin typeface="Arial"/>
                <a:ea typeface="Arial"/>
                <a:cs typeface="Arial"/>
                <a:sym typeface="Arial"/>
              </a:rPr>
              <a:t>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00"/>
                </a:solidFill>
                <a:latin typeface="Arial"/>
                <a:ea typeface="Arial"/>
                <a:cs typeface="Arial"/>
                <a:sym typeface="Arial"/>
              </a:rPr>
              <a:t>generate the secret information</a:t>
            </a:r>
            <a:r>
              <a:rPr b="0" i="0" lang="en-US" sz="2800" u="none" cap="none" strike="noStrike">
                <a:solidFill>
                  <a:srgbClr val="FFFFFF"/>
                </a:solidFill>
                <a:latin typeface="Arial"/>
                <a:ea typeface="Arial"/>
                <a:cs typeface="Arial"/>
                <a:sym typeface="Arial"/>
              </a:rPr>
              <a:t> (keys) used by the algorithm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develop methods to </a:t>
            </a:r>
            <a:r>
              <a:rPr b="0" i="0" lang="en-US" sz="2800" u="none" cap="none" strike="noStrike">
                <a:solidFill>
                  <a:srgbClr val="FFFF00"/>
                </a:solidFill>
                <a:latin typeface="Arial"/>
                <a:ea typeface="Arial"/>
                <a:cs typeface="Arial"/>
                <a:sym typeface="Arial"/>
              </a:rPr>
              <a:t>distribute and share the secret information</a:t>
            </a:r>
            <a:r>
              <a:rPr b="0" i="0" lang="en-US" sz="2800" u="none" cap="none" strike="noStrike">
                <a:solidFill>
                  <a:srgbClr val="FFFFFF"/>
                </a:solidFill>
                <a:latin typeface="Arial"/>
                <a:ea typeface="Arial"/>
                <a:cs typeface="Arial"/>
                <a:sym typeface="Arial"/>
              </a:rPr>
              <a:t>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specify a </a:t>
            </a:r>
            <a:r>
              <a:rPr b="0" i="0" lang="en-US" sz="2800" u="none" cap="none" strike="noStrike">
                <a:solidFill>
                  <a:srgbClr val="FFFF00"/>
                </a:solidFill>
                <a:latin typeface="Arial"/>
                <a:ea typeface="Arial"/>
                <a:cs typeface="Arial"/>
                <a:sym typeface="Arial"/>
              </a:rPr>
              <a:t>protocol </a:t>
            </a:r>
            <a:r>
              <a:rPr b="0" i="0" lang="en-US" sz="2800" u="none" cap="none" strike="noStrike">
                <a:solidFill>
                  <a:srgbClr val="FFFFFF"/>
                </a:solidFill>
                <a:latin typeface="Arial"/>
                <a:ea typeface="Arial"/>
                <a:cs typeface="Arial"/>
                <a:sym typeface="Arial"/>
              </a:rPr>
              <a:t>enabling the principals to use the transformation and secret information for a security service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36" name="Shape 436"/>
        <p:cNvGrpSpPr/>
        <p:nvPr/>
      </p:nvGrpSpPr>
      <p:grpSpPr>
        <a:xfrm>
          <a:off x="0" y="0"/>
          <a:ext cx="0" cy="0"/>
          <a:chOff x="0" y="0"/>
          <a:chExt cx="0" cy="0"/>
        </a:xfrm>
      </p:grpSpPr>
      <p:sp>
        <p:nvSpPr>
          <p:cNvPr id="437" name="Google Shape;437;p37"/>
          <p:cNvSpPr txBox="1"/>
          <p:nvPr/>
        </p:nvSpPr>
        <p:spPr>
          <a:xfrm>
            <a:off x="457200" y="192087"/>
            <a:ext cx="8229600" cy="131127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a:solidFill>
                  <a:srgbClr val="D9D9FF"/>
                </a:solidFill>
                <a:latin typeface="Arial"/>
                <a:ea typeface="Arial"/>
                <a:cs typeface="Arial"/>
                <a:sym typeface="Arial"/>
              </a:rPr>
              <a:t>Model for Network Access Security</a:t>
            </a:r>
            <a:endParaRPr/>
          </a:p>
        </p:txBody>
      </p:sp>
      <p:pic>
        <p:nvPicPr>
          <p:cNvPr id="438" name="Google Shape;438;p37"/>
          <p:cNvPicPr preferRelativeResize="0"/>
          <p:nvPr/>
        </p:nvPicPr>
        <p:blipFill rotWithShape="1">
          <a:blip r:embed="rId3">
            <a:alphaModFix/>
          </a:blip>
          <a:srcRect b="0" l="2012" r="0" t="0"/>
          <a:stretch/>
        </p:blipFill>
        <p:spPr>
          <a:xfrm>
            <a:off x="179387" y="2438400"/>
            <a:ext cx="8761412" cy="2984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44" name="Shape 444"/>
        <p:cNvGrpSpPr/>
        <p:nvPr/>
      </p:nvGrpSpPr>
      <p:grpSpPr>
        <a:xfrm>
          <a:off x="0" y="0"/>
          <a:ext cx="0" cy="0"/>
          <a:chOff x="0" y="0"/>
          <a:chExt cx="0" cy="0"/>
        </a:xfrm>
      </p:grpSpPr>
      <p:sp>
        <p:nvSpPr>
          <p:cNvPr id="445" name="Google Shape;445;p38"/>
          <p:cNvSpPr txBox="1"/>
          <p:nvPr/>
        </p:nvSpPr>
        <p:spPr>
          <a:xfrm>
            <a:off x="457200" y="192087"/>
            <a:ext cx="8229600" cy="131127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a:solidFill>
                  <a:srgbClr val="D9D9FF"/>
                </a:solidFill>
                <a:latin typeface="Arial"/>
                <a:ea typeface="Arial"/>
                <a:cs typeface="Arial"/>
                <a:sym typeface="Arial"/>
              </a:rPr>
              <a:t>Model for Network Access Security</a:t>
            </a:r>
            <a:endParaRPr/>
          </a:p>
        </p:txBody>
      </p:sp>
      <p:sp>
        <p:nvSpPr>
          <p:cNvPr id="446" name="Google Shape;446;p38"/>
          <p:cNvSpPr txBox="1"/>
          <p:nvPr/>
        </p:nvSpPr>
        <p:spPr>
          <a:xfrm>
            <a:off x="457200" y="1676400"/>
            <a:ext cx="8229600" cy="2976562"/>
          </a:xfrm>
          <a:prstGeom prst="rect">
            <a:avLst/>
          </a:prstGeom>
          <a:noFill/>
          <a:ln>
            <a:noFill/>
          </a:ln>
        </p:spPr>
        <p:txBody>
          <a:bodyPr anchorCtr="0" anchor="t" bIns="45700" lIns="91425" spcFirstLastPara="1" rIns="91425" wrap="square" tIns="45700">
            <a:noAutofit/>
          </a:bodyPr>
          <a:lstStyle/>
          <a:p>
            <a:pPr indent="-608012" lvl="0" marL="608012" marR="0" rtl="0" algn="l">
              <a:lnSpc>
                <a:spcPct val="9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using this model requires us to: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select appropriate gatekeeper functions to </a:t>
            </a:r>
            <a:r>
              <a:rPr b="0" i="0" lang="en-US" sz="2800" u="none" cap="none" strike="noStrike">
                <a:solidFill>
                  <a:srgbClr val="FFFF00"/>
                </a:solidFill>
                <a:latin typeface="Arial"/>
                <a:ea typeface="Arial"/>
                <a:cs typeface="Arial"/>
                <a:sym typeface="Arial"/>
              </a:rPr>
              <a:t>identify users</a:t>
            </a:r>
            <a:r>
              <a:rPr b="0" i="0" lang="en-US" sz="2800" u="none" cap="none" strike="noStrike">
                <a:solidFill>
                  <a:srgbClr val="FFFFFF"/>
                </a:solidFill>
                <a:latin typeface="Arial"/>
                <a:ea typeface="Arial"/>
                <a:cs typeface="Arial"/>
                <a:sym typeface="Arial"/>
              </a:rPr>
              <a:t>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implement security controls to ensure only </a:t>
            </a:r>
            <a:r>
              <a:rPr b="0" i="0" lang="en-US" sz="2800" u="none" cap="none" strike="noStrike">
                <a:solidFill>
                  <a:srgbClr val="FFFF00"/>
                </a:solidFill>
                <a:latin typeface="Arial"/>
                <a:ea typeface="Arial"/>
                <a:cs typeface="Arial"/>
                <a:sym typeface="Arial"/>
              </a:rPr>
              <a:t>authorised users access</a:t>
            </a:r>
            <a:r>
              <a:rPr b="0" i="0" lang="en-US" sz="2800" u="none" cap="none" strike="noStrike">
                <a:solidFill>
                  <a:srgbClr val="FFFFFF"/>
                </a:solidFill>
                <a:latin typeface="Arial"/>
                <a:ea typeface="Arial"/>
                <a:cs typeface="Arial"/>
                <a:sym typeface="Arial"/>
              </a:rPr>
              <a:t> designated information or resources </a:t>
            </a:r>
            <a:endParaRPr/>
          </a:p>
        </p:txBody>
      </p:sp>
      <p:sp>
        <p:nvSpPr>
          <p:cNvPr id="447" name="Google Shape;447;p38"/>
          <p:cNvSpPr txBox="1"/>
          <p:nvPr/>
        </p:nvSpPr>
        <p:spPr>
          <a:xfrm>
            <a:off x="468312" y="4292600"/>
            <a:ext cx="8229600" cy="2160587"/>
          </a:xfrm>
          <a:prstGeom prst="rect">
            <a:avLst/>
          </a:prstGeom>
          <a:noFill/>
          <a:ln>
            <a:noFill/>
          </a:ln>
        </p:spPr>
        <p:txBody>
          <a:bodyPr anchorCtr="0" anchor="t" bIns="46800" lIns="90000" spcFirstLastPara="1" rIns="90000" wrap="square" tIns="46800">
            <a:noAutofit/>
          </a:bodyPr>
          <a:lstStyle/>
          <a:p>
            <a:pPr indent="-608012" lvl="0" marL="608012" marR="0" rtl="0" algn="l">
              <a:lnSpc>
                <a:spcPct val="9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note that model does not include: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monitoring of system for successful penetration </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monitoring of authorized users for misuse</a:t>
            </a:r>
            <a:endParaRPr/>
          </a:p>
          <a:p>
            <a:pPr indent="-531812" lvl="1" marL="989012" marR="0" rtl="0" algn="l">
              <a:lnSpc>
                <a:spcPct val="9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audit logging for forensic uses, etc.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453" name="Shape 453"/>
        <p:cNvGrpSpPr/>
        <p:nvPr/>
      </p:nvGrpSpPr>
      <p:grpSpPr>
        <a:xfrm>
          <a:off x="0" y="0"/>
          <a:ext cx="0" cy="0"/>
          <a:chOff x="0" y="0"/>
          <a:chExt cx="0" cy="0"/>
        </a:xfrm>
      </p:grpSpPr>
      <p:sp>
        <p:nvSpPr>
          <p:cNvPr id="454" name="Google Shape;454;p39"/>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Summary</a:t>
            </a:r>
            <a:endParaRPr/>
          </a:p>
        </p:txBody>
      </p:sp>
      <p:sp>
        <p:nvSpPr>
          <p:cNvPr id="455" name="Google Shape;455;p39"/>
          <p:cNvSpPr txBox="1"/>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topic roadmap &amp; standards organizations</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security concepts:</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confidentiality, integrity, availability</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X.800 security architecture</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security attacks, services, mechanisms</a:t>
            </a:r>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models for network (access) security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47" name="Shape 147"/>
        <p:cNvGrpSpPr/>
        <p:nvPr/>
      </p:nvGrpSpPr>
      <p:grpSpPr>
        <a:xfrm>
          <a:off x="0" y="0"/>
          <a:ext cx="0" cy="0"/>
          <a:chOff x="0" y="0"/>
          <a:chExt cx="0" cy="0"/>
        </a:xfrm>
      </p:grpSpPr>
      <p:sp>
        <p:nvSpPr>
          <p:cNvPr id="148" name="Google Shape;148;p6"/>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Computer Security</a:t>
            </a:r>
            <a:endParaRPr/>
          </a:p>
        </p:txBody>
      </p:sp>
      <p:sp>
        <p:nvSpPr>
          <p:cNvPr id="149" name="Google Shape;149;p6"/>
          <p:cNvSpPr txBox="1"/>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3109"/>
        </a:solidFill>
      </p:bgPr>
    </p:bg>
    <p:spTree>
      <p:nvGrpSpPr>
        <p:cNvPr id="155" name="Shape 155"/>
        <p:cNvGrpSpPr/>
        <p:nvPr/>
      </p:nvGrpSpPr>
      <p:grpSpPr>
        <a:xfrm>
          <a:off x="0" y="0"/>
          <a:ext cx="0" cy="0"/>
          <a:chOff x="0" y="0"/>
          <a:chExt cx="0" cy="0"/>
        </a:xfrm>
      </p:grpSpPr>
      <p:sp>
        <p:nvSpPr>
          <p:cNvPr id="156" name="Google Shape;156;p7"/>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Cyber Security</a:t>
            </a:r>
            <a:endParaRPr/>
          </a:p>
        </p:txBody>
      </p:sp>
      <p:sp>
        <p:nvSpPr>
          <p:cNvPr id="157" name="Google Shape;157;p7"/>
          <p:cNvSpPr txBox="1"/>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the protection of information that is stored, transmitted and processed in a networked system of computers, other digital devices, and network devices and transmitted lines including the internet. </a:t>
            </a:r>
            <a:endParaRPr/>
          </a:p>
          <a:p>
            <a:pPr indent="-178751" lvl="0" marL="341312" marR="0" rtl="0" algn="l">
              <a:lnSpc>
                <a:spcPct val="100000"/>
              </a:lnSpc>
              <a:spcBef>
                <a:spcPts val="800"/>
              </a:spcBef>
              <a:spcAft>
                <a:spcPts val="0"/>
              </a:spcAft>
              <a:buClr>
                <a:srgbClr val="5FAFFF"/>
              </a:buClr>
              <a:buSzPts val="2560"/>
              <a:buFont typeface="Noto Sans Symbols"/>
              <a:buNone/>
            </a:pPr>
            <a:r>
              <a:t/>
            </a:r>
            <a:endParaRPr b="0" i="0" sz="3200" u="none">
              <a:solidFill>
                <a:srgbClr val="FFFFFF"/>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Protection encompasses </a:t>
            </a:r>
            <a:endParaRPr/>
          </a:p>
        </p:txBody>
      </p:sp>
      <p:sp>
        <p:nvSpPr>
          <p:cNvPr id="158" name="Google Shape;158;p7"/>
          <p:cNvSpPr txBox="1"/>
          <p:nvPr/>
        </p:nvSpPr>
        <p:spPr>
          <a:xfrm>
            <a:off x="6026150" y="4284662"/>
            <a:ext cx="2133600" cy="1981200"/>
          </a:xfrm>
          <a:prstGeom prst="rect">
            <a:avLst/>
          </a:prstGeom>
          <a:solidFill>
            <a:schemeClr val="lt1"/>
          </a:solidFill>
          <a:ln cap="rnd" cmpd="sng" w="19050">
            <a:solidFill>
              <a:srgbClr val="9E5E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entury Gothic"/>
              <a:buNone/>
            </a:pPr>
            <a:r>
              <a:rPr b="0" i="0" lang="en-US" sz="1800" u="none">
                <a:solidFill>
                  <a:srgbClr val="000000"/>
                </a:solidFill>
                <a:latin typeface="Century Gothic"/>
                <a:ea typeface="Century Gothic"/>
                <a:cs typeface="Century Gothic"/>
                <a:sym typeface="Century Gothic"/>
              </a:rPr>
              <a:t>Confidentiality,</a:t>
            </a:r>
            <a:endParaRPr/>
          </a:p>
          <a:p>
            <a:pPr indent="0" lvl="0" marL="0" marR="0" rtl="0" algn="ctr">
              <a:lnSpc>
                <a:spcPct val="100000"/>
              </a:lnSpc>
              <a:spcBef>
                <a:spcPts val="0"/>
              </a:spcBef>
              <a:spcAft>
                <a:spcPts val="0"/>
              </a:spcAft>
              <a:buClr>
                <a:srgbClr val="000000"/>
              </a:buClr>
              <a:buSzPts val="1800"/>
              <a:buFont typeface="Century Gothic"/>
              <a:buNone/>
            </a:pPr>
            <a:r>
              <a:rPr b="0" i="0" lang="en-US" sz="1800" u="none">
                <a:solidFill>
                  <a:srgbClr val="000000"/>
                </a:solidFill>
                <a:latin typeface="Century Gothic"/>
                <a:ea typeface="Century Gothic"/>
                <a:cs typeface="Century Gothic"/>
                <a:sym typeface="Century Gothic"/>
              </a:rPr>
              <a:t>Integrity,</a:t>
            </a:r>
            <a:endParaRPr/>
          </a:p>
          <a:p>
            <a:pPr indent="0" lvl="0" marL="0" marR="0" rtl="0" algn="ctr">
              <a:lnSpc>
                <a:spcPct val="100000"/>
              </a:lnSpc>
              <a:spcBef>
                <a:spcPts val="0"/>
              </a:spcBef>
              <a:spcAft>
                <a:spcPts val="0"/>
              </a:spcAft>
              <a:buClr>
                <a:srgbClr val="000000"/>
              </a:buClr>
              <a:buSzPts val="1800"/>
              <a:buFont typeface="Century Gothic"/>
              <a:buNone/>
            </a:pPr>
            <a:r>
              <a:rPr b="0" i="0" lang="en-US" sz="1800" u="none">
                <a:solidFill>
                  <a:srgbClr val="000000"/>
                </a:solidFill>
                <a:latin typeface="Century Gothic"/>
                <a:ea typeface="Century Gothic"/>
                <a:cs typeface="Century Gothic"/>
                <a:sym typeface="Century Gothic"/>
              </a:rPr>
              <a:t>Availability,</a:t>
            </a:r>
            <a:endParaRPr/>
          </a:p>
          <a:p>
            <a:pPr indent="0" lvl="0" marL="0" marR="0" rtl="0" algn="ctr">
              <a:lnSpc>
                <a:spcPct val="100000"/>
              </a:lnSpc>
              <a:spcBef>
                <a:spcPts val="0"/>
              </a:spcBef>
              <a:spcAft>
                <a:spcPts val="0"/>
              </a:spcAft>
              <a:buClr>
                <a:srgbClr val="000000"/>
              </a:buClr>
              <a:buSzPts val="1800"/>
              <a:buFont typeface="Century Gothic"/>
              <a:buNone/>
            </a:pPr>
            <a:r>
              <a:rPr b="0" i="0" lang="en-US" sz="1800" u="none">
                <a:solidFill>
                  <a:srgbClr val="000000"/>
                </a:solidFill>
                <a:latin typeface="Century Gothic"/>
                <a:ea typeface="Century Gothic"/>
                <a:cs typeface="Century Gothic"/>
                <a:sym typeface="Century Gothic"/>
              </a:rPr>
              <a:t>Authenticity,</a:t>
            </a:r>
            <a:endParaRPr/>
          </a:p>
          <a:p>
            <a:pPr indent="0" lvl="0" marL="0" marR="0" rtl="0" algn="ctr">
              <a:lnSpc>
                <a:spcPct val="100000"/>
              </a:lnSpc>
              <a:spcBef>
                <a:spcPts val="0"/>
              </a:spcBef>
              <a:spcAft>
                <a:spcPts val="0"/>
              </a:spcAft>
              <a:buClr>
                <a:srgbClr val="000000"/>
              </a:buClr>
              <a:buSzPts val="1800"/>
              <a:buFont typeface="Century Gothic"/>
              <a:buNone/>
            </a:pPr>
            <a:r>
              <a:rPr b="0" i="0" lang="en-US" sz="1800" u="none">
                <a:solidFill>
                  <a:srgbClr val="000000"/>
                </a:solidFill>
                <a:latin typeface="Century Gothic"/>
                <a:ea typeface="Century Gothic"/>
                <a:cs typeface="Century Gothic"/>
                <a:sym typeface="Century Gothic"/>
              </a:rPr>
              <a:t>Accountability</a:t>
            </a:r>
            <a:endParaRPr/>
          </a:p>
        </p:txBody>
      </p:sp>
      <p:sp>
        <p:nvSpPr>
          <p:cNvPr id="159" name="Google Shape;159;p7"/>
          <p:cNvSpPr/>
          <p:nvPr/>
        </p:nvSpPr>
        <p:spPr>
          <a:xfrm>
            <a:off x="5448300" y="4284662"/>
            <a:ext cx="571500" cy="1981200"/>
          </a:xfrm>
          <a:prstGeom prst="leftBrace">
            <a:avLst>
              <a:gd fmla="val 519" name="adj1"/>
              <a:gd fmla="val 50000" name="adj2"/>
            </a:avLst>
          </a:prstGeom>
          <a:solidFill>
            <a:schemeClr val="lt1"/>
          </a:solidFill>
          <a:ln cap="rnd"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3109"/>
        </a:solidFill>
      </p:bgPr>
    </p:bg>
    <p:spTree>
      <p:nvGrpSpPr>
        <p:cNvPr id="163" name="Shape 163"/>
        <p:cNvGrpSpPr/>
        <p:nvPr/>
      </p:nvGrpSpPr>
      <p:grpSpPr>
        <a:xfrm>
          <a:off x="0" y="0"/>
          <a:ext cx="0" cy="0"/>
          <a:chOff x="0" y="0"/>
          <a:chExt cx="0" cy="0"/>
        </a:xfrm>
      </p:grpSpPr>
      <p:sp>
        <p:nvSpPr>
          <p:cNvPr id="164" name="Google Shape;164;p8"/>
          <p:cNvSpPr txBox="1"/>
          <p:nvPr>
            <p:ph type="title"/>
          </p:nvPr>
        </p:nvSpPr>
        <p:spPr>
          <a:xfrm>
            <a:off x="484187" y="452437"/>
            <a:ext cx="7056437" cy="1400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lt2"/>
                </a:solidFill>
                <a:latin typeface="Century Gothic"/>
                <a:ea typeface="Century Gothic"/>
                <a:cs typeface="Century Gothic"/>
                <a:sym typeface="Century Gothic"/>
              </a:rPr>
              <a:t>Subset of Cyber Security</a:t>
            </a:r>
            <a:endParaRPr/>
          </a:p>
        </p:txBody>
      </p:sp>
      <p:sp>
        <p:nvSpPr>
          <p:cNvPr id="165" name="Google Shape;165;p8"/>
          <p:cNvSpPr txBox="1"/>
          <p:nvPr>
            <p:ph idx="1" type="body"/>
          </p:nvPr>
        </p:nvSpPr>
        <p:spPr>
          <a:xfrm>
            <a:off x="827087" y="2052637"/>
            <a:ext cx="6711950" cy="4195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Information Security:</a:t>
            </a:r>
            <a:endParaRPr/>
          </a:p>
          <a:p>
            <a:pPr indent="-285750" lvl="1" marL="742950" marR="0" rtl="0" algn="l">
              <a:lnSpc>
                <a:spcPct val="100000"/>
              </a:lnSpc>
              <a:spcBef>
                <a:spcPts val="1000"/>
              </a:spcBef>
              <a:spcAft>
                <a:spcPts val="0"/>
              </a:spcAft>
              <a:buClr>
                <a:srgbClr val="8AD0D6"/>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This term referes to preservation of confidentiality, integrity and availability of information. </a:t>
            </a:r>
            <a:endParaRPr/>
          </a:p>
          <a:p>
            <a:pPr indent="-342900" lvl="0" marL="342900" marR="0" rtl="0" algn="l">
              <a:lnSpc>
                <a:spcPct val="100000"/>
              </a:lnSpc>
              <a:spcBef>
                <a:spcPts val="1000"/>
              </a:spcBef>
              <a:spcAft>
                <a:spcPts val="0"/>
              </a:spcAft>
              <a:buClr>
                <a:srgbClr val="8AD0D6"/>
              </a:buClr>
              <a:buSzPts val="1600"/>
              <a:buFont typeface="Noto Sans Symbols"/>
              <a:buChar char="►"/>
            </a:pPr>
            <a:r>
              <a:rPr b="0" i="0" lang="en-US" sz="2000" u="none" cap="none" strike="noStrike">
                <a:solidFill>
                  <a:schemeClr val="lt1"/>
                </a:solidFill>
                <a:latin typeface="Century Gothic"/>
                <a:ea typeface="Century Gothic"/>
                <a:cs typeface="Century Gothic"/>
                <a:sym typeface="Century Gothic"/>
              </a:rPr>
              <a:t>Network Security</a:t>
            </a:r>
            <a:endParaRPr/>
          </a:p>
          <a:p>
            <a:pPr indent="-285750" lvl="1" marL="742950" marR="0" rtl="0" algn="l">
              <a:lnSpc>
                <a:spcPct val="100000"/>
              </a:lnSpc>
              <a:spcBef>
                <a:spcPts val="1000"/>
              </a:spcBef>
              <a:spcAft>
                <a:spcPts val="0"/>
              </a:spcAft>
              <a:buClr>
                <a:srgbClr val="8AD0D6"/>
              </a:buClr>
              <a:buSzPts val="1440"/>
              <a:buFont typeface="Noto Sans Symbols"/>
              <a:buChar char="►"/>
            </a:pPr>
            <a:r>
              <a:rPr b="0" i="0" lang="en-US" sz="1800" u="none" cap="none" strike="noStrike">
                <a:solidFill>
                  <a:schemeClr val="lt1"/>
                </a:solidFill>
                <a:latin typeface="Century Gothic"/>
                <a:ea typeface="Century Gothic"/>
                <a:cs typeface="Century Gothic"/>
                <a:sym typeface="Century Gothic"/>
              </a:rPr>
              <a:t>This term refers to protection of networks and their service from unauthorized modification, destruction or disclosure and provision of assurance that the network performs its critical functions correctlyt and there are no harmful side effects.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71" name="Shape 171"/>
        <p:cNvGrpSpPr/>
        <p:nvPr/>
      </p:nvGrpSpPr>
      <p:grpSpPr>
        <a:xfrm>
          <a:off x="0" y="0"/>
          <a:ext cx="0" cy="0"/>
          <a:chOff x="0" y="0"/>
          <a:chExt cx="0" cy="0"/>
        </a:xfrm>
      </p:grpSpPr>
      <p:sp>
        <p:nvSpPr>
          <p:cNvPr id="172" name="Google Shape;172;p9"/>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Key Security Concepts</a:t>
            </a:r>
            <a:endParaRPr/>
          </a:p>
        </p:txBody>
      </p:sp>
      <p:pic>
        <p:nvPicPr>
          <p:cNvPr id="173" name="Google Shape;173;p9"/>
          <p:cNvPicPr preferRelativeResize="0"/>
          <p:nvPr/>
        </p:nvPicPr>
        <p:blipFill rotWithShape="1">
          <a:blip r:embed="rId3">
            <a:alphaModFix/>
          </a:blip>
          <a:srcRect b="21475" l="4631" r="4631" t="10737"/>
          <a:stretch/>
        </p:blipFill>
        <p:spPr>
          <a:xfrm>
            <a:off x="1828800" y="1371600"/>
            <a:ext cx="5286375" cy="51101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753109"/>
        </a:solidFill>
      </p:bgPr>
    </p:bg>
    <p:spTree>
      <p:nvGrpSpPr>
        <p:cNvPr id="179" name="Shape 179"/>
        <p:cNvGrpSpPr/>
        <p:nvPr/>
      </p:nvGrpSpPr>
      <p:grpSpPr>
        <a:xfrm>
          <a:off x="0" y="0"/>
          <a:ext cx="0" cy="0"/>
          <a:chOff x="0" y="0"/>
          <a:chExt cx="0" cy="0"/>
        </a:xfrm>
      </p:grpSpPr>
      <p:sp>
        <p:nvSpPr>
          <p:cNvPr id="180" name="Google Shape;180;p10"/>
          <p:cNvSpPr txBox="1"/>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a:solidFill>
                  <a:srgbClr val="D9D9FF"/>
                </a:solidFill>
                <a:latin typeface="Arial"/>
                <a:ea typeface="Arial"/>
                <a:cs typeface="Arial"/>
                <a:sym typeface="Arial"/>
              </a:rPr>
              <a:t>Levels of Impact</a:t>
            </a:r>
            <a:endParaRPr/>
          </a:p>
        </p:txBody>
      </p:sp>
      <p:sp>
        <p:nvSpPr>
          <p:cNvPr id="181" name="Google Shape;181;p10"/>
          <p:cNvSpPr txBox="1"/>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a:solidFill>
                  <a:srgbClr val="FFFFFF"/>
                </a:solidFill>
                <a:latin typeface="Arial"/>
                <a:ea typeface="Arial"/>
                <a:cs typeface="Arial"/>
                <a:sym typeface="Arial"/>
              </a:rPr>
              <a:t>can define 3 levels of impact from a security breach</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Low</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Moderate</a:t>
            </a:r>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High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2009-08-04T00:04:18Z</dcterms:created>
  <dc:creator>Dr Lawrie Brown</dc:creator>
</cp:coreProperties>
</file>