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6858000" cx="9144000"/>
  <p:notesSz cx="6858000" cy="9144000"/>
  <p:embeddedFontLst>
    <p:embeddedFont>
      <p:font typeface="Noto Sans Symbols"/>
      <p:regular r:id="rId75"/>
      <p:bold r:id="rId76"/>
    </p:embeddedFont>
    <p:embeddedFont>
      <p:font typeface="Oi"/>
      <p:regular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78" roundtripDataSignature="AMtx7miKuMPyENv+DMwc4WU7WSEM2SDz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88AC00-EB5F-4323-8833-75E86DFE4C12}">
  <a:tblStyle styleId="{EF88AC00-EB5F-4323-8833-75E86DFE4C1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BE6585D-AC94-4129-921B-3D68F0ABB80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NotoSansSymbols-regular.fntdata"/><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Oi-regular.fntdata"/><Relationship Id="rId32" Type="http://schemas.openxmlformats.org/officeDocument/2006/relationships/slide" Target="slides/slide25.xml"/><Relationship Id="rId76" Type="http://schemas.openxmlformats.org/officeDocument/2006/relationships/font" Target="fonts/NotoSansSymbols-bold.fntdata"/><Relationship Id="rId35" Type="http://schemas.openxmlformats.org/officeDocument/2006/relationships/slide" Target="slides/slide28.xml"/><Relationship Id="rId34" Type="http://schemas.openxmlformats.org/officeDocument/2006/relationships/slide" Target="slides/slide27.xml"/><Relationship Id="rId78" Type="http://customschemas.google.com/relationships/presentationmetadata" Target="meta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2400"/>
              <a:buFont typeface="Arial"/>
              <a:buNone/>
            </a:pPr>
            <a:fld id="{00000000-1234-1234-1234-123412341234}" type="slidenum">
              <a:rPr b="0" i="0" lang="en-US" sz="24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 name="Google Shape;5;n"/>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 name="Google Shape;6;n"/>
          <p:cNvSpPr/>
          <p:nvPr/>
        </p:nvSpPr>
        <p:spPr>
          <a:xfrm>
            <a:off x="3884612"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 name="Google Shape;7;n"/>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p:nvPr/>
        </p:nvSpPr>
        <p:spPr>
          <a:xfrm>
            <a:off x="0" y="8685212"/>
            <a:ext cx="2971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 name="Google Shape;10;n"/>
          <p:cNvSpPr txBox="1"/>
          <p:nvPr>
            <p:ph idx="3" type="sldNum"/>
          </p:nvPr>
        </p:nvSpPr>
        <p:spPr>
          <a:xfrm>
            <a:off x="3884612" y="8685212"/>
            <a:ext cx="2970300" cy="4557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2" name="Google Shape;16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Lecture slides by Lawrie Brown for “Cryptography and Network Security”, 5/e, by William Stallings, Chapter 2 – “Classical Encryption Techniques”.</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3" name="Google Shape;2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4" name="Google Shape;22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 Unconditional security would be nice, but the only known such cipher is the </a:t>
            </a:r>
            <a:r>
              <a:rPr b="1" lang="en-US">
                <a:latin typeface="Arial"/>
                <a:ea typeface="Arial"/>
                <a:cs typeface="Arial"/>
                <a:sym typeface="Arial"/>
              </a:rPr>
              <a:t>one-time pad</a:t>
            </a:r>
            <a:r>
              <a:rPr lang="en-US">
                <a:latin typeface="Arial"/>
                <a:ea typeface="Arial"/>
                <a:cs typeface="Arial"/>
                <a:sym typeface="Arial"/>
              </a:rPr>
              <a:t> (later).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1" name="Google Shape;23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 Unconditional security would be nice, but the only known such cipher is the </a:t>
            </a:r>
            <a:r>
              <a:rPr b="1" lang="en-US">
                <a:latin typeface="Arial"/>
                <a:ea typeface="Arial"/>
                <a:cs typeface="Arial"/>
                <a:sym typeface="Arial"/>
              </a:rPr>
              <a:t>one-time pad</a:t>
            </a:r>
            <a:r>
              <a:rPr lang="en-US">
                <a:latin typeface="Arial"/>
                <a:ea typeface="Arial"/>
                <a:cs typeface="Arial"/>
                <a:sym typeface="Arial"/>
              </a:rPr>
              <a:t> (later).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4" name="Google Shape;24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 Unconditional security would be nice, but the only known such cipher is the </a:t>
            </a:r>
            <a:r>
              <a:rPr b="1" lang="en-US">
                <a:latin typeface="Arial"/>
                <a:ea typeface="Arial"/>
                <a:cs typeface="Arial"/>
                <a:sym typeface="Arial"/>
              </a:rPr>
              <a:t>one-time pad</a:t>
            </a:r>
            <a:r>
              <a:rPr lang="en-US">
                <a:latin typeface="Arial"/>
                <a:ea typeface="Arial"/>
                <a:cs typeface="Arial"/>
                <a:sym typeface="Arial"/>
              </a:rPr>
              <a:t> (later).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6" name="Google Shape;25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 Unconditional security would be nice, but the only known such cipher is the </a:t>
            </a:r>
            <a:r>
              <a:rPr b="1" lang="en-US">
                <a:latin typeface="Arial"/>
                <a:ea typeface="Arial"/>
                <a:cs typeface="Arial"/>
                <a:sym typeface="Arial"/>
              </a:rPr>
              <a:t>one-time pad</a:t>
            </a:r>
            <a:r>
              <a:rPr lang="en-US">
                <a:latin typeface="Arial"/>
                <a:ea typeface="Arial"/>
                <a:cs typeface="Arial"/>
                <a:sym typeface="Arial"/>
              </a:rPr>
              <a:t> (later).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6" name="Google Shape;2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7" name="Google Shape;26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 Unconditional security would be nice, but the only known such cipher is the </a:t>
            </a:r>
            <a:r>
              <a:rPr b="1" lang="en-US">
                <a:latin typeface="Arial"/>
                <a:ea typeface="Arial"/>
                <a:cs typeface="Arial"/>
                <a:sym typeface="Arial"/>
              </a:rPr>
              <a:t>one-time pad</a:t>
            </a:r>
            <a:r>
              <a:rPr lang="en-US">
                <a:latin typeface="Arial"/>
                <a:ea typeface="Arial"/>
                <a:cs typeface="Arial"/>
                <a:sym typeface="Arial"/>
              </a:rPr>
              <a:t> (later).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For all reasonable encryption algorithms, we have to assume computational security where it either takes too long, or is too expensive, to bother breaking the cipher.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3" name="Google Shape;2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4" name="Google Shape;27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1" name="Google Shape;2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2" name="Google Shape;28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88" name="Google Shape;2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9" name="Google Shape;28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i="1" lang="en-US">
                <a:latin typeface="Arial"/>
                <a:ea typeface="Arial"/>
                <a:cs typeface="Arial"/>
                <a:sym typeface="Arial"/>
              </a:rPr>
              <a:t>Gallic Wars</a:t>
            </a:r>
            <a:r>
              <a:rPr lang="en-US">
                <a:latin typeface="Arial"/>
                <a:ea typeface="Arial"/>
                <a:cs typeface="Arial"/>
                <a:sym typeface="Arial"/>
              </a:rPr>
              <a:t> (cf. Kahn pp83-84). Still call any cipher using a simple letter shift a </a:t>
            </a:r>
            <a:r>
              <a:rPr b="1" lang="en-US">
                <a:latin typeface="Arial"/>
                <a:ea typeface="Arial"/>
                <a:cs typeface="Arial"/>
                <a:sym typeface="Arial"/>
              </a:rPr>
              <a:t>caesar cipher</a:t>
            </a:r>
            <a:r>
              <a:rPr lang="en-US">
                <a:latin typeface="Arial"/>
                <a:ea typeface="Arial"/>
                <a:cs typeface="Arial"/>
                <a:sym typeface="Arial"/>
              </a:rPr>
              <a:t>, not just those with shift 3. </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5" name="Google Shape;29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6" name="Google Shape;29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This mathematical description uses </a:t>
            </a:r>
            <a:r>
              <a:rPr b="1" lang="en-US">
                <a:latin typeface="Arial"/>
                <a:ea typeface="Arial"/>
                <a:cs typeface="Arial"/>
                <a:sym typeface="Arial"/>
              </a:rPr>
              <a:t>modulo (clock) arithmetic</a:t>
            </a:r>
            <a:r>
              <a:rPr lang="en-US">
                <a:latin typeface="Arial"/>
                <a:ea typeface="Arial"/>
                <a:cs typeface="Arial"/>
                <a:sym typeface="Arial"/>
              </a:rPr>
              <a:t>. Here, when you reach Z you go back to A and start again. Mod 26 implies that when you reach 26, you use 0 instead (ie the letter after Z, or 25 + 1 goes to A or 0).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Example: howdy (7,14,22,3,24) encrypted using key </a:t>
            </a:r>
            <a:r>
              <a:rPr i="1" lang="en-US">
                <a:latin typeface="Arial"/>
                <a:ea typeface="Arial"/>
                <a:cs typeface="Arial"/>
                <a:sym typeface="Arial"/>
              </a:rPr>
              <a:t>f </a:t>
            </a:r>
            <a:r>
              <a:rPr lang="en-US">
                <a:latin typeface="Arial"/>
                <a:ea typeface="Arial"/>
                <a:cs typeface="Arial"/>
                <a:sym typeface="Arial"/>
              </a:rPr>
              <a:t>(ie a shift of 5) is MTBID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2" name="Google Shape;3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3" name="Google Shape;30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Can try each of the keys (shifts) in turn, until can recognise the original message. See Stallings Fig 2.3 for example of search.</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Note: as mentioned before, do need to be able to </a:t>
            </a:r>
            <a:r>
              <a:rPr b="1" lang="en-US">
                <a:latin typeface="Arial"/>
                <a:ea typeface="Arial"/>
                <a:cs typeface="Arial"/>
                <a:sym typeface="Arial"/>
              </a:rPr>
              <a:t>recognise</a:t>
            </a:r>
            <a:r>
              <a:rPr lang="en-US">
                <a:latin typeface="Arial"/>
                <a:ea typeface="Arial"/>
                <a:cs typeface="Arial"/>
                <a:sym typeface="Arial"/>
              </a:rPr>
              <a:t> when have an original message (ie is it English or whatever). Usually easy for humans, hard for computers. Though if using say compressed data could be much harder.</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Example "GCUA VQ DTGCM" when broken gives "easy to break", with a shift of 2 (key C).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7" name="Google Shape;1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Opening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9" name="Google Shape;3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0" name="Google Shape;31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This mathematical description uses </a:t>
            </a:r>
            <a:r>
              <a:rPr b="1" lang="en-US">
                <a:latin typeface="Arial"/>
                <a:ea typeface="Arial"/>
                <a:cs typeface="Arial"/>
                <a:sym typeface="Arial"/>
              </a:rPr>
              <a:t>modulo (clock) arithmetic</a:t>
            </a:r>
            <a:r>
              <a:rPr lang="en-US">
                <a:latin typeface="Arial"/>
                <a:ea typeface="Arial"/>
                <a:cs typeface="Arial"/>
                <a:sym typeface="Arial"/>
              </a:rPr>
              <a:t>. Here, when you reach Z you go back to A and start again. Mod 26 implies that when you reach 26, you use 0 instead (ie the letter after Z, or 25 + 1 goes to A or 0).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Example: howdy (7,14,22,3,24) encrypted using key </a:t>
            </a:r>
            <a:r>
              <a:rPr i="1" lang="en-US">
                <a:latin typeface="Arial"/>
                <a:ea typeface="Arial"/>
                <a:cs typeface="Arial"/>
                <a:sym typeface="Arial"/>
              </a:rPr>
              <a:t>f </a:t>
            </a:r>
            <a:r>
              <a:rPr lang="en-US">
                <a:latin typeface="Arial"/>
                <a:ea typeface="Arial"/>
                <a:cs typeface="Arial"/>
                <a:sym typeface="Arial"/>
              </a:rPr>
              <a:t>(ie a shift of 5) is MTBID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6" name="Google Shape;3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7" name="Google Shape;31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This mathematical description uses </a:t>
            </a:r>
            <a:r>
              <a:rPr b="1" lang="en-US">
                <a:latin typeface="Arial"/>
                <a:ea typeface="Arial"/>
                <a:cs typeface="Arial"/>
                <a:sym typeface="Arial"/>
              </a:rPr>
              <a:t>modulo (clock) arithmetic</a:t>
            </a:r>
            <a:r>
              <a:rPr lang="en-US">
                <a:latin typeface="Arial"/>
                <a:ea typeface="Arial"/>
                <a:cs typeface="Arial"/>
                <a:sym typeface="Arial"/>
              </a:rPr>
              <a:t>. Here, when you reach Z you go back to A and start again. Mod 26 implies that when you reach 26, you use 0 instead (ie the letter after Z, or 25 + 1 goes to A or 0).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Example: howdy (7,14,22,3,24) encrypted using key </a:t>
            </a:r>
            <a:r>
              <a:rPr i="1" lang="en-US">
                <a:latin typeface="Arial"/>
                <a:ea typeface="Arial"/>
                <a:cs typeface="Arial"/>
                <a:sym typeface="Arial"/>
              </a:rPr>
              <a:t>f </a:t>
            </a:r>
            <a:r>
              <a:rPr lang="en-US">
                <a:latin typeface="Arial"/>
                <a:ea typeface="Arial"/>
                <a:cs typeface="Arial"/>
                <a:sym typeface="Arial"/>
              </a:rPr>
              <a:t>(ie a shift of 5) is MTBID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3" name="Google Shape;32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4" name="Google Shape;32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i="1" lang="en-US">
                <a:latin typeface="Arial"/>
                <a:ea typeface="Arial"/>
                <a:cs typeface="Arial"/>
                <a:sym typeface="Arial"/>
              </a:rPr>
              <a:t>n</a:t>
            </a:r>
            <a:r>
              <a:rPr lang="en-US">
                <a:latin typeface="Arial"/>
                <a:ea typeface="Arial"/>
                <a:cs typeface="Arial"/>
                <a:sym typeface="Arial"/>
              </a:rPr>
              <a:t>! permutations of a set of </a:t>
            </a:r>
            <a:r>
              <a:rPr i="1" lang="en-US">
                <a:latin typeface="Arial"/>
                <a:ea typeface="Arial"/>
                <a:cs typeface="Arial"/>
                <a:sym typeface="Arial"/>
              </a:rPr>
              <a:t>n</a:t>
            </a:r>
            <a:r>
              <a:rPr lang="en-US">
                <a:latin typeface="Arial"/>
                <a:ea typeface="Arial"/>
                <a:cs typeface="Arial"/>
                <a:sym typeface="Arial"/>
              </a:rPr>
              <a:t> elements.</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See text example of a translation alphabet, and an encrypted message using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4e9967339_0_16: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SzPts val="2400"/>
              <a:buFont typeface="Arial"/>
              <a:buNone/>
            </a:pPr>
            <a:fld id="{00000000-1234-1234-1234-123412341234}" type="slidenum">
              <a:rPr lang="en-US"/>
              <a:t>‹#›</a:t>
            </a:fld>
            <a:endParaRPr sz="1400">
              <a:solidFill>
                <a:srgbClr val="000000"/>
              </a:solidFill>
            </a:endParaRPr>
          </a:p>
        </p:txBody>
      </p:sp>
      <p:sp>
        <p:nvSpPr>
          <p:cNvPr id="332" name="Google Shape;332;g2a4e9967339_0_16: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a4e9967339_0_16: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334" name="Google Shape;334;g2a4e9967339_0_16:notes"/>
          <p:cNvSpPr txBox="1"/>
          <p:nvPr>
            <p:ph idx="3"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1" name="Google Shape;3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2" name="Google Shape;34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Note that even given the very large number of keys, being </a:t>
            </a:r>
            <a:r>
              <a:rPr lang="en-US">
                <a:latin typeface="Times New Roman"/>
                <a:ea typeface="Times New Roman"/>
                <a:cs typeface="Times New Roman"/>
                <a:sym typeface="Times New Roman"/>
              </a:rPr>
              <a:t>10 orders of magnitude greater than the key space for DES,</a:t>
            </a:r>
            <a:r>
              <a:rPr lang="en-US">
                <a:latin typeface="Arial"/>
                <a:ea typeface="Arial"/>
                <a:cs typeface="Arial"/>
                <a:sym typeface="Arial"/>
              </a:rPr>
              <a:t> the monoalphabetic substitution cipher is not secure, because it does not sufficiently obscure the underlying language characteristics.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8" name="Google Shape;3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9" name="Google Shape;34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5" name="Google Shape;3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6" name="Google Shape;356;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Note that all human languages have varying letter frequencies, though the number of letters and their frequencies varies. Stallings Figure 2.5 shows English letter frequencies. Seberry &amp; Pieprzyk, "Cryptography - An Introduction to Computer Security", Prentice-Hall 1989, Appendix A has letter frequency graphs for 20 languages (most European &amp; Japanese &amp; Malay). Also useful are tables of common two-letter combinations, known as digrams, and three-letter combinations, known as trigrams.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2" name="Google Shape;3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3" name="Google Shape;363;p2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9" name="Google Shape;36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0" name="Google Shape;37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Note that cipher-0 frequency histogram is the same as English only shifted over – must be a rotational cipher!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3" name="Google Shape;3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4" name="Google Shape;38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Not the same histogram only shifted – not a rotational cipher.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4" name="Google Shape;1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5" name="Google Shape;17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Symmetric encryption, also referred to as conventional encryption or single-key encryption, was the only type of encryption in use prior to the development of public-key encryption in the 1970s. It remains by far the most widely used of the two types of encryption. All traditional schemes are </a:t>
            </a:r>
            <a:r>
              <a:rPr b="1" lang="en-US">
                <a:latin typeface="Arial"/>
                <a:ea typeface="Arial"/>
                <a:cs typeface="Arial"/>
                <a:sym typeface="Arial"/>
              </a:rPr>
              <a:t>symmetric</a:t>
            </a:r>
            <a:r>
              <a:rPr lang="en-US">
                <a:latin typeface="Arial"/>
                <a:ea typeface="Arial"/>
                <a:cs typeface="Arial"/>
                <a:sym typeface="Arial"/>
              </a:rPr>
              <a:t> / </a:t>
            </a:r>
            <a:r>
              <a:rPr b="1" lang="en-US">
                <a:latin typeface="Arial"/>
                <a:ea typeface="Arial"/>
                <a:cs typeface="Arial"/>
                <a:sym typeface="Arial"/>
              </a:rPr>
              <a:t>single key</a:t>
            </a:r>
            <a:r>
              <a:rPr lang="en-US">
                <a:latin typeface="Arial"/>
                <a:ea typeface="Arial"/>
                <a:cs typeface="Arial"/>
                <a:sym typeface="Arial"/>
              </a:rPr>
              <a:t> / </a:t>
            </a:r>
            <a:r>
              <a:rPr b="1" lang="en-US">
                <a:latin typeface="Arial"/>
                <a:ea typeface="Arial"/>
                <a:cs typeface="Arial"/>
                <a:sym typeface="Arial"/>
              </a:rPr>
              <a:t>private-key</a:t>
            </a:r>
            <a:r>
              <a:rPr lang="en-US">
                <a:latin typeface="Arial"/>
                <a:ea typeface="Arial"/>
                <a:cs typeface="Arial"/>
                <a:sym typeface="Arial"/>
              </a:rPr>
              <a:t> encryption algorithms, with a </a:t>
            </a:r>
            <a:r>
              <a:rPr b="1" lang="en-US">
                <a:latin typeface="Arial"/>
                <a:ea typeface="Arial"/>
                <a:cs typeface="Arial"/>
                <a:sym typeface="Arial"/>
              </a:rPr>
              <a:t>single key</a:t>
            </a:r>
            <a:r>
              <a:rPr lang="en-US">
                <a:latin typeface="Arial"/>
                <a:ea typeface="Arial"/>
                <a:cs typeface="Arial"/>
                <a:sym typeface="Arial"/>
              </a:rPr>
              <a:t>, used for both encryption and decryption. Since both sender and receiver are equivalent, either can encrypt or decrypt messages using that common key.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1" name="Google Shape;39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2" name="Google Shape;39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Monoalphabetic ciphers are easy to break because they reflect the frequency data of the original alphabet. The cryptanalyst looks for a mapping between the observed pattern in the ciphertext, and the known source language letter frequencies. If English, look for peaks at: A-E-I triple, NO pair, RST triple, and troughs at: JK, X-Z.</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Monoalphabetic ciphers are easy to break because they reflect the frequency data of the original alphabet. </a:t>
            </a:r>
            <a:endParaRPr/>
          </a:p>
          <a:p>
            <a:pPr indent="0" lvl="1" marL="914400" rtl="0" algn="l">
              <a:lnSpc>
                <a:spcPct val="100000"/>
              </a:lnSpc>
              <a:spcBef>
                <a:spcPts val="400"/>
              </a:spcBef>
              <a:spcAft>
                <a:spcPts val="0"/>
              </a:spcAft>
              <a:buSzPts val="1800"/>
              <a:buNone/>
            </a:pPr>
            <a:r>
              <a:t/>
            </a:r>
            <a:endParaRPr>
              <a:solidFill>
                <a:srgbClr val="000000"/>
              </a:solidFill>
              <a:latin typeface="Arial"/>
              <a:ea typeface="Arial"/>
              <a:cs typeface="Arial"/>
              <a:sym typeface="Arial"/>
            </a:endParaRPr>
          </a:p>
          <a:p>
            <a:pPr indent="0" lvl="0" marL="0" rtl="0" algn="l">
              <a:lnSpc>
                <a:spcPct val="100000"/>
              </a:lnSpc>
              <a:spcBef>
                <a:spcPts val="400"/>
              </a:spcBef>
              <a:spcAft>
                <a:spcPts val="0"/>
              </a:spcAft>
              <a:buSzPts val="1800"/>
              <a:buNone/>
            </a:pPr>
            <a:r>
              <a:t/>
            </a:r>
            <a:endParaRPr>
              <a:latin typeface="Arial"/>
              <a:ea typeface="Arial"/>
              <a:cs typeface="Arial"/>
              <a:sym typeface="Arial"/>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8" name="Google Shape;39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9" name="Google Shape;39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05" name="Google Shape;4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6" name="Google Shape;4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2" name="Google Shape;41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3" name="Google Shape;413;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Consider ways to reduce the "spikyness" of natural language text, since if just map one letter always to another, the frequency distribution is just shuffled. One approach is to encrypt more than one letter at once. The Playfair cipher is an example of doing this, treats digrams in the plaintext as single units and translates these units into ciphertext digrams.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19" name="Google Shape;41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0" name="Google Shape;42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best-known multiple-letter encryption cipher is the Playfair, which treats digrams in the plaintext as single units and translates these units into ciphertext digrams. The Playfair algorithm is based on the use of a 5x5 matrix of letters constructed using a keyword.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7" name="Google Shape;42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8" name="Google Shape;42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7011" lvl="0" marL="228600" rtl="0" algn="l">
              <a:lnSpc>
                <a:spcPct val="100000"/>
              </a:lnSpc>
              <a:spcBef>
                <a:spcPts val="0"/>
              </a:spcBef>
              <a:spcAft>
                <a:spcPts val="0"/>
              </a:spcAft>
              <a:buSzPts val="1800"/>
              <a:buFont typeface="Arial"/>
              <a:buNone/>
            </a:pPr>
            <a:r>
              <a:rPr lang="en-US">
                <a:latin typeface="Arial"/>
                <a:ea typeface="Arial"/>
                <a:cs typeface="Arial"/>
                <a:sym typeface="Arial"/>
              </a:rPr>
              <a:t>Plaintext is encrypted two letters at a time,according to the rules as shown. Note how you wrap from right side back to left, or from bottom back to top.</a:t>
            </a:r>
            <a:endParaRPr/>
          </a:p>
          <a:p>
            <a:pPr indent="-228600" lvl="1" marL="685800" rtl="0" algn="l">
              <a:lnSpc>
                <a:spcPct val="80000"/>
              </a:lnSpc>
              <a:spcBef>
                <a:spcPts val="400"/>
              </a:spcBef>
              <a:spcAft>
                <a:spcPts val="0"/>
              </a:spcAft>
              <a:buClr>
                <a:srgbClr val="000000"/>
              </a:buClr>
              <a:buSzPts val="1800"/>
              <a:buFont typeface="Arial"/>
              <a:buAutoNum type="arabicPeriod"/>
            </a:pPr>
            <a:r>
              <a:rPr lang="en-US">
                <a:solidFill>
                  <a:srgbClr val="000000"/>
                </a:solidFill>
                <a:latin typeface="Arial"/>
                <a:ea typeface="Arial"/>
                <a:cs typeface="Arial"/>
                <a:sym typeface="Arial"/>
              </a:rPr>
              <a:t> if a pair is a repeated letter, insert a filler like 'X',  eg. "balloon" encrypts as "ba lx lo on" </a:t>
            </a:r>
            <a:endParaRPr/>
          </a:p>
          <a:p>
            <a:pPr indent="-228600" lvl="1" marL="685800" rtl="0" algn="l">
              <a:lnSpc>
                <a:spcPct val="80000"/>
              </a:lnSpc>
              <a:spcBef>
                <a:spcPts val="400"/>
              </a:spcBef>
              <a:spcAft>
                <a:spcPts val="0"/>
              </a:spcAft>
              <a:buClr>
                <a:srgbClr val="000000"/>
              </a:buClr>
              <a:buSzPts val="1800"/>
              <a:buFont typeface="Arial"/>
              <a:buAutoNum type="arabicPeriod"/>
            </a:pPr>
            <a:r>
              <a:rPr lang="en-US">
                <a:solidFill>
                  <a:srgbClr val="000000"/>
                </a:solidFill>
                <a:latin typeface="Arial"/>
                <a:ea typeface="Arial"/>
                <a:cs typeface="Arial"/>
                <a:sym typeface="Arial"/>
              </a:rPr>
              <a:t> if both letters fall in the same row, replace each with letter to right (wrapping back to start from end),  eg. “ar" encrypts as "RM" </a:t>
            </a:r>
            <a:endParaRPr/>
          </a:p>
          <a:p>
            <a:pPr indent="-228600" lvl="1" marL="685800" rtl="0" algn="l">
              <a:lnSpc>
                <a:spcPct val="80000"/>
              </a:lnSpc>
              <a:spcBef>
                <a:spcPts val="400"/>
              </a:spcBef>
              <a:spcAft>
                <a:spcPts val="0"/>
              </a:spcAft>
              <a:buClr>
                <a:srgbClr val="000000"/>
              </a:buClr>
              <a:buSzPts val="1800"/>
              <a:buFont typeface="Arial"/>
              <a:buAutoNum type="arabicPeriod"/>
            </a:pPr>
            <a:r>
              <a:rPr lang="en-US">
                <a:solidFill>
                  <a:srgbClr val="000000"/>
                </a:solidFill>
                <a:latin typeface="Arial"/>
                <a:ea typeface="Arial"/>
                <a:cs typeface="Arial"/>
                <a:sym typeface="Arial"/>
              </a:rPr>
              <a:t> if both letters fall in the same column, replace each with the letter below it (again wrapping to top from bottom), eg. “mu" encrypts to "CM" </a:t>
            </a:r>
            <a:endParaRPr/>
          </a:p>
          <a:p>
            <a:pPr indent="-228600" lvl="1" marL="685800" rtl="0" algn="l">
              <a:lnSpc>
                <a:spcPct val="80000"/>
              </a:lnSpc>
              <a:spcBef>
                <a:spcPts val="400"/>
              </a:spcBef>
              <a:spcAft>
                <a:spcPts val="0"/>
              </a:spcAft>
              <a:buClr>
                <a:srgbClr val="000000"/>
              </a:buClr>
              <a:buSzPts val="1800"/>
              <a:buFont typeface="Arial"/>
              <a:buAutoNum type="arabicPeriod"/>
            </a:pPr>
            <a:r>
              <a:rPr lang="en-US">
                <a:solidFill>
                  <a:srgbClr val="000000"/>
                </a:solidFill>
                <a:latin typeface="Arial"/>
                <a:ea typeface="Arial"/>
                <a:cs typeface="Arial"/>
                <a:sym typeface="Arial"/>
              </a:rPr>
              <a:t> otherwise each letter is replaced by the one in its row in the column of the other letter of the pair, eg. “hs" encrypts to "BP", and “ea" to "IM" or "JM" (as desired) </a:t>
            </a:r>
            <a:endParaRPr/>
          </a:p>
          <a:p>
            <a:pPr indent="-227011" lvl="0" marL="228600" rtl="0" algn="l">
              <a:lnSpc>
                <a:spcPct val="100000"/>
              </a:lnSpc>
              <a:spcBef>
                <a:spcPts val="400"/>
              </a:spcBef>
              <a:spcAft>
                <a:spcPts val="0"/>
              </a:spcAft>
              <a:buSzPts val="1800"/>
              <a:buFont typeface="Arial"/>
              <a:buNone/>
            </a:pPr>
            <a:r>
              <a:rPr lang="en-US">
                <a:latin typeface="Arial"/>
                <a:ea typeface="Arial"/>
                <a:cs typeface="Arial"/>
                <a:sym typeface="Arial"/>
              </a:rPr>
              <a:t> Decrypting of course works exactly in reverse. Can see this by working the example pairs shown, backwards.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4" name="Google Shape;43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5" name="Google Shape;43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best-known multiple-letter encryption cipher is the Playfair, which treats digrams in the plaintext as single units and translates these units into ciphertext digrams. The Playfair algorithm is based on the use of a 5x5 matrix of letters constructed using a keyword.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45" name="Google Shape;44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6" name="Google Shape;44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a4e9967339_0_30: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SzPts val="2400"/>
              <a:buFont typeface="Arial"/>
              <a:buNone/>
            </a:pPr>
            <a:fld id="{00000000-1234-1234-1234-123412341234}" type="slidenum">
              <a:rPr lang="en-US"/>
              <a:t>‹#›</a:t>
            </a:fld>
            <a:endParaRPr sz="1400">
              <a:solidFill>
                <a:srgbClr val="000000"/>
              </a:solidFill>
            </a:endParaRPr>
          </a:p>
        </p:txBody>
      </p:sp>
      <p:sp>
        <p:nvSpPr>
          <p:cNvPr id="453" name="Google Shape;453;g2a4e9967339_0_3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4e9967339_0_30: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455" name="Google Shape;455;g2a4e9967339_0_30:notes"/>
          <p:cNvSpPr txBox="1"/>
          <p:nvPr>
            <p:ph idx="3"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1" name="Google Shape;46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2" name="Google Shape;46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The general name for this approach is a polyalphabetic substitution cipher. All these techniques have the following features in common: </a:t>
            </a:r>
            <a:endParaRPr/>
          </a:p>
          <a:p>
            <a:pPr indent="0" lvl="0" marL="0" rtl="0" algn="l">
              <a:lnSpc>
                <a:spcPct val="100000"/>
              </a:lnSpc>
              <a:spcBef>
                <a:spcPts val="400"/>
              </a:spcBef>
              <a:spcAft>
                <a:spcPts val="0"/>
              </a:spcAft>
              <a:buClr>
                <a:srgbClr val="000000"/>
              </a:buClr>
              <a:buSzPts val="1800"/>
              <a:buFont typeface="Arial"/>
              <a:buAutoNum type="arabicPeriod"/>
            </a:pPr>
            <a:r>
              <a:rPr lang="en-US">
                <a:latin typeface="Arial"/>
                <a:ea typeface="Arial"/>
                <a:cs typeface="Arial"/>
                <a:sym typeface="Arial"/>
              </a:rPr>
              <a:t> A set of related monoalphabetic substitution rules is used. </a:t>
            </a:r>
            <a:endParaRPr/>
          </a:p>
          <a:p>
            <a:pPr indent="0" lvl="0" marL="0" rtl="0" algn="l">
              <a:lnSpc>
                <a:spcPct val="100000"/>
              </a:lnSpc>
              <a:spcBef>
                <a:spcPts val="400"/>
              </a:spcBef>
              <a:spcAft>
                <a:spcPts val="0"/>
              </a:spcAft>
              <a:buClr>
                <a:srgbClr val="000000"/>
              </a:buClr>
              <a:buSzPts val="1800"/>
              <a:buFont typeface="Arial"/>
              <a:buAutoNum type="arabicPeriod"/>
            </a:pPr>
            <a:r>
              <a:rPr lang="en-US">
                <a:latin typeface="Arial"/>
                <a:ea typeface="Arial"/>
                <a:cs typeface="Arial"/>
                <a:sym typeface="Arial"/>
              </a:rPr>
              <a:t> A key determines which particular rule is chosen for a given transformation.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1" name="Google Shape;1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2" name="Google Shape;18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Briefly review some terminology used throughout the course.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8" name="Google Shape;46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9" name="Google Shape;46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each used in turn, as shown next.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75" name="Google Shape;47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6" name="Google Shape;47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Discuss this simple example from text Stallings section 2.2.</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2" name="Google Shape;48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3" name="Google Shape;48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Implementing polyalphabetic ciphers by hand can be very tedious. Various aids were devised to assist the process.</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The </a:t>
            </a:r>
            <a:r>
              <a:rPr i="1" lang="en-US">
                <a:solidFill>
                  <a:srgbClr val="000000"/>
                </a:solidFill>
                <a:latin typeface="Arial"/>
                <a:ea typeface="Arial"/>
                <a:cs typeface="Arial"/>
                <a:sym typeface="Arial"/>
              </a:rPr>
              <a:t>"Saint-Cyr Slide" </a:t>
            </a:r>
            <a:r>
              <a:rPr lang="en-US">
                <a:solidFill>
                  <a:srgbClr val="000000"/>
                </a:solidFill>
                <a:latin typeface="Arial"/>
                <a:ea typeface="Arial"/>
                <a:cs typeface="Arial"/>
                <a:sym typeface="Arial"/>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The </a:t>
            </a:r>
            <a:r>
              <a:rPr i="1" lang="en-US">
                <a:solidFill>
                  <a:srgbClr val="000000"/>
                </a:solidFill>
                <a:latin typeface="Arial"/>
                <a:ea typeface="Arial"/>
                <a:cs typeface="Arial"/>
                <a:sym typeface="Arial"/>
              </a:rPr>
              <a:t>Vigenère Tableau </a:t>
            </a:r>
            <a:r>
              <a:rPr lang="en-US">
                <a:solidFill>
                  <a:srgbClr val="000000"/>
                </a:solidFill>
                <a:latin typeface="Arial"/>
                <a:ea typeface="Arial"/>
                <a:cs typeface="Arial"/>
                <a:sym typeface="Arial"/>
              </a:rPr>
              <a:t>(given in Stallings 4/e as Table 2.3) is a complete set of forward shifted alphabet mappings.</a:t>
            </a:r>
            <a:endParaRPr/>
          </a:p>
          <a:p>
            <a:pPr indent="0" lvl="0" marL="0" rtl="0" algn="l">
              <a:lnSpc>
                <a:spcPct val="100000"/>
              </a:lnSpc>
              <a:spcBef>
                <a:spcPts val="0"/>
              </a:spcBef>
              <a:spcAft>
                <a:spcPts val="0"/>
              </a:spcAft>
              <a:buSzPts val="1400"/>
              <a:buNone/>
            </a:pPr>
            <a:r>
              <a:t/>
            </a:r>
            <a:endParaRPr>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89" name="Google Shape;4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0" name="Google Shape;49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Vigenère &amp; related polyalphabetic ciphers still do not completely obscure the underlying language characteristics. The strength of this cipher is that there are multiple ciphertext letters for each plaintext letter, one for each unique letter of the keyword. Thus, the letter frequency information is obscured. However, not all knowledge of the plaintext structure is lost. The key to breaking them is to identify the number of translation alphabets, and then attack each separately. If a monoalphabetic substitution is used, then the statistical properties of the ciphertext should be the same as that of the language of the plaintext. If, on the other hand, a Vigenère cipher is suspected, then progress depends on determining the length of the keyword.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96" name="Google Shape;49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7" name="Google Shape;497;p43: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03" name="Google Shape;50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4" name="Google Shape;504;p44: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0" name="Google Shape;51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1" name="Google Shape;51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7" name="Google Shape;51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8" name="Google Shape;51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24" name="Google Shape;52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5" name="Google Shape;52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Discuss this simple example from text Stallings section 2.2.</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1" name="Google Shape;53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2" name="Google Shape;53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Taking the polyalphabetic idea to the extreme, want as many different translation alphabets as letters in the message being sent. One way of doing this with a smallish key, is to use the Autokey cipher.</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9" name="Google Shape;18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Detail the five ingredients of the symmetric cipher model, shown in Stallings Figure 2.1:</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plaintext - original message</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encryption algorithm – performs substitutions/transformations on plaintext</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secret key – control exact substitutions/transformations used in encryption algorithm</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ciphertext - scrambled message</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decryption algorithm – inverse of encryption algorithm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38" name="Google Shape;53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9" name="Google Shape;539;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Taking the polyalphabetic idea to the extreme, want as many different translation alphabets as letters in the message being sent. One way of doing this with a smallish key, is to use the Autokey cipher.</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5" name="Google Shape;54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i="1" lang="en-US">
                <a:latin typeface="Arial"/>
                <a:ea typeface="Arial"/>
                <a:cs typeface="Arial"/>
                <a:sym typeface="Arial"/>
              </a:rPr>
              <a:t>c</a:t>
            </a:r>
            <a:r>
              <a:rPr baseline="-25000" i="1" lang="en-US">
                <a:latin typeface="Arial"/>
                <a:ea typeface="Arial"/>
                <a:cs typeface="Arial"/>
                <a:sym typeface="Arial"/>
              </a:rPr>
              <a:t>i</a:t>
            </a:r>
            <a:r>
              <a:rPr i="1" lang="en-US">
                <a:latin typeface="Arial"/>
                <a:ea typeface="Arial"/>
                <a:cs typeface="Arial"/>
                <a:sym typeface="Arial"/>
              </a:rPr>
              <a:t>  =  p</a:t>
            </a:r>
            <a:r>
              <a:rPr baseline="-25000" i="1" lang="en-US">
                <a:latin typeface="Arial"/>
                <a:ea typeface="Arial"/>
                <a:cs typeface="Arial"/>
                <a:sym typeface="Arial"/>
              </a:rPr>
              <a:t>i</a:t>
            </a:r>
            <a:r>
              <a:rPr i="1" lang="en-US">
                <a:latin typeface="Arial"/>
                <a:ea typeface="Arial"/>
                <a:cs typeface="Arial"/>
                <a:sym typeface="Arial"/>
              </a:rPr>
              <a:t> XOR  k</a:t>
            </a:r>
            <a:r>
              <a:rPr baseline="-25000" i="1" lang="en-US">
                <a:latin typeface="Arial"/>
                <a:ea typeface="Arial"/>
                <a:cs typeface="Arial"/>
                <a:sym typeface="Arial"/>
              </a:rPr>
              <a:t>i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endParaRPr/>
          </a:p>
        </p:txBody>
      </p:sp>
      <p:sp>
        <p:nvSpPr>
          <p:cNvPr id="546" name="Google Shape;546;p5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52" name="Google Shape;55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3" name="Google Shape;55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7011" lvl="0" marL="228600" rtl="0" algn="l">
              <a:lnSpc>
                <a:spcPct val="100000"/>
              </a:lnSpc>
              <a:spcBef>
                <a:spcPts val="0"/>
              </a:spcBef>
              <a:spcAft>
                <a:spcPts val="0"/>
              </a:spcAft>
              <a:buSzPts val="1800"/>
              <a:buFont typeface="Arial"/>
              <a:buNone/>
            </a:pPr>
            <a:r>
              <a:rPr lang="en-US">
                <a:latin typeface="Arial"/>
                <a:ea typeface="Arial"/>
                <a:cs typeface="Arial"/>
                <a:sym typeface="Arial"/>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endParaRPr/>
          </a:p>
          <a:p>
            <a:pPr indent="-227011" lvl="0" marL="228600" rtl="0" algn="l">
              <a:lnSpc>
                <a:spcPct val="100000"/>
              </a:lnSpc>
              <a:spcBef>
                <a:spcPts val="400"/>
              </a:spcBef>
              <a:spcAft>
                <a:spcPts val="0"/>
              </a:spcAft>
              <a:buSzPts val="1800"/>
              <a:buFont typeface="Arial"/>
              <a:buNone/>
            </a:pPr>
            <a:r>
              <a:rPr lang="en-US">
                <a:latin typeface="Arial"/>
                <a:ea typeface="Arial"/>
                <a:cs typeface="Arial"/>
                <a:sym typeface="Arial"/>
              </a:rPr>
              <a:t>The one-time pad offers complete security but, in practice, has two fundamental difficulties: </a:t>
            </a:r>
            <a:endParaRPr/>
          </a:p>
          <a:p>
            <a:pPr indent="-227012" lvl="0" marL="228600" rtl="0" algn="l">
              <a:lnSpc>
                <a:spcPct val="100000"/>
              </a:lnSpc>
              <a:spcBef>
                <a:spcPts val="400"/>
              </a:spcBef>
              <a:spcAft>
                <a:spcPts val="0"/>
              </a:spcAft>
              <a:buClr>
                <a:srgbClr val="000000"/>
              </a:buClr>
              <a:buSzPts val="1800"/>
              <a:buFont typeface="Arial"/>
              <a:buAutoNum type="arabicPeriod"/>
            </a:pPr>
            <a:r>
              <a:rPr lang="en-US">
                <a:latin typeface="Arial"/>
                <a:ea typeface="Arial"/>
                <a:cs typeface="Arial"/>
                <a:sym typeface="Arial"/>
              </a:rPr>
              <a:t>There is the practical problem of making large quantities of random keys. </a:t>
            </a:r>
            <a:endParaRPr/>
          </a:p>
          <a:p>
            <a:pPr indent="-227012" lvl="0" marL="228600" rtl="0" algn="l">
              <a:lnSpc>
                <a:spcPct val="100000"/>
              </a:lnSpc>
              <a:spcBef>
                <a:spcPts val="400"/>
              </a:spcBef>
              <a:spcAft>
                <a:spcPts val="0"/>
              </a:spcAft>
              <a:buClr>
                <a:srgbClr val="000000"/>
              </a:buClr>
              <a:buSzPts val="1800"/>
              <a:buFont typeface="Arial"/>
              <a:buAutoNum type="arabicPeriod"/>
            </a:pPr>
            <a:r>
              <a:rPr lang="en-US">
                <a:latin typeface="Arial"/>
                <a:ea typeface="Arial"/>
                <a:cs typeface="Arial"/>
                <a:sym typeface="Arial"/>
              </a:rPr>
              <a:t>And the problem of key distribution and protection, where for every message to be sent, a key of equal length is needed by both sender and receiver.</a:t>
            </a:r>
            <a:endParaRPr/>
          </a:p>
          <a:p>
            <a:pPr indent="-227011" lvl="0" marL="228600" rtl="0" algn="l">
              <a:lnSpc>
                <a:spcPct val="100000"/>
              </a:lnSpc>
              <a:spcBef>
                <a:spcPts val="400"/>
              </a:spcBef>
              <a:spcAft>
                <a:spcPts val="0"/>
              </a:spcAft>
              <a:buSzPts val="1800"/>
              <a:buFont typeface="Arial"/>
              <a:buNone/>
            </a:pPr>
            <a:r>
              <a:rPr lang="en-US">
                <a:latin typeface="Arial"/>
                <a:ea typeface="Arial"/>
                <a:cs typeface="Arial"/>
                <a:sym typeface="Arial"/>
              </a:rPr>
              <a:t>Because of these difficulties, the one-time pad is of limited utility, and is useful primarily for low-bandwidth channels requiring very high security. The one-time pad is the only cryptosystem that exhibits what is referred to as </a:t>
            </a:r>
            <a:r>
              <a:rPr i="1" lang="en-US">
                <a:latin typeface="Arial"/>
                <a:ea typeface="Arial"/>
                <a:cs typeface="Arial"/>
                <a:sym typeface="Arial"/>
              </a:rPr>
              <a:t>perfect secrecy.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59" name="Google Shape;55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0" name="Google Shape;56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form the second basic building block of ciphers. The core idea is to rearrange the order of basic units (letters/bytes/bits) without altering their actual values.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66" name="Google Shape;56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7" name="Google Shape;567;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simplest such cipher is the rail fence technique, in which the plaintext is written down as a sequence of diagonals and then read off as a sequence of rows.</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The example message is: "meet me after the toga party" with a rail fence of depth 2.</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This sort of thing would be trivial to cryptanalyze.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73" name="Google Shape;57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4" name="Google Shape;57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80" name="Google Shape;58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1" name="Google Shape;581;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7" name="Google Shape;61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8" name="Google Shape;61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24" name="Google Shape;62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5" name="Google Shape;625;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Have seen that ciphers based on just substitutions or transpositions are not secure, and can be attacked because they do not sufficient obscure the underlying language structure</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So consider using several ciphers in succession to make harder.</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A substitution followed by a transposition is known as a Product Cipher, and makes a new much more secure cipher, and forms the bridge to modern ciphers.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31" name="Google Shape;6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2" name="Google Shape;63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5" name="Google Shape;1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38" name="Google Shape;63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39" name="Google Shape;63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The next major advance in ciphers required use of mechanical cipher machines which enabled to use of complex varying substitutions.</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baseline="30000" lang="en-US">
                <a:solidFill>
                  <a:srgbClr val="000000"/>
                </a:solidFill>
                <a:latin typeface="Arial"/>
                <a:ea typeface="Arial"/>
                <a:cs typeface="Arial"/>
                <a:sym typeface="Arial"/>
              </a:rPr>
              <a:t>3</a:t>
            </a:r>
            <a:r>
              <a:rPr lang="en-US">
                <a:solidFill>
                  <a:srgbClr val="000000"/>
                </a:solidFill>
                <a:latin typeface="Arial"/>
                <a:ea typeface="Arial"/>
                <a:cs typeface="Arial"/>
                <a:sym typeface="Arial"/>
              </a:rPr>
              <a:t>=17576 alphabets used.</a:t>
            </a:r>
            <a:endParaRPr/>
          </a:p>
          <a:p>
            <a:pPr indent="0" lvl="0" marL="0" rtl="0" algn="l">
              <a:lnSpc>
                <a:spcPct val="100000"/>
              </a:lnSpc>
              <a:spcBef>
                <a:spcPts val="400"/>
              </a:spcBef>
              <a:spcAft>
                <a:spcPts val="0"/>
              </a:spcAft>
              <a:buClr>
                <a:srgbClr val="000000"/>
              </a:buClr>
              <a:buSzPts val="1800"/>
              <a:buFont typeface="Arial"/>
              <a:buNone/>
            </a:pPr>
            <a:r>
              <a:rPr lang="en-US">
                <a:solidFill>
                  <a:srgbClr val="000000"/>
                </a:solidFill>
                <a:latin typeface="Arial"/>
                <a:ea typeface="Arial"/>
                <a:cs typeface="Arial"/>
                <a:sym typeface="Arial"/>
              </a:rPr>
              <a:t>They were extensively used in world war 2, and the history of their use and analysis is one of the great stories from WW2.</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0: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45" name="Google Shape;64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46" name="Google Shape;64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This photo of an Allied </a:t>
            </a:r>
            <a:r>
              <a:rPr i="1" lang="en-US">
                <a:solidFill>
                  <a:srgbClr val="000000"/>
                </a:solidFill>
                <a:latin typeface="Arial"/>
                <a:ea typeface="Arial"/>
                <a:cs typeface="Arial"/>
                <a:sym typeface="Arial"/>
              </a:rPr>
              <a:t>Hagelin </a:t>
            </a:r>
            <a:r>
              <a:rPr lang="en-US">
                <a:solidFill>
                  <a:srgbClr val="000000"/>
                </a:solidFill>
                <a:latin typeface="Arial"/>
                <a:ea typeface="Arial"/>
                <a:cs typeface="Arial"/>
                <a:sym typeface="Arial"/>
              </a:rPr>
              <a:t>machine was taken by Lawrie Brown at Eurocrypt'93 in Norway. Note pen for scale, and the rotating cipher wheels near the front.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2" name="Google Shape;652;p61:notes"/>
          <p:cNvSpPr txBox="1"/>
          <p:nvPr>
            <p:ph idx="1" type="body"/>
          </p:nvPr>
        </p:nvSpPr>
        <p:spPr>
          <a:xfrm>
            <a:off x="685800" y="4343400"/>
            <a:ext cx="5486400" cy="425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Font typeface="Arial"/>
              <a:buNone/>
            </a:pPr>
            <a:r>
              <a:rPr lang="en-US">
                <a:latin typeface="Arial"/>
                <a:ea typeface="Arial"/>
                <a:cs typeface="Arial"/>
                <a:sym typeface="Arial"/>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endParaRPr/>
          </a:p>
          <a:p>
            <a:pPr indent="0" lvl="0" marL="0" rtl="0" algn="l">
              <a:lnSpc>
                <a:spcPct val="90000"/>
              </a:lnSpc>
              <a:spcBef>
                <a:spcPts val="400"/>
              </a:spcBef>
              <a:spcAft>
                <a:spcPts val="0"/>
              </a:spcAft>
              <a:buSzPts val="1800"/>
              <a:buFont typeface="Arial"/>
              <a:buNone/>
            </a:pPr>
            <a:r>
              <a:rPr lang="en-US">
                <a:latin typeface="Arial"/>
                <a:ea typeface="Arial"/>
                <a:cs typeface="Arial"/>
                <a:sym typeface="Arial"/>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endParaRPr/>
          </a:p>
        </p:txBody>
      </p:sp>
      <p:sp>
        <p:nvSpPr>
          <p:cNvPr id="653" name="Google Shape;653;p61: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2: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59" name="Google Shape;65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0" name="Google Shape;66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3: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66" name="Google Shape;66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7" name="Google Shape;66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For some centuries the Vigenère cipher was </a:t>
            </a:r>
            <a:r>
              <a:rPr i="1" lang="en-US">
                <a:latin typeface="Arial"/>
                <a:ea typeface="Arial"/>
                <a:cs typeface="Arial"/>
                <a:sym typeface="Arial"/>
              </a:rPr>
              <a:t>le chiffre indéchiffrable</a:t>
            </a:r>
            <a:r>
              <a:rPr lang="en-US">
                <a:latin typeface="Arial"/>
                <a:ea typeface="Arial"/>
                <a:cs typeface="Arial"/>
                <a:sym typeface="Arial"/>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The important is that if two identical sequences of plaintext letters occur at a distance that is an integer multiple of the keyword length, they will generate identical ciphertext sequences.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4: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73" name="Google Shape;67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4" name="Google Shape;67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Steganography is an alternative to encryption which hides the very existence of a message by some means. There are a large range of techniques for doing this.</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Steganography has a number of drawbacks when compared to encryption. It requires a lot of overhead to hide a relatively few bits of information.</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65: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80" name="Google Shape;68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1" name="Google Shape;681;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Chapter 2 summary.</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a4e96e5836_0_0:notes"/>
          <p:cNvSpPr txBox="1"/>
          <p:nvPr>
            <p:ph idx="12"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l">
              <a:spcBef>
                <a:spcPts val="0"/>
              </a:spcBef>
              <a:spcAft>
                <a:spcPts val="0"/>
              </a:spcAft>
              <a:buClr>
                <a:srgbClr val="000000"/>
              </a:buClr>
              <a:buSzPts val="2400"/>
              <a:buFont typeface="Arial"/>
              <a:buNone/>
            </a:pPr>
            <a:fld id="{00000000-1234-1234-1234-123412341234}" type="slidenum">
              <a:rPr lang="en-US"/>
              <a:t>‹#›</a:t>
            </a:fld>
            <a:endParaRPr sz="1400">
              <a:solidFill>
                <a:srgbClr val="000000"/>
              </a:solidFill>
            </a:endParaRPr>
          </a:p>
        </p:txBody>
      </p:sp>
      <p:sp>
        <p:nvSpPr>
          <p:cNvPr id="687" name="Google Shape;687;g2a4e96e5836_0_0:notes"/>
          <p:cNvSpPr/>
          <p:nvPr>
            <p:ph idx="2" type="sldImg"/>
          </p:nvPr>
        </p:nvSpPr>
        <p:spPr>
          <a:xfrm>
            <a:off x="1143000" y="685800"/>
            <a:ext cx="4570500" cy="34275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a4e96e5836_0_0:notes"/>
          <p:cNvSpPr txBox="1"/>
          <p:nvPr>
            <p:ph idx="1" type="body"/>
          </p:nvPr>
        </p:nvSpPr>
        <p:spPr>
          <a:xfrm>
            <a:off x="685800" y="4343400"/>
            <a:ext cx="5484900" cy="41133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689" name="Google Shape;689;g2a4e96e5836_0_0:notes"/>
          <p:cNvSpPr txBox="1"/>
          <p:nvPr>
            <p:ph idx="3" type="sldNum"/>
          </p:nvPr>
        </p:nvSpPr>
        <p:spPr>
          <a:xfrm>
            <a:off x="3884612" y="8685212"/>
            <a:ext cx="2970300" cy="4557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2" name="Google Shape;20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3" name="Google Shape;20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Times New Roman"/>
              <a:buNone/>
            </a:pPr>
            <a:r>
              <a:rPr lang="en-US">
                <a:latin typeface="Times New Roman"/>
                <a:ea typeface="Times New Roman"/>
                <a:cs typeface="Times New Roman"/>
                <a:sym typeface="Times New Roman"/>
              </a:rPr>
              <a:t>Cryptographic systems can be characterized along these three independent dimensions.</a:t>
            </a:r>
            <a:endParaRPr/>
          </a:p>
          <a:p>
            <a:pPr indent="0" lvl="0" marL="0" rtl="0" algn="l">
              <a:lnSpc>
                <a:spcPct val="100000"/>
              </a:lnSpc>
              <a:spcBef>
                <a:spcPts val="400"/>
              </a:spcBef>
              <a:spcAft>
                <a:spcPts val="0"/>
              </a:spcAft>
              <a:buClr>
                <a:srgbClr val="000000"/>
              </a:buClr>
              <a:buSzPts val="1800"/>
              <a:buFont typeface="Arial"/>
              <a:buAutoNum type="arabicPeriod"/>
            </a:pPr>
            <a:r>
              <a:rPr b="1" lang="en-US">
                <a:latin typeface="Arial"/>
                <a:ea typeface="Arial"/>
                <a:cs typeface="Arial"/>
                <a:sym typeface="Arial"/>
              </a:rPr>
              <a:t>The type of operations used for transforming plaintext to ciphertext</a:t>
            </a:r>
            <a:r>
              <a:rPr lang="en-US">
                <a:latin typeface="Arial"/>
                <a:ea typeface="Arial"/>
                <a:cs typeface="Arial"/>
                <a:sym typeface="Arial"/>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endParaRPr/>
          </a:p>
          <a:p>
            <a:pPr indent="0" lvl="0" marL="0" rtl="0" algn="l">
              <a:lnSpc>
                <a:spcPct val="100000"/>
              </a:lnSpc>
              <a:spcBef>
                <a:spcPts val="400"/>
              </a:spcBef>
              <a:spcAft>
                <a:spcPts val="0"/>
              </a:spcAft>
              <a:buClr>
                <a:srgbClr val="000000"/>
              </a:buClr>
              <a:buSzPts val="1800"/>
              <a:buFont typeface="Arial"/>
              <a:buAutoNum type="arabicPeriod"/>
            </a:pPr>
            <a:r>
              <a:rPr b="1" lang="en-US">
                <a:latin typeface="Arial"/>
                <a:ea typeface="Arial"/>
                <a:cs typeface="Arial"/>
                <a:sym typeface="Arial"/>
              </a:rPr>
              <a:t>The number of keys used</a:t>
            </a:r>
            <a:r>
              <a:rPr lang="en-US">
                <a:latin typeface="Arial"/>
                <a:ea typeface="Arial"/>
                <a:cs typeface="Arial"/>
                <a:sym typeface="Arial"/>
              </a:rPr>
              <a:t>. If both sender and receiver use the same key, the system is referred to as symmetric, single-key, secret-key, or conventional encryption. If the sender and receiver use different keys, the system is referred to as asymmetric, two-key, or public-key encryption.  </a:t>
            </a:r>
            <a:endParaRPr/>
          </a:p>
          <a:p>
            <a:pPr indent="0" lvl="0" marL="0" rtl="0" algn="l">
              <a:lnSpc>
                <a:spcPct val="100000"/>
              </a:lnSpc>
              <a:spcBef>
                <a:spcPts val="400"/>
              </a:spcBef>
              <a:spcAft>
                <a:spcPts val="0"/>
              </a:spcAft>
              <a:buClr>
                <a:srgbClr val="000000"/>
              </a:buClr>
              <a:buSzPts val="1800"/>
              <a:buFont typeface="Arial"/>
              <a:buAutoNum type="arabicPeriod"/>
            </a:pPr>
            <a:r>
              <a:rPr b="1" lang="en-US">
                <a:latin typeface="Arial"/>
                <a:ea typeface="Arial"/>
                <a:cs typeface="Arial"/>
                <a:sym typeface="Arial"/>
              </a:rPr>
              <a:t>The way in which the plaintext is processed</a:t>
            </a:r>
            <a:r>
              <a:rPr lang="en-US">
                <a:latin typeface="Arial"/>
                <a:ea typeface="Arial"/>
                <a:cs typeface="Arial"/>
                <a:sym typeface="Arial"/>
              </a:rPr>
              <a:t>. A block cipher processes the input one block of elements at a time, producing an output block for each input block. A stream cipher processes the input elements continuously, producing output one element at a time, as it goes along.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9" name="Google Shape;20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0" name="Google Shape;2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Typically objective is to recover the key in use rather then simply to recover the plaintext of a single ciphertext. There are two general approaches:</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a:t>
            </a:r>
            <a:r>
              <a:rPr b="1" lang="en-US">
                <a:latin typeface="Arial"/>
                <a:ea typeface="Arial"/>
                <a:cs typeface="Arial"/>
                <a:sym typeface="Arial"/>
              </a:rPr>
              <a:t>Cryptanalysis: </a:t>
            </a:r>
            <a:r>
              <a:rPr lang="en-US">
                <a:latin typeface="Arial"/>
                <a:ea typeface="Arial"/>
                <a:cs typeface="Arial"/>
                <a:sym typeface="Arial"/>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endParaRPr/>
          </a:p>
          <a:p>
            <a:pPr indent="0" lvl="0" marL="0" rtl="0" algn="l">
              <a:lnSpc>
                <a:spcPct val="100000"/>
              </a:lnSpc>
              <a:spcBef>
                <a:spcPts val="400"/>
              </a:spcBef>
              <a:spcAft>
                <a:spcPts val="0"/>
              </a:spcAft>
              <a:buClr>
                <a:srgbClr val="000000"/>
              </a:buClr>
              <a:buSzPts val="1800"/>
              <a:buFont typeface="Arial"/>
              <a:buChar char="•"/>
            </a:pPr>
            <a:r>
              <a:rPr lang="en-US">
                <a:latin typeface="Arial"/>
                <a:ea typeface="Arial"/>
                <a:cs typeface="Arial"/>
                <a:sym typeface="Arial"/>
              </a:rPr>
              <a:t> </a:t>
            </a:r>
            <a:r>
              <a:rPr b="1" lang="en-US">
                <a:latin typeface="Arial"/>
                <a:ea typeface="Arial"/>
                <a:cs typeface="Arial"/>
                <a:sym typeface="Arial"/>
              </a:rPr>
              <a:t>Brute-force attacks </a:t>
            </a:r>
            <a:r>
              <a:rPr lang="en-US">
                <a:latin typeface="Arial"/>
                <a:ea typeface="Arial"/>
                <a:cs typeface="Arial"/>
                <a:sym typeface="Arial"/>
              </a:rPr>
              <a:t>try every possible key on a piece of ciphertext until an intelligible translation into plaintext is obtained. On average,half of all possible keys must be tried to achieve success. </a:t>
            </a:r>
            <a:endParaRPr/>
          </a:p>
          <a:p>
            <a:pPr indent="0" lvl="0" marL="0" rtl="0" algn="l">
              <a:lnSpc>
                <a:spcPct val="100000"/>
              </a:lnSpc>
              <a:spcBef>
                <a:spcPts val="400"/>
              </a:spcBef>
              <a:spcAft>
                <a:spcPts val="0"/>
              </a:spcAft>
              <a:buSzPts val="1800"/>
              <a:buFont typeface="Arial"/>
              <a:buNone/>
            </a:pPr>
            <a:r>
              <a:rPr lang="en-US">
                <a:latin typeface="Arial"/>
                <a:ea typeface="Arial"/>
                <a:cs typeface="Arial"/>
                <a:sym typeface="Arial"/>
              </a:rPr>
              <a:t>If either type of attack succeeds in deducing the key, the effect is catastrophic: All future and past messages encrypted with that key are compromised.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nvSpPr>
        <p:spPr>
          <a:xfrm>
            <a:off x="3884612" y="8685212"/>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FFFFFF"/>
              </a:buClr>
              <a:buSzPts val="1200"/>
              <a:buFont typeface="Arial"/>
              <a:buNone/>
            </a:pPr>
            <a:fld id="{00000000-1234-1234-1234-123412341234}" type="slidenum">
              <a:rPr b="0" i="0" lang="en-US" sz="1200" u="none" cap="none" strike="noStrike">
                <a:solidFill>
                  <a:srgbClr val="FFFFFF"/>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6" name="Google Shape;2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6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9pPr>
          </a:lstStyle>
          <a:p/>
        </p:txBody>
      </p:sp>
      <p:sp>
        <p:nvSpPr>
          <p:cNvPr id="83" name="Google Shape;83;p6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9pPr>
          </a:lstStyle>
          <a:p/>
        </p:txBody>
      </p:sp>
      <p:sp>
        <p:nvSpPr>
          <p:cNvPr id="84" name="Google Shape;84;p67"/>
          <p:cNvSpPr txBox="1"/>
          <p:nvPr>
            <p:ph idx="12" type="sldNum"/>
          </p:nvPr>
        </p:nvSpPr>
        <p:spPr>
          <a:xfrm>
            <a:off x="6553200" y="6248400"/>
            <a:ext cx="2132100" cy="455700"/>
          </a:xfrm>
          <a:prstGeom prst="rect">
            <a:avLst/>
          </a:prstGeom>
          <a:noFill/>
          <a:ln>
            <a:noFill/>
          </a:ln>
        </p:spPr>
        <p:txBody>
          <a:bodyPr anchorCtr="0" anchor="t" bIns="46800" lIns="90000" spcFirstLastPara="1" rIns="90000" wrap="square" tIns="46800">
            <a:noAutofit/>
          </a:bodyPr>
          <a:lstStyle>
            <a:lvl1pPr indent="0" lvl="0"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6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9pPr>
          </a:lstStyle>
          <a:p/>
        </p:txBody>
      </p:sp>
      <p:sp>
        <p:nvSpPr>
          <p:cNvPr id="157" name="Google Shape;157;p6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9pPr>
          </a:lstStyle>
          <a:p/>
        </p:txBody>
      </p:sp>
      <p:sp>
        <p:nvSpPr>
          <p:cNvPr id="158" name="Google Shape;158;p69"/>
          <p:cNvSpPr txBox="1"/>
          <p:nvPr>
            <p:ph idx="12" type="sldNum"/>
          </p:nvPr>
        </p:nvSpPr>
        <p:spPr>
          <a:xfrm>
            <a:off x="6553200" y="6248400"/>
            <a:ext cx="2132100" cy="4587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200C"/>
        </a:solidFill>
      </p:bgPr>
    </p:bg>
    <p:spTree>
      <p:nvGrpSpPr>
        <p:cNvPr id="11" name="Shape 11"/>
        <p:cNvGrpSpPr/>
        <p:nvPr/>
      </p:nvGrpSpPr>
      <p:grpSpPr>
        <a:xfrm>
          <a:off x="0" y="0"/>
          <a:ext cx="0" cy="0"/>
          <a:chOff x="0" y="0"/>
          <a:chExt cx="0" cy="0"/>
        </a:xfrm>
      </p:grpSpPr>
      <p:grpSp>
        <p:nvGrpSpPr>
          <p:cNvPr id="12" name="Google Shape;12;p66"/>
          <p:cNvGrpSpPr/>
          <p:nvPr/>
        </p:nvGrpSpPr>
        <p:grpSpPr>
          <a:xfrm>
            <a:off x="5040313" y="2147483647"/>
            <a:ext cx="2147483545" cy="2147483562"/>
            <a:chOff x="0" y="0"/>
            <a:chExt cx="2147483545" cy="2147483562"/>
          </a:xfrm>
        </p:grpSpPr>
        <p:sp>
          <p:nvSpPr>
            <p:cNvPr id="13" name="Google Shape;13;p66"/>
            <p:cNvSpPr/>
            <p:nvPr/>
          </p:nvSpPr>
          <p:spPr>
            <a:xfrm>
              <a:off x="0" y="0"/>
              <a:ext cx="874" cy="32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14" name="Google Shape;14;p66"/>
            <p:cNvGrpSpPr/>
            <p:nvPr/>
          </p:nvGrpSpPr>
          <p:grpSpPr>
            <a:xfrm>
              <a:off x="428404" y="948365"/>
              <a:ext cx="2147055141" cy="2146535197"/>
              <a:chOff x="0" y="0"/>
              <a:chExt cx="2147483647" cy="2147483647"/>
            </a:xfrm>
          </p:grpSpPr>
          <p:grpSp>
            <p:nvGrpSpPr>
              <p:cNvPr id="15" name="Google Shape;15;p66"/>
              <p:cNvGrpSpPr/>
              <p:nvPr/>
            </p:nvGrpSpPr>
            <p:grpSpPr>
              <a:xfrm>
                <a:off x="868240714" y="1959598083"/>
                <a:ext cx="244355058" cy="187885563"/>
                <a:chOff x="3600450" y="6245225"/>
                <a:chExt cx="1012800" cy="598500"/>
              </a:xfrm>
            </p:grpSpPr>
            <p:sp>
              <p:nvSpPr>
                <p:cNvPr id="16" name="Google Shape;16;p66"/>
                <p:cNvSpPr/>
                <p:nvPr/>
              </p:nvSpPr>
              <p:spPr>
                <a:xfrm>
                  <a:off x="3600450" y="6245225"/>
                  <a:ext cx="1012800" cy="598500"/>
                </a:xfrm>
                <a:prstGeom prst="ellipse">
                  <a:avLst/>
                </a:prstGeom>
                <a:gradFill>
                  <a:gsLst>
                    <a:gs pos="0">
                      <a:srgbClr val="9966FF"/>
                    </a:gs>
                    <a:gs pos="100000">
                      <a:srgbClr val="865AE0"/>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7" name="Google Shape;17;p66"/>
                <p:cNvSpPr/>
                <p:nvPr/>
              </p:nvSpPr>
              <p:spPr>
                <a:xfrm>
                  <a:off x="3673475" y="6283325"/>
                  <a:ext cx="861900" cy="527100"/>
                </a:xfrm>
                <a:prstGeom prst="ellipse">
                  <a:avLst/>
                </a:prstGeom>
                <a:gradFill>
                  <a:gsLst>
                    <a:gs pos="0">
                      <a:srgbClr val="865AE0"/>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8" name="Google Shape;18;p66"/>
                <p:cNvSpPr/>
                <p:nvPr/>
              </p:nvSpPr>
              <p:spPr>
                <a:xfrm>
                  <a:off x="3716337" y="6316662"/>
                  <a:ext cx="795300" cy="474600"/>
                </a:xfrm>
                <a:prstGeom prst="ellipse">
                  <a:avLst/>
                </a:prstGeom>
                <a:gradFill>
                  <a:gsLst>
                    <a:gs pos="0">
                      <a:srgbClr val="9966FF"/>
                    </a:gs>
                    <a:gs pos="100000">
                      <a:srgbClr val="8B5DE8"/>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9" name="Google Shape;19;p66"/>
                <p:cNvSpPr/>
                <p:nvPr/>
              </p:nvSpPr>
              <p:spPr>
                <a:xfrm>
                  <a:off x="3759200" y="6345237"/>
                  <a:ext cx="705000" cy="4095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0" name="Google Shape;20;p66"/>
                <p:cNvSpPr/>
                <p:nvPr/>
              </p:nvSpPr>
              <p:spPr>
                <a:xfrm>
                  <a:off x="3786187" y="6357937"/>
                  <a:ext cx="655500" cy="3810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1" name="Google Shape;21;p66"/>
                <p:cNvSpPr/>
                <p:nvPr/>
              </p:nvSpPr>
              <p:spPr>
                <a:xfrm>
                  <a:off x="3868737" y="6391275"/>
                  <a:ext cx="485700" cy="3048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2" name="Google Shape;22;p66"/>
                <p:cNvSpPr/>
                <p:nvPr/>
              </p:nvSpPr>
              <p:spPr>
                <a:xfrm>
                  <a:off x="3930650" y="6438900"/>
                  <a:ext cx="360300" cy="214200"/>
                </a:xfrm>
                <a:prstGeom prst="ellipse">
                  <a:avLst/>
                </a:prstGeom>
                <a:gradFill>
                  <a:gsLst>
                    <a:gs pos="0">
                      <a:srgbClr val="8B5DE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3" name="Google Shape;23;p66"/>
                <p:cNvSpPr/>
                <p:nvPr/>
              </p:nvSpPr>
              <p:spPr>
                <a:xfrm>
                  <a:off x="4035425" y="6503987"/>
                  <a:ext cx="142800" cy="95400"/>
                </a:xfrm>
                <a:prstGeom prst="ellipse">
                  <a:avLst/>
                </a:pr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sp>
            <p:nvSpPr>
              <p:cNvPr id="24" name="Google Shape;24;p66"/>
              <p:cNvSpPr/>
              <p:nvPr/>
            </p:nvSpPr>
            <p:spPr>
              <a:xfrm>
                <a:off x="460819" y="246745"/>
                <a:ext cx="128346" cy="102631"/>
              </a:xfrm>
              <a:prstGeom prst="ellipse">
                <a:avLst/>
              </a:prstGeom>
              <a:gradFill>
                <a:gsLst>
                  <a:gs pos="0">
                    <a:srgbClr val="8B5DE8"/>
                  </a:gs>
                  <a:gs pos="100000">
                    <a:srgbClr val="99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5" name="Google Shape;25;p66"/>
              <p:cNvSpPr/>
              <p:nvPr/>
            </p:nvSpPr>
            <p:spPr>
              <a:xfrm>
                <a:off x="470470" y="256163"/>
                <a:ext cx="109060" cy="86316"/>
              </a:xfrm>
              <a:prstGeom prst="ellipse">
                <a:avLst/>
              </a:pr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6" name="Google Shape;26;p66"/>
              <p:cNvSpPr/>
              <p:nvPr/>
            </p:nvSpPr>
            <p:spPr>
              <a:xfrm>
                <a:off x="483981" y="266209"/>
                <a:ext cx="82980" cy="64959"/>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7" name="Google Shape;27;p66"/>
              <p:cNvSpPr/>
              <p:nvPr/>
            </p:nvSpPr>
            <p:spPr>
              <a:xfrm>
                <a:off x="493632" y="273743"/>
                <a:ext cx="63192" cy="49891"/>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8" name="Google Shape;28;p66"/>
              <p:cNvSpPr/>
              <p:nvPr/>
            </p:nvSpPr>
            <p:spPr>
              <a:xfrm>
                <a:off x="501835" y="281905"/>
                <a:ext cx="46323" cy="33576"/>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29" name="Google Shape;29;p66"/>
              <p:cNvSpPr/>
              <p:nvPr/>
            </p:nvSpPr>
            <p:spPr>
              <a:xfrm>
                <a:off x="434039" y="216922"/>
                <a:ext cx="92405" cy="5054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0" name="Google Shape;30;p66"/>
              <p:cNvSpPr/>
              <p:nvPr/>
            </p:nvSpPr>
            <p:spPr>
              <a:xfrm>
                <a:off x="462991" y="359759"/>
                <a:ext cx="107122" cy="20718"/>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9966FF"/>
                  </a:gs>
                  <a:gs pos="100000">
                    <a:srgbClr val="8256D8"/>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1" name="Google Shape;31;p66"/>
              <p:cNvSpPr/>
              <p:nvPr/>
            </p:nvSpPr>
            <p:spPr>
              <a:xfrm>
                <a:off x="422458" y="276882"/>
                <a:ext cx="21472" cy="67807"/>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2" name="Google Shape;32;p66"/>
              <p:cNvSpPr/>
              <p:nvPr/>
            </p:nvSpPr>
            <p:spPr>
              <a:xfrm>
                <a:off x="432591" y="226340"/>
                <a:ext cx="180950" cy="144719"/>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3" name="Google Shape;33;p66"/>
              <p:cNvSpPr/>
              <p:nvPr/>
            </p:nvSpPr>
            <p:spPr>
              <a:xfrm>
                <a:off x="545504" y="218806"/>
                <a:ext cx="23161" cy="9416"/>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865AE0"/>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4" name="Google Shape;34;p66"/>
              <p:cNvSpPr/>
              <p:nvPr/>
            </p:nvSpPr>
            <p:spPr>
              <a:xfrm>
                <a:off x="578799" y="322088"/>
                <a:ext cx="43428" cy="41437"/>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865AE0"/>
                  </a:gs>
                  <a:gs pos="100000">
                    <a:srgbClr val="9966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5" name="Google Shape;35;p66"/>
              <p:cNvSpPr/>
              <p:nvPr/>
            </p:nvSpPr>
            <p:spPr>
              <a:xfrm>
                <a:off x="195184" y="250513"/>
                <a:ext cx="108328" cy="58389"/>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6" name="Google Shape;36;p66"/>
              <p:cNvSpPr/>
              <p:nvPr/>
            </p:nvSpPr>
            <p:spPr>
              <a:xfrm>
                <a:off x="88303" y="259930"/>
                <a:ext cx="215210" cy="145033"/>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256D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7" name="Google Shape;37;p66"/>
              <p:cNvSpPr/>
              <p:nvPr/>
            </p:nvSpPr>
            <p:spPr>
              <a:xfrm>
                <a:off x="73827" y="252396"/>
                <a:ext cx="98195" cy="152567"/>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8" name="Google Shape;38;p66"/>
              <p:cNvSpPr/>
              <p:nvPr/>
            </p:nvSpPr>
            <p:spPr>
              <a:xfrm>
                <a:off x="292174" y="320204"/>
                <a:ext cx="26056" cy="79108"/>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rgbClr val="7D54D1"/>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39" name="Google Shape;39;p66"/>
              <p:cNvSpPr/>
              <p:nvPr/>
            </p:nvSpPr>
            <p:spPr>
              <a:xfrm>
                <a:off x="70449" y="207504"/>
                <a:ext cx="201457" cy="47088"/>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0" name="Google Shape;40;p66"/>
              <p:cNvSpPr/>
              <p:nvPr/>
            </p:nvSpPr>
            <p:spPr>
              <a:xfrm>
                <a:off x="21955" y="260244"/>
                <a:ext cx="41256" cy="144719"/>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1" name="Google Shape;41;p66"/>
              <p:cNvSpPr/>
              <p:nvPr/>
            </p:nvSpPr>
            <p:spPr>
              <a:xfrm>
                <a:off x="283488" y="228224"/>
                <a:ext cx="86856" cy="176740"/>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2" name="Google Shape;42;p66"/>
              <p:cNvSpPr/>
              <p:nvPr/>
            </p:nvSpPr>
            <p:spPr>
              <a:xfrm>
                <a:off x="130766" y="190552"/>
                <a:ext cx="260085" cy="133418"/>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3" name="Google Shape;43;p66"/>
              <p:cNvSpPr/>
              <p:nvPr/>
            </p:nvSpPr>
            <p:spPr>
              <a:xfrm>
                <a:off x="368655" y="331506"/>
                <a:ext cx="23644" cy="73458"/>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4" name="Google Shape;44;p66"/>
              <p:cNvSpPr/>
              <p:nvPr/>
            </p:nvSpPr>
            <p:spPr>
              <a:xfrm>
                <a:off x="0" y="203737"/>
                <a:ext cx="116049" cy="201226"/>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5" name="Google Shape;45;p66"/>
              <p:cNvSpPr/>
              <p:nvPr/>
            </p:nvSpPr>
            <p:spPr>
              <a:xfrm>
                <a:off x="584831" y="118663"/>
                <a:ext cx="289761" cy="229480"/>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6" name="Google Shape;46;p66"/>
              <p:cNvSpPr/>
              <p:nvPr/>
            </p:nvSpPr>
            <p:spPr>
              <a:xfrm>
                <a:off x="567459" y="107362"/>
                <a:ext cx="131249" cy="231363"/>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7" name="Google Shape;47;p66"/>
              <p:cNvSpPr/>
              <p:nvPr/>
            </p:nvSpPr>
            <p:spPr>
              <a:xfrm>
                <a:off x="727661" y="105478"/>
                <a:ext cx="146931" cy="79108"/>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966FF"/>
                  </a:gs>
                  <a:gs pos="100000">
                    <a:srgbClr val="9F6F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8" name="Google Shape;48;p66"/>
              <p:cNvSpPr/>
              <p:nvPr/>
            </p:nvSpPr>
            <p:spPr>
              <a:xfrm>
                <a:off x="837196" y="308589"/>
                <a:ext cx="17371" cy="16951"/>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49" name="Google Shape;49;p66"/>
              <p:cNvSpPr/>
              <p:nvPr/>
            </p:nvSpPr>
            <p:spPr>
              <a:xfrm>
                <a:off x="658417" y="329308"/>
                <a:ext cx="170093" cy="33903"/>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0" name="Google Shape;50;p66"/>
              <p:cNvSpPr/>
              <p:nvPr/>
            </p:nvSpPr>
            <p:spPr>
              <a:xfrm>
                <a:off x="858910" y="197773"/>
                <a:ext cx="34501" cy="107048"/>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1" name="Google Shape;51;p66"/>
              <p:cNvSpPr/>
              <p:nvPr/>
            </p:nvSpPr>
            <p:spPr>
              <a:xfrm>
                <a:off x="792561" y="188355"/>
                <a:ext cx="20025" cy="28252"/>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2" name="Google Shape;52;p66"/>
              <p:cNvSpPr/>
              <p:nvPr/>
            </p:nvSpPr>
            <p:spPr>
              <a:xfrm>
                <a:off x="643941" y="165752"/>
                <a:ext cx="172988" cy="13530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rgbClr val="9463F7"/>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3" name="Google Shape;53;p66"/>
              <p:cNvSpPr/>
              <p:nvPr/>
            </p:nvSpPr>
            <p:spPr>
              <a:xfrm>
                <a:off x="620779" y="152567"/>
                <a:ext cx="219311" cy="167322"/>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966FF"/>
                  </a:gs>
                  <a:gs pos="100000">
                    <a:srgbClr val="9C6B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4" name="Google Shape;54;p66"/>
              <p:cNvSpPr/>
              <p:nvPr/>
            </p:nvSpPr>
            <p:spPr>
              <a:xfrm>
                <a:off x="672652" y="146917"/>
                <a:ext cx="88062" cy="20718"/>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5" name="Google Shape;55;p66"/>
              <p:cNvSpPr/>
              <p:nvPr/>
            </p:nvSpPr>
            <p:spPr>
              <a:xfrm>
                <a:off x="648284" y="167636"/>
                <a:ext cx="15923" cy="15067"/>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6" name="Google Shape;56;p66"/>
              <p:cNvSpPr/>
              <p:nvPr/>
            </p:nvSpPr>
            <p:spPr>
              <a:xfrm>
                <a:off x="845399" y="50855"/>
                <a:ext cx="92405" cy="3013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7" name="Google Shape;57;p66"/>
              <p:cNvSpPr/>
              <p:nvPr/>
            </p:nvSpPr>
            <p:spPr>
              <a:xfrm>
                <a:off x="853843" y="0"/>
                <a:ext cx="62246" cy="16951"/>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8" name="Google Shape;58;p66"/>
              <p:cNvSpPr/>
              <p:nvPr/>
            </p:nvSpPr>
            <p:spPr>
              <a:xfrm>
                <a:off x="933461" y="13183"/>
                <a:ext cx="14476" cy="48971"/>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59" name="Google Shape;59;p66"/>
              <p:cNvSpPr/>
              <p:nvPr/>
            </p:nvSpPr>
            <p:spPr>
              <a:xfrm>
                <a:off x="868319" y="69690"/>
                <a:ext cx="46323" cy="5649"/>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0" name="Google Shape;60;p66"/>
              <p:cNvSpPr/>
              <p:nvPr/>
            </p:nvSpPr>
            <p:spPr>
              <a:xfrm>
                <a:off x="851189" y="5649"/>
                <a:ext cx="38843" cy="58389"/>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1" name="Google Shape;61;p66"/>
              <p:cNvSpPr/>
              <p:nvPr/>
            </p:nvSpPr>
            <p:spPr>
              <a:xfrm>
                <a:off x="895824" y="5649"/>
                <a:ext cx="44875" cy="65923"/>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2" name="Google Shape;62;p66"/>
              <p:cNvSpPr/>
              <p:nvPr/>
            </p:nvSpPr>
            <p:spPr>
              <a:xfrm>
                <a:off x="861081" y="10672"/>
                <a:ext cx="72138" cy="58389"/>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3" name="Google Shape;63;p66"/>
              <p:cNvSpPr/>
              <p:nvPr/>
            </p:nvSpPr>
            <p:spPr>
              <a:xfrm>
                <a:off x="514863" y="290067"/>
                <a:ext cx="20289" cy="16609"/>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64" name="Google Shape;64;p66"/>
              <p:cNvGrpSpPr/>
              <p:nvPr/>
            </p:nvGrpSpPr>
            <p:grpSpPr>
              <a:xfrm>
                <a:off x="1740739812" y="1797132793"/>
                <a:ext cx="198393699" cy="158972847"/>
                <a:chOff x="7216775" y="5727700"/>
                <a:chExt cx="822300" cy="506400"/>
              </a:xfrm>
            </p:grpSpPr>
            <p:sp>
              <p:nvSpPr>
                <p:cNvPr id="65" name="Google Shape;65;p66"/>
                <p:cNvSpPr/>
                <p:nvPr/>
              </p:nvSpPr>
              <p:spPr>
                <a:xfrm>
                  <a:off x="7216775" y="5727700"/>
                  <a:ext cx="822300" cy="506400"/>
                </a:xfrm>
                <a:prstGeom prst="ellipse">
                  <a:avLst/>
                </a:prstGeom>
                <a:gradFill>
                  <a:gsLst>
                    <a:gs pos="0">
                      <a:srgbClr val="9966FF"/>
                    </a:gs>
                    <a:gs pos="100000">
                      <a:srgbClr val="9060F0"/>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6" name="Google Shape;66;p66"/>
                <p:cNvSpPr/>
                <p:nvPr/>
              </p:nvSpPr>
              <p:spPr>
                <a:xfrm>
                  <a:off x="7267575" y="5762625"/>
                  <a:ext cx="708000" cy="430200"/>
                </a:xfrm>
                <a:prstGeom prst="ellipse">
                  <a:avLst/>
                </a:pr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7" name="Google Shape;67;p66"/>
                <p:cNvSpPr/>
                <p:nvPr/>
              </p:nvSpPr>
              <p:spPr>
                <a:xfrm>
                  <a:off x="7318375" y="5794375"/>
                  <a:ext cx="612900" cy="3699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8" name="Google Shape;68;p66"/>
                <p:cNvSpPr/>
                <p:nvPr/>
              </p:nvSpPr>
              <p:spPr>
                <a:xfrm>
                  <a:off x="7388225" y="5838825"/>
                  <a:ext cx="473100" cy="2811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69" name="Google Shape;69;p66"/>
                <p:cNvSpPr/>
                <p:nvPr/>
              </p:nvSpPr>
              <p:spPr>
                <a:xfrm>
                  <a:off x="7445375" y="5870575"/>
                  <a:ext cx="352500" cy="2208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0" name="Google Shape;70;p66"/>
                <p:cNvSpPr/>
                <p:nvPr/>
              </p:nvSpPr>
              <p:spPr>
                <a:xfrm>
                  <a:off x="7521575" y="5918200"/>
                  <a:ext cx="200100" cy="12870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grpSp>
            <p:nvGrpSpPr>
              <p:cNvPr id="71" name="Google Shape;71;p66"/>
              <p:cNvGrpSpPr/>
              <p:nvPr/>
            </p:nvGrpSpPr>
            <p:grpSpPr>
              <a:xfrm>
                <a:off x="2060555160" y="1536486823"/>
                <a:ext cx="86928486" cy="65830422"/>
                <a:chOff x="8542337" y="4897437"/>
                <a:chExt cx="360300" cy="209700"/>
              </a:xfrm>
            </p:grpSpPr>
            <p:sp>
              <p:nvSpPr>
                <p:cNvPr id="72" name="Google Shape;72;p66"/>
                <p:cNvSpPr/>
                <p:nvPr/>
              </p:nvSpPr>
              <p:spPr>
                <a:xfrm>
                  <a:off x="8542337" y="4897437"/>
                  <a:ext cx="360300" cy="20970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3" name="Google Shape;73;p66"/>
                <p:cNvSpPr/>
                <p:nvPr/>
              </p:nvSpPr>
              <p:spPr>
                <a:xfrm>
                  <a:off x="8577262" y="4919662"/>
                  <a:ext cx="288900" cy="16200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4" name="Google Shape;74;p66"/>
                <p:cNvSpPr/>
                <p:nvPr/>
              </p:nvSpPr>
              <p:spPr>
                <a:xfrm>
                  <a:off x="8621712" y="4935537"/>
                  <a:ext cx="198300" cy="13020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5" name="Google Shape;75;p66"/>
                <p:cNvSpPr/>
                <p:nvPr/>
              </p:nvSpPr>
              <p:spPr>
                <a:xfrm>
                  <a:off x="8664575" y="4960937"/>
                  <a:ext cx="115800" cy="7470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grpSp>
      </p:grpSp>
      <p:sp>
        <p:nvSpPr>
          <p:cNvPr id="76" name="Google Shape;76;p66"/>
          <p:cNvSpPr txBox="1"/>
          <p:nvPr>
            <p:ph type="title"/>
          </p:nvPr>
        </p:nvSpPr>
        <p:spPr>
          <a:xfrm>
            <a:off x="457200" y="130175"/>
            <a:ext cx="8228100" cy="1433400"/>
          </a:xfrm>
          <a:prstGeom prst="rect">
            <a:avLst/>
          </a:prstGeom>
          <a:noFill/>
          <a:ln>
            <a:noFill/>
          </a:ln>
        </p:spPr>
        <p:txBody>
          <a:bodyPr anchorCtr="1"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9pPr>
          </a:lstStyle>
          <a:p/>
        </p:txBody>
      </p:sp>
      <p:sp>
        <p:nvSpPr>
          <p:cNvPr id="77" name="Google Shape;77;p66"/>
          <p:cNvSpPr txBox="1"/>
          <p:nvPr>
            <p:ph idx="1" type="body"/>
          </p:nvPr>
        </p:nvSpPr>
        <p:spPr>
          <a:xfrm>
            <a:off x="457200" y="1676400"/>
            <a:ext cx="8228100" cy="44529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FFFFFF"/>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9pPr>
          </a:lstStyle>
          <a:p/>
        </p:txBody>
      </p:sp>
      <p:sp>
        <p:nvSpPr>
          <p:cNvPr id="78" name="Google Shape;78;p66"/>
          <p:cNvSpPr/>
          <p:nvPr/>
        </p:nvSpPr>
        <p:spPr>
          <a:xfrm>
            <a:off x="457200" y="6248400"/>
            <a:ext cx="2133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79" name="Google Shape;79;p66"/>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80" name="Google Shape;80;p66"/>
          <p:cNvSpPr txBox="1"/>
          <p:nvPr>
            <p:ph idx="12" type="sldNum"/>
          </p:nvPr>
        </p:nvSpPr>
        <p:spPr>
          <a:xfrm>
            <a:off x="6553200" y="6248400"/>
            <a:ext cx="2132100" cy="455700"/>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000"/>
              <a:buFont typeface="Times New Roman"/>
              <a:buNone/>
              <a:defRPr b="0" i="0" sz="10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5200C"/>
        </a:solidFill>
      </p:bgPr>
    </p:bg>
    <p:spTree>
      <p:nvGrpSpPr>
        <p:cNvPr id="85" name="Shape 85"/>
        <p:cNvGrpSpPr/>
        <p:nvPr/>
      </p:nvGrpSpPr>
      <p:grpSpPr>
        <a:xfrm>
          <a:off x="0" y="0"/>
          <a:ext cx="0" cy="0"/>
          <a:chOff x="0" y="0"/>
          <a:chExt cx="0" cy="0"/>
        </a:xfrm>
      </p:grpSpPr>
      <p:grpSp>
        <p:nvGrpSpPr>
          <p:cNvPr id="86" name="Google Shape;86;p68"/>
          <p:cNvGrpSpPr/>
          <p:nvPr/>
        </p:nvGrpSpPr>
        <p:grpSpPr>
          <a:xfrm>
            <a:off x="5040313" y="2147483647"/>
            <a:ext cx="2147483545" cy="2147483562"/>
            <a:chOff x="0" y="0"/>
            <a:chExt cx="2147483545" cy="2147483562"/>
          </a:xfrm>
        </p:grpSpPr>
        <p:sp>
          <p:nvSpPr>
            <p:cNvPr id="87" name="Google Shape;87;p68"/>
            <p:cNvSpPr/>
            <p:nvPr/>
          </p:nvSpPr>
          <p:spPr>
            <a:xfrm>
              <a:off x="0" y="0"/>
              <a:ext cx="874" cy="32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88" name="Google Shape;88;p68"/>
            <p:cNvGrpSpPr/>
            <p:nvPr/>
          </p:nvGrpSpPr>
          <p:grpSpPr>
            <a:xfrm>
              <a:off x="428404" y="948365"/>
              <a:ext cx="2147055141" cy="2146535197"/>
              <a:chOff x="0" y="0"/>
              <a:chExt cx="2147483647" cy="2147483647"/>
            </a:xfrm>
          </p:grpSpPr>
          <p:grpSp>
            <p:nvGrpSpPr>
              <p:cNvPr id="89" name="Google Shape;89;p68"/>
              <p:cNvGrpSpPr/>
              <p:nvPr/>
            </p:nvGrpSpPr>
            <p:grpSpPr>
              <a:xfrm>
                <a:off x="868240714" y="1959598083"/>
                <a:ext cx="244355058" cy="187885563"/>
                <a:chOff x="3600450" y="6245225"/>
                <a:chExt cx="1012800" cy="598500"/>
              </a:xfrm>
            </p:grpSpPr>
            <p:sp>
              <p:nvSpPr>
                <p:cNvPr id="90" name="Google Shape;90;p68"/>
                <p:cNvSpPr/>
                <p:nvPr/>
              </p:nvSpPr>
              <p:spPr>
                <a:xfrm>
                  <a:off x="3600450" y="6245225"/>
                  <a:ext cx="1012800" cy="598500"/>
                </a:xfrm>
                <a:prstGeom prst="ellipse">
                  <a:avLst/>
                </a:prstGeom>
                <a:gradFill>
                  <a:gsLst>
                    <a:gs pos="0">
                      <a:srgbClr val="9966FF"/>
                    </a:gs>
                    <a:gs pos="100000">
                      <a:srgbClr val="865AE0"/>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1" name="Google Shape;91;p68"/>
                <p:cNvSpPr/>
                <p:nvPr/>
              </p:nvSpPr>
              <p:spPr>
                <a:xfrm>
                  <a:off x="3673475" y="6283325"/>
                  <a:ext cx="861900" cy="527100"/>
                </a:xfrm>
                <a:prstGeom prst="ellipse">
                  <a:avLst/>
                </a:prstGeom>
                <a:gradFill>
                  <a:gsLst>
                    <a:gs pos="0">
                      <a:srgbClr val="865AE0"/>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2" name="Google Shape;92;p68"/>
                <p:cNvSpPr/>
                <p:nvPr/>
              </p:nvSpPr>
              <p:spPr>
                <a:xfrm>
                  <a:off x="3716337" y="6316662"/>
                  <a:ext cx="795300" cy="474600"/>
                </a:xfrm>
                <a:prstGeom prst="ellipse">
                  <a:avLst/>
                </a:prstGeom>
                <a:gradFill>
                  <a:gsLst>
                    <a:gs pos="0">
                      <a:srgbClr val="9966FF"/>
                    </a:gs>
                    <a:gs pos="100000">
                      <a:srgbClr val="8B5DE8"/>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3" name="Google Shape;93;p68"/>
                <p:cNvSpPr/>
                <p:nvPr/>
              </p:nvSpPr>
              <p:spPr>
                <a:xfrm>
                  <a:off x="3759200" y="6345237"/>
                  <a:ext cx="705000" cy="4095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4" name="Google Shape;94;p68"/>
                <p:cNvSpPr/>
                <p:nvPr/>
              </p:nvSpPr>
              <p:spPr>
                <a:xfrm>
                  <a:off x="3786187" y="6357937"/>
                  <a:ext cx="655500" cy="3810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5" name="Google Shape;95;p68"/>
                <p:cNvSpPr/>
                <p:nvPr/>
              </p:nvSpPr>
              <p:spPr>
                <a:xfrm>
                  <a:off x="3868737" y="6391275"/>
                  <a:ext cx="485700" cy="304800"/>
                </a:xfrm>
                <a:prstGeom prst="ellipse">
                  <a:avLst/>
                </a:prstGeom>
                <a:gradFill>
                  <a:gsLst>
                    <a:gs pos="0">
                      <a:srgbClr val="9966FF"/>
                    </a:gs>
                    <a:gs pos="100000">
                      <a:srgbClr val="865AE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6" name="Google Shape;96;p68"/>
                <p:cNvSpPr/>
                <p:nvPr/>
              </p:nvSpPr>
              <p:spPr>
                <a:xfrm>
                  <a:off x="3930650" y="6438900"/>
                  <a:ext cx="360300" cy="214200"/>
                </a:xfrm>
                <a:prstGeom prst="ellipse">
                  <a:avLst/>
                </a:prstGeom>
                <a:gradFill>
                  <a:gsLst>
                    <a:gs pos="0">
                      <a:srgbClr val="8B5DE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7" name="Google Shape;97;p68"/>
                <p:cNvSpPr/>
                <p:nvPr/>
              </p:nvSpPr>
              <p:spPr>
                <a:xfrm>
                  <a:off x="4035425" y="6503987"/>
                  <a:ext cx="142800" cy="95400"/>
                </a:xfrm>
                <a:prstGeom prst="ellipse">
                  <a:avLst/>
                </a:pr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sp>
            <p:nvSpPr>
              <p:cNvPr id="98" name="Google Shape;98;p68"/>
              <p:cNvSpPr/>
              <p:nvPr/>
            </p:nvSpPr>
            <p:spPr>
              <a:xfrm>
                <a:off x="460819" y="246745"/>
                <a:ext cx="128346" cy="102631"/>
              </a:xfrm>
              <a:prstGeom prst="ellipse">
                <a:avLst/>
              </a:prstGeom>
              <a:gradFill>
                <a:gsLst>
                  <a:gs pos="0">
                    <a:srgbClr val="8B5DE8"/>
                  </a:gs>
                  <a:gs pos="100000">
                    <a:srgbClr val="9966FF"/>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9" name="Google Shape;99;p68"/>
              <p:cNvSpPr/>
              <p:nvPr/>
            </p:nvSpPr>
            <p:spPr>
              <a:xfrm>
                <a:off x="470470" y="256163"/>
                <a:ext cx="109060" cy="86316"/>
              </a:xfrm>
              <a:prstGeom prst="ellipse">
                <a:avLst/>
              </a:pr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0" name="Google Shape;100;p68"/>
              <p:cNvSpPr/>
              <p:nvPr/>
            </p:nvSpPr>
            <p:spPr>
              <a:xfrm>
                <a:off x="483981" y="266209"/>
                <a:ext cx="82980" cy="64959"/>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1" name="Google Shape;101;p68"/>
              <p:cNvSpPr/>
              <p:nvPr/>
            </p:nvSpPr>
            <p:spPr>
              <a:xfrm>
                <a:off x="493632" y="273743"/>
                <a:ext cx="63192" cy="49891"/>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2" name="Google Shape;102;p68"/>
              <p:cNvSpPr/>
              <p:nvPr/>
            </p:nvSpPr>
            <p:spPr>
              <a:xfrm>
                <a:off x="501835" y="281905"/>
                <a:ext cx="46323" cy="33576"/>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3" name="Google Shape;103;p68"/>
              <p:cNvSpPr/>
              <p:nvPr/>
            </p:nvSpPr>
            <p:spPr>
              <a:xfrm>
                <a:off x="434039" y="216922"/>
                <a:ext cx="92405" cy="5054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4" name="Google Shape;104;p68"/>
              <p:cNvSpPr/>
              <p:nvPr/>
            </p:nvSpPr>
            <p:spPr>
              <a:xfrm>
                <a:off x="462991" y="359759"/>
                <a:ext cx="107122" cy="20718"/>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9966FF"/>
                  </a:gs>
                  <a:gs pos="100000">
                    <a:srgbClr val="8256D8"/>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5" name="Google Shape;105;p68"/>
              <p:cNvSpPr/>
              <p:nvPr/>
            </p:nvSpPr>
            <p:spPr>
              <a:xfrm>
                <a:off x="422458" y="276882"/>
                <a:ext cx="21472" cy="67807"/>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6" name="Google Shape;106;p68"/>
              <p:cNvSpPr/>
              <p:nvPr/>
            </p:nvSpPr>
            <p:spPr>
              <a:xfrm>
                <a:off x="432591" y="226340"/>
                <a:ext cx="180950" cy="144719"/>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7" name="Google Shape;107;p68"/>
              <p:cNvSpPr/>
              <p:nvPr/>
            </p:nvSpPr>
            <p:spPr>
              <a:xfrm>
                <a:off x="545504" y="218806"/>
                <a:ext cx="23161" cy="9416"/>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rgbClr val="865AE0"/>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8" name="Google Shape;108;p68"/>
              <p:cNvSpPr/>
              <p:nvPr/>
            </p:nvSpPr>
            <p:spPr>
              <a:xfrm>
                <a:off x="578799" y="322088"/>
                <a:ext cx="43428" cy="41437"/>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rgbClr val="865AE0"/>
                  </a:gs>
                  <a:gs pos="100000">
                    <a:srgbClr val="9966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9" name="Google Shape;109;p68"/>
              <p:cNvSpPr/>
              <p:nvPr/>
            </p:nvSpPr>
            <p:spPr>
              <a:xfrm>
                <a:off x="195184" y="250513"/>
                <a:ext cx="108328" cy="58389"/>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966FF"/>
                  </a:gs>
                  <a:gs pos="100000">
                    <a:srgbClr val="8B5DE8"/>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0" name="Google Shape;110;p68"/>
              <p:cNvSpPr/>
              <p:nvPr/>
            </p:nvSpPr>
            <p:spPr>
              <a:xfrm>
                <a:off x="88303" y="259930"/>
                <a:ext cx="215210" cy="145033"/>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rgbClr val="8256D8"/>
                  </a:gs>
                  <a:gs pos="100000">
                    <a:srgbClr val="9966FF"/>
                  </a:gs>
                </a:gsLst>
                <a:lin ang="1350003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1" name="Google Shape;111;p68"/>
              <p:cNvSpPr/>
              <p:nvPr/>
            </p:nvSpPr>
            <p:spPr>
              <a:xfrm>
                <a:off x="73827" y="252396"/>
                <a:ext cx="98195" cy="152567"/>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rgbClr val="8B5DE8"/>
                  </a:gs>
                  <a:gs pos="100000">
                    <a:srgbClr val="9966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2" name="Google Shape;112;p68"/>
              <p:cNvSpPr/>
              <p:nvPr/>
            </p:nvSpPr>
            <p:spPr>
              <a:xfrm>
                <a:off x="292174" y="320204"/>
                <a:ext cx="26056" cy="79108"/>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rgbClr val="7D54D1"/>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3" name="Google Shape;113;p68"/>
              <p:cNvSpPr/>
              <p:nvPr/>
            </p:nvSpPr>
            <p:spPr>
              <a:xfrm>
                <a:off x="70449" y="207504"/>
                <a:ext cx="201457" cy="47088"/>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4" name="Google Shape;114;p68"/>
              <p:cNvSpPr/>
              <p:nvPr/>
            </p:nvSpPr>
            <p:spPr>
              <a:xfrm>
                <a:off x="21955" y="260244"/>
                <a:ext cx="41256" cy="144719"/>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5" name="Google Shape;115;p68"/>
              <p:cNvSpPr/>
              <p:nvPr/>
            </p:nvSpPr>
            <p:spPr>
              <a:xfrm>
                <a:off x="283488" y="228224"/>
                <a:ext cx="86856" cy="176740"/>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6" name="Google Shape;116;p68"/>
              <p:cNvSpPr/>
              <p:nvPr/>
            </p:nvSpPr>
            <p:spPr>
              <a:xfrm>
                <a:off x="130766" y="190552"/>
                <a:ext cx="260085" cy="133418"/>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7" name="Google Shape;117;p68"/>
              <p:cNvSpPr/>
              <p:nvPr/>
            </p:nvSpPr>
            <p:spPr>
              <a:xfrm>
                <a:off x="368655" y="331506"/>
                <a:ext cx="23644" cy="73458"/>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rgbClr val="865AE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8" name="Google Shape;118;p68"/>
              <p:cNvSpPr/>
              <p:nvPr/>
            </p:nvSpPr>
            <p:spPr>
              <a:xfrm>
                <a:off x="0" y="203737"/>
                <a:ext cx="116049" cy="201226"/>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rgbClr val="996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9" name="Google Shape;119;p68"/>
              <p:cNvSpPr/>
              <p:nvPr/>
            </p:nvSpPr>
            <p:spPr>
              <a:xfrm>
                <a:off x="584831" y="118663"/>
                <a:ext cx="289761" cy="229480"/>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0" name="Google Shape;120;p68"/>
              <p:cNvSpPr/>
              <p:nvPr/>
            </p:nvSpPr>
            <p:spPr>
              <a:xfrm>
                <a:off x="567459" y="107362"/>
                <a:ext cx="131249" cy="231363"/>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1" name="Google Shape;121;p68"/>
              <p:cNvSpPr/>
              <p:nvPr/>
            </p:nvSpPr>
            <p:spPr>
              <a:xfrm>
                <a:off x="727661" y="105478"/>
                <a:ext cx="146931" cy="79108"/>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966FF"/>
                  </a:gs>
                  <a:gs pos="100000">
                    <a:srgbClr val="9F6F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2" name="Google Shape;122;p68"/>
              <p:cNvSpPr/>
              <p:nvPr/>
            </p:nvSpPr>
            <p:spPr>
              <a:xfrm>
                <a:off x="837196" y="308589"/>
                <a:ext cx="17371" cy="16951"/>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3" name="Google Shape;123;p68"/>
              <p:cNvSpPr/>
              <p:nvPr/>
            </p:nvSpPr>
            <p:spPr>
              <a:xfrm>
                <a:off x="658417" y="329308"/>
                <a:ext cx="170093" cy="33903"/>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4" name="Google Shape;124;p68"/>
              <p:cNvSpPr/>
              <p:nvPr/>
            </p:nvSpPr>
            <p:spPr>
              <a:xfrm>
                <a:off x="858910" y="197773"/>
                <a:ext cx="34501" cy="107048"/>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5" name="Google Shape;125;p68"/>
              <p:cNvSpPr/>
              <p:nvPr/>
            </p:nvSpPr>
            <p:spPr>
              <a:xfrm>
                <a:off x="792561" y="188355"/>
                <a:ext cx="20025" cy="28252"/>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6" name="Google Shape;126;p68"/>
              <p:cNvSpPr/>
              <p:nvPr/>
            </p:nvSpPr>
            <p:spPr>
              <a:xfrm>
                <a:off x="643941" y="165752"/>
                <a:ext cx="172988" cy="13530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rgbClr val="9463F7"/>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7" name="Google Shape;127;p68"/>
              <p:cNvSpPr/>
              <p:nvPr/>
            </p:nvSpPr>
            <p:spPr>
              <a:xfrm>
                <a:off x="620779" y="152567"/>
                <a:ext cx="219311" cy="167322"/>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966FF"/>
                  </a:gs>
                  <a:gs pos="100000">
                    <a:srgbClr val="9C6BFF"/>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8" name="Google Shape;128;p68"/>
              <p:cNvSpPr/>
              <p:nvPr/>
            </p:nvSpPr>
            <p:spPr>
              <a:xfrm>
                <a:off x="672652" y="146917"/>
                <a:ext cx="88062" cy="20718"/>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29" name="Google Shape;129;p68"/>
              <p:cNvSpPr/>
              <p:nvPr/>
            </p:nvSpPr>
            <p:spPr>
              <a:xfrm>
                <a:off x="648284" y="167636"/>
                <a:ext cx="15923" cy="15067"/>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0" name="Google Shape;130;p68"/>
              <p:cNvSpPr/>
              <p:nvPr/>
            </p:nvSpPr>
            <p:spPr>
              <a:xfrm>
                <a:off x="845399" y="50855"/>
                <a:ext cx="92405" cy="3013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1" name="Google Shape;131;p68"/>
              <p:cNvSpPr/>
              <p:nvPr/>
            </p:nvSpPr>
            <p:spPr>
              <a:xfrm>
                <a:off x="853843" y="0"/>
                <a:ext cx="62246" cy="16951"/>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2" name="Google Shape;132;p68"/>
              <p:cNvSpPr/>
              <p:nvPr/>
            </p:nvSpPr>
            <p:spPr>
              <a:xfrm>
                <a:off x="933461" y="13183"/>
                <a:ext cx="14476" cy="48971"/>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3" name="Google Shape;133;p68"/>
              <p:cNvSpPr/>
              <p:nvPr/>
            </p:nvSpPr>
            <p:spPr>
              <a:xfrm>
                <a:off x="868319" y="69690"/>
                <a:ext cx="46323" cy="5649"/>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4" name="Google Shape;134;p68"/>
              <p:cNvSpPr/>
              <p:nvPr/>
            </p:nvSpPr>
            <p:spPr>
              <a:xfrm>
                <a:off x="851189" y="5649"/>
                <a:ext cx="38843" cy="58389"/>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5" name="Google Shape;135;p68"/>
              <p:cNvSpPr/>
              <p:nvPr/>
            </p:nvSpPr>
            <p:spPr>
              <a:xfrm>
                <a:off x="895824" y="5649"/>
                <a:ext cx="44875" cy="65923"/>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6" name="Google Shape;136;p68"/>
              <p:cNvSpPr/>
              <p:nvPr/>
            </p:nvSpPr>
            <p:spPr>
              <a:xfrm>
                <a:off x="861081" y="10672"/>
                <a:ext cx="72138" cy="58389"/>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37" name="Google Shape;137;p68"/>
              <p:cNvSpPr/>
              <p:nvPr/>
            </p:nvSpPr>
            <p:spPr>
              <a:xfrm>
                <a:off x="514863" y="290067"/>
                <a:ext cx="20289" cy="16609"/>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nvGrpSpPr>
              <p:cNvPr id="138" name="Google Shape;138;p68"/>
              <p:cNvGrpSpPr/>
              <p:nvPr/>
            </p:nvGrpSpPr>
            <p:grpSpPr>
              <a:xfrm>
                <a:off x="1740739812" y="1797132793"/>
                <a:ext cx="198393699" cy="158972847"/>
                <a:chOff x="7216775" y="5727700"/>
                <a:chExt cx="822300" cy="506400"/>
              </a:xfrm>
            </p:grpSpPr>
            <p:sp>
              <p:nvSpPr>
                <p:cNvPr id="139" name="Google Shape;139;p68"/>
                <p:cNvSpPr/>
                <p:nvPr/>
              </p:nvSpPr>
              <p:spPr>
                <a:xfrm>
                  <a:off x="7216775" y="5727700"/>
                  <a:ext cx="822300" cy="506400"/>
                </a:xfrm>
                <a:prstGeom prst="ellipse">
                  <a:avLst/>
                </a:prstGeom>
                <a:gradFill>
                  <a:gsLst>
                    <a:gs pos="0">
                      <a:srgbClr val="9966FF"/>
                    </a:gs>
                    <a:gs pos="100000">
                      <a:srgbClr val="9060F0"/>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0" name="Google Shape;140;p68"/>
                <p:cNvSpPr/>
                <p:nvPr/>
              </p:nvSpPr>
              <p:spPr>
                <a:xfrm>
                  <a:off x="7267575" y="5762625"/>
                  <a:ext cx="708000" cy="430200"/>
                </a:xfrm>
                <a:prstGeom prst="ellipse">
                  <a:avLst/>
                </a:prstGeom>
                <a:gradFill>
                  <a:gsLst>
                    <a:gs pos="0">
                      <a:srgbClr val="9966FF"/>
                    </a:gs>
                    <a:gs pos="100000">
                      <a:srgbClr val="9C6B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1" name="Google Shape;141;p68"/>
                <p:cNvSpPr/>
                <p:nvPr/>
              </p:nvSpPr>
              <p:spPr>
                <a:xfrm>
                  <a:off x="7318375" y="5794375"/>
                  <a:ext cx="612900" cy="3699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2" name="Google Shape;142;p68"/>
                <p:cNvSpPr/>
                <p:nvPr/>
              </p:nvSpPr>
              <p:spPr>
                <a:xfrm>
                  <a:off x="7388225" y="5838825"/>
                  <a:ext cx="473100" cy="281100"/>
                </a:xfrm>
                <a:prstGeom prst="ellipse">
                  <a:avLst/>
                </a:prstGeom>
                <a:gradFill>
                  <a:gsLst>
                    <a:gs pos="0">
                      <a:srgbClr val="9966FF"/>
                    </a:gs>
                    <a:gs pos="100000">
                      <a:srgbClr val="9060F0"/>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3" name="Google Shape;143;p68"/>
                <p:cNvSpPr/>
                <p:nvPr/>
              </p:nvSpPr>
              <p:spPr>
                <a:xfrm>
                  <a:off x="7445375" y="5870575"/>
                  <a:ext cx="352500" cy="220800"/>
                </a:xfrm>
                <a:prstGeom prst="ellipse">
                  <a:avLst/>
                </a:prstGeom>
                <a:gradFill>
                  <a:gsLst>
                    <a:gs pos="0">
                      <a:srgbClr val="9060F0"/>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4" name="Google Shape;144;p68"/>
                <p:cNvSpPr/>
                <p:nvPr/>
              </p:nvSpPr>
              <p:spPr>
                <a:xfrm>
                  <a:off x="7521575" y="5918200"/>
                  <a:ext cx="200100" cy="128700"/>
                </a:xfrm>
                <a:prstGeom prst="ellipse">
                  <a:avLst/>
                </a:prstGeom>
                <a:gradFill>
                  <a:gsLst>
                    <a:gs pos="0">
                      <a:srgbClr val="9966FF"/>
                    </a:gs>
                    <a:gs pos="100000">
                      <a:srgbClr val="9463F7"/>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grpSp>
            <p:nvGrpSpPr>
              <p:cNvPr id="145" name="Google Shape;145;p68"/>
              <p:cNvGrpSpPr/>
              <p:nvPr/>
            </p:nvGrpSpPr>
            <p:grpSpPr>
              <a:xfrm>
                <a:off x="2060555160" y="1536486823"/>
                <a:ext cx="86928486" cy="65830422"/>
                <a:chOff x="8542337" y="4897437"/>
                <a:chExt cx="360300" cy="209700"/>
              </a:xfrm>
            </p:grpSpPr>
            <p:sp>
              <p:nvSpPr>
                <p:cNvPr id="146" name="Google Shape;146;p68"/>
                <p:cNvSpPr/>
                <p:nvPr/>
              </p:nvSpPr>
              <p:spPr>
                <a:xfrm>
                  <a:off x="8542337" y="4897437"/>
                  <a:ext cx="360300" cy="20970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7" name="Google Shape;147;p68"/>
                <p:cNvSpPr/>
                <p:nvPr/>
              </p:nvSpPr>
              <p:spPr>
                <a:xfrm>
                  <a:off x="8577262" y="4919662"/>
                  <a:ext cx="288900" cy="16200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8" name="Google Shape;148;p68"/>
                <p:cNvSpPr/>
                <p:nvPr/>
              </p:nvSpPr>
              <p:spPr>
                <a:xfrm>
                  <a:off x="8621712" y="4935537"/>
                  <a:ext cx="198300" cy="130200"/>
                </a:xfrm>
                <a:prstGeom prst="ellipse">
                  <a:avLst/>
                </a:prstGeom>
                <a:gradFill>
                  <a:gsLst>
                    <a:gs pos="0">
                      <a:srgbClr val="9966FF"/>
                    </a:gs>
                    <a:gs pos="100000">
                      <a:srgbClr val="666699"/>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49" name="Google Shape;149;p68"/>
                <p:cNvSpPr/>
                <p:nvPr/>
              </p:nvSpPr>
              <p:spPr>
                <a:xfrm>
                  <a:off x="8664575" y="4960937"/>
                  <a:ext cx="115800" cy="74700"/>
                </a:xfrm>
                <a:prstGeom prst="ellipse">
                  <a:avLst/>
                </a:prstGeom>
                <a:gradFill>
                  <a:gsLst>
                    <a:gs pos="0">
                      <a:srgbClr val="666699"/>
                    </a:gs>
                    <a:gs pos="100000">
                      <a:srgbClr val="9966FF"/>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grpSp>
        </p:grpSp>
      </p:grpSp>
      <p:sp>
        <p:nvSpPr>
          <p:cNvPr id="150" name="Google Shape;150;p68"/>
          <p:cNvSpPr txBox="1"/>
          <p:nvPr>
            <p:ph type="title"/>
          </p:nvPr>
        </p:nvSpPr>
        <p:spPr>
          <a:xfrm>
            <a:off x="457200" y="130175"/>
            <a:ext cx="8228100" cy="1433400"/>
          </a:xfrm>
          <a:prstGeom prst="rect">
            <a:avLst/>
          </a:prstGeom>
          <a:noFill/>
          <a:ln>
            <a:noFill/>
          </a:ln>
        </p:spPr>
        <p:txBody>
          <a:bodyPr anchorCtr="1"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4400" u="none" cap="none" strike="noStrike">
                <a:solidFill>
                  <a:srgbClr val="D9D9FF"/>
                </a:solidFill>
                <a:latin typeface="Arial"/>
                <a:ea typeface="Arial"/>
                <a:cs typeface="Arial"/>
                <a:sym typeface="Arial"/>
              </a:defRPr>
            </a:lvl9pPr>
          </a:lstStyle>
          <a:p/>
        </p:txBody>
      </p:sp>
      <p:sp>
        <p:nvSpPr>
          <p:cNvPr id="151" name="Google Shape;151;p68"/>
          <p:cNvSpPr/>
          <p:nvPr/>
        </p:nvSpPr>
        <p:spPr>
          <a:xfrm>
            <a:off x="457200" y="6248400"/>
            <a:ext cx="21336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2" name="Google Shape;152;p68"/>
          <p:cNvSpPr/>
          <p:nvPr/>
        </p:nvSpPr>
        <p:spPr>
          <a:xfrm>
            <a:off x="3124200" y="6248400"/>
            <a:ext cx="2895600" cy="460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3" name="Google Shape;153;p68"/>
          <p:cNvSpPr txBox="1"/>
          <p:nvPr>
            <p:ph idx="12" type="sldNum"/>
          </p:nvPr>
        </p:nvSpPr>
        <p:spPr>
          <a:xfrm>
            <a:off x="6553200" y="6248400"/>
            <a:ext cx="2132100" cy="458700"/>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154" name="Google Shape;154;p68"/>
          <p:cNvSpPr txBox="1"/>
          <p:nvPr>
            <p:ph idx="1" type="body"/>
          </p:nvPr>
        </p:nvSpPr>
        <p:spPr>
          <a:xfrm>
            <a:off x="457200" y="1676400"/>
            <a:ext cx="8228100" cy="44529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FFFFFF"/>
                </a:solidFill>
                <a:latin typeface="Arial"/>
                <a:ea typeface="Arial"/>
                <a:cs typeface="Arial"/>
                <a:sym typeface="Arial"/>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FFFFFF"/>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FFFFFF"/>
                </a:solidFill>
                <a:latin typeface="Arial"/>
                <a:ea typeface="Arial"/>
                <a:cs typeface="Arial"/>
                <a:sym typeface="Arial"/>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5pPr>
            <a:lvl6pPr indent="-228600" lvl="5" marL="27432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6pPr>
            <a:lvl7pPr indent="-228600" lvl="6" marL="32004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7pPr>
            <a:lvl8pPr indent="-228600" lvl="7" marL="36576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8pPr>
            <a:lvl9pPr indent="-228600" lvl="8" marL="4114800" marR="0" rtl="0" algn="l">
              <a:lnSpc>
                <a:spcPct val="100000"/>
              </a:lnSpc>
              <a:spcBef>
                <a:spcPts val="500"/>
              </a:spcBef>
              <a:spcAft>
                <a:spcPts val="0"/>
              </a:spcAft>
              <a:buClr>
                <a:srgbClr val="000000"/>
              </a:buClr>
              <a:buSzPts val="1400"/>
              <a:buFont typeface="Arial"/>
              <a:buNone/>
              <a:defRPr b="0" i="0" sz="2000" u="none" cap="none" strike="noStrike">
                <a:solidFill>
                  <a:srgbClr val="FFFF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www.google.com/patents?vid=131071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nvSpPr>
        <p:spPr>
          <a:xfrm>
            <a:off x="838200" y="457200"/>
            <a:ext cx="7848600" cy="2765400"/>
          </a:xfrm>
          <a:prstGeom prst="rect">
            <a:avLst/>
          </a:prstGeom>
          <a:noFill/>
          <a:ln>
            <a:noFill/>
          </a:ln>
        </p:spPr>
        <p:txBody>
          <a:bodyPr anchorCtr="1" anchor="b"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5400"/>
              <a:buFont typeface="Arial"/>
              <a:buNone/>
            </a:pPr>
            <a:r>
              <a:rPr b="1" i="0" lang="en-US" sz="5400" u="none" cap="none" strike="noStrike">
                <a:solidFill>
                  <a:srgbClr val="D9D9FF"/>
                </a:solidFill>
                <a:latin typeface="Arial"/>
                <a:ea typeface="Arial"/>
                <a:cs typeface="Arial"/>
                <a:sym typeface="Arial"/>
              </a:rPr>
              <a:t>Cryptography and Network Security</a:t>
            </a:r>
            <a:br>
              <a:rPr b="1" i="0" lang="en-US" sz="5400" u="none" cap="none" strike="noStrike">
                <a:solidFill>
                  <a:srgbClr val="D9D9FF"/>
                </a:solidFill>
                <a:latin typeface="Arial"/>
                <a:ea typeface="Arial"/>
                <a:cs typeface="Arial"/>
                <a:sym typeface="Arial"/>
              </a:rPr>
            </a:br>
            <a:r>
              <a:rPr b="1" i="0" lang="en-US" sz="5400" u="none" cap="none" strike="noStrike">
                <a:solidFill>
                  <a:srgbClr val="D9D9FF"/>
                </a:solidFill>
                <a:latin typeface="Arial"/>
                <a:ea typeface="Arial"/>
                <a:cs typeface="Arial"/>
                <a:sym typeface="Arial"/>
              </a:rPr>
              <a:t>Chapter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Cipher Strength</a:t>
            </a:r>
            <a:endParaRPr b="0" i="0" sz="1400" u="none" cap="none" strike="noStrike">
              <a:solidFill>
                <a:srgbClr val="000000"/>
              </a:solidFill>
              <a:latin typeface="Arial"/>
              <a:ea typeface="Arial"/>
              <a:cs typeface="Arial"/>
              <a:sym typeface="Arial"/>
            </a:endParaRPr>
          </a:p>
        </p:txBody>
      </p:sp>
      <p:sp>
        <p:nvSpPr>
          <p:cNvPr id="227" name="Google Shape;227;p10"/>
          <p:cNvSpPr txBox="1"/>
          <p:nvPr/>
        </p:nvSpPr>
        <p:spPr>
          <a:xfrm>
            <a:off x="457200" y="1447800"/>
            <a:ext cx="8229600" cy="480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unconditional security</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no matter how much computer power or time is available, the cipher cannot be broken since the ciphertext provides insufficient information to uniquely determine the corresponding plaintext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computational security</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given limited computing resources (e.g. time needed for calculations is greater than age of universe), the cipher cannot be broken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Encryption Mappings</a:t>
            </a:r>
            <a:endParaRPr b="0" i="0" sz="1400" u="none" cap="none" strike="noStrike">
              <a:solidFill>
                <a:srgbClr val="000000"/>
              </a:solidFill>
              <a:latin typeface="Arial"/>
              <a:ea typeface="Arial"/>
              <a:cs typeface="Arial"/>
              <a:sym typeface="Arial"/>
            </a:endParaRPr>
          </a:p>
        </p:txBody>
      </p:sp>
      <p:sp>
        <p:nvSpPr>
          <p:cNvPr id="234" name="Google Shape;234;p11"/>
          <p:cNvSpPr txBox="1"/>
          <p:nvPr/>
        </p:nvSpPr>
        <p:spPr>
          <a:xfrm>
            <a:off x="4572000" y="1412875"/>
            <a:ext cx="4392600" cy="5445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A given key (k)</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Maps any message Mi to some ciphertext E(k,Mi)</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Ciphertext image of Mi is unique to Mi under k</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Plaintext pre-image of Ci is unique to Ci under k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Notation</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     key k and     Mi in M, Ǝ! Cj in C such that E(k,Mi) = Cj</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     key k and     ciphertext Ci  in C,  Ǝ! Mj in M such that E(k,Mj) = Ci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E</a:t>
            </a:r>
            <a:r>
              <a:rPr b="0" baseline="-25000" i="0" lang="en-US" sz="2000" u="none" cap="none" strike="noStrike">
                <a:solidFill>
                  <a:srgbClr val="FFFFFF"/>
                </a:solidFill>
                <a:latin typeface="Arial"/>
                <a:ea typeface="Arial"/>
                <a:cs typeface="Arial"/>
                <a:sym typeface="Arial"/>
              </a:rPr>
              <a:t>k</a:t>
            </a:r>
            <a:r>
              <a:rPr b="0" i="0" lang="en-US" sz="2000" u="none" cap="none" strike="noStrike">
                <a:solidFill>
                  <a:srgbClr val="FFFFFF"/>
                </a:solidFill>
                <a:latin typeface="Arial"/>
                <a:ea typeface="Arial"/>
                <a:cs typeface="Arial"/>
                <a:sym typeface="Arial"/>
              </a:rPr>
              <a:t>(.) is “one-to-one” (injective)</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If |M|=|C| it is also “onto” (surjective), and hence bijective. </a:t>
            </a:r>
            <a:endParaRPr b="0" i="0" sz="1400" u="none" cap="none" strike="noStrike">
              <a:solidFill>
                <a:srgbClr val="000000"/>
              </a:solidFill>
              <a:latin typeface="Arial"/>
              <a:ea typeface="Arial"/>
              <a:cs typeface="Arial"/>
              <a:sym typeface="Arial"/>
            </a:endParaRPr>
          </a:p>
        </p:txBody>
      </p:sp>
      <p:pic>
        <p:nvPicPr>
          <p:cNvPr id="235" name="Google Shape;235;p11"/>
          <p:cNvPicPr preferRelativeResize="0"/>
          <p:nvPr/>
        </p:nvPicPr>
        <p:blipFill rotWithShape="1">
          <a:blip r:embed="rId3">
            <a:alphaModFix/>
          </a:blip>
          <a:srcRect b="0" l="0" r="0" t="0"/>
          <a:stretch/>
        </p:blipFill>
        <p:spPr>
          <a:xfrm>
            <a:off x="827087" y="1341437"/>
            <a:ext cx="3697287" cy="4608512"/>
          </a:xfrm>
          <a:prstGeom prst="rect">
            <a:avLst/>
          </a:prstGeom>
          <a:noFill/>
          <a:ln>
            <a:noFill/>
          </a:ln>
        </p:spPr>
      </p:pic>
      <p:pic>
        <p:nvPicPr>
          <p:cNvPr id="236" name="Google Shape;236;p11"/>
          <p:cNvPicPr preferRelativeResize="0"/>
          <p:nvPr/>
        </p:nvPicPr>
        <p:blipFill rotWithShape="1">
          <a:blip r:embed="rId4">
            <a:alphaModFix/>
          </a:blip>
          <a:srcRect b="0" l="0" r="0" t="0"/>
          <a:stretch/>
        </p:blipFill>
        <p:spPr>
          <a:xfrm>
            <a:off x="5435600" y="4005262"/>
            <a:ext cx="287337" cy="439736"/>
          </a:xfrm>
          <a:prstGeom prst="rect">
            <a:avLst/>
          </a:prstGeom>
          <a:noFill/>
          <a:ln>
            <a:noFill/>
          </a:ln>
        </p:spPr>
      </p:pic>
      <p:pic>
        <p:nvPicPr>
          <p:cNvPr id="237" name="Google Shape;237;p11"/>
          <p:cNvPicPr preferRelativeResize="0"/>
          <p:nvPr/>
        </p:nvPicPr>
        <p:blipFill rotWithShape="1">
          <a:blip r:embed="rId4">
            <a:alphaModFix/>
          </a:blip>
          <a:srcRect b="0" l="0" r="0" t="0"/>
          <a:stretch/>
        </p:blipFill>
        <p:spPr>
          <a:xfrm>
            <a:off x="6948487" y="3997325"/>
            <a:ext cx="287337" cy="439736"/>
          </a:xfrm>
          <a:prstGeom prst="rect">
            <a:avLst/>
          </a:prstGeom>
          <a:noFill/>
          <a:ln>
            <a:noFill/>
          </a:ln>
        </p:spPr>
      </p:pic>
      <p:pic>
        <p:nvPicPr>
          <p:cNvPr id="238" name="Google Shape;238;p11"/>
          <p:cNvPicPr preferRelativeResize="0"/>
          <p:nvPr/>
        </p:nvPicPr>
        <p:blipFill rotWithShape="1">
          <a:blip r:embed="rId4">
            <a:alphaModFix/>
          </a:blip>
          <a:srcRect b="0" l="0" r="0" t="0"/>
          <a:stretch/>
        </p:blipFill>
        <p:spPr>
          <a:xfrm>
            <a:off x="5435600" y="4581525"/>
            <a:ext cx="287337" cy="439736"/>
          </a:xfrm>
          <a:prstGeom prst="rect">
            <a:avLst/>
          </a:prstGeom>
          <a:noFill/>
          <a:ln>
            <a:noFill/>
          </a:ln>
        </p:spPr>
      </p:pic>
      <p:pic>
        <p:nvPicPr>
          <p:cNvPr id="239" name="Google Shape;239;p11"/>
          <p:cNvPicPr preferRelativeResize="0"/>
          <p:nvPr/>
        </p:nvPicPr>
        <p:blipFill rotWithShape="1">
          <a:blip r:embed="rId4">
            <a:alphaModFix/>
          </a:blip>
          <a:srcRect b="0" l="0" r="0" t="0"/>
          <a:stretch/>
        </p:blipFill>
        <p:spPr>
          <a:xfrm>
            <a:off x="6948487" y="4573587"/>
            <a:ext cx="287337" cy="439736"/>
          </a:xfrm>
          <a:prstGeom prst="rect">
            <a:avLst/>
          </a:prstGeom>
          <a:noFill/>
          <a:ln>
            <a:noFill/>
          </a:ln>
        </p:spPr>
      </p:pic>
      <p:sp>
        <p:nvSpPr>
          <p:cNvPr id="240" name="Google Shape;240;p11"/>
          <p:cNvSpPr txBox="1"/>
          <p:nvPr/>
        </p:nvSpPr>
        <p:spPr>
          <a:xfrm>
            <a:off x="395287" y="6021387"/>
            <a:ext cx="1800300" cy="6477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9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M=set of all plaintexts </a:t>
            </a:r>
            <a:endParaRPr b="0" i="0" sz="1400" u="none" cap="none" strike="noStrike">
              <a:solidFill>
                <a:srgbClr val="000000"/>
              </a:solidFill>
              <a:latin typeface="Arial"/>
              <a:ea typeface="Arial"/>
              <a:cs typeface="Arial"/>
              <a:sym typeface="Arial"/>
            </a:endParaRPr>
          </a:p>
        </p:txBody>
      </p:sp>
      <p:sp>
        <p:nvSpPr>
          <p:cNvPr id="241" name="Google Shape;241;p11"/>
          <p:cNvSpPr txBox="1"/>
          <p:nvPr/>
        </p:nvSpPr>
        <p:spPr>
          <a:xfrm>
            <a:off x="3132137" y="6021387"/>
            <a:ext cx="1800300" cy="6477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9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C=set of all ciphertexts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Encryption Mappings (2)</a:t>
            </a:r>
            <a:endParaRPr b="0" i="0" sz="1400" u="none" cap="none" strike="noStrike">
              <a:solidFill>
                <a:srgbClr val="000000"/>
              </a:solidFill>
              <a:latin typeface="Arial"/>
              <a:ea typeface="Arial"/>
              <a:cs typeface="Arial"/>
              <a:sym typeface="Arial"/>
            </a:endParaRPr>
          </a:p>
        </p:txBody>
      </p:sp>
      <p:sp>
        <p:nvSpPr>
          <p:cNvPr id="248" name="Google Shape;248;p12"/>
          <p:cNvSpPr txBox="1"/>
          <p:nvPr/>
        </p:nvSpPr>
        <p:spPr>
          <a:xfrm>
            <a:off x="4356100" y="1447800"/>
            <a:ext cx="4824300" cy="5221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A given plaintext (Mi)</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Mi is mapped to </a:t>
            </a:r>
            <a:r>
              <a:rPr b="0" i="1" lang="en-US" sz="2000" u="none" cap="none" strike="noStrike">
                <a:solidFill>
                  <a:srgbClr val="FFFFFF"/>
                </a:solidFill>
                <a:latin typeface="Arial"/>
                <a:ea typeface="Arial"/>
                <a:cs typeface="Arial"/>
                <a:sym typeface="Arial"/>
              </a:rPr>
              <a:t>some</a:t>
            </a:r>
            <a:r>
              <a:rPr b="0" i="0" lang="en-US" sz="2000" u="none" cap="none" strike="noStrike">
                <a:solidFill>
                  <a:srgbClr val="FFFFFF"/>
                </a:solidFill>
                <a:latin typeface="Arial"/>
                <a:ea typeface="Arial"/>
                <a:cs typeface="Arial"/>
                <a:sym typeface="Arial"/>
              </a:rPr>
              <a:t> ciphertext E(K,Mi) by every key k</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Different keys may map Mi to the same ciphertext</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There may be some ciphertexts to which  Mi is never mapped by any key</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Notation</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     key k and     Mi in M,  Ǝ! ciphertext Cj in C such that  E(k,Mi) = Cj</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It is possible that there are keys k and k’ such that E(k,Mi) = E(k’,Mi)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There may be some ciphertext Cj for which Ǝ key k such that  E(k,Mi) = Cj </a:t>
            </a:r>
            <a:endParaRPr b="0" i="0" sz="1400" u="none" cap="none" strike="noStrike">
              <a:solidFill>
                <a:srgbClr val="000000"/>
              </a:solidFill>
              <a:latin typeface="Arial"/>
              <a:ea typeface="Arial"/>
              <a:cs typeface="Arial"/>
              <a:sym typeface="Arial"/>
            </a:endParaRPr>
          </a:p>
        </p:txBody>
      </p:sp>
      <p:pic>
        <p:nvPicPr>
          <p:cNvPr id="249" name="Google Shape;249;p12"/>
          <p:cNvPicPr preferRelativeResize="0"/>
          <p:nvPr/>
        </p:nvPicPr>
        <p:blipFill rotWithShape="1">
          <a:blip r:embed="rId3">
            <a:alphaModFix/>
          </a:blip>
          <a:srcRect b="0" l="0" r="0" t="0"/>
          <a:stretch/>
        </p:blipFill>
        <p:spPr>
          <a:xfrm>
            <a:off x="539750" y="1557337"/>
            <a:ext cx="3756025" cy="4679949"/>
          </a:xfrm>
          <a:prstGeom prst="rect">
            <a:avLst/>
          </a:prstGeom>
          <a:noFill/>
          <a:ln>
            <a:noFill/>
          </a:ln>
        </p:spPr>
      </p:pic>
      <p:pic>
        <p:nvPicPr>
          <p:cNvPr id="250" name="Google Shape;250;p12"/>
          <p:cNvPicPr preferRelativeResize="0"/>
          <p:nvPr/>
        </p:nvPicPr>
        <p:blipFill rotWithShape="1">
          <a:blip r:embed="rId4">
            <a:alphaModFix/>
          </a:blip>
          <a:srcRect b="0" l="0" r="0" t="0"/>
          <a:stretch/>
        </p:blipFill>
        <p:spPr>
          <a:xfrm>
            <a:off x="5219700" y="3933825"/>
            <a:ext cx="287337" cy="439736"/>
          </a:xfrm>
          <a:prstGeom prst="rect">
            <a:avLst/>
          </a:prstGeom>
          <a:noFill/>
          <a:ln>
            <a:noFill/>
          </a:ln>
        </p:spPr>
      </p:pic>
      <p:pic>
        <p:nvPicPr>
          <p:cNvPr id="251" name="Google Shape;251;p12"/>
          <p:cNvPicPr preferRelativeResize="0"/>
          <p:nvPr/>
        </p:nvPicPr>
        <p:blipFill rotWithShape="1">
          <a:blip r:embed="rId4">
            <a:alphaModFix/>
          </a:blip>
          <a:srcRect b="0" l="0" r="0" t="0"/>
          <a:stretch/>
        </p:blipFill>
        <p:spPr>
          <a:xfrm>
            <a:off x="6732587" y="3933825"/>
            <a:ext cx="287337" cy="439736"/>
          </a:xfrm>
          <a:prstGeom prst="rect">
            <a:avLst/>
          </a:prstGeom>
          <a:noFill/>
          <a:ln>
            <a:noFill/>
          </a:ln>
        </p:spPr>
      </p:pic>
      <p:pic>
        <p:nvPicPr>
          <p:cNvPr id="252" name="Google Shape;252;p12"/>
          <p:cNvPicPr preferRelativeResize="0"/>
          <p:nvPr/>
        </p:nvPicPr>
        <p:blipFill rotWithShape="1">
          <a:blip r:embed="rId5">
            <a:alphaModFix/>
          </a:blip>
          <a:srcRect b="0" l="0" r="0" t="0"/>
          <a:stretch/>
        </p:blipFill>
        <p:spPr>
          <a:xfrm>
            <a:off x="6262687" y="5589587"/>
            <a:ext cx="180975" cy="360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Encryption Mappings (3)</a:t>
            </a:r>
            <a:endParaRPr b="0" i="0" sz="1400" u="none" cap="none" strike="noStrike">
              <a:solidFill>
                <a:srgbClr val="000000"/>
              </a:solidFill>
              <a:latin typeface="Arial"/>
              <a:ea typeface="Arial"/>
              <a:cs typeface="Arial"/>
              <a:sym typeface="Arial"/>
            </a:endParaRPr>
          </a:p>
        </p:txBody>
      </p:sp>
      <p:sp>
        <p:nvSpPr>
          <p:cNvPr id="259" name="Google Shape;259;p13"/>
          <p:cNvSpPr txBox="1"/>
          <p:nvPr/>
        </p:nvSpPr>
        <p:spPr>
          <a:xfrm>
            <a:off x="4787900" y="1447800"/>
            <a:ext cx="4356000" cy="5149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A ciphertext (Ci)</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Has a unique plaintext pre-image under each k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May have two keys that map the same plaintext to it</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There may be some plaintext Mj such that no key maps Mj to Ci</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Notation</a:t>
            </a: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     key k and    ciphertext Ci  in C, Ǝ! Mj in M such that E(k,Mj) = Ci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There may exist keys k, k’  and plaintext Mj such that E(k,Mj) = E(k’,Mj) = Ci</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500"/>
              </a:spcBef>
              <a:spcAft>
                <a:spcPts val="0"/>
              </a:spcAft>
              <a:buClr>
                <a:srgbClr val="D9D9FF"/>
              </a:buClr>
              <a:buSzPts val="1000"/>
              <a:buFont typeface="Noto Sans Symbols"/>
              <a:buChar char="●"/>
            </a:pPr>
            <a:r>
              <a:rPr b="0" i="0" lang="en-US" sz="2000" u="none" cap="none" strike="noStrike">
                <a:solidFill>
                  <a:srgbClr val="FFFFFF"/>
                </a:solidFill>
                <a:latin typeface="Arial"/>
                <a:ea typeface="Arial"/>
                <a:cs typeface="Arial"/>
                <a:sym typeface="Arial"/>
              </a:rPr>
              <a:t>There may exist plaintext Mj such that Ǝ key k such that E(k,Mj) = Ci</a:t>
            </a:r>
            <a:endParaRPr b="0" i="0" sz="1400" u="none" cap="none" strike="noStrike">
              <a:solidFill>
                <a:srgbClr val="000000"/>
              </a:solidFill>
              <a:latin typeface="Arial"/>
              <a:ea typeface="Arial"/>
              <a:cs typeface="Arial"/>
              <a:sym typeface="Arial"/>
            </a:endParaRPr>
          </a:p>
        </p:txBody>
      </p:sp>
      <p:pic>
        <p:nvPicPr>
          <p:cNvPr id="260" name="Google Shape;260;p13"/>
          <p:cNvPicPr preferRelativeResize="0"/>
          <p:nvPr/>
        </p:nvPicPr>
        <p:blipFill rotWithShape="1">
          <a:blip r:embed="rId3">
            <a:alphaModFix/>
          </a:blip>
          <a:srcRect b="0" l="0" r="0" t="0"/>
          <a:stretch/>
        </p:blipFill>
        <p:spPr>
          <a:xfrm>
            <a:off x="755650" y="1341437"/>
            <a:ext cx="3952874" cy="4824412"/>
          </a:xfrm>
          <a:prstGeom prst="rect">
            <a:avLst/>
          </a:prstGeom>
          <a:noFill/>
          <a:ln>
            <a:noFill/>
          </a:ln>
        </p:spPr>
      </p:pic>
      <p:pic>
        <p:nvPicPr>
          <p:cNvPr id="261" name="Google Shape;261;p13"/>
          <p:cNvPicPr preferRelativeResize="0"/>
          <p:nvPr/>
        </p:nvPicPr>
        <p:blipFill rotWithShape="1">
          <a:blip r:embed="rId4">
            <a:alphaModFix/>
          </a:blip>
          <a:srcRect b="0" l="0" r="0" t="0"/>
          <a:stretch/>
        </p:blipFill>
        <p:spPr>
          <a:xfrm>
            <a:off x="5651500" y="3933825"/>
            <a:ext cx="287337" cy="439736"/>
          </a:xfrm>
          <a:prstGeom prst="rect">
            <a:avLst/>
          </a:prstGeom>
          <a:noFill/>
          <a:ln>
            <a:noFill/>
          </a:ln>
        </p:spPr>
      </p:pic>
      <p:pic>
        <p:nvPicPr>
          <p:cNvPr id="262" name="Google Shape;262;p13"/>
          <p:cNvPicPr preferRelativeResize="0"/>
          <p:nvPr/>
        </p:nvPicPr>
        <p:blipFill rotWithShape="1">
          <a:blip r:embed="rId4">
            <a:alphaModFix/>
          </a:blip>
          <a:srcRect b="0" l="0" r="0" t="0"/>
          <a:stretch/>
        </p:blipFill>
        <p:spPr>
          <a:xfrm>
            <a:off x="7164387" y="3933825"/>
            <a:ext cx="287337" cy="439736"/>
          </a:xfrm>
          <a:prstGeom prst="rect">
            <a:avLst/>
          </a:prstGeom>
          <a:noFill/>
          <a:ln>
            <a:noFill/>
          </a:ln>
        </p:spPr>
      </p:pic>
      <p:pic>
        <p:nvPicPr>
          <p:cNvPr id="263" name="Google Shape;263;p13"/>
          <p:cNvPicPr preferRelativeResize="0"/>
          <p:nvPr/>
        </p:nvPicPr>
        <p:blipFill rotWithShape="1">
          <a:blip r:embed="rId5">
            <a:alphaModFix/>
          </a:blip>
          <a:srcRect b="0" l="0" r="0" t="0"/>
          <a:stretch/>
        </p:blipFill>
        <p:spPr>
          <a:xfrm>
            <a:off x="6696075" y="5876925"/>
            <a:ext cx="180975" cy="3603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Encryption Mappings (4)</a:t>
            </a:r>
            <a:endParaRPr b="0" i="0" sz="1400" u="none" cap="none" strike="noStrike">
              <a:solidFill>
                <a:srgbClr val="000000"/>
              </a:solidFill>
              <a:latin typeface="Arial"/>
              <a:ea typeface="Arial"/>
              <a:cs typeface="Arial"/>
              <a:sym typeface="Arial"/>
            </a:endParaRPr>
          </a:p>
        </p:txBody>
      </p:sp>
      <p:sp>
        <p:nvSpPr>
          <p:cNvPr id="270" name="Google Shape;270;p14"/>
          <p:cNvSpPr txBox="1"/>
          <p:nvPr/>
        </p:nvSpPr>
        <p:spPr>
          <a:xfrm>
            <a:off x="900112" y="1412875"/>
            <a:ext cx="8244000" cy="5149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Under what conditions will there always be some key that maps some plaintext to a given ciphertext?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If for an intercepted ciphertext c</a:t>
            </a:r>
            <a:r>
              <a:rPr b="0" baseline="-25000" i="0" lang="en-US" sz="3200" u="none" cap="none" strike="noStrike">
                <a:solidFill>
                  <a:srgbClr val="FFFFFF"/>
                </a:solidFill>
                <a:latin typeface="Arial"/>
                <a:ea typeface="Arial"/>
                <a:cs typeface="Arial"/>
                <a:sym typeface="Arial"/>
              </a:rPr>
              <a:t>j</a:t>
            </a:r>
            <a:r>
              <a:rPr b="0" i="0" lang="en-US" sz="3200" u="none" cap="none" strike="noStrike">
                <a:solidFill>
                  <a:srgbClr val="FFFFFF"/>
                </a:solidFill>
                <a:latin typeface="Arial"/>
                <a:ea typeface="Arial"/>
                <a:cs typeface="Arial"/>
                <a:sym typeface="Arial"/>
              </a:rPr>
              <a:t>, there is some plaintext m</a:t>
            </a:r>
            <a:r>
              <a:rPr b="0" baseline="-25000" i="0" lang="en-US" sz="3200" u="none" cap="none" strike="noStrike">
                <a:solidFill>
                  <a:srgbClr val="FFFFFF"/>
                </a:solidFill>
                <a:latin typeface="Arial"/>
                <a:ea typeface="Arial"/>
                <a:cs typeface="Arial"/>
                <a:sym typeface="Arial"/>
              </a:rPr>
              <a:t>i</a:t>
            </a:r>
            <a:r>
              <a:rPr b="0" i="0" lang="en-US" sz="3200" u="none" cap="none" strike="noStrike">
                <a:solidFill>
                  <a:srgbClr val="FFFFFF"/>
                </a:solidFill>
                <a:latin typeface="Arial"/>
                <a:ea typeface="Arial"/>
                <a:cs typeface="Arial"/>
                <a:sym typeface="Arial"/>
              </a:rPr>
              <a:t> for which there does not exist any key k that maps m</a:t>
            </a:r>
            <a:r>
              <a:rPr b="0" baseline="-25000" i="0" lang="en-US" sz="3200" u="none" cap="none" strike="noStrike">
                <a:solidFill>
                  <a:srgbClr val="FFFFFF"/>
                </a:solidFill>
                <a:latin typeface="Arial"/>
                <a:ea typeface="Arial"/>
                <a:cs typeface="Arial"/>
                <a:sym typeface="Arial"/>
              </a:rPr>
              <a:t>i</a:t>
            </a:r>
            <a:r>
              <a:rPr b="0" i="0" lang="en-US" sz="3200" u="none" cap="none" strike="noStrike">
                <a:solidFill>
                  <a:srgbClr val="FFFFFF"/>
                </a:solidFill>
                <a:latin typeface="Arial"/>
                <a:ea typeface="Arial"/>
                <a:cs typeface="Arial"/>
                <a:sym typeface="Arial"/>
              </a:rPr>
              <a:t> to c</a:t>
            </a:r>
            <a:r>
              <a:rPr b="0" baseline="-25000" i="0" lang="en-US" sz="3200" u="none" cap="none" strike="noStrike">
                <a:solidFill>
                  <a:srgbClr val="FFFFFF"/>
                </a:solidFill>
                <a:latin typeface="Arial"/>
                <a:ea typeface="Arial"/>
                <a:cs typeface="Arial"/>
                <a:sym typeface="Arial"/>
              </a:rPr>
              <a:t>j</a:t>
            </a:r>
            <a:r>
              <a:rPr b="0" i="0" lang="en-US" sz="3200" u="none" cap="none" strike="noStrike">
                <a:solidFill>
                  <a:srgbClr val="FFFFFF"/>
                </a:solidFill>
                <a:latin typeface="Arial"/>
                <a:ea typeface="Arial"/>
                <a:cs typeface="Arial"/>
                <a:sym typeface="Arial"/>
              </a:rPr>
              <a:t>, then the attacker has learned something</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If the attacker has ciphertext c</a:t>
            </a:r>
            <a:r>
              <a:rPr b="0" baseline="-25000" i="0" lang="en-US" sz="3200" u="none" cap="none" strike="noStrike">
                <a:solidFill>
                  <a:srgbClr val="FFFFFF"/>
                </a:solidFill>
                <a:latin typeface="Arial"/>
                <a:ea typeface="Arial"/>
                <a:cs typeface="Arial"/>
                <a:sym typeface="Arial"/>
              </a:rPr>
              <a:t>j</a:t>
            </a:r>
            <a:r>
              <a:rPr b="0" i="0" lang="en-US" sz="3200" u="none" cap="none" strike="noStrike">
                <a:solidFill>
                  <a:srgbClr val="FFFFFF"/>
                </a:solidFill>
                <a:latin typeface="Arial"/>
                <a:ea typeface="Arial"/>
                <a:cs typeface="Arial"/>
                <a:sym typeface="Arial"/>
              </a:rPr>
              <a:t> and known plaintext m</a:t>
            </a:r>
            <a:r>
              <a:rPr b="0" baseline="-25000" i="0" lang="en-US" sz="3200" u="none" cap="none" strike="noStrike">
                <a:solidFill>
                  <a:srgbClr val="FFFFFF"/>
                </a:solidFill>
                <a:latin typeface="Arial"/>
                <a:ea typeface="Arial"/>
                <a:cs typeface="Arial"/>
                <a:sym typeface="Arial"/>
              </a:rPr>
              <a:t>i</a:t>
            </a:r>
            <a:r>
              <a:rPr b="0" i="0" lang="en-US" sz="3200" u="none" cap="none" strike="noStrike">
                <a:solidFill>
                  <a:srgbClr val="FFFFFF"/>
                </a:solidFill>
                <a:latin typeface="Arial"/>
                <a:ea typeface="Arial"/>
                <a:cs typeface="Arial"/>
                <a:sym typeface="Arial"/>
              </a:rPr>
              <a:t>, then many keys may be eliminated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Brute Force Search</a:t>
            </a:r>
            <a:endParaRPr b="0" i="0" sz="1400" u="none" cap="none" strike="noStrike">
              <a:solidFill>
                <a:srgbClr val="000000"/>
              </a:solidFill>
              <a:latin typeface="Arial"/>
              <a:ea typeface="Arial"/>
              <a:cs typeface="Arial"/>
              <a:sym typeface="Arial"/>
            </a:endParaRPr>
          </a:p>
        </p:txBody>
      </p:sp>
      <p:sp>
        <p:nvSpPr>
          <p:cNvPr id="277" name="Google Shape;277;p15"/>
          <p:cNvSpPr txBox="1"/>
          <p:nvPr/>
        </p:nvSpPr>
        <p:spPr>
          <a:xfrm>
            <a:off x="457200" y="1676400"/>
            <a:ext cx="8229600" cy="1828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always possible to simply try every key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most basic attack, exponential in key length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assume either know / recognise plaintext</a:t>
            </a:r>
            <a:endParaRPr b="0" i="0" sz="1400" u="none" cap="none" strike="noStrike">
              <a:solidFill>
                <a:srgbClr val="000000"/>
              </a:solidFill>
              <a:latin typeface="Arial"/>
              <a:ea typeface="Arial"/>
              <a:cs typeface="Arial"/>
              <a:sym typeface="Arial"/>
            </a:endParaRPr>
          </a:p>
          <a:p>
            <a:pPr indent="-341312" lvl="0" marL="341312" marR="0" rtl="0" algn="ctr">
              <a:lnSpc>
                <a:spcPct val="90000"/>
              </a:lnSpc>
              <a:spcBef>
                <a:spcPts val="700"/>
              </a:spcBef>
              <a:spcAft>
                <a:spcPts val="0"/>
              </a:spcAft>
              <a:buClr>
                <a:srgbClr val="FFFFFF"/>
              </a:buClr>
              <a:buSzPts val="2800"/>
              <a:buFont typeface="Arial"/>
              <a:buNone/>
            </a:pPr>
            <a:r>
              <a:t/>
            </a:r>
            <a:endParaRPr b="1" i="0" sz="2800" u="none" cap="none" strike="noStrike">
              <a:solidFill>
                <a:srgbClr val="FFFFFF"/>
              </a:solidFill>
              <a:latin typeface="Times New Roman"/>
              <a:ea typeface="Times New Roman"/>
              <a:cs typeface="Times New Roman"/>
              <a:sym typeface="Times New Roman"/>
            </a:endParaRPr>
          </a:p>
          <a:p>
            <a:pPr indent="-341312" lvl="0" marL="341312" marR="0" rtl="0" algn="l">
              <a:lnSpc>
                <a:spcPct val="90000"/>
              </a:lnSpc>
              <a:spcBef>
                <a:spcPts val="700"/>
              </a:spcBef>
              <a:spcAft>
                <a:spcPts val="0"/>
              </a:spcAft>
              <a:buClr>
                <a:srgbClr val="FFFFFF"/>
              </a:buClr>
              <a:buSzPts val="2800"/>
              <a:buFont typeface="Arial"/>
              <a:buNone/>
            </a:pPr>
            <a:r>
              <a:t/>
            </a:r>
            <a:endParaRPr b="0" i="0" sz="2800" u="none" cap="none" strike="noStrike">
              <a:solidFill>
                <a:srgbClr val="FFFFFF"/>
              </a:solidFill>
              <a:latin typeface="Times New Roman"/>
              <a:ea typeface="Times New Roman"/>
              <a:cs typeface="Times New Roman"/>
              <a:sym typeface="Times New Roman"/>
            </a:endParaRPr>
          </a:p>
          <a:p>
            <a:pPr indent="-341312" lvl="0" marL="341312" marR="0" rtl="0" algn="l">
              <a:lnSpc>
                <a:spcPct val="90000"/>
              </a:lnSpc>
              <a:spcBef>
                <a:spcPts val="700"/>
              </a:spcBef>
              <a:spcAft>
                <a:spcPts val="0"/>
              </a:spcAft>
              <a:buClr>
                <a:srgbClr val="FFFFFF"/>
              </a:buClr>
              <a:buSzPts val="2800"/>
              <a:buFont typeface="Arial"/>
              <a:buNone/>
            </a:pPr>
            <a:r>
              <a:t/>
            </a:r>
            <a:endParaRPr b="0" i="0" sz="2800" u="none" cap="none" strike="noStrike">
              <a:solidFill>
                <a:srgbClr val="FFFFFF"/>
              </a:solidFill>
              <a:latin typeface="Arial"/>
              <a:ea typeface="Arial"/>
              <a:cs typeface="Arial"/>
              <a:sym typeface="Arial"/>
            </a:endParaRPr>
          </a:p>
          <a:p>
            <a:pPr indent="-341312" lvl="0" marL="341312" marR="0" rtl="0" algn="l">
              <a:lnSpc>
                <a:spcPct val="90000"/>
              </a:lnSpc>
              <a:spcBef>
                <a:spcPts val="700"/>
              </a:spcBef>
              <a:spcAft>
                <a:spcPts val="0"/>
              </a:spcAft>
              <a:buClr>
                <a:srgbClr val="FFFFFF"/>
              </a:buClr>
              <a:buSzPts val="2800"/>
              <a:buFont typeface="Arial"/>
              <a:buNone/>
            </a:pPr>
            <a:r>
              <a:t/>
            </a:r>
            <a:endParaRPr b="0" i="0" sz="2800" u="none" cap="none" strike="noStrike">
              <a:solidFill>
                <a:srgbClr val="FFFFFF"/>
              </a:solidFill>
              <a:latin typeface="Arial"/>
              <a:ea typeface="Arial"/>
              <a:cs typeface="Arial"/>
              <a:sym typeface="Arial"/>
            </a:endParaRPr>
          </a:p>
          <a:p>
            <a:pPr indent="-341312" lvl="0" marL="341312" marR="0" rtl="0" algn="l">
              <a:lnSpc>
                <a:spcPct val="90000"/>
              </a:lnSpc>
              <a:spcBef>
                <a:spcPts val="700"/>
              </a:spcBef>
              <a:spcAft>
                <a:spcPts val="0"/>
              </a:spcAft>
              <a:buClr>
                <a:srgbClr val="FFFFFF"/>
              </a:buClr>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graphicFrame>
        <p:nvGraphicFramePr>
          <p:cNvPr id="278" name="Google Shape;278;p15"/>
          <p:cNvGraphicFramePr/>
          <p:nvPr/>
        </p:nvGraphicFramePr>
        <p:xfrm>
          <a:off x="533400" y="3581400"/>
          <a:ext cx="3000000" cy="3000000"/>
        </p:xfrm>
        <a:graphic>
          <a:graphicData uri="http://schemas.openxmlformats.org/drawingml/2006/table">
            <a:tbl>
              <a:tblPr>
                <a:noFill/>
                <a:tableStyleId>{EF88AC00-EB5F-4323-8833-75E86DFE4C12}</a:tableStyleId>
              </a:tblPr>
              <a:tblGrid>
                <a:gridCol w="1504950"/>
                <a:gridCol w="1936750"/>
                <a:gridCol w="2419350"/>
                <a:gridCol w="2216150"/>
              </a:tblGrid>
              <a:tr h="520700">
                <a:tc>
                  <a:txBody>
                    <a:bodyPr/>
                    <a:lstStyle/>
                    <a:p>
                      <a:pPr indent="0" lvl="0" marL="0" marR="0" rtl="0" algn="ctr">
                        <a:lnSpc>
                          <a:spcPct val="93000"/>
                        </a:lnSpc>
                        <a:spcBef>
                          <a:spcPts val="0"/>
                        </a:spcBef>
                        <a:spcAft>
                          <a:spcPts val="0"/>
                        </a:spcAft>
                        <a:buClr>
                          <a:srgbClr val="FFFFFF"/>
                        </a:buClr>
                        <a:buSzPts val="1400"/>
                        <a:buFont typeface="Times New Roman"/>
                        <a:buNone/>
                      </a:pPr>
                      <a:r>
                        <a:rPr b="1" i="0" lang="en-US" sz="1400" u="none" cap="none" strike="noStrike">
                          <a:solidFill>
                            <a:srgbClr val="FFFFFF"/>
                          </a:solidFill>
                          <a:latin typeface="Times New Roman"/>
                          <a:ea typeface="Times New Roman"/>
                          <a:cs typeface="Times New Roman"/>
                          <a:sym typeface="Times New Roman"/>
                        </a:rPr>
                        <a:t>Key Size (bits)</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400"/>
                        <a:buFont typeface="Times New Roman"/>
                        <a:buNone/>
                      </a:pPr>
                      <a:r>
                        <a:rPr b="1" i="0" lang="en-US" sz="1400" u="none" cap="none" strike="noStrike">
                          <a:solidFill>
                            <a:srgbClr val="FFFFFF"/>
                          </a:solidFill>
                          <a:latin typeface="Times New Roman"/>
                          <a:ea typeface="Times New Roman"/>
                          <a:cs typeface="Times New Roman"/>
                          <a:sym typeface="Times New Roman"/>
                        </a:rPr>
                        <a:t>Number of Alternative Keys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400"/>
                        <a:buFont typeface="Times New Roman"/>
                        <a:buNone/>
                      </a:pPr>
                      <a:r>
                        <a:rPr b="1" i="0" lang="en-US" sz="1400" u="none" cap="none" strike="noStrike">
                          <a:solidFill>
                            <a:srgbClr val="FFFFFF"/>
                          </a:solidFill>
                          <a:latin typeface="Times New Roman"/>
                          <a:ea typeface="Times New Roman"/>
                          <a:cs typeface="Times New Roman"/>
                          <a:sym typeface="Times New Roman"/>
                        </a:rPr>
                        <a:t>Time required at 1 decryption/µs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ctr">
                        <a:lnSpc>
                          <a:spcPct val="93000"/>
                        </a:lnSpc>
                        <a:spcBef>
                          <a:spcPts val="0"/>
                        </a:spcBef>
                        <a:spcAft>
                          <a:spcPts val="0"/>
                        </a:spcAft>
                        <a:buClr>
                          <a:srgbClr val="FFFFFF"/>
                        </a:buClr>
                        <a:buSzPts val="1400"/>
                        <a:buFont typeface="Times New Roman"/>
                        <a:buNone/>
                      </a:pPr>
                      <a:r>
                        <a:rPr b="1" i="0" lang="en-US" sz="1400" u="none" cap="none" strike="noStrike">
                          <a:solidFill>
                            <a:srgbClr val="FFFFFF"/>
                          </a:solidFill>
                          <a:latin typeface="Times New Roman"/>
                          <a:ea typeface="Times New Roman"/>
                          <a:cs typeface="Times New Roman"/>
                          <a:sym typeface="Times New Roman"/>
                        </a:rPr>
                        <a:t>Time required at 10</a:t>
                      </a:r>
                      <a:r>
                        <a:rPr b="0" baseline="30000" i="0" lang="en-US" sz="1400" u="none" cap="none" strike="noStrike">
                          <a:solidFill>
                            <a:srgbClr val="FFFFFF"/>
                          </a:solidFill>
                          <a:latin typeface="Times New Roman"/>
                          <a:ea typeface="Times New Roman"/>
                          <a:cs typeface="Times New Roman"/>
                          <a:sym typeface="Times New Roman"/>
                        </a:rPr>
                        <a:t>6</a:t>
                      </a:r>
                      <a:r>
                        <a:rPr b="1" i="0" lang="en-US" sz="1400" u="none" cap="none" strike="noStrike">
                          <a:solidFill>
                            <a:srgbClr val="FFFFFF"/>
                          </a:solidFill>
                          <a:latin typeface="Times New Roman"/>
                          <a:ea typeface="Times New Roman"/>
                          <a:cs typeface="Times New Roman"/>
                          <a:sym typeface="Times New Roman"/>
                        </a:rPr>
                        <a:t> decryptions/µs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1300">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32</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32</a:t>
                      </a:r>
                      <a:r>
                        <a:rPr b="0" i="0" lang="en-US" sz="1400" u="none" cap="none" strike="noStrike">
                          <a:solidFill>
                            <a:srgbClr val="FFFFFF"/>
                          </a:solidFill>
                          <a:latin typeface="Times New Roman"/>
                          <a:ea typeface="Times New Roman"/>
                          <a:cs typeface="Times New Roman"/>
                          <a:sym typeface="Times New Roman"/>
                        </a:rPr>
                        <a:t>  = 4.3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9</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31</a:t>
                      </a:r>
                      <a:r>
                        <a:rPr b="0" i="0" lang="en-US" sz="1400" u="none" cap="none" strike="noStrike">
                          <a:solidFill>
                            <a:srgbClr val="FFFFFF"/>
                          </a:solidFill>
                          <a:latin typeface="Times New Roman"/>
                          <a:ea typeface="Times New Roman"/>
                          <a:cs typeface="Times New Roman"/>
                          <a:sym typeface="Times New Roman"/>
                        </a:rPr>
                        <a:t> µs	= 35.8 minutes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2.15 milliseconds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41300">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56</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56</a:t>
                      </a:r>
                      <a:r>
                        <a:rPr b="0" i="0" lang="en-US" sz="1400" u="none" cap="none" strike="noStrike">
                          <a:solidFill>
                            <a:srgbClr val="FFFFFF"/>
                          </a:solidFill>
                          <a:latin typeface="Times New Roman"/>
                          <a:ea typeface="Times New Roman"/>
                          <a:cs typeface="Times New Roman"/>
                          <a:sym typeface="Times New Roman"/>
                        </a:rPr>
                        <a:t>  = 7.2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16</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55</a:t>
                      </a:r>
                      <a:r>
                        <a:rPr b="0" i="0" lang="en-US" sz="1400" u="none" cap="none" strike="noStrike">
                          <a:solidFill>
                            <a:srgbClr val="FFFFFF"/>
                          </a:solidFill>
                          <a:latin typeface="Times New Roman"/>
                          <a:ea typeface="Times New Roman"/>
                          <a:cs typeface="Times New Roman"/>
                          <a:sym typeface="Times New Roman"/>
                        </a:rPr>
                        <a:t> µs	= 1142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10.01 hours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15925">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128</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128</a:t>
                      </a:r>
                      <a:r>
                        <a:rPr b="0" i="0" lang="en-US" sz="1400" u="none" cap="none" strike="noStrike">
                          <a:solidFill>
                            <a:srgbClr val="FFFFFF"/>
                          </a:solidFill>
                          <a:latin typeface="Times New Roman"/>
                          <a:ea typeface="Times New Roman"/>
                          <a:cs typeface="Times New Roman"/>
                          <a:sym typeface="Times New Roman"/>
                        </a:rPr>
                        <a:t>  = 3.4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38</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127</a:t>
                      </a:r>
                      <a:r>
                        <a:rPr b="0" i="0" lang="en-US" sz="1400" u="none" cap="none" strike="noStrike">
                          <a:solidFill>
                            <a:srgbClr val="FFFFFF"/>
                          </a:solidFill>
                          <a:latin typeface="Times New Roman"/>
                          <a:ea typeface="Times New Roman"/>
                          <a:cs typeface="Times New Roman"/>
                          <a:sym typeface="Times New Roman"/>
                        </a:rPr>
                        <a:t> µs	= 5.4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24</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5.4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18</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15925">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168</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168</a:t>
                      </a:r>
                      <a:r>
                        <a:rPr b="0" i="0" lang="en-US" sz="1400" u="none" cap="none" strike="noStrike">
                          <a:solidFill>
                            <a:srgbClr val="FFFFFF"/>
                          </a:solidFill>
                          <a:latin typeface="Times New Roman"/>
                          <a:ea typeface="Times New Roman"/>
                          <a:cs typeface="Times New Roman"/>
                          <a:sym typeface="Times New Roman"/>
                        </a:rPr>
                        <a:t>  = 3.7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50</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a:t>
                      </a:r>
                      <a:r>
                        <a:rPr b="0" baseline="30000" i="0" lang="en-US" sz="1400" u="none" cap="none" strike="noStrike">
                          <a:solidFill>
                            <a:srgbClr val="FFFFFF"/>
                          </a:solidFill>
                          <a:latin typeface="Times New Roman"/>
                          <a:ea typeface="Times New Roman"/>
                          <a:cs typeface="Times New Roman"/>
                          <a:sym typeface="Times New Roman"/>
                        </a:rPr>
                        <a:t>167</a:t>
                      </a:r>
                      <a:r>
                        <a:rPr b="0" i="0" lang="en-US" sz="1400" u="none" cap="none" strike="noStrike">
                          <a:solidFill>
                            <a:srgbClr val="FFFFFF"/>
                          </a:solidFill>
                          <a:latin typeface="Times New Roman"/>
                          <a:ea typeface="Times New Roman"/>
                          <a:cs typeface="Times New Roman"/>
                          <a:sym typeface="Times New Roman"/>
                        </a:rPr>
                        <a:t> µs	= 5.9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36</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5.9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30</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52450">
                <a:tc>
                  <a:txBody>
                    <a:bodyPr/>
                    <a:lstStyle/>
                    <a:p>
                      <a:pPr indent="0" lvl="0" marL="0" marR="0" rtl="0" algn="ctr">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26 characters (permutation)</a:t>
                      </a:r>
                      <a:endParaRPr sz="1400" u="none" cap="none" strike="noStrike"/>
                    </a:p>
                  </a:txBody>
                  <a:tcPr marT="591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26! = 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26</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2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26</a:t>
                      </a:r>
                      <a:r>
                        <a:rPr b="0" i="0" lang="en-US" sz="1400" u="none" cap="none" strike="noStrike">
                          <a:solidFill>
                            <a:srgbClr val="FFFFFF"/>
                          </a:solidFill>
                          <a:latin typeface="Times New Roman"/>
                          <a:ea typeface="Times New Roman"/>
                          <a:cs typeface="Times New Roman"/>
                          <a:sym typeface="Times New Roman"/>
                        </a:rPr>
                        <a:t> µs	= 6.4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12</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6.4 </a:t>
                      </a:r>
                      <a:r>
                        <a:rPr b="0" i="0" lang="en-US" sz="1400" u="none" cap="none" strike="noStrike">
                          <a:solidFill>
                            <a:srgbClr val="FFFFFF"/>
                          </a:solidFill>
                          <a:latin typeface="Noto Sans Symbols"/>
                          <a:ea typeface="Noto Sans Symbols"/>
                          <a:cs typeface="Noto Sans Symbols"/>
                          <a:sym typeface="Noto Sans Symbols"/>
                        </a:rPr>
                        <a:t>×</a:t>
                      </a:r>
                      <a:r>
                        <a:rPr b="0" i="0" lang="en-US" sz="1400" u="none" cap="none" strike="noStrike">
                          <a:solidFill>
                            <a:srgbClr val="FFFFFF"/>
                          </a:solidFill>
                          <a:latin typeface="Times New Roman"/>
                          <a:ea typeface="Times New Roman"/>
                          <a:cs typeface="Times New Roman"/>
                          <a:sym typeface="Times New Roman"/>
                        </a:rPr>
                        <a:t> 10</a:t>
                      </a:r>
                      <a:r>
                        <a:rPr b="0" baseline="30000" i="0" lang="en-US" sz="1400" u="none" cap="none" strike="noStrike">
                          <a:solidFill>
                            <a:srgbClr val="FFFFFF"/>
                          </a:solidFill>
                          <a:latin typeface="Times New Roman"/>
                          <a:ea typeface="Times New Roman"/>
                          <a:cs typeface="Times New Roman"/>
                          <a:sym typeface="Times New Roman"/>
                        </a:rPr>
                        <a:t>6</a:t>
                      </a:r>
                      <a:r>
                        <a:rPr b="0" i="0" lang="en-US" sz="1400" u="none" cap="none" strike="noStrike">
                          <a:solidFill>
                            <a:srgbClr val="FFFFFF"/>
                          </a:solidFill>
                          <a:latin typeface="Times New Roman"/>
                          <a:ea typeface="Times New Roman"/>
                          <a:cs typeface="Times New Roman"/>
                          <a:sym typeface="Times New Roman"/>
                        </a:rPr>
                        <a:t> years</a:t>
                      </a:r>
                      <a:endParaRPr sz="1400" u="none" cap="none" strike="noStrike"/>
                    </a:p>
                  </a:txBody>
                  <a:tcPr marT="591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nvSpPr>
        <p:spPr>
          <a:xfrm>
            <a:off x="457200" y="131762"/>
            <a:ext cx="8229600" cy="14319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Classical Substitution Ciphers</a:t>
            </a:r>
            <a:endParaRPr b="0" i="0" sz="1400" u="none" cap="none" strike="noStrike">
              <a:solidFill>
                <a:srgbClr val="000000"/>
              </a:solidFill>
              <a:latin typeface="Arial"/>
              <a:ea typeface="Arial"/>
              <a:cs typeface="Arial"/>
              <a:sym typeface="Arial"/>
            </a:endParaRPr>
          </a:p>
        </p:txBody>
      </p:sp>
      <p:sp>
        <p:nvSpPr>
          <p:cNvPr id="285" name="Google Shape;285;p16"/>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where letters of plaintext are replaced by other letters or by numbers or symbols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or if plaintext is viewed as a sequence of bits, then substitution involves replacing plaintext bit patterns with ciphertext bit patterns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Caesar Cipher</a:t>
            </a:r>
            <a:endParaRPr b="0" i="0" sz="1400" u="none" cap="none" strike="noStrike">
              <a:solidFill>
                <a:srgbClr val="000000"/>
              </a:solidFill>
              <a:latin typeface="Arial"/>
              <a:ea typeface="Arial"/>
              <a:cs typeface="Arial"/>
              <a:sym typeface="Arial"/>
            </a:endParaRPr>
          </a:p>
        </p:txBody>
      </p:sp>
      <p:sp>
        <p:nvSpPr>
          <p:cNvPr id="292" name="Google Shape;292;p17"/>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earliest known substitution cipher</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by Julius Caesar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first attested use in military affairs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replaces each letter by 3rd letter on</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700"/>
              </a:spcBef>
              <a:spcAft>
                <a:spcPts val="0"/>
              </a:spcAft>
              <a:buClr>
                <a:srgbClr val="FFFFFF"/>
              </a:buClr>
              <a:buSzPts val="2800"/>
              <a:buFont typeface="Oi"/>
              <a:buNone/>
            </a:pPr>
            <a:r>
              <a:rPr b="0" i="0" lang="en-US" sz="2800" u="none" cap="none" strike="noStrike">
                <a:solidFill>
                  <a:srgbClr val="FFFFFF"/>
                </a:solidFill>
                <a:latin typeface="Oi"/>
                <a:ea typeface="Oi"/>
                <a:cs typeface="Oi"/>
                <a:sym typeface="Oi"/>
              </a:rPr>
              <a:t>meet me after the toga party</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700"/>
              </a:spcBef>
              <a:spcAft>
                <a:spcPts val="0"/>
              </a:spcAft>
              <a:buClr>
                <a:srgbClr val="FFFFFF"/>
              </a:buClr>
              <a:buSzPts val="2800"/>
              <a:buFont typeface="Oi"/>
              <a:buNone/>
            </a:pPr>
            <a:r>
              <a:rPr b="0" i="0" lang="en-US" sz="2800" u="none" cap="none" strike="noStrike">
                <a:solidFill>
                  <a:srgbClr val="FFFFFF"/>
                </a:solidFill>
                <a:latin typeface="Oi"/>
                <a:ea typeface="Oi"/>
                <a:cs typeface="Oi"/>
                <a:sym typeface="Oi"/>
              </a:rPr>
              <a:t>PHHW PH DIWHU WKH WRJD SDUWB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Oi"/>
              <a:ea typeface="Oi"/>
              <a:cs typeface="Oi"/>
              <a:sym typeface="O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Caesar Cipher</a:t>
            </a:r>
            <a:endParaRPr b="0" i="0" sz="1400" u="none" cap="none" strike="noStrike">
              <a:solidFill>
                <a:srgbClr val="000000"/>
              </a:solidFill>
              <a:latin typeface="Arial"/>
              <a:ea typeface="Arial"/>
              <a:cs typeface="Arial"/>
              <a:sym typeface="Arial"/>
            </a:endParaRPr>
          </a:p>
        </p:txBody>
      </p:sp>
      <p:sp>
        <p:nvSpPr>
          <p:cNvPr id="299" name="Google Shape;299;p18"/>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can define transformation as:</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400"/>
              </a:spcBef>
              <a:spcAft>
                <a:spcPts val="0"/>
              </a:spcAft>
              <a:buClr>
                <a:srgbClr val="FFFFFF"/>
              </a:buClr>
              <a:buSzPts val="1800"/>
              <a:buFont typeface="Courier New"/>
              <a:buNone/>
            </a:pPr>
            <a:r>
              <a:rPr b="0" i="0" lang="en-US" sz="1800" u="none" cap="none" strike="noStrike">
                <a:solidFill>
                  <a:srgbClr val="FFFFFF"/>
                </a:solidFill>
                <a:latin typeface="Courier New"/>
                <a:ea typeface="Courier New"/>
                <a:cs typeface="Courier New"/>
                <a:sym typeface="Courier New"/>
              </a:rPr>
              <a:t>a b c d e f g h i j k l m n o p q r s t u v w x y z = IN</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400"/>
              </a:spcBef>
              <a:spcAft>
                <a:spcPts val="0"/>
              </a:spcAft>
              <a:buClr>
                <a:srgbClr val="FFFFFF"/>
              </a:buClr>
              <a:buSzPts val="1800"/>
              <a:buFont typeface="Courier New"/>
              <a:buNone/>
            </a:pPr>
            <a:r>
              <a:rPr b="0" i="0" lang="en-US" sz="1800" u="none" cap="none" strike="noStrike">
                <a:solidFill>
                  <a:srgbClr val="FFFFFF"/>
                </a:solidFill>
                <a:latin typeface="Courier New"/>
                <a:ea typeface="Courier New"/>
                <a:cs typeface="Courier New"/>
                <a:sym typeface="Courier New"/>
              </a:rPr>
              <a:t>D E F G H I J K L M N O P Q R S T U V W X Y Z A B C = OUT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mathematically give each letter a number</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300"/>
              </a:spcBef>
              <a:spcAft>
                <a:spcPts val="0"/>
              </a:spcAft>
              <a:buClr>
                <a:srgbClr val="FFFFFF"/>
              </a:buClr>
              <a:buSzPts val="1400"/>
              <a:buFont typeface="Courier New"/>
              <a:buNone/>
            </a:pPr>
            <a:r>
              <a:rPr b="0" i="0" lang="en-US" sz="1400" u="none" cap="none" strike="noStrike">
                <a:solidFill>
                  <a:srgbClr val="FFFFFF"/>
                </a:solidFill>
                <a:latin typeface="Courier New"/>
                <a:ea typeface="Courier New"/>
                <a:cs typeface="Courier New"/>
                <a:sym typeface="Courier New"/>
              </a:rPr>
              <a:t>a b c d e f g h i j  k  l  m  n  o  p  q  r  s  t  u  v  w  x  y  z</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300"/>
              </a:spcBef>
              <a:spcAft>
                <a:spcPts val="0"/>
              </a:spcAft>
              <a:buClr>
                <a:srgbClr val="FFFFFF"/>
              </a:buClr>
              <a:buSzPts val="1400"/>
              <a:buFont typeface="Courier New"/>
              <a:buNone/>
            </a:pPr>
            <a:r>
              <a:rPr b="0" i="0" lang="en-US" sz="1400" u="none" cap="none" strike="noStrike">
                <a:solidFill>
                  <a:srgbClr val="FFFFFF"/>
                </a:solidFill>
                <a:latin typeface="Courier New"/>
                <a:ea typeface="Courier New"/>
                <a:cs typeface="Courier New"/>
                <a:sym typeface="Courier New"/>
              </a:rPr>
              <a:t>0 1 2 3 4 5 6 7 8 9 10 11 12 13 14 15 16 17 18 19 20 21 22 23 24 25</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then have Caesar (rotation) cipher as:</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700"/>
              </a:spcBef>
              <a:spcAft>
                <a:spcPts val="0"/>
              </a:spcAft>
              <a:buClr>
                <a:srgbClr val="FFFFFF"/>
              </a:buClr>
              <a:buSzPts val="2800"/>
              <a:buFont typeface="Arial"/>
              <a:buNone/>
            </a:pPr>
            <a:r>
              <a:rPr b="0" i="1" lang="en-US" sz="2800" u="none" cap="none" strike="noStrike">
                <a:solidFill>
                  <a:srgbClr val="FFFFFF"/>
                </a:solidFill>
                <a:latin typeface="Arial"/>
                <a:ea typeface="Arial"/>
                <a:cs typeface="Arial"/>
                <a:sym typeface="Arial"/>
              </a:rPr>
              <a:t>c </a:t>
            </a:r>
            <a:r>
              <a:rPr b="0" i="0" lang="en-US" sz="2800" u="none" cap="none" strike="noStrike">
                <a:solidFill>
                  <a:srgbClr val="FFFFFF"/>
                </a:solidFill>
                <a:latin typeface="Arial"/>
                <a:ea typeface="Arial"/>
                <a:cs typeface="Arial"/>
                <a:sym typeface="Arial"/>
              </a:rPr>
              <a:t>= E(k, </a:t>
            </a:r>
            <a:r>
              <a:rPr b="0" i="1" lang="en-US" sz="2800" u="none" cap="none" strike="noStrike">
                <a:solidFill>
                  <a:srgbClr val="FFFFFF"/>
                </a:solidFill>
                <a:latin typeface="Arial"/>
                <a:ea typeface="Arial"/>
                <a:cs typeface="Arial"/>
                <a:sym typeface="Arial"/>
              </a:rPr>
              <a:t>p</a:t>
            </a:r>
            <a:r>
              <a:rPr b="0" i="0" lang="en-US" sz="2800" u="none" cap="none" strike="noStrike">
                <a:solidFill>
                  <a:srgbClr val="FFFFFF"/>
                </a:solidFill>
                <a:latin typeface="Arial"/>
                <a:ea typeface="Arial"/>
                <a:cs typeface="Arial"/>
                <a:sym typeface="Arial"/>
              </a:rPr>
              <a:t>) = (</a:t>
            </a:r>
            <a:r>
              <a:rPr b="0" i="1" lang="en-US" sz="2800" u="none" cap="none" strike="noStrike">
                <a:solidFill>
                  <a:srgbClr val="FFFFFF"/>
                </a:solidFill>
                <a:latin typeface="Arial"/>
                <a:ea typeface="Arial"/>
                <a:cs typeface="Arial"/>
                <a:sym typeface="Arial"/>
              </a:rPr>
              <a:t>p </a:t>
            </a:r>
            <a:r>
              <a:rPr b="0" i="0" lang="en-US" sz="2800" u="none" cap="none" strike="noStrike">
                <a:solidFill>
                  <a:srgbClr val="FFFFFF"/>
                </a:solidFill>
                <a:latin typeface="Arial"/>
                <a:ea typeface="Arial"/>
                <a:cs typeface="Arial"/>
                <a:sym typeface="Arial"/>
              </a:rPr>
              <a:t>+ </a:t>
            </a:r>
            <a:r>
              <a:rPr b="0" i="1" lang="en-US" sz="2800" u="none" cap="none" strike="noStrike">
                <a:solidFill>
                  <a:srgbClr val="FFFFFF"/>
                </a:solidFill>
                <a:latin typeface="Arial"/>
                <a:ea typeface="Arial"/>
                <a:cs typeface="Arial"/>
                <a:sym typeface="Arial"/>
              </a:rPr>
              <a:t>k</a:t>
            </a:r>
            <a:r>
              <a:rPr b="0" i="0" lang="en-US" sz="2800" u="none" cap="none" strike="noStrike">
                <a:solidFill>
                  <a:srgbClr val="FFFFFF"/>
                </a:solidFill>
                <a:latin typeface="Arial"/>
                <a:ea typeface="Arial"/>
                <a:cs typeface="Arial"/>
                <a:sym typeface="Arial"/>
              </a:rPr>
              <a:t>) mod (26)</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700"/>
              </a:spcBef>
              <a:spcAft>
                <a:spcPts val="0"/>
              </a:spcAft>
              <a:buClr>
                <a:srgbClr val="FFFFFF"/>
              </a:buClr>
              <a:buSzPts val="2800"/>
              <a:buFont typeface="Arial"/>
              <a:buNone/>
            </a:pPr>
            <a:r>
              <a:rPr b="0" i="1" lang="en-US" sz="2800" u="none" cap="none" strike="noStrike">
                <a:solidFill>
                  <a:srgbClr val="FFFFFF"/>
                </a:solidFill>
                <a:latin typeface="Arial"/>
                <a:ea typeface="Arial"/>
                <a:cs typeface="Arial"/>
                <a:sym typeface="Arial"/>
              </a:rPr>
              <a:t>p </a:t>
            </a:r>
            <a:r>
              <a:rPr b="0" i="0" lang="en-US" sz="2800" u="none" cap="none" strike="noStrike">
                <a:solidFill>
                  <a:srgbClr val="FFFFFF"/>
                </a:solidFill>
                <a:latin typeface="Arial"/>
                <a:ea typeface="Arial"/>
                <a:cs typeface="Arial"/>
                <a:sym typeface="Arial"/>
              </a:rPr>
              <a:t>= D(k, c) = (c – </a:t>
            </a:r>
            <a:r>
              <a:rPr b="0" i="1" lang="en-US" sz="2800" u="none" cap="none" strike="noStrike">
                <a:solidFill>
                  <a:srgbClr val="FFFFFF"/>
                </a:solidFill>
                <a:latin typeface="Arial"/>
                <a:ea typeface="Arial"/>
                <a:cs typeface="Arial"/>
                <a:sym typeface="Arial"/>
              </a:rPr>
              <a:t>k</a:t>
            </a:r>
            <a:r>
              <a:rPr b="0" i="0" lang="en-US" sz="2800" u="none" cap="none" strike="noStrike">
                <a:solidFill>
                  <a:srgbClr val="FFFFFF"/>
                </a:solidFill>
                <a:latin typeface="Arial"/>
                <a:ea typeface="Arial"/>
                <a:cs typeface="Arial"/>
                <a:sym typeface="Arial"/>
              </a:rPr>
              <a:t>) mod (26)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nvSpPr>
        <p:spPr>
          <a:xfrm>
            <a:off x="457200" y="131762"/>
            <a:ext cx="8229600" cy="14319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Cryptanalysis of Caesar Cipher </a:t>
            </a:r>
            <a:endParaRPr b="0" i="0" sz="1400" u="none" cap="none" strike="noStrike">
              <a:solidFill>
                <a:srgbClr val="000000"/>
              </a:solidFill>
              <a:latin typeface="Arial"/>
              <a:ea typeface="Arial"/>
              <a:cs typeface="Arial"/>
              <a:sym typeface="Arial"/>
            </a:endParaRPr>
          </a:p>
        </p:txBody>
      </p:sp>
      <p:sp>
        <p:nvSpPr>
          <p:cNvPr id="306" name="Google Shape;306;p19"/>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only have 26 possible ciphers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A maps to A,B,..Z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could simply try each in turn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 </a:t>
            </a:r>
            <a:r>
              <a:rPr b="1" i="0" lang="en-US" sz="3200" u="none" cap="none" strike="noStrike">
                <a:solidFill>
                  <a:srgbClr val="FFFFFF"/>
                </a:solidFill>
                <a:latin typeface="Arial"/>
                <a:ea typeface="Arial"/>
                <a:cs typeface="Arial"/>
                <a:sym typeface="Arial"/>
              </a:rPr>
              <a:t>brute force search</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given ciphertext, just try all shifts of letters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do need to recognize when have plaintext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eg. break ciphertext "GCUA VQ DTGCM"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nvSpPr>
        <p:spPr>
          <a:xfrm>
            <a:off x="611187" y="476250"/>
            <a:ext cx="8229600" cy="19446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cap="none" strike="noStrike">
                <a:solidFill>
                  <a:srgbClr val="D9D9FF"/>
                </a:solidFill>
                <a:latin typeface="Arial"/>
                <a:ea typeface="Arial"/>
                <a:cs typeface="Arial"/>
                <a:sym typeface="Arial"/>
              </a:rPr>
              <a:t>Chapter 2 – Classical Encryption</a:t>
            </a:r>
            <a:br>
              <a:rPr b="1" i="0" lang="en-US" sz="4000" u="none" cap="none" strike="noStrike">
                <a:solidFill>
                  <a:srgbClr val="D9D9FF"/>
                </a:solidFill>
                <a:latin typeface="Arial"/>
                <a:ea typeface="Arial"/>
                <a:cs typeface="Arial"/>
                <a:sym typeface="Arial"/>
              </a:rPr>
            </a:br>
            <a:r>
              <a:rPr b="1" i="0" lang="en-US" sz="4000" u="none" cap="none" strike="noStrike">
                <a:solidFill>
                  <a:srgbClr val="D9D9FF"/>
                </a:solidFill>
                <a:latin typeface="Arial"/>
                <a:ea typeface="Arial"/>
                <a:cs typeface="Arial"/>
                <a:sym typeface="Arial"/>
              </a:rPr>
              <a:t>Techniques</a:t>
            </a:r>
            <a:endParaRPr b="0" i="0" sz="1400" u="none" cap="none" strike="noStrike">
              <a:solidFill>
                <a:srgbClr val="000000"/>
              </a:solidFill>
              <a:latin typeface="Arial"/>
              <a:ea typeface="Arial"/>
              <a:cs typeface="Arial"/>
              <a:sym typeface="Arial"/>
            </a:endParaRPr>
          </a:p>
        </p:txBody>
      </p:sp>
      <p:sp>
        <p:nvSpPr>
          <p:cNvPr id="171" name="Google Shape;171;p2"/>
          <p:cNvSpPr txBox="1"/>
          <p:nvPr/>
        </p:nvSpPr>
        <p:spPr>
          <a:xfrm>
            <a:off x="539750" y="2636837"/>
            <a:ext cx="8229600" cy="3989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1" lang="en-US" sz="2800" u="none" cap="none" strike="noStrike">
                <a:solidFill>
                  <a:srgbClr val="FFFFFF"/>
                </a:solidFill>
                <a:latin typeface="Arial"/>
                <a:ea typeface="Arial"/>
                <a:cs typeface="Arial"/>
                <a:sym typeface="Arial"/>
              </a:rPr>
              <a:t>"I am fairly familiar with all the forms of secret writings, and am myself the author of a trifling monograph upon the subject, in which I analyze one hundred and sixty separate ciphers," said Holmes..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	—</a:t>
            </a:r>
            <a:r>
              <a:rPr b="0" i="1" lang="en-US" sz="2800" u="none" cap="none" strike="noStrike">
                <a:solidFill>
                  <a:srgbClr val="FFFFFF"/>
                </a:solidFill>
                <a:latin typeface="Arial"/>
                <a:ea typeface="Arial"/>
                <a:cs typeface="Arial"/>
                <a:sym typeface="Arial"/>
              </a:rPr>
              <a:t>The Adventure of the Dancing Men</a:t>
            </a:r>
            <a:r>
              <a:rPr b="0" i="0" lang="en-US" sz="2800" u="none" cap="none" strike="noStrike">
                <a:solidFill>
                  <a:srgbClr val="FFFFFF"/>
                </a:solidFill>
                <a:latin typeface="Arial"/>
                <a:ea typeface="Arial"/>
                <a:cs typeface="Arial"/>
                <a:sym typeface="Arial"/>
              </a:rPr>
              <a:t>, Sir Arthur Conan Doyle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Affine Cipher</a:t>
            </a:r>
            <a:endParaRPr b="0" i="0" sz="1400" u="none" cap="none" strike="noStrike">
              <a:solidFill>
                <a:srgbClr val="000000"/>
              </a:solidFill>
              <a:latin typeface="Arial"/>
              <a:ea typeface="Arial"/>
              <a:cs typeface="Arial"/>
              <a:sym typeface="Arial"/>
            </a:endParaRPr>
          </a:p>
        </p:txBody>
      </p:sp>
      <p:sp>
        <p:nvSpPr>
          <p:cNvPr id="313" name="Google Shape;313;p20"/>
          <p:cNvSpPr txBox="1"/>
          <p:nvPr/>
        </p:nvSpPr>
        <p:spPr>
          <a:xfrm>
            <a:off x="468312" y="1341437"/>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880"/>
              <a:buFont typeface="Noto Sans Symbols"/>
              <a:buChar char="⮚"/>
            </a:pPr>
            <a:r>
              <a:rPr b="0" i="0" lang="en-US" sz="3600" u="none" cap="none" strike="noStrike">
                <a:solidFill>
                  <a:srgbClr val="FFFFFF"/>
                </a:solidFill>
                <a:latin typeface="Arial"/>
                <a:ea typeface="Arial"/>
                <a:cs typeface="Arial"/>
                <a:sym typeface="Arial"/>
              </a:rPr>
              <a:t>broaden to include multiplication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900"/>
              </a:spcBef>
              <a:spcAft>
                <a:spcPts val="0"/>
              </a:spcAft>
              <a:buClr>
                <a:srgbClr val="5FAFFF"/>
              </a:buClr>
              <a:buSzPts val="2880"/>
              <a:buFont typeface="Noto Sans Symbols"/>
              <a:buChar char="⮚"/>
            </a:pPr>
            <a:r>
              <a:rPr b="0" i="0" lang="en-US" sz="3600" u="none" cap="none" strike="noStrike">
                <a:solidFill>
                  <a:srgbClr val="FFFFFF"/>
                </a:solidFill>
                <a:latin typeface="Arial"/>
                <a:ea typeface="Arial"/>
                <a:cs typeface="Arial"/>
                <a:sym typeface="Arial"/>
              </a:rPr>
              <a:t>can define affine transformation as:</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800"/>
              </a:spcBef>
              <a:spcAft>
                <a:spcPts val="0"/>
              </a:spcAft>
              <a:buClr>
                <a:srgbClr val="FFFFFF"/>
              </a:buClr>
              <a:buSzPts val="3200"/>
              <a:buFont typeface="Arial"/>
              <a:buNone/>
            </a:pPr>
            <a:r>
              <a:rPr b="0" i="1" lang="en-US" sz="3200" u="none" cap="none" strike="noStrike">
                <a:solidFill>
                  <a:srgbClr val="FFFFFF"/>
                </a:solidFill>
                <a:latin typeface="Arial"/>
                <a:ea typeface="Arial"/>
                <a:cs typeface="Arial"/>
                <a:sym typeface="Arial"/>
              </a:rPr>
              <a:t>c </a:t>
            </a:r>
            <a:r>
              <a:rPr b="0" i="0" lang="en-US" sz="3200" u="none" cap="none" strike="noStrike">
                <a:solidFill>
                  <a:srgbClr val="FFFFFF"/>
                </a:solidFill>
                <a:latin typeface="Arial"/>
                <a:ea typeface="Arial"/>
                <a:cs typeface="Arial"/>
                <a:sym typeface="Arial"/>
              </a:rPr>
              <a:t>= E(k, </a:t>
            </a:r>
            <a:r>
              <a:rPr b="0" i="1" lang="en-US" sz="3200" u="none" cap="none" strike="noStrike">
                <a:solidFill>
                  <a:srgbClr val="FFFFFF"/>
                </a:solidFill>
                <a:latin typeface="Arial"/>
                <a:ea typeface="Arial"/>
                <a:cs typeface="Arial"/>
                <a:sym typeface="Arial"/>
              </a:rPr>
              <a:t>p</a:t>
            </a:r>
            <a:r>
              <a:rPr b="0" i="0" lang="en-US" sz="3200" u="none" cap="none" strike="noStrike">
                <a:solidFill>
                  <a:srgbClr val="FFFFFF"/>
                </a:solidFill>
                <a:latin typeface="Arial"/>
                <a:ea typeface="Arial"/>
                <a:cs typeface="Arial"/>
                <a:sym typeface="Arial"/>
              </a:rPr>
              <a:t>) = (a</a:t>
            </a:r>
            <a:r>
              <a:rPr b="0" i="1" lang="en-US" sz="3200" u="none" cap="none" strike="noStrike">
                <a:solidFill>
                  <a:srgbClr val="FFFFFF"/>
                </a:solidFill>
                <a:latin typeface="Arial"/>
                <a:ea typeface="Arial"/>
                <a:cs typeface="Arial"/>
                <a:sym typeface="Arial"/>
              </a:rPr>
              <a:t>p </a:t>
            </a:r>
            <a:r>
              <a:rPr b="0" i="0" lang="en-US" sz="3200" u="none" cap="none" strike="noStrike">
                <a:solidFill>
                  <a:srgbClr val="FFFFFF"/>
                </a:solidFill>
                <a:latin typeface="Arial"/>
                <a:ea typeface="Arial"/>
                <a:cs typeface="Arial"/>
                <a:sym typeface="Arial"/>
              </a:rPr>
              <a:t>+ </a:t>
            </a:r>
            <a:r>
              <a:rPr b="0" i="1" lang="en-US" sz="3200" u="none" cap="none" strike="noStrike">
                <a:solidFill>
                  <a:srgbClr val="FFFFFF"/>
                </a:solidFill>
                <a:latin typeface="Arial"/>
                <a:ea typeface="Arial"/>
                <a:cs typeface="Arial"/>
                <a:sym typeface="Arial"/>
              </a:rPr>
              <a:t>b</a:t>
            </a:r>
            <a:r>
              <a:rPr b="0" i="0" lang="en-US" sz="3200" u="none" cap="none" strike="noStrike">
                <a:solidFill>
                  <a:srgbClr val="FFFFFF"/>
                </a:solidFill>
                <a:latin typeface="Arial"/>
                <a:ea typeface="Arial"/>
                <a:cs typeface="Arial"/>
                <a:sym typeface="Arial"/>
              </a:rPr>
              <a:t>) mod (26)</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800"/>
              </a:spcBef>
              <a:spcAft>
                <a:spcPts val="0"/>
              </a:spcAft>
              <a:buClr>
                <a:srgbClr val="FFFFFF"/>
              </a:buClr>
              <a:buSzPts val="3200"/>
              <a:buFont typeface="Arial"/>
              <a:buNone/>
            </a:pPr>
            <a:r>
              <a:rPr b="0" i="1" lang="en-US" sz="3200" u="none" cap="none" strike="noStrike">
                <a:solidFill>
                  <a:srgbClr val="FFFFFF"/>
                </a:solidFill>
                <a:latin typeface="Arial"/>
                <a:ea typeface="Arial"/>
                <a:cs typeface="Arial"/>
                <a:sym typeface="Arial"/>
              </a:rPr>
              <a:t>p </a:t>
            </a:r>
            <a:r>
              <a:rPr b="0" i="0" lang="en-US" sz="3200" u="none" cap="none" strike="noStrike">
                <a:solidFill>
                  <a:srgbClr val="FFFFFF"/>
                </a:solidFill>
                <a:latin typeface="Arial"/>
                <a:ea typeface="Arial"/>
                <a:cs typeface="Arial"/>
                <a:sym typeface="Arial"/>
              </a:rPr>
              <a:t>= D(k, c) = (a</a:t>
            </a:r>
            <a:r>
              <a:rPr b="0" baseline="30000" i="0" lang="en-US" sz="3200" u="none" cap="none" strike="noStrike">
                <a:solidFill>
                  <a:srgbClr val="FFFFFF"/>
                </a:solidFill>
                <a:latin typeface="Arial"/>
                <a:ea typeface="Arial"/>
                <a:cs typeface="Arial"/>
                <a:sym typeface="Arial"/>
              </a:rPr>
              <a:t>-1</a:t>
            </a:r>
            <a:r>
              <a:rPr b="0" i="0" lang="en-US" sz="3200" u="none" cap="none" strike="noStrike">
                <a:solidFill>
                  <a:srgbClr val="FFFFFF"/>
                </a:solidFill>
                <a:latin typeface="Arial"/>
                <a:ea typeface="Arial"/>
                <a:cs typeface="Arial"/>
                <a:sym typeface="Arial"/>
              </a:rPr>
              <a:t>(c – </a:t>
            </a:r>
            <a:r>
              <a:rPr b="0" i="1" lang="en-US" sz="3200" u="none" cap="none" strike="noStrike">
                <a:solidFill>
                  <a:srgbClr val="FFFFFF"/>
                </a:solidFill>
                <a:latin typeface="Arial"/>
                <a:ea typeface="Arial"/>
                <a:cs typeface="Arial"/>
                <a:sym typeface="Arial"/>
              </a:rPr>
              <a:t>b)</a:t>
            </a:r>
            <a:r>
              <a:rPr b="0" i="0" lang="en-US" sz="3200" u="none" cap="none" strike="noStrike">
                <a:solidFill>
                  <a:srgbClr val="FFFFFF"/>
                </a:solidFill>
                <a:latin typeface="Arial"/>
                <a:ea typeface="Arial"/>
                <a:cs typeface="Arial"/>
                <a:sym typeface="Arial"/>
              </a:rPr>
              <a:t>) mod (26)</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900"/>
              </a:spcBef>
              <a:spcAft>
                <a:spcPts val="0"/>
              </a:spcAft>
              <a:buClr>
                <a:srgbClr val="5FAFFF"/>
              </a:buClr>
              <a:buSzPts val="2880"/>
              <a:buFont typeface="Noto Sans Symbols"/>
              <a:buChar char="⮚"/>
            </a:pPr>
            <a:r>
              <a:rPr b="0" i="0" lang="en-US" sz="3600" u="none" cap="none" strike="noStrike">
                <a:solidFill>
                  <a:srgbClr val="FFFFFF"/>
                </a:solidFill>
                <a:latin typeface="Arial"/>
                <a:ea typeface="Arial"/>
                <a:cs typeface="Arial"/>
                <a:sym typeface="Arial"/>
              </a:rPr>
              <a:t>key k=(a,b)</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900"/>
              </a:spcBef>
              <a:spcAft>
                <a:spcPts val="0"/>
              </a:spcAft>
              <a:buClr>
                <a:srgbClr val="5FAFFF"/>
              </a:buClr>
              <a:buSzPts val="2880"/>
              <a:buFont typeface="Noto Sans Symbols"/>
              <a:buChar char="⮚"/>
            </a:pPr>
            <a:r>
              <a:rPr b="0" i="0" lang="en-US" sz="3600" u="none" cap="none" strike="noStrike">
                <a:solidFill>
                  <a:srgbClr val="FFFFFF"/>
                </a:solidFill>
                <a:latin typeface="Arial"/>
                <a:ea typeface="Arial"/>
                <a:cs typeface="Arial"/>
                <a:sym typeface="Arial"/>
              </a:rPr>
              <a:t>a must be relatively prime to 26</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800"/>
              </a:spcBef>
              <a:spcAft>
                <a:spcPts val="0"/>
              </a:spcAft>
              <a:buClr>
                <a:srgbClr val="D9D9FF"/>
              </a:buClr>
              <a:buSzPts val="1600"/>
              <a:buFont typeface="Noto Sans Symbols"/>
              <a:buChar char="●"/>
            </a:pPr>
            <a:r>
              <a:rPr b="0" i="0" lang="en-US" sz="3200" u="none" cap="none" strike="noStrike">
                <a:solidFill>
                  <a:srgbClr val="FFFFFF"/>
                </a:solidFill>
                <a:latin typeface="Arial"/>
                <a:ea typeface="Arial"/>
                <a:cs typeface="Arial"/>
                <a:sym typeface="Arial"/>
              </a:rPr>
              <a:t>so there exists unique inverse a</a:t>
            </a:r>
            <a:r>
              <a:rPr b="0" baseline="30000" i="0" lang="en-US" sz="3200" u="none" cap="none" strike="noStrike">
                <a:solidFill>
                  <a:srgbClr val="FFFFFF"/>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baseline="30000" i="0" sz="32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Affine Cipher - Example</a:t>
            </a:r>
            <a:endParaRPr b="0" i="0" sz="1400" u="none" cap="none" strike="noStrike">
              <a:solidFill>
                <a:srgbClr val="000000"/>
              </a:solidFill>
              <a:latin typeface="Arial"/>
              <a:ea typeface="Arial"/>
              <a:cs typeface="Arial"/>
              <a:sym typeface="Arial"/>
            </a:endParaRPr>
          </a:p>
        </p:txBody>
      </p:sp>
      <p:sp>
        <p:nvSpPr>
          <p:cNvPr id="320" name="Google Shape;320;p21"/>
          <p:cNvSpPr txBox="1"/>
          <p:nvPr/>
        </p:nvSpPr>
        <p:spPr>
          <a:xfrm>
            <a:off x="468312" y="1341437"/>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example k=(17,3):</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Courier New"/>
              <a:buNone/>
            </a:pPr>
            <a:r>
              <a:rPr b="0" i="0" lang="en-US" sz="2000" u="none" cap="none" strike="noStrike">
                <a:solidFill>
                  <a:srgbClr val="FFFFFF"/>
                </a:solidFill>
                <a:latin typeface="Courier New"/>
                <a:ea typeface="Courier New"/>
                <a:cs typeface="Courier New"/>
                <a:sym typeface="Courier New"/>
              </a:rPr>
              <a:t>a b c d e f g h i j k l m n o p q r s t u v w x y z = IN</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Courier New"/>
              <a:buNone/>
            </a:pPr>
            <a:r>
              <a:rPr b="0" i="0" lang="en-US" sz="2000" u="none" cap="none" strike="noStrike">
                <a:solidFill>
                  <a:srgbClr val="FFFFFF"/>
                </a:solidFill>
                <a:latin typeface="Courier New"/>
                <a:ea typeface="Courier New"/>
                <a:cs typeface="Courier New"/>
                <a:sym typeface="Courier New"/>
              </a:rPr>
              <a:t>D U L C T K B S J A R I Z Q H Y P G X O F W N E V M = OUT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meet me after the toga party</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ZTTO ZT DKOTG OST OHBD YDGOV</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Now how many keys are there?</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12 x 26 = 312</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Still can be brute force attacked!</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900"/>
              </a:spcBef>
              <a:spcAft>
                <a:spcPts val="0"/>
              </a:spcAft>
              <a:buClr>
                <a:srgbClr val="FFFFFF"/>
              </a:buClr>
              <a:buSzPts val="3600"/>
              <a:buFont typeface="Arial"/>
              <a:buNone/>
            </a:pPr>
            <a:r>
              <a:t/>
            </a:r>
            <a:endParaRPr b="0"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Monoalphabetic Cipher</a:t>
            </a:r>
            <a:endParaRPr b="0" i="0" sz="1400" u="none" cap="none" strike="noStrike">
              <a:solidFill>
                <a:srgbClr val="000000"/>
              </a:solidFill>
              <a:latin typeface="Arial"/>
              <a:ea typeface="Arial"/>
              <a:cs typeface="Arial"/>
              <a:sym typeface="Arial"/>
            </a:endParaRPr>
          </a:p>
        </p:txBody>
      </p:sp>
      <p:sp>
        <p:nvSpPr>
          <p:cNvPr id="327" name="Google Shape;327;p22"/>
          <p:cNvSpPr txBox="1"/>
          <p:nvPr/>
        </p:nvSpPr>
        <p:spPr>
          <a:xfrm>
            <a:off x="457200" y="1676400"/>
            <a:ext cx="8229600" cy="1752600"/>
          </a:xfrm>
          <a:prstGeom prst="rect">
            <a:avLst/>
          </a:prstGeom>
          <a:noFill/>
          <a:ln>
            <a:noFill/>
          </a:ln>
        </p:spPr>
        <p:txBody>
          <a:bodyPr anchorCtr="0" anchor="t" bIns="45700" lIns="91425" spcFirstLastPara="1" rIns="91425" wrap="square" tIns="45700">
            <a:noAutofit/>
          </a:bodyPr>
          <a:lstStyle/>
          <a:p>
            <a:pPr indent="-398462" lvl="0" marL="341312" marR="0" rtl="0" algn="l">
              <a:lnSpc>
                <a:spcPct val="90000"/>
              </a:lnSpc>
              <a:spcBef>
                <a:spcPts val="700"/>
              </a:spcBef>
              <a:spcAft>
                <a:spcPts val="0"/>
              </a:spcAft>
              <a:buClr>
                <a:schemeClr val="lt1"/>
              </a:buClr>
              <a:buSzPts val="3140"/>
              <a:buFont typeface="Noto Sans Symbols"/>
              <a:buChar char="⮚"/>
            </a:pPr>
            <a:r>
              <a:rPr lang="en-US" sz="2000">
                <a:solidFill>
                  <a:schemeClr val="lt1"/>
                </a:solidFill>
              </a:rPr>
              <a:t>A </a:t>
            </a:r>
            <a:r>
              <a:rPr b="1" lang="en-US" sz="2000">
                <a:solidFill>
                  <a:schemeClr val="lt1"/>
                </a:solidFill>
              </a:rPr>
              <a:t>Monoalphabetic Cipher</a:t>
            </a:r>
            <a:r>
              <a:rPr lang="en-US" sz="2000">
                <a:solidFill>
                  <a:schemeClr val="lt1"/>
                </a:solidFill>
              </a:rPr>
              <a:t> is a substitution cipher where each letter of the plaintext is replaced with a corresponding letter from a fixed substitution alphabet. It’s called "monoalphabetic" because it uses one substitution rule throughout the message.</a:t>
            </a:r>
            <a:endParaRPr b="0" i="0" sz="2300" u="none" cap="none" strike="noStrike">
              <a:solidFill>
                <a:schemeClr val="lt1"/>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hence key is 26 letters long </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Arial"/>
              <a:buNone/>
            </a:pPr>
            <a:r>
              <a:t/>
            </a:r>
            <a:endParaRPr b="0" i="0" sz="2400" u="none" cap="none" strike="noStrike">
              <a:solidFill>
                <a:srgbClr val="FFFFFF"/>
              </a:solidFill>
              <a:latin typeface="Courier New"/>
              <a:ea typeface="Courier New"/>
              <a:cs typeface="Courier New"/>
              <a:sym typeface="Courier New"/>
            </a:endParaRPr>
          </a:p>
          <a:p>
            <a:pPr indent="0" lvl="1" marL="458787" marR="0" rtl="0" algn="l">
              <a:lnSpc>
                <a:spcPct val="90000"/>
              </a:lnSpc>
              <a:spcBef>
                <a:spcPts val="600"/>
              </a:spcBef>
              <a:spcAft>
                <a:spcPts val="0"/>
              </a:spcAft>
              <a:buClr>
                <a:srgbClr val="FFFFFF"/>
              </a:buClr>
              <a:buSzPts val="2400"/>
              <a:buFont typeface="Oi"/>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rier New"/>
              <a:ea typeface="Courier New"/>
              <a:cs typeface="Courier New"/>
              <a:sym typeface="Courier New"/>
            </a:endParaRPr>
          </a:p>
        </p:txBody>
      </p:sp>
      <p:graphicFrame>
        <p:nvGraphicFramePr>
          <p:cNvPr id="328" name="Google Shape;328;p22"/>
          <p:cNvGraphicFramePr/>
          <p:nvPr/>
        </p:nvGraphicFramePr>
        <p:xfrm>
          <a:off x="651675" y="4040000"/>
          <a:ext cx="3000000" cy="3000000"/>
        </p:xfrm>
        <a:graphic>
          <a:graphicData uri="http://schemas.openxmlformats.org/drawingml/2006/table">
            <a:tbl>
              <a:tblPr>
                <a:noFill/>
                <a:tableStyleId>{1BE6585D-AC94-4129-921B-3D68F0ABB809}</a:tableStyleId>
              </a:tblPr>
              <a:tblGrid>
                <a:gridCol w="452700"/>
                <a:gridCol w="382850"/>
                <a:gridCol w="417775"/>
                <a:gridCol w="417775"/>
                <a:gridCol w="417775"/>
                <a:gridCol w="417775"/>
                <a:gridCol w="417775"/>
                <a:gridCol w="417775"/>
                <a:gridCol w="417775"/>
                <a:gridCol w="417775"/>
                <a:gridCol w="417775"/>
                <a:gridCol w="417775"/>
                <a:gridCol w="417775"/>
                <a:gridCol w="417775"/>
                <a:gridCol w="417775"/>
              </a:tblGrid>
              <a:tr h="451400">
                <a:tc>
                  <a:txBody>
                    <a:bodyPr/>
                    <a:lstStyle/>
                    <a:p>
                      <a:pPr indent="0" lvl="0" marL="0" rtl="0" algn="l">
                        <a:spcBef>
                          <a:spcPts val="0"/>
                        </a:spcBef>
                        <a:spcAft>
                          <a:spcPts val="0"/>
                        </a:spcAft>
                        <a:buNone/>
                      </a:pPr>
                      <a:r>
                        <a:rPr lang="en-US">
                          <a:solidFill>
                            <a:schemeClr val="lt1"/>
                          </a:solidFill>
                        </a:rPr>
                        <a:t>PT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F</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N</a:t>
                      </a:r>
                      <a:endParaRPr>
                        <a:solidFill>
                          <a:schemeClr val="lt1"/>
                        </a:solidFill>
                      </a:endParaRPr>
                    </a:p>
                  </a:txBody>
                  <a:tcPr marT="91425" marB="91425" marR="91425" marL="91425"/>
                </a:tc>
              </a:tr>
              <a:tr h="451400">
                <a:tc>
                  <a:txBody>
                    <a:bodyPr/>
                    <a:lstStyle/>
                    <a:p>
                      <a:pPr indent="0" lvl="0" marL="0" rtl="0" algn="l">
                        <a:spcBef>
                          <a:spcPts val="0"/>
                        </a:spcBef>
                        <a:spcAft>
                          <a:spcPts val="0"/>
                        </a:spcAft>
                        <a:buNone/>
                      </a:pPr>
                      <a:r>
                        <a:rPr lang="en-US">
                          <a:solidFill>
                            <a:schemeClr val="lt1"/>
                          </a:solidFill>
                        </a:rPr>
                        <a:t>CT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Q</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A</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F</a:t>
                      </a:r>
                      <a:endParaRPr>
                        <a:solidFill>
                          <a:schemeClr val="lt1"/>
                        </a:solidFill>
                      </a:endParaRPr>
                    </a:p>
                  </a:txBody>
                  <a:tcPr marT="91425" marB="91425" marR="91425" marL="91425"/>
                </a:tc>
              </a:tr>
            </a:tbl>
          </a:graphicData>
        </a:graphic>
      </p:graphicFrame>
      <p:graphicFrame>
        <p:nvGraphicFramePr>
          <p:cNvPr id="329" name="Google Shape;329;p22"/>
          <p:cNvGraphicFramePr/>
          <p:nvPr/>
        </p:nvGraphicFramePr>
        <p:xfrm>
          <a:off x="651675" y="5244050"/>
          <a:ext cx="3000000" cy="3000000"/>
        </p:xfrm>
        <a:graphic>
          <a:graphicData uri="http://schemas.openxmlformats.org/drawingml/2006/table">
            <a:tbl>
              <a:tblPr>
                <a:noFill/>
                <a:tableStyleId>{1BE6585D-AC94-4129-921B-3D68F0ABB809}</a:tableStyleId>
              </a:tblPr>
              <a:tblGrid>
                <a:gridCol w="469550"/>
                <a:gridCol w="469550"/>
                <a:gridCol w="469550"/>
                <a:gridCol w="469550"/>
                <a:gridCol w="469550"/>
                <a:gridCol w="469550"/>
                <a:gridCol w="469550"/>
                <a:gridCol w="469550"/>
                <a:gridCol w="469550"/>
                <a:gridCol w="469550"/>
                <a:gridCol w="469550"/>
                <a:gridCol w="469550"/>
                <a:gridCol w="469550"/>
              </a:tblGrid>
              <a:tr h="482775">
                <a:tc>
                  <a:txBody>
                    <a:bodyPr/>
                    <a:lstStyle/>
                    <a:p>
                      <a:pPr indent="0" lvl="0" marL="0" rtl="0" algn="l">
                        <a:spcBef>
                          <a:spcPts val="0"/>
                        </a:spcBef>
                        <a:spcAft>
                          <a:spcPts val="0"/>
                        </a:spcAft>
                        <a:buNone/>
                      </a:pPr>
                      <a:r>
                        <a:rPr lang="en-US">
                          <a:solidFill>
                            <a:schemeClr val="lt1"/>
                          </a:solidFill>
                        </a:rPr>
                        <a:t>PT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O</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Q</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U</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V</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W</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X</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Z</a:t>
                      </a:r>
                      <a:endParaRPr>
                        <a:solidFill>
                          <a:schemeClr val="lt1"/>
                        </a:solidFill>
                      </a:endParaRPr>
                    </a:p>
                  </a:txBody>
                  <a:tcPr marT="91425" marB="91425" marR="91425" marL="91425"/>
                </a:tc>
              </a:tr>
              <a:tr h="482775">
                <a:tc>
                  <a:txBody>
                    <a:bodyPr/>
                    <a:lstStyle/>
                    <a:p>
                      <a:pPr indent="0" lvl="0" marL="0" rtl="0" algn="l">
                        <a:spcBef>
                          <a:spcPts val="0"/>
                        </a:spcBef>
                        <a:spcAft>
                          <a:spcPts val="0"/>
                        </a:spcAft>
                        <a:buNone/>
                      </a:pPr>
                      <a:r>
                        <a:rPr lang="en-US">
                          <a:solidFill>
                            <a:schemeClr val="lt1"/>
                          </a:solidFill>
                        </a:rPr>
                        <a:t>CT</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G</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H</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J</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K</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Z</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X</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V</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B</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a:t>
                      </a:r>
                      <a:endParaRPr>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a4e9967339_0_16"/>
          <p:cNvSpPr txBox="1"/>
          <p:nvPr/>
        </p:nvSpPr>
        <p:spPr>
          <a:xfrm>
            <a:off x="561125" y="236925"/>
            <a:ext cx="3000000" cy="241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chemeClr val="lt1"/>
                </a:solidFill>
                <a:latin typeface="Georgia"/>
                <a:ea typeface="Georgia"/>
                <a:cs typeface="Georgia"/>
                <a:sym typeface="Georgia"/>
              </a:rPr>
              <a:t>Encryption Process:</a:t>
            </a:r>
            <a:endParaRPr b="1" sz="2000">
              <a:solidFill>
                <a:schemeClr val="lt1"/>
              </a:solidFill>
              <a:latin typeface="Georgia"/>
              <a:ea typeface="Georgia"/>
              <a:cs typeface="Georgia"/>
              <a:sym typeface="Georgia"/>
            </a:endParaRPr>
          </a:p>
          <a:p>
            <a:pPr indent="-355600" lvl="0" marL="457200" rtl="0" algn="l">
              <a:lnSpc>
                <a:spcPct val="115000"/>
              </a:lnSpc>
              <a:spcBef>
                <a:spcPts val="120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H → I</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E → T</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L → A</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L → A</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O → G</a:t>
            </a:r>
            <a:endParaRPr sz="2000">
              <a:solidFill>
                <a:schemeClr val="lt1"/>
              </a:solidFill>
              <a:latin typeface="Georgia"/>
              <a:ea typeface="Georgia"/>
              <a:cs typeface="Georgia"/>
              <a:sym typeface="Georgia"/>
            </a:endParaRPr>
          </a:p>
        </p:txBody>
      </p:sp>
      <p:sp>
        <p:nvSpPr>
          <p:cNvPr id="337" name="Google Shape;337;g2a4e9967339_0_16"/>
          <p:cNvSpPr txBox="1"/>
          <p:nvPr/>
        </p:nvSpPr>
        <p:spPr>
          <a:xfrm>
            <a:off x="423925" y="2753175"/>
            <a:ext cx="4497300" cy="32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000">
                <a:solidFill>
                  <a:schemeClr val="lt1"/>
                </a:solidFill>
                <a:latin typeface="Georgia"/>
                <a:ea typeface="Georgia"/>
                <a:cs typeface="Georgia"/>
                <a:sym typeface="Georgia"/>
              </a:rPr>
              <a:t>Decryption:</a:t>
            </a:r>
            <a:endParaRPr b="1" sz="2000">
              <a:solidFill>
                <a:schemeClr val="lt1"/>
              </a:solidFill>
              <a:latin typeface="Georgia"/>
              <a:ea typeface="Georgia"/>
              <a:cs typeface="Georgia"/>
              <a:sym typeface="Georgia"/>
            </a:endParaRPr>
          </a:p>
          <a:p>
            <a:pPr indent="0" lvl="0" marL="0" rtl="0" algn="l">
              <a:lnSpc>
                <a:spcPct val="115000"/>
              </a:lnSpc>
              <a:spcBef>
                <a:spcPts val="1200"/>
              </a:spcBef>
              <a:spcAft>
                <a:spcPts val="0"/>
              </a:spcAft>
              <a:buNone/>
            </a:pPr>
            <a:r>
              <a:rPr lang="en-US" sz="2000">
                <a:solidFill>
                  <a:schemeClr val="lt1"/>
                </a:solidFill>
                <a:latin typeface="Georgia"/>
                <a:ea typeface="Georgia"/>
                <a:cs typeface="Georgia"/>
                <a:sym typeface="Georgia"/>
              </a:rPr>
              <a:t>To decrypt, use the reverse substitution:</a:t>
            </a:r>
            <a:endParaRPr sz="2000">
              <a:solidFill>
                <a:schemeClr val="lt1"/>
              </a:solidFill>
              <a:latin typeface="Georgia"/>
              <a:ea typeface="Georgia"/>
              <a:cs typeface="Georgia"/>
              <a:sym typeface="Georgia"/>
            </a:endParaRPr>
          </a:p>
          <a:p>
            <a:pPr indent="-355600" lvl="0" marL="457200" rtl="0" algn="l">
              <a:lnSpc>
                <a:spcPct val="115000"/>
              </a:lnSpc>
              <a:spcBef>
                <a:spcPts val="120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I → H</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T → E</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A → L</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A → L</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Font typeface="Georgia"/>
              <a:buChar char="●"/>
            </a:pPr>
            <a:r>
              <a:rPr lang="en-US" sz="2000">
                <a:solidFill>
                  <a:schemeClr val="lt1"/>
                </a:solidFill>
                <a:latin typeface="Georgia"/>
                <a:ea typeface="Georgia"/>
                <a:cs typeface="Georgia"/>
                <a:sym typeface="Georgia"/>
              </a:rPr>
              <a:t>G → O</a:t>
            </a:r>
            <a:endParaRPr sz="2000">
              <a:solidFill>
                <a:schemeClr val="lt1"/>
              </a:solidFill>
              <a:latin typeface="Georgia"/>
              <a:ea typeface="Georgia"/>
              <a:cs typeface="Georgia"/>
              <a:sym typeface="Georgia"/>
            </a:endParaRPr>
          </a:p>
        </p:txBody>
      </p:sp>
      <p:sp>
        <p:nvSpPr>
          <p:cNvPr id="338" name="Google Shape;338;g2a4e9967339_0_16"/>
          <p:cNvSpPr txBox="1"/>
          <p:nvPr/>
        </p:nvSpPr>
        <p:spPr>
          <a:xfrm>
            <a:off x="3773975" y="55025"/>
            <a:ext cx="5012700" cy="52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t/>
            </a:r>
            <a:endParaRPr b="1" sz="2000">
              <a:solidFill>
                <a:schemeClr val="lt1"/>
              </a:solidFill>
              <a:latin typeface="Georgia"/>
              <a:ea typeface="Georgia"/>
              <a:cs typeface="Georgia"/>
              <a:sym typeface="Georgia"/>
            </a:endParaRPr>
          </a:p>
          <a:p>
            <a:pPr indent="-355600" lvl="0" marL="457200" rtl="0" algn="l">
              <a:lnSpc>
                <a:spcPct val="115000"/>
              </a:lnSpc>
              <a:spcBef>
                <a:spcPts val="1200"/>
              </a:spcBef>
              <a:spcAft>
                <a:spcPts val="0"/>
              </a:spcAft>
              <a:buClr>
                <a:schemeClr val="lt1"/>
              </a:buClr>
              <a:buSzPts val="2000"/>
              <a:buAutoNum type="arabicPeriod"/>
            </a:pPr>
            <a:r>
              <a:rPr b="1" lang="en-US" sz="2000">
                <a:solidFill>
                  <a:schemeClr val="lt1"/>
                </a:solidFill>
                <a:latin typeface="Georgia"/>
                <a:ea typeface="Georgia"/>
                <a:cs typeface="Georgia"/>
                <a:sym typeface="Georgia"/>
              </a:rPr>
              <a:t>Substitution alphabet</a:t>
            </a:r>
            <a:r>
              <a:rPr lang="en-US" sz="2000">
                <a:solidFill>
                  <a:schemeClr val="lt1"/>
                </a:solidFill>
                <a:latin typeface="Georgia"/>
                <a:ea typeface="Georgia"/>
                <a:cs typeface="Georgia"/>
                <a:sym typeface="Georgia"/>
              </a:rPr>
              <a:t> is the key. It must be shared between the sender and receiver.</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AutoNum type="arabicPeriod"/>
            </a:pPr>
            <a:r>
              <a:rPr b="1" lang="en-US" sz="2000">
                <a:solidFill>
                  <a:schemeClr val="lt1"/>
                </a:solidFill>
                <a:latin typeface="Georgia"/>
                <a:ea typeface="Georgia"/>
                <a:cs typeface="Georgia"/>
                <a:sym typeface="Georgia"/>
              </a:rPr>
              <a:t>Strength</a:t>
            </a:r>
            <a:r>
              <a:rPr lang="en-US" sz="2000">
                <a:solidFill>
                  <a:schemeClr val="lt1"/>
                </a:solidFill>
                <a:latin typeface="Georgia"/>
                <a:ea typeface="Georgia"/>
                <a:cs typeface="Georgia"/>
                <a:sym typeface="Georgia"/>
              </a:rPr>
              <a:t>: The cipher is stronger than the Caesar cipher because it doesn't rely on shifting but instead on random substitution.</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AutoNum type="arabicPeriod"/>
            </a:pPr>
            <a:r>
              <a:rPr b="1" lang="en-US" sz="2000">
                <a:solidFill>
                  <a:schemeClr val="lt1"/>
                </a:solidFill>
                <a:latin typeface="Georgia"/>
                <a:ea typeface="Georgia"/>
                <a:cs typeface="Georgia"/>
                <a:sym typeface="Georgia"/>
              </a:rPr>
              <a:t>Weakness</a:t>
            </a:r>
            <a:r>
              <a:rPr lang="en-US" sz="2000">
                <a:solidFill>
                  <a:schemeClr val="lt1"/>
                </a:solidFill>
                <a:latin typeface="Georgia"/>
                <a:ea typeface="Georgia"/>
                <a:cs typeface="Georgia"/>
                <a:sym typeface="Georgia"/>
              </a:rPr>
              <a:t>: Frequency analysis can break it. For example, in English, 'E' is the most common letter, and 'T' is the second most common. By analyzing letter frequencies in the ciphertext, an attacker can guess the substitution.</a:t>
            </a:r>
            <a:endParaRPr sz="2000">
              <a:solidFill>
                <a:schemeClr val="lt1"/>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nvSpPr>
        <p:spPr>
          <a:xfrm>
            <a:off x="457200" y="131762"/>
            <a:ext cx="8229600" cy="14319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Monoalphabetic Cipher Security</a:t>
            </a:r>
            <a:endParaRPr b="0" i="0" sz="1400" u="none" cap="none" strike="noStrike">
              <a:solidFill>
                <a:srgbClr val="000000"/>
              </a:solidFill>
              <a:latin typeface="Arial"/>
              <a:ea typeface="Arial"/>
              <a:cs typeface="Arial"/>
              <a:sym typeface="Arial"/>
            </a:endParaRPr>
          </a:p>
        </p:txBody>
      </p:sp>
      <p:sp>
        <p:nvSpPr>
          <p:cNvPr id="345" name="Google Shape;345;p2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key size is now 25 characters…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now have a total of 26! = 4 x 10</a:t>
            </a:r>
            <a:r>
              <a:rPr b="0" baseline="30000" i="0" lang="en-US" sz="3200" u="none" cap="none" strike="noStrike">
                <a:solidFill>
                  <a:srgbClr val="FFFFFF"/>
                </a:solidFill>
                <a:latin typeface="Arial"/>
                <a:ea typeface="Arial"/>
                <a:cs typeface="Arial"/>
                <a:sym typeface="Arial"/>
              </a:rPr>
              <a:t>26</a:t>
            </a:r>
            <a:r>
              <a:rPr b="0" i="0" lang="en-US" sz="3200" u="none" cap="none" strike="noStrike">
                <a:solidFill>
                  <a:srgbClr val="FFFFFF"/>
                </a:solidFill>
                <a:latin typeface="Arial"/>
                <a:ea typeface="Arial"/>
                <a:cs typeface="Arial"/>
                <a:sym typeface="Arial"/>
              </a:rPr>
              <a:t> keys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with so many keys, might think is secure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but would be </a:t>
            </a:r>
            <a:r>
              <a:rPr b="1" i="0" lang="en-US" sz="3200" u="none" cap="none" strike="noStrike">
                <a:solidFill>
                  <a:srgbClr val="FFFFFF"/>
                </a:solidFill>
                <a:latin typeface="Arial"/>
                <a:ea typeface="Arial"/>
                <a:cs typeface="Arial"/>
                <a:sym typeface="Arial"/>
              </a:rPr>
              <a:t>!!!WRONG!!!</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problem is language characteristics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nvSpPr>
        <p:spPr>
          <a:xfrm>
            <a:off x="457200" y="192087"/>
            <a:ext cx="8229600" cy="13113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cap="none" strike="noStrike">
                <a:solidFill>
                  <a:srgbClr val="D9D9FF"/>
                </a:solidFill>
                <a:latin typeface="Arial"/>
                <a:ea typeface="Arial"/>
                <a:cs typeface="Arial"/>
                <a:sym typeface="Arial"/>
              </a:rPr>
              <a:t>Language Redundancy and Cryptanalysis</a:t>
            </a:r>
            <a:endParaRPr b="0" i="0" sz="1400" u="none" cap="none" strike="noStrike">
              <a:solidFill>
                <a:srgbClr val="000000"/>
              </a:solidFill>
              <a:latin typeface="Arial"/>
              <a:ea typeface="Arial"/>
              <a:cs typeface="Arial"/>
              <a:sym typeface="Arial"/>
            </a:endParaRPr>
          </a:p>
        </p:txBody>
      </p:sp>
      <p:sp>
        <p:nvSpPr>
          <p:cNvPr id="352" name="Google Shape;352;p24"/>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human languages are </a:t>
            </a:r>
            <a:r>
              <a:rPr b="1" i="0" lang="en-US" sz="2800" u="none" cap="none" strike="noStrike">
                <a:solidFill>
                  <a:srgbClr val="FFFF00"/>
                </a:solidFill>
                <a:latin typeface="Arial"/>
                <a:ea typeface="Arial"/>
                <a:cs typeface="Arial"/>
                <a:sym typeface="Arial"/>
              </a:rPr>
              <a:t>redundant</a:t>
            </a:r>
            <a:r>
              <a:rPr b="0" i="0" lang="en-US" sz="2800" u="none" cap="none" strike="noStrike">
                <a:solidFill>
                  <a:srgbClr val="FFFF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"th lrd s m shphrd shll nt wnt"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letters are not equally commonly used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in English E is by far the most common letter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followed by T,R,N,I,O,A,S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other letters like Z,J,K,Q,X are fairly rare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have tables of single, double &amp; triple letter frequencies for various languages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nvSpPr>
        <p:spPr>
          <a:xfrm>
            <a:off x="457200" y="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English Letter Frequencies</a:t>
            </a:r>
            <a:endParaRPr b="0" i="0" sz="1400" u="none" cap="none" strike="noStrike">
              <a:solidFill>
                <a:srgbClr val="000000"/>
              </a:solidFill>
              <a:latin typeface="Arial"/>
              <a:ea typeface="Arial"/>
              <a:cs typeface="Arial"/>
              <a:sym typeface="Arial"/>
            </a:endParaRPr>
          </a:p>
        </p:txBody>
      </p:sp>
      <p:pic>
        <p:nvPicPr>
          <p:cNvPr id="359" name="Google Shape;359;p25"/>
          <p:cNvPicPr preferRelativeResize="0"/>
          <p:nvPr/>
        </p:nvPicPr>
        <p:blipFill rotWithShape="1">
          <a:blip r:embed="rId3">
            <a:alphaModFix/>
          </a:blip>
          <a:srcRect b="0" l="0" r="0" t="0"/>
          <a:stretch/>
        </p:blipFill>
        <p:spPr>
          <a:xfrm>
            <a:off x="609600" y="1143000"/>
            <a:ext cx="7759700" cy="554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nvSpPr>
        <p:spPr>
          <a:xfrm>
            <a:off x="457200" y="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English Letter Frequencies</a:t>
            </a:r>
            <a:endParaRPr b="0" i="0" sz="1400" u="none" cap="none" strike="noStrike">
              <a:solidFill>
                <a:srgbClr val="000000"/>
              </a:solidFill>
              <a:latin typeface="Arial"/>
              <a:ea typeface="Arial"/>
              <a:cs typeface="Arial"/>
              <a:sym typeface="Arial"/>
            </a:endParaRPr>
          </a:p>
        </p:txBody>
      </p:sp>
      <p:pic>
        <p:nvPicPr>
          <p:cNvPr id="366" name="Google Shape;366;p26"/>
          <p:cNvPicPr preferRelativeResize="0"/>
          <p:nvPr/>
        </p:nvPicPr>
        <p:blipFill rotWithShape="1">
          <a:blip r:embed="rId3">
            <a:alphaModFix/>
          </a:blip>
          <a:srcRect b="0" l="0" r="0" t="0"/>
          <a:stretch/>
        </p:blipFill>
        <p:spPr>
          <a:xfrm>
            <a:off x="323850" y="981075"/>
            <a:ext cx="8569325" cy="4895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7"/>
          <p:cNvPicPr preferRelativeResize="0"/>
          <p:nvPr/>
        </p:nvPicPr>
        <p:blipFill rotWithShape="1">
          <a:blip r:embed="rId3">
            <a:alphaModFix/>
          </a:blip>
          <a:srcRect b="0" l="0" r="0" t="0"/>
          <a:stretch/>
        </p:blipFill>
        <p:spPr>
          <a:xfrm>
            <a:off x="900112" y="620712"/>
            <a:ext cx="7315200" cy="2708275"/>
          </a:xfrm>
          <a:prstGeom prst="rect">
            <a:avLst/>
          </a:prstGeom>
          <a:noFill/>
          <a:ln>
            <a:noFill/>
          </a:ln>
        </p:spPr>
      </p:pic>
      <p:pic>
        <p:nvPicPr>
          <p:cNvPr id="373" name="Google Shape;373;p27"/>
          <p:cNvPicPr preferRelativeResize="0"/>
          <p:nvPr/>
        </p:nvPicPr>
        <p:blipFill rotWithShape="1">
          <a:blip r:embed="rId4">
            <a:alphaModFix/>
          </a:blip>
          <a:srcRect b="0" l="0" r="0" t="0"/>
          <a:stretch/>
        </p:blipFill>
        <p:spPr>
          <a:xfrm>
            <a:off x="971550" y="3500437"/>
            <a:ext cx="7296150" cy="2800350"/>
          </a:xfrm>
          <a:prstGeom prst="rect">
            <a:avLst/>
          </a:prstGeom>
          <a:noFill/>
          <a:ln>
            <a:noFill/>
          </a:ln>
        </p:spPr>
      </p:pic>
      <p:sp>
        <p:nvSpPr>
          <p:cNvPr id="374" name="Google Shape;374;p27"/>
          <p:cNvSpPr txBox="1"/>
          <p:nvPr/>
        </p:nvSpPr>
        <p:spPr>
          <a:xfrm>
            <a:off x="457200" y="115887"/>
            <a:ext cx="8229600" cy="4572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What kind of cipher is this?</a:t>
            </a:r>
            <a:endParaRPr b="0" i="0" sz="1400" u="none" cap="none" strike="noStrike">
              <a:solidFill>
                <a:srgbClr val="000000"/>
              </a:solidFill>
              <a:latin typeface="Arial"/>
              <a:ea typeface="Arial"/>
              <a:cs typeface="Arial"/>
              <a:sym typeface="Arial"/>
            </a:endParaRPr>
          </a:p>
        </p:txBody>
      </p:sp>
      <p:cxnSp>
        <p:nvCxnSpPr>
          <p:cNvPr id="375" name="Google Shape;375;p27"/>
          <p:cNvCxnSpPr/>
          <p:nvPr/>
        </p:nvCxnSpPr>
        <p:spPr>
          <a:xfrm>
            <a:off x="5795962" y="1844675"/>
            <a:ext cx="430200" cy="219000"/>
          </a:xfrm>
          <a:prstGeom prst="straightConnector1">
            <a:avLst/>
          </a:prstGeom>
          <a:noFill/>
          <a:ln cap="flat" cmpd="sng" w="57225">
            <a:solidFill>
              <a:srgbClr val="FFFF00"/>
            </a:solidFill>
            <a:prstDash val="solid"/>
            <a:miter lim="800000"/>
            <a:headEnd len="sm" w="sm" type="none"/>
            <a:tailEnd len="med" w="med" type="triangle"/>
          </a:ln>
        </p:spPr>
      </p:cxnSp>
      <p:cxnSp>
        <p:nvCxnSpPr>
          <p:cNvPr id="376" name="Google Shape;376;p27"/>
          <p:cNvCxnSpPr/>
          <p:nvPr/>
        </p:nvCxnSpPr>
        <p:spPr>
          <a:xfrm>
            <a:off x="2339975" y="1125537"/>
            <a:ext cx="430200" cy="219000"/>
          </a:xfrm>
          <a:prstGeom prst="straightConnector1">
            <a:avLst/>
          </a:prstGeom>
          <a:noFill/>
          <a:ln cap="flat" cmpd="sng" w="57225">
            <a:solidFill>
              <a:srgbClr val="FFFF00"/>
            </a:solidFill>
            <a:prstDash val="solid"/>
            <a:miter lim="800000"/>
            <a:headEnd len="sm" w="sm" type="none"/>
            <a:tailEnd len="med" w="med" type="triangle"/>
          </a:ln>
        </p:spPr>
      </p:cxnSp>
      <p:cxnSp>
        <p:nvCxnSpPr>
          <p:cNvPr id="377" name="Google Shape;377;p27"/>
          <p:cNvCxnSpPr/>
          <p:nvPr/>
        </p:nvCxnSpPr>
        <p:spPr>
          <a:xfrm>
            <a:off x="4643437" y="1844675"/>
            <a:ext cx="430200" cy="219000"/>
          </a:xfrm>
          <a:prstGeom prst="straightConnector1">
            <a:avLst/>
          </a:prstGeom>
          <a:noFill/>
          <a:ln cap="flat" cmpd="sng" w="57225">
            <a:solidFill>
              <a:srgbClr val="FFFF00"/>
            </a:solidFill>
            <a:prstDash val="solid"/>
            <a:miter lim="800000"/>
            <a:headEnd len="sm" w="sm" type="none"/>
            <a:tailEnd len="med" w="med" type="triangle"/>
          </a:ln>
        </p:spPr>
      </p:cxnSp>
      <p:cxnSp>
        <p:nvCxnSpPr>
          <p:cNvPr id="378" name="Google Shape;378;p27"/>
          <p:cNvCxnSpPr/>
          <p:nvPr/>
        </p:nvCxnSpPr>
        <p:spPr>
          <a:xfrm>
            <a:off x="7019925" y="4076700"/>
            <a:ext cx="430200" cy="219000"/>
          </a:xfrm>
          <a:prstGeom prst="straightConnector1">
            <a:avLst/>
          </a:prstGeom>
          <a:noFill/>
          <a:ln cap="flat" cmpd="sng" w="57225">
            <a:solidFill>
              <a:srgbClr val="FFFF00"/>
            </a:solidFill>
            <a:prstDash val="solid"/>
            <a:miter lim="800000"/>
            <a:headEnd len="sm" w="sm" type="none"/>
            <a:tailEnd len="med" w="med" type="triangle"/>
          </a:ln>
        </p:spPr>
      </p:cxnSp>
      <p:cxnSp>
        <p:nvCxnSpPr>
          <p:cNvPr id="379" name="Google Shape;379;p27"/>
          <p:cNvCxnSpPr/>
          <p:nvPr/>
        </p:nvCxnSpPr>
        <p:spPr>
          <a:xfrm>
            <a:off x="4140200" y="4724400"/>
            <a:ext cx="430200" cy="219000"/>
          </a:xfrm>
          <a:prstGeom prst="straightConnector1">
            <a:avLst/>
          </a:prstGeom>
          <a:noFill/>
          <a:ln cap="flat" cmpd="sng" w="57225">
            <a:solidFill>
              <a:srgbClr val="FFFF00"/>
            </a:solidFill>
            <a:prstDash val="solid"/>
            <a:miter lim="800000"/>
            <a:headEnd len="sm" w="sm" type="none"/>
            <a:tailEnd len="med" w="med" type="triangle"/>
          </a:ln>
        </p:spPr>
      </p:cxnSp>
      <p:cxnSp>
        <p:nvCxnSpPr>
          <p:cNvPr id="380" name="Google Shape;380;p27"/>
          <p:cNvCxnSpPr/>
          <p:nvPr/>
        </p:nvCxnSpPr>
        <p:spPr>
          <a:xfrm>
            <a:off x="2987675" y="4724400"/>
            <a:ext cx="430200" cy="219000"/>
          </a:xfrm>
          <a:prstGeom prst="straightConnector1">
            <a:avLst/>
          </a:prstGeom>
          <a:noFill/>
          <a:ln cap="flat" cmpd="sng" w="57225">
            <a:solidFill>
              <a:srgbClr val="FFFF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500"/>
                                        <p:tgtEl>
                                          <p:spTgt spid="3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8"/>
          <p:cNvPicPr preferRelativeResize="0"/>
          <p:nvPr/>
        </p:nvPicPr>
        <p:blipFill rotWithShape="1">
          <a:blip r:embed="rId3">
            <a:alphaModFix/>
          </a:blip>
          <a:srcRect b="0" l="0" r="0" t="0"/>
          <a:stretch/>
        </p:blipFill>
        <p:spPr>
          <a:xfrm>
            <a:off x="928687" y="609600"/>
            <a:ext cx="7315200" cy="2708275"/>
          </a:xfrm>
          <a:prstGeom prst="rect">
            <a:avLst/>
          </a:prstGeom>
          <a:noFill/>
          <a:ln>
            <a:noFill/>
          </a:ln>
        </p:spPr>
      </p:pic>
      <p:pic>
        <p:nvPicPr>
          <p:cNvPr id="387" name="Google Shape;387;p28"/>
          <p:cNvPicPr preferRelativeResize="0"/>
          <p:nvPr/>
        </p:nvPicPr>
        <p:blipFill rotWithShape="1">
          <a:blip r:embed="rId4">
            <a:alphaModFix/>
          </a:blip>
          <a:srcRect b="0" l="0" r="0" t="0"/>
          <a:stretch/>
        </p:blipFill>
        <p:spPr>
          <a:xfrm>
            <a:off x="971550" y="3676650"/>
            <a:ext cx="7248526" cy="2847975"/>
          </a:xfrm>
          <a:prstGeom prst="rect">
            <a:avLst/>
          </a:prstGeom>
          <a:noFill/>
          <a:ln>
            <a:noFill/>
          </a:ln>
        </p:spPr>
      </p:pic>
      <p:sp>
        <p:nvSpPr>
          <p:cNvPr id="388" name="Google Shape;388;p28"/>
          <p:cNvSpPr txBox="1"/>
          <p:nvPr/>
        </p:nvSpPr>
        <p:spPr>
          <a:xfrm>
            <a:off x="457200" y="115887"/>
            <a:ext cx="8229600" cy="4572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100000"/>
              </a:lnSpc>
              <a:spcBef>
                <a:spcPts val="0"/>
              </a:spcBef>
              <a:spcAft>
                <a:spcPts val="0"/>
              </a:spcAft>
              <a:buClr>
                <a:srgbClr val="FFFFFF"/>
              </a:buClr>
              <a:buSzPts val="2800"/>
              <a:buFont typeface="Arial"/>
              <a:buNone/>
            </a:pPr>
            <a:r>
              <a:rPr b="0" i="0" lang="en-US" sz="2800" u="none" cap="none" strike="noStrike">
                <a:solidFill>
                  <a:srgbClr val="FFFFFF"/>
                </a:solidFill>
                <a:latin typeface="Arial"/>
                <a:ea typeface="Arial"/>
                <a:cs typeface="Arial"/>
                <a:sym typeface="Arial"/>
              </a:rPr>
              <a:t>What kind of cipher is this?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Symmetric Encryption</a:t>
            </a:r>
            <a:endParaRPr b="0" i="0" sz="1400" u="none" cap="none" strike="noStrike">
              <a:solidFill>
                <a:srgbClr val="000000"/>
              </a:solidFill>
              <a:latin typeface="Arial"/>
              <a:ea typeface="Arial"/>
              <a:cs typeface="Arial"/>
              <a:sym typeface="Arial"/>
            </a:endParaRPr>
          </a:p>
        </p:txBody>
      </p:sp>
      <p:sp>
        <p:nvSpPr>
          <p:cNvPr id="178" name="Google Shape;178;p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or conventional / private-key  / single-key</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sender and recipient share a common key</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all classical encryption algorithms are private-key</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was only type prior to invention of public-key in 1970’s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and by far most widely used (still)</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is significantly faster than public-key crypto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Use in Cryptanalysis</a:t>
            </a:r>
            <a:endParaRPr b="0" i="0" sz="1400" u="none" cap="none" strike="noStrike">
              <a:solidFill>
                <a:srgbClr val="000000"/>
              </a:solidFill>
              <a:latin typeface="Arial"/>
              <a:ea typeface="Arial"/>
              <a:cs typeface="Arial"/>
              <a:sym typeface="Arial"/>
            </a:endParaRPr>
          </a:p>
        </p:txBody>
      </p:sp>
      <p:sp>
        <p:nvSpPr>
          <p:cNvPr id="395" name="Google Shape;395;p30"/>
          <p:cNvSpPr txBox="1"/>
          <p:nvPr/>
        </p:nvSpPr>
        <p:spPr>
          <a:xfrm>
            <a:off x="457200" y="1341437"/>
            <a:ext cx="8229600" cy="50403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key concept - monoalphabetic substitution ciphers do not change relative letter frequencies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discovered by Arabian scientists in 9</a:t>
            </a:r>
            <a:r>
              <a:rPr b="0" baseline="30000" i="0" lang="en-US" sz="2800" u="none" cap="none" strike="noStrike">
                <a:solidFill>
                  <a:srgbClr val="FFFFFF"/>
                </a:solidFill>
                <a:latin typeface="Arial"/>
                <a:ea typeface="Arial"/>
                <a:cs typeface="Arial"/>
                <a:sym typeface="Arial"/>
              </a:rPr>
              <a:t>th</a:t>
            </a:r>
            <a:r>
              <a:rPr b="0" i="0" lang="en-US" sz="2800" u="none" cap="none" strike="noStrike">
                <a:solidFill>
                  <a:srgbClr val="FFFFFF"/>
                </a:solidFill>
                <a:latin typeface="Arial"/>
                <a:ea typeface="Arial"/>
                <a:cs typeface="Arial"/>
                <a:sym typeface="Arial"/>
              </a:rPr>
              <a:t> century</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calculate letter frequencies for ciphertext</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compare counts/plots against known values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if caesar cipher look for common peaks/troughs </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peaks at: A-E-I triple, N-O pair, R-S-T triple</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troughs at: J-K, U-V-W-X-Y-Z</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for monoalphabetic must identify each letter</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tables of common double/triple letters help</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	(digrams and trigrams)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amount of ciphertext is important – statistics!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Example Cryptanalysis</a:t>
            </a:r>
            <a:endParaRPr b="0" i="0" sz="1400" u="none" cap="none" strike="noStrike">
              <a:solidFill>
                <a:srgbClr val="000000"/>
              </a:solidFill>
              <a:latin typeface="Arial"/>
              <a:ea typeface="Arial"/>
              <a:cs typeface="Arial"/>
              <a:sym typeface="Arial"/>
            </a:endParaRPr>
          </a:p>
        </p:txBody>
      </p:sp>
      <p:sp>
        <p:nvSpPr>
          <p:cNvPr id="402" name="Google Shape;402;p31"/>
          <p:cNvSpPr txBox="1"/>
          <p:nvPr/>
        </p:nvSpPr>
        <p:spPr>
          <a:xfrm>
            <a:off x="457200" y="1676400"/>
            <a:ext cx="8229600" cy="3048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given ciphertext:</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Courier New"/>
              <a:buNone/>
            </a:pPr>
            <a:r>
              <a:rPr b="0" i="0" lang="en-US" sz="2000" u="none" cap="none" strike="noStrike">
                <a:solidFill>
                  <a:srgbClr val="FFFFFF"/>
                </a:solidFill>
                <a:latin typeface="Courier New"/>
                <a:ea typeface="Courier New"/>
                <a:cs typeface="Courier New"/>
                <a:sym typeface="Courier New"/>
              </a:rPr>
              <a:t>UZQSOVUOHXMOPVGPOZPEVSGZWSZOPFPESXUDBMETSXAIZ</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Courier New"/>
              <a:buNone/>
            </a:pPr>
            <a:r>
              <a:rPr b="0" i="0" lang="en-US" sz="2000" u="none" cap="none" strike="noStrike">
                <a:solidFill>
                  <a:srgbClr val="FFFFFF"/>
                </a:solidFill>
                <a:latin typeface="Courier New"/>
                <a:ea typeface="Courier New"/>
                <a:cs typeface="Courier New"/>
                <a:sym typeface="Courier New"/>
              </a:rPr>
              <a:t>VUEPHZHMDZSHZOWSFPAPPDTSVPQUZWYMXUZUHSX</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Courier New"/>
              <a:buNone/>
            </a:pPr>
            <a:r>
              <a:rPr b="0" i="0" lang="en-US" sz="2000" u="none" cap="none" strike="noStrike">
                <a:solidFill>
                  <a:srgbClr val="FFFFFF"/>
                </a:solidFill>
                <a:latin typeface="Courier New"/>
                <a:ea typeface="Courier New"/>
                <a:cs typeface="Courier New"/>
                <a:sym typeface="Courier New"/>
              </a:rPr>
              <a:t>EPYEPOPDZSZUFPOMBZWPFUPZHMDJUDTMOHMQ</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count relative letter frequencies (see text)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Example Cryptanalysis</a:t>
            </a:r>
            <a:endParaRPr b="0" i="0" sz="1400" u="none" cap="none" strike="noStrike">
              <a:solidFill>
                <a:srgbClr val="000000"/>
              </a:solidFill>
              <a:latin typeface="Arial"/>
              <a:ea typeface="Arial"/>
              <a:cs typeface="Arial"/>
              <a:sym typeface="Arial"/>
            </a:endParaRPr>
          </a:p>
        </p:txBody>
      </p:sp>
      <p:sp>
        <p:nvSpPr>
          <p:cNvPr id="409" name="Google Shape;409;p32"/>
          <p:cNvSpPr txBox="1"/>
          <p:nvPr/>
        </p:nvSpPr>
        <p:spPr>
          <a:xfrm>
            <a:off x="323850" y="1676400"/>
            <a:ext cx="85788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given ciphertext:</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U</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QSOVUOHXMO</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VG</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O</a:t>
            </a:r>
            <a:r>
              <a:rPr i="0" lang="en-US" sz="2000" u="none" cap="none" strike="noStrike">
                <a:solidFill>
                  <a:srgbClr val="FF0000"/>
                </a:solidFill>
                <a:latin typeface="Georgia"/>
                <a:ea typeface="Georgia"/>
                <a:cs typeface="Georgia"/>
                <a:sym typeface="Georgia"/>
              </a:rPr>
              <a:t>ZP</a:t>
            </a:r>
            <a:r>
              <a:rPr i="0" lang="en-US" sz="2000" u="none" cap="none" strike="noStrike">
                <a:solidFill>
                  <a:srgbClr val="FFFFFF"/>
                </a:solidFill>
                <a:latin typeface="Georgia"/>
                <a:ea typeface="Georgia"/>
                <a:cs typeface="Georgia"/>
                <a:sym typeface="Georgia"/>
              </a:rPr>
              <a:t>EVSG</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WS</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O</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F</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ESXUDBMETSXAI</a:t>
            </a:r>
            <a:r>
              <a:rPr i="0" lang="en-US" sz="2000" u="none" cap="none" strike="noStrike">
                <a:solidFill>
                  <a:srgbClr val="FF0000"/>
                </a:solidFill>
                <a:latin typeface="Georgia"/>
                <a:ea typeface="Georgia"/>
                <a:cs typeface="Georgia"/>
                <a:sym typeface="Georgia"/>
              </a:rPr>
              <a:t>Z</a:t>
            </a:r>
            <a:endParaRPr i="0" sz="1400" u="none" cap="none" strike="noStrike">
              <a:solidFill>
                <a:srgbClr val="000000"/>
              </a:solidFill>
              <a:latin typeface="Georgia"/>
              <a:ea typeface="Georgia"/>
              <a:cs typeface="Georgia"/>
              <a:sym typeface="Georgia"/>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VUE</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H</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HMD</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SH</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OWSF</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A</a:t>
            </a:r>
            <a:r>
              <a:rPr i="0" lang="en-US" sz="2000" u="none" cap="none" strike="noStrike">
                <a:solidFill>
                  <a:srgbClr val="FF0000"/>
                </a:solidFill>
                <a:latin typeface="Georgia"/>
                <a:ea typeface="Georgia"/>
                <a:cs typeface="Georgia"/>
                <a:sym typeface="Georgia"/>
              </a:rPr>
              <a:t>PP</a:t>
            </a:r>
            <a:r>
              <a:rPr i="0" lang="en-US" sz="2000" u="none" cap="none" strike="noStrike">
                <a:solidFill>
                  <a:srgbClr val="FFFFFF"/>
                </a:solidFill>
                <a:latin typeface="Georgia"/>
                <a:ea typeface="Georgia"/>
                <a:cs typeface="Georgia"/>
                <a:sym typeface="Georgia"/>
              </a:rPr>
              <a:t>DTSV</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QUZWYMXU</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UHSX</a:t>
            </a:r>
            <a:endParaRPr i="0" sz="1400" u="none" cap="none" strike="noStrike">
              <a:solidFill>
                <a:srgbClr val="000000"/>
              </a:solidFill>
              <a:latin typeface="Georgia"/>
              <a:ea typeface="Georgia"/>
              <a:cs typeface="Georgia"/>
              <a:sym typeface="Georgia"/>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E</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YE</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O</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D</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S</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UF</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OMB</a:t>
            </a:r>
            <a:r>
              <a:rPr i="0" lang="en-US" sz="2000" u="none" cap="none" strike="noStrike">
                <a:solidFill>
                  <a:srgbClr val="FF0000"/>
                </a:solidFill>
                <a:latin typeface="Georgia"/>
                <a:ea typeface="Georgia"/>
                <a:cs typeface="Georgia"/>
                <a:sym typeface="Georgia"/>
              </a:rPr>
              <a:t>Z</a:t>
            </a:r>
            <a:r>
              <a:rPr i="0" lang="en-US" sz="2000" u="none" cap="none" strike="noStrike">
                <a:solidFill>
                  <a:srgbClr val="FFFFFF"/>
                </a:solidFill>
                <a:latin typeface="Georgia"/>
                <a:ea typeface="Georgia"/>
                <a:cs typeface="Georgia"/>
                <a:sym typeface="Georgia"/>
              </a:rPr>
              <a:t>W</a:t>
            </a:r>
            <a:r>
              <a:rPr i="0" lang="en-US" sz="2000" u="none" cap="none" strike="noStrike">
                <a:solidFill>
                  <a:srgbClr val="FF0000"/>
                </a:solidFill>
                <a:latin typeface="Georgia"/>
                <a:ea typeface="Georgia"/>
                <a:cs typeface="Georgia"/>
                <a:sym typeface="Georgia"/>
              </a:rPr>
              <a:t>P</a:t>
            </a:r>
            <a:r>
              <a:rPr i="0" lang="en-US" sz="2000" u="none" cap="none" strike="noStrike">
                <a:solidFill>
                  <a:srgbClr val="FFFFFF"/>
                </a:solidFill>
                <a:latin typeface="Georgia"/>
                <a:ea typeface="Georgia"/>
                <a:cs typeface="Georgia"/>
                <a:sym typeface="Georgia"/>
              </a:rPr>
              <a:t>FU</a:t>
            </a:r>
            <a:r>
              <a:rPr i="0" lang="en-US" sz="2000" u="none" cap="none" strike="noStrike">
                <a:solidFill>
                  <a:srgbClr val="FF0000"/>
                </a:solidFill>
                <a:latin typeface="Georgia"/>
                <a:ea typeface="Georgia"/>
                <a:cs typeface="Georgia"/>
                <a:sym typeface="Georgia"/>
              </a:rPr>
              <a:t>PZ</a:t>
            </a:r>
            <a:r>
              <a:rPr i="0" lang="en-US" sz="2000" u="none" cap="none" strike="noStrike">
                <a:solidFill>
                  <a:srgbClr val="FFFFFF"/>
                </a:solidFill>
                <a:latin typeface="Georgia"/>
                <a:ea typeface="Georgia"/>
                <a:cs typeface="Georgia"/>
                <a:sym typeface="Georgia"/>
              </a:rPr>
              <a:t>HMDJUDTMOHMQ</a:t>
            </a:r>
            <a:endParaRPr i="0" sz="1400" u="none" cap="none" strike="noStrike">
              <a:solidFill>
                <a:srgbClr val="000000"/>
              </a:solidFill>
              <a:latin typeface="Georgia"/>
              <a:ea typeface="Georgia"/>
              <a:cs typeface="Georgia"/>
              <a:sym typeface="Georgia"/>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guess P &amp; Z are e and 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guess ZW is th and hence ZWP is “the”</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proceeding with trial and error finally get:</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it was disclosed yesterday that several informal but</a:t>
            </a:r>
            <a:endParaRPr i="0" sz="1400" u="none" cap="none" strike="noStrike">
              <a:solidFill>
                <a:srgbClr val="000000"/>
              </a:solidFill>
              <a:latin typeface="Georgia"/>
              <a:ea typeface="Georgia"/>
              <a:cs typeface="Georgia"/>
              <a:sym typeface="Georgia"/>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direct contacts have been made with political</a:t>
            </a:r>
            <a:endParaRPr i="0" sz="1400" u="none" cap="none" strike="noStrike">
              <a:solidFill>
                <a:srgbClr val="000000"/>
              </a:solidFill>
              <a:latin typeface="Georgia"/>
              <a:ea typeface="Georgia"/>
              <a:cs typeface="Georgia"/>
              <a:sym typeface="Georgia"/>
            </a:endParaRPr>
          </a:p>
          <a:p>
            <a:pPr indent="-284162" lvl="1" marL="742950" marR="0" rtl="0" algn="l">
              <a:lnSpc>
                <a:spcPct val="90000"/>
              </a:lnSpc>
              <a:spcBef>
                <a:spcPts val="500"/>
              </a:spcBef>
              <a:spcAft>
                <a:spcPts val="0"/>
              </a:spcAft>
              <a:buClr>
                <a:srgbClr val="FFFFFF"/>
              </a:buClr>
              <a:buSzPts val="2000"/>
              <a:buFont typeface="Oi"/>
              <a:buNone/>
            </a:pPr>
            <a:r>
              <a:rPr i="0" lang="en-US" sz="2000" u="none" cap="none" strike="noStrike">
                <a:solidFill>
                  <a:srgbClr val="FFFFFF"/>
                </a:solidFill>
                <a:latin typeface="Georgia"/>
                <a:ea typeface="Georgia"/>
                <a:cs typeface="Georgia"/>
                <a:sym typeface="Georgia"/>
              </a:rPr>
              <a:t>representatives of the viet cong in moscow</a:t>
            </a:r>
            <a:endParaRPr i="0" sz="14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Oi"/>
              <a:ea typeface="Oi"/>
              <a:cs typeface="Oi"/>
              <a:sym typeface="O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Playfair Cipher</a:t>
            </a:r>
            <a:endParaRPr b="0" i="0" sz="1400" u="none" cap="none" strike="noStrike">
              <a:solidFill>
                <a:srgbClr val="000000"/>
              </a:solidFill>
              <a:latin typeface="Arial"/>
              <a:ea typeface="Arial"/>
              <a:cs typeface="Arial"/>
              <a:sym typeface="Arial"/>
            </a:endParaRPr>
          </a:p>
        </p:txBody>
      </p:sp>
      <p:sp>
        <p:nvSpPr>
          <p:cNvPr id="416" name="Google Shape;416;p3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not even the large number of keys in a monoalphabetic cipher provides security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one approach to improving security was to encrypt multiple letters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the</a:t>
            </a:r>
            <a:r>
              <a:rPr b="1" i="0" lang="en-US" sz="3200" u="none" cap="none" strike="noStrike">
                <a:solidFill>
                  <a:srgbClr val="FFFFFF"/>
                </a:solidFill>
                <a:latin typeface="Arial"/>
                <a:ea typeface="Arial"/>
                <a:cs typeface="Arial"/>
                <a:sym typeface="Arial"/>
              </a:rPr>
              <a:t> Playfair Cipher</a:t>
            </a:r>
            <a:r>
              <a:rPr b="0" i="0" lang="en-US" sz="3200" u="none" cap="none" strike="noStrike">
                <a:solidFill>
                  <a:srgbClr val="FFFFFF"/>
                </a:solidFill>
                <a:latin typeface="Arial"/>
                <a:ea typeface="Arial"/>
                <a:cs typeface="Arial"/>
                <a:sym typeface="Arial"/>
              </a:rPr>
              <a:t> is an example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invented by Charles Wheatstone in 1854, but named after his friend Baron Playfair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Playfair Key Matrix</a:t>
            </a:r>
            <a:endParaRPr b="0" i="0" sz="1400" u="none" cap="none" strike="noStrike">
              <a:solidFill>
                <a:srgbClr val="000000"/>
              </a:solidFill>
              <a:latin typeface="Arial"/>
              <a:ea typeface="Arial"/>
              <a:cs typeface="Arial"/>
              <a:sym typeface="Arial"/>
            </a:endParaRPr>
          </a:p>
        </p:txBody>
      </p:sp>
      <p:sp>
        <p:nvSpPr>
          <p:cNvPr id="423" name="Google Shape;423;p34"/>
          <p:cNvSpPr txBox="1"/>
          <p:nvPr/>
        </p:nvSpPr>
        <p:spPr>
          <a:xfrm>
            <a:off x="457200" y="1676400"/>
            <a:ext cx="8229600" cy="2667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 5X5 matrix of letters based on a keyword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fill in letters of keyword (sans duplicates)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fill rest of matrix with other letters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eg. using the keyword MONARCHY</a:t>
            </a:r>
            <a:endParaRPr b="0" i="0" sz="1400" u="none" cap="none" strike="noStrike">
              <a:solidFill>
                <a:srgbClr val="000000"/>
              </a:solidFill>
              <a:latin typeface="Arial"/>
              <a:ea typeface="Arial"/>
              <a:cs typeface="Arial"/>
              <a:sym typeface="Arial"/>
            </a:endParaRPr>
          </a:p>
        </p:txBody>
      </p:sp>
      <p:graphicFrame>
        <p:nvGraphicFramePr>
          <p:cNvPr id="424" name="Google Shape;424;p34"/>
          <p:cNvGraphicFramePr/>
          <p:nvPr/>
        </p:nvGraphicFramePr>
        <p:xfrm>
          <a:off x="2209800" y="4267200"/>
          <a:ext cx="3000000" cy="3000000"/>
        </p:xfrm>
        <a:graphic>
          <a:graphicData uri="http://schemas.openxmlformats.org/drawingml/2006/table">
            <a:tbl>
              <a:tblPr>
                <a:noFill/>
                <a:tableStyleId>{EF88AC00-EB5F-4323-8833-75E86DFE4C12}</a:tableStyleId>
              </a:tblPr>
              <a:tblGrid>
                <a:gridCol w="946150"/>
                <a:gridCol w="942975"/>
                <a:gridCol w="911225"/>
                <a:gridCol w="977900"/>
                <a:gridCol w="946150"/>
              </a:tblGrid>
              <a:tr h="398450">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M</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O</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N</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A</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R</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C</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H</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Y</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B</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D</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E</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F</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G</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I/J</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K</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L</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P</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Q</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S</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T</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9530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U</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V</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X</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Z</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Encrypting and Decrypting</a:t>
            </a:r>
            <a:endParaRPr b="0" i="0" sz="1400" u="none" cap="none" strike="noStrike">
              <a:solidFill>
                <a:srgbClr val="000000"/>
              </a:solidFill>
              <a:latin typeface="Arial"/>
              <a:ea typeface="Arial"/>
              <a:cs typeface="Arial"/>
              <a:sym typeface="Arial"/>
            </a:endParaRPr>
          </a:p>
        </p:txBody>
      </p:sp>
      <p:sp>
        <p:nvSpPr>
          <p:cNvPr id="431" name="Google Shape;431;p35"/>
          <p:cNvSpPr txBox="1"/>
          <p:nvPr/>
        </p:nvSpPr>
        <p:spPr>
          <a:xfrm>
            <a:off x="457200" y="1676400"/>
            <a:ext cx="8458200" cy="4454400"/>
          </a:xfrm>
          <a:prstGeom prst="rect">
            <a:avLst/>
          </a:prstGeom>
          <a:noFill/>
          <a:ln>
            <a:noFill/>
          </a:ln>
        </p:spPr>
        <p:txBody>
          <a:bodyPr anchorCtr="0" anchor="t" bIns="45700" lIns="91425" spcFirstLastPara="1" rIns="91425" wrap="square" tIns="45700">
            <a:noAutofit/>
          </a:bodyPr>
          <a:lstStyle/>
          <a:p>
            <a:pPr indent="-531812" lvl="0" marL="531812" marR="0" rtl="0" algn="l">
              <a:lnSpc>
                <a:spcPct val="8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plaintext is encrypted two letters at a time </a:t>
            </a:r>
            <a:endParaRPr b="0" i="0" sz="1400" u="none" cap="none" strike="noStrike">
              <a:solidFill>
                <a:srgbClr val="000000"/>
              </a:solidFill>
              <a:latin typeface="Arial"/>
              <a:ea typeface="Arial"/>
              <a:cs typeface="Arial"/>
              <a:sym typeface="Arial"/>
            </a:endParaRPr>
          </a:p>
          <a:p>
            <a:pPr indent="-457200" lvl="1" marL="914400" marR="0" rtl="0" algn="l">
              <a:lnSpc>
                <a:spcPct val="8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if a pair is a repeated letter, insert filler like 'X’</a:t>
            </a:r>
            <a:endParaRPr b="0" i="0" sz="1400" u="none" cap="none" strike="noStrike">
              <a:solidFill>
                <a:srgbClr val="000000"/>
              </a:solidFill>
              <a:latin typeface="Arial"/>
              <a:ea typeface="Arial"/>
              <a:cs typeface="Arial"/>
              <a:sym typeface="Arial"/>
            </a:endParaRPr>
          </a:p>
          <a:p>
            <a:pPr indent="-457200" lvl="1" marL="914400" marR="0" rtl="0" algn="l">
              <a:lnSpc>
                <a:spcPct val="8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if both letters fall in the same row, replace each with letter to right (wrapping back to start from end) </a:t>
            </a:r>
            <a:endParaRPr b="0" i="0" sz="1400" u="none" cap="none" strike="noStrike">
              <a:solidFill>
                <a:srgbClr val="000000"/>
              </a:solidFill>
              <a:latin typeface="Arial"/>
              <a:ea typeface="Arial"/>
              <a:cs typeface="Arial"/>
              <a:sym typeface="Arial"/>
            </a:endParaRPr>
          </a:p>
          <a:p>
            <a:pPr indent="-457200" lvl="1" marL="914400" marR="0" rtl="0" algn="l">
              <a:lnSpc>
                <a:spcPct val="8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if both letters fall in the same column, replace each with the letter below it (wrapping to top from bottom)</a:t>
            </a:r>
            <a:endParaRPr b="0" i="0" sz="1400" u="none" cap="none" strike="noStrike">
              <a:solidFill>
                <a:srgbClr val="000000"/>
              </a:solidFill>
              <a:latin typeface="Arial"/>
              <a:ea typeface="Arial"/>
              <a:cs typeface="Arial"/>
              <a:sym typeface="Arial"/>
            </a:endParaRPr>
          </a:p>
          <a:p>
            <a:pPr indent="-457200" lvl="1" marL="914400" marR="0" rtl="0" algn="l">
              <a:lnSpc>
                <a:spcPct val="80000"/>
              </a:lnSpc>
              <a:spcBef>
                <a:spcPts val="700"/>
              </a:spcBef>
              <a:spcAft>
                <a:spcPts val="0"/>
              </a:spcAft>
              <a:buClr>
                <a:srgbClr val="D9D9FF"/>
              </a:buClr>
              <a:buSzPts val="1400"/>
              <a:buFont typeface="Arial"/>
              <a:buAutoNum type="arabicPeriod"/>
            </a:pPr>
            <a:r>
              <a:rPr b="0" i="0" lang="en-US" sz="2800" u="none" cap="none" strike="noStrike">
                <a:solidFill>
                  <a:srgbClr val="FFFFFF"/>
                </a:solidFill>
                <a:latin typeface="Arial"/>
                <a:ea typeface="Arial"/>
                <a:cs typeface="Arial"/>
                <a:sym typeface="Arial"/>
              </a:rPr>
              <a:t>otherwise each letter is replaced by the letter in the same row and in the column of the other letter of the pair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Playfair Example</a:t>
            </a:r>
            <a:endParaRPr b="0" i="0" sz="1400" u="none" cap="none" strike="noStrike">
              <a:solidFill>
                <a:srgbClr val="000000"/>
              </a:solidFill>
              <a:latin typeface="Arial"/>
              <a:ea typeface="Arial"/>
              <a:cs typeface="Arial"/>
              <a:sym typeface="Arial"/>
            </a:endParaRPr>
          </a:p>
        </p:txBody>
      </p:sp>
      <p:sp>
        <p:nvSpPr>
          <p:cNvPr id="438" name="Google Shape;438;p36"/>
          <p:cNvSpPr txBox="1"/>
          <p:nvPr/>
        </p:nvSpPr>
        <p:spPr>
          <a:xfrm>
            <a:off x="457200" y="1676400"/>
            <a:ext cx="8229600" cy="2667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Message = Move forward</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Plaintext = mo ve fo rw ar dx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5FAFFF"/>
              </a:buClr>
              <a:buSzPts val="1920"/>
              <a:buFont typeface="Noto Sans Symbols"/>
              <a:buChar char="⮚"/>
            </a:pPr>
            <a:r>
              <a:rPr b="0" i="0" lang="en-US" sz="2400" u="none" cap="none" strike="noStrike">
                <a:solidFill>
                  <a:srgbClr val="FFFFFF"/>
                </a:solidFill>
                <a:latin typeface="Arial"/>
                <a:ea typeface="Arial"/>
                <a:cs typeface="Arial"/>
                <a:sym typeface="Arial"/>
              </a:rPr>
              <a:t>Here x is just a filler, message is padded and segmented</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Ciphertext = ON UF PH NZ RM BZ</a:t>
            </a:r>
            <a:endParaRPr b="0" i="0" sz="1400" u="none" cap="none" strike="noStrike">
              <a:solidFill>
                <a:srgbClr val="000000"/>
              </a:solidFill>
              <a:latin typeface="Arial"/>
              <a:ea typeface="Arial"/>
              <a:cs typeface="Arial"/>
              <a:sym typeface="Arial"/>
            </a:endParaRPr>
          </a:p>
        </p:txBody>
      </p:sp>
      <p:graphicFrame>
        <p:nvGraphicFramePr>
          <p:cNvPr id="439" name="Google Shape;439;p36"/>
          <p:cNvGraphicFramePr/>
          <p:nvPr/>
        </p:nvGraphicFramePr>
        <p:xfrm>
          <a:off x="2209800" y="4267200"/>
          <a:ext cx="3000000" cy="3000000"/>
        </p:xfrm>
        <a:graphic>
          <a:graphicData uri="http://schemas.openxmlformats.org/drawingml/2006/table">
            <a:tbl>
              <a:tblPr>
                <a:noFill/>
                <a:tableStyleId>{EF88AC00-EB5F-4323-8833-75E86DFE4C12}</a:tableStyleId>
              </a:tblPr>
              <a:tblGrid>
                <a:gridCol w="946150"/>
                <a:gridCol w="942975"/>
                <a:gridCol w="911225"/>
                <a:gridCol w="977900"/>
                <a:gridCol w="946150"/>
              </a:tblGrid>
              <a:tr h="398450">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M</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O</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N</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A</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R</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1367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C</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H</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00FFFF"/>
                        </a:buClr>
                        <a:buSzPts val="2000"/>
                        <a:buFont typeface="Arial"/>
                        <a:buNone/>
                      </a:pPr>
                      <a:r>
                        <a:rPr b="0" i="0" lang="en-US" sz="2000" u="none" cap="none" strike="noStrike">
                          <a:solidFill>
                            <a:srgbClr val="00FFFF"/>
                          </a:solidFill>
                          <a:latin typeface="Arial"/>
                          <a:ea typeface="Arial"/>
                          <a:cs typeface="Arial"/>
                          <a:sym typeface="Arial"/>
                        </a:rPr>
                        <a:t>Y</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B</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D</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E</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F</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G</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I/J</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K</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1275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L</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P</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Q</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S</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T</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95300">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U</a:t>
                      </a:r>
                      <a:endParaRPr sz="1400" u="none" cap="none" strike="noStrike"/>
                    </a:p>
                  </a:txBody>
                  <a:tcPr marT="64450" marB="46800" marR="90000" marL="90000">
                    <a:lnL cap="flat" cmpd="sng" w="1367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V</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W</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X</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c>
                  <a:txBody>
                    <a:bodyPr/>
                    <a:lstStyle/>
                    <a:p>
                      <a:pPr indent="0" lvl="0" marL="0" marR="0" rtl="0" algn="l">
                        <a:lnSpc>
                          <a:spcPct val="93000"/>
                        </a:lnSpc>
                        <a:spcBef>
                          <a:spcPts val="0"/>
                        </a:spcBef>
                        <a:spcAft>
                          <a:spcPts val="0"/>
                        </a:spcAft>
                        <a:buClr>
                          <a:srgbClr val="FFFFFF"/>
                        </a:buClr>
                        <a:buSzPts val="2000"/>
                        <a:buFont typeface="Arial"/>
                        <a:buNone/>
                      </a:pPr>
                      <a:r>
                        <a:rPr b="0" i="0" lang="en-US" sz="2000" u="none" cap="none" strike="noStrike">
                          <a:solidFill>
                            <a:srgbClr val="FFFFFF"/>
                          </a:solidFill>
                          <a:latin typeface="Arial"/>
                          <a:ea typeface="Arial"/>
                          <a:cs typeface="Arial"/>
                          <a:sym typeface="Arial"/>
                        </a:rPr>
                        <a:t>Z</a:t>
                      </a:r>
                      <a:endParaRPr sz="1400" u="none" cap="none" strike="noStrike"/>
                    </a:p>
                  </a:txBody>
                  <a:tcPr marT="64450" marB="46800" marR="90000" marL="90000">
                    <a:lnL cap="flat" cmpd="sng" w="9525">
                      <a:solidFill>
                        <a:srgbClr val="FFFFFF"/>
                      </a:solidFill>
                      <a:prstDash val="solid"/>
                      <a:round/>
                      <a:headEnd len="sm" w="sm" type="none"/>
                      <a:tailEnd len="sm" w="sm" type="none"/>
                    </a:lnL>
                    <a:lnR cap="flat" cmpd="sng" w="136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3675">
                      <a:solidFill>
                        <a:srgbClr val="FFFFFF"/>
                      </a:solidFill>
                      <a:prstDash val="solid"/>
                      <a:round/>
                      <a:headEnd len="sm" w="sm" type="none"/>
                      <a:tailEnd len="sm" w="sm" type="none"/>
                    </a:lnB>
                  </a:tcPr>
                </a:tc>
              </a:tr>
            </a:tbl>
          </a:graphicData>
        </a:graphic>
      </p:graphicFrame>
      <p:sp>
        <p:nvSpPr>
          <p:cNvPr id="440" name="Google Shape;440;p36"/>
          <p:cNvSpPr txBox="1"/>
          <p:nvPr/>
        </p:nvSpPr>
        <p:spPr>
          <a:xfrm>
            <a:off x="468312" y="3213100"/>
            <a:ext cx="2952900" cy="720600"/>
          </a:xfrm>
          <a:prstGeom prst="rect">
            <a:avLst/>
          </a:prstGeom>
          <a:noFill/>
          <a:ln>
            <a:noFill/>
          </a:ln>
        </p:spPr>
        <p:txBody>
          <a:bodyPr anchorCtr="0" anchor="t" bIns="46800" lIns="90000" spcFirstLastPara="1" rIns="90000" wrap="square" tIns="468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mo -&gt;  ON; </a:t>
            </a:r>
            <a:endParaRPr b="0" i="0" sz="1400" u="none" cap="none" strike="noStrike">
              <a:solidFill>
                <a:srgbClr val="000000"/>
              </a:solidFill>
              <a:latin typeface="Arial"/>
              <a:ea typeface="Arial"/>
              <a:cs typeface="Arial"/>
              <a:sym typeface="Arial"/>
            </a:endParaRPr>
          </a:p>
        </p:txBody>
      </p:sp>
      <p:sp>
        <p:nvSpPr>
          <p:cNvPr id="441" name="Google Shape;441;p36"/>
          <p:cNvSpPr txBox="1"/>
          <p:nvPr/>
        </p:nvSpPr>
        <p:spPr>
          <a:xfrm>
            <a:off x="2916237" y="3213100"/>
            <a:ext cx="2303400" cy="7206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9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ve -&gt; UF; </a:t>
            </a:r>
            <a:endParaRPr b="0" i="0" sz="1400" u="none" cap="none" strike="noStrike">
              <a:solidFill>
                <a:srgbClr val="000000"/>
              </a:solidFill>
              <a:latin typeface="Arial"/>
              <a:ea typeface="Arial"/>
              <a:cs typeface="Arial"/>
              <a:sym typeface="Arial"/>
            </a:endParaRPr>
          </a:p>
        </p:txBody>
      </p:sp>
      <p:sp>
        <p:nvSpPr>
          <p:cNvPr id="442" name="Google Shape;442;p36"/>
          <p:cNvSpPr txBox="1"/>
          <p:nvPr/>
        </p:nvSpPr>
        <p:spPr>
          <a:xfrm>
            <a:off x="4716462" y="3213100"/>
            <a:ext cx="3887700" cy="720600"/>
          </a:xfrm>
          <a:prstGeom prst="rect">
            <a:avLst/>
          </a:prstGeom>
          <a:noFill/>
          <a:ln>
            <a:noFill/>
          </a:ln>
        </p:spPr>
        <p:txBody>
          <a:bodyPr anchorCtr="0" anchor="t" bIns="46800" lIns="90000" spcFirstLastPara="1" rIns="90000" wrap="square" tIns="46800">
            <a:noAutofit/>
          </a:bodyPr>
          <a:lstStyle/>
          <a:p>
            <a:pPr indent="-341312" lvl="0" marL="342900" marR="0" rtl="0" algn="l">
              <a:lnSpc>
                <a:spcPct val="9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fo -&gt; PH, etc.</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Security of Playfair Cipher</a:t>
            </a:r>
            <a:endParaRPr b="0" i="0" sz="1400" u="none" cap="none" strike="noStrike">
              <a:solidFill>
                <a:srgbClr val="000000"/>
              </a:solidFill>
              <a:latin typeface="Arial"/>
              <a:ea typeface="Arial"/>
              <a:cs typeface="Arial"/>
              <a:sym typeface="Arial"/>
            </a:endParaRPr>
          </a:p>
        </p:txBody>
      </p:sp>
      <p:sp>
        <p:nvSpPr>
          <p:cNvPr id="449" name="Google Shape;449;p37"/>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security much improved over monoalphabetic</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since have 26 x 26 = 676 digrams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would need a 676 entry frequency table to analyse (versus 26 for a monoalphabetic)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and correspondingly more ciphertext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was widely used for many years</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eg. by US &amp; British military in WW1</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it </a:t>
            </a:r>
            <a:r>
              <a:rPr b="1" i="0" lang="en-US" sz="2800" u="none" cap="none" strike="noStrike">
                <a:solidFill>
                  <a:srgbClr val="FFFFFF"/>
                </a:solidFill>
                <a:latin typeface="Arial"/>
                <a:ea typeface="Arial"/>
                <a:cs typeface="Arial"/>
                <a:sym typeface="Arial"/>
              </a:rPr>
              <a:t>can</a:t>
            </a:r>
            <a:r>
              <a:rPr b="0" i="0" lang="en-US" sz="2800" u="none" cap="none" strike="noStrike">
                <a:solidFill>
                  <a:srgbClr val="FFFFFF"/>
                </a:solidFill>
                <a:latin typeface="Arial"/>
                <a:ea typeface="Arial"/>
                <a:cs typeface="Arial"/>
                <a:sym typeface="Arial"/>
              </a:rPr>
              <a:t> be broken, given a few hundred letters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since still has much of plaintext structure </a:t>
            </a:r>
            <a:endParaRPr b="0" i="0" sz="1400" u="none" cap="none" strike="noStrike">
              <a:solidFill>
                <a:srgbClr val="000000"/>
              </a:solidFill>
              <a:latin typeface="Arial"/>
              <a:ea typeface="Arial"/>
              <a:cs typeface="Arial"/>
              <a:sym typeface="Arial"/>
            </a:endParaRPr>
          </a:p>
        </p:txBody>
      </p:sp>
      <p:sp>
        <p:nvSpPr>
          <p:cNvPr id="450" name="Google Shape;450;p37"/>
          <p:cNvSpPr/>
          <p:nvPr/>
        </p:nvSpPr>
        <p:spPr>
          <a:xfrm>
            <a:off x="7286625" y="6411912"/>
            <a:ext cx="184200" cy="36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2a4e9967339_0_30"/>
          <p:cNvSpPr txBox="1"/>
          <p:nvPr/>
        </p:nvSpPr>
        <p:spPr>
          <a:xfrm>
            <a:off x="324200" y="1161150"/>
            <a:ext cx="8100900" cy="60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lt1"/>
                </a:solidFill>
                <a:latin typeface="Georgia"/>
                <a:ea typeface="Georgia"/>
                <a:cs typeface="Georgia"/>
                <a:sym typeface="Georgia"/>
              </a:rPr>
              <a:t>Advantages:</a:t>
            </a:r>
            <a:endParaRPr b="1" sz="2000">
              <a:solidFill>
                <a:schemeClr val="lt1"/>
              </a:solidFill>
              <a:latin typeface="Georgia"/>
              <a:ea typeface="Georgia"/>
              <a:cs typeface="Georgia"/>
              <a:sym typeface="Georgia"/>
            </a:endParaRPr>
          </a:p>
          <a:p>
            <a:pPr indent="-355600" lvl="0" marL="457200" rtl="0" algn="l">
              <a:lnSpc>
                <a:spcPct val="115000"/>
              </a:lnSpc>
              <a:spcBef>
                <a:spcPts val="1200"/>
              </a:spcBef>
              <a:spcAft>
                <a:spcPts val="0"/>
              </a:spcAft>
              <a:buClr>
                <a:schemeClr val="lt1"/>
              </a:buClr>
              <a:buSzPts val="2000"/>
              <a:buChar char="●"/>
            </a:pPr>
            <a:r>
              <a:rPr b="1" lang="en-US" sz="2000">
                <a:solidFill>
                  <a:schemeClr val="lt1"/>
                </a:solidFill>
                <a:latin typeface="Georgia"/>
                <a:ea typeface="Georgia"/>
                <a:cs typeface="Georgia"/>
                <a:sym typeface="Georgia"/>
              </a:rPr>
              <a:t>Simplicity</a:t>
            </a:r>
            <a:r>
              <a:rPr lang="en-US" sz="2000">
                <a:solidFill>
                  <a:schemeClr val="lt1"/>
                </a:solidFill>
                <a:latin typeface="Georgia"/>
                <a:ea typeface="Georgia"/>
                <a:cs typeface="Georgia"/>
                <a:sym typeface="Georgia"/>
              </a:rPr>
              <a:t>: The Playfair Cipher is easy to use and understand, making it ideal for communication in situations with limited resources.</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Char char="●"/>
            </a:pPr>
            <a:r>
              <a:rPr b="1" lang="en-US" sz="2000">
                <a:solidFill>
                  <a:schemeClr val="lt1"/>
                </a:solidFill>
                <a:latin typeface="Georgia"/>
                <a:ea typeface="Georgia"/>
                <a:cs typeface="Georgia"/>
                <a:sym typeface="Georgia"/>
              </a:rPr>
              <a:t>Historical Use</a:t>
            </a:r>
            <a:r>
              <a:rPr lang="en-US" sz="2000">
                <a:solidFill>
                  <a:schemeClr val="lt1"/>
                </a:solidFill>
                <a:latin typeface="Georgia"/>
                <a:ea typeface="Georgia"/>
                <a:cs typeface="Georgia"/>
                <a:sym typeface="Georgia"/>
              </a:rPr>
              <a:t>: It was used for secure military communication during wartime because it provided a stronger encryption than simpler ciphers like Caesar Cipher.</a:t>
            </a:r>
            <a:endParaRPr sz="2000">
              <a:solidFill>
                <a:schemeClr val="lt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lt1"/>
                </a:solidFill>
                <a:latin typeface="Georgia"/>
                <a:ea typeface="Georgia"/>
                <a:cs typeface="Georgia"/>
                <a:sym typeface="Georgia"/>
              </a:rPr>
              <a:t>Limitations:</a:t>
            </a:r>
            <a:endParaRPr b="1" sz="2000">
              <a:solidFill>
                <a:schemeClr val="lt1"/>
              </a:solidFill>
              <a:latin typeface="Georgia"/>
              <a:ea typeface="Georgia"/>
              <a:cs typeface="Georgia"/>
              <a:sym typeface="Georgia"/>
            </a:endParaRPr>
          </a:p>
          <a:p>
            <a:pPr indent="-355600" lvl="0" marL="457200" rtl="0" algn="l">
              <a:lnSpc>
                <a:spcPct val="115000"/>
              </a:lnSpc>
              <a:spcBef>
                <a:spcPts val="1200"/>
              </a:spcBef>
              <a:spcAft>
                <a:spcPts val="0"/>
              </a:spcAft>
              <a:buClr>
                <a:schemeClr val="lt1"/>
              </a:buClr>
              <a:buSzPts val="2000"/>
              <a:buChar char="●"/>
            </a:pPr>
            <a:r>
              <a:rPr b="1" lang="en-US" sz="2000">
                <a:solidFill>
                  <a:schemeClr val="lt1"/>
                </a:solidFill>
                <a:latin typeface="Georgia"/>
                <a:ea typeface="Georgia"/>
                <a:cs typeface="Georgia"/>
                <a:sym typeface="Georgia"/>
              </a:rPr>
              <a:t>Vulnerability to Frequency Analysis</a:t>
            </a:r>
            <a:r>
              <a:rPr lang="en-US" sz="2000">
                <a:solidFill>
                  <a:schemeClr val="lt1"/>
                </a:solidFill>
                <a:latin typeface="Georgia"/>
                <a:ea typeface="Georgia"/>
                <a:cs typeface="Georgia"/>
                <a:sym typeface="Georgia"/>
              </a:rPr>
              <a:t>: Since it encrypts digraphs (pairs of letters), frequency analysis of letter pairs could break it. This makes it vulnerable to modern cryptanalysis.</a:t>
            </a:r>
            <a:endParaRPr sz="2000">
              <a:solidFill>
                <a:schemeClr val="lt1"/>
              </a:solidFill>
              <a:latin typeface="Georgia"/>
              <a:ea typeface="Georgia"/>
              <a:cs typeface="Georgia"/>
              <a:sym typeface="Georgia"/>
            </a:endParaRPr>
          </a:p>
          <a:p>
            <a:pPr indent="-355600" lvl="0" marL="457200" rtl="0" algn="l">
              <a:lnSpc>
                <a:spcPct val="115000"/>
              </a:lnSpc>
              <a:spcBef>
                <a:spcPts val="0"/>
              </a:spcBef>
              <a:spcAft>
                <a:spcPts val="0"/>
              </a:spcAft>
              <a:buClr>
                <a:schemeClr val="lt1"/>
              </a:buClr>
              <a:buSzPts val="2000"/>
              <a:buChar char="●"/>
            </a:pPr>
            <a:r>
              <a:rPr b="1" lang="en-US" sz="2000">
                <a:solidFill>
                  <a:schemeClr val="lt1"/>
                </a:solidFill>
                <a:latin typeface="Georgia"/>
                <a:ea typeface="Georgia"/>
                <a:cs typeface="Georgia"/>
                <a:sym typeface="Georgia"/>
              </a:rPr>
              <a:t>Not Secure by Modern Standards</a:t>
            </a:r>
            <a:r>
              <a:rPr lang="en-US" sz="2000">
                <a:solidFill>
                  <a:schemeClr val="lt1"/>
                </a:solidFill>
                <a:latin typeface="Georgia"/>
                <a:ea typeface="Georgia"/>
                <a:cs typeface="Georgia"/>
                <a:sym typeface="Georgia"/>
              </a:rPr>
              <a:t>: It can be easily broken using computational techniques and is not used for serious encryption today.</a:t>
            </a:r>
            <a:endParaRPr sz="2000">
              <a:solidFill>
                <a:schemeClr val="lt1"/>
              </a:solidFill>
              <a:latin typeface="Georgia"/>
              <a:ea typeface="Georgia"/>
              <a:cs typeface="Georgia"/>
              <a:sym typeface="Georgia"/>
            </a:endParaRPr>
          </a:p>
          <a:p>
            <a:pPr indent="0" lvl="0" marL="0" rtl="0" algn="l">
              <a:spcBef>
                <a:spcPts val="1200"/>
              </a:spcBef>
              <a:spcAft>
                <a:spcPts val="0"/>
              </a:spcAft>
              <a:buNone/>
            </a:pPr>
            <a:r>
              <a:t/>
            </a:r>
            <a:endParaRPr b="1" sz="2000">
              <a:solidFill>
                <a:schemeClr val="lt1"/>
              </a:solidFill>
              <a:latin typeface="Georgia"/>
              <a:ea typeface="Georgia"/>
              <a:cs typeface="Georgia"/>
              <a:sym typeface="Georgia"/>
            </a:endParaRPr>
          </a:p>
        </p:txBody>
      </p:sp>
      <p:sp>
        <p:nvSpPr>
          <p:cNvPr id="458" name="Google Shape;458;g2a4e9967339_0_30"/>
          <p:cNvSpPr txBox="1"/>
          <p:nvPr/>
        </p:nvSpPr>
        <p:spPr>
          <a:xfrm>
            <a:off x="399025" y="299250"/>
            <a:ext cx="76146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400">
                <a:solidFill>
                  <a:srgbClr val="D9D9FF"/>
                </a:solidFill>
              </a:rPr>
              <a:t>Playfair Cipher Use</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Polyalphabetic Ciphers (Vigenere Cipher)</a:t>
            </a:r>
            <a:endParaRPr b="0" i="0" sz="1400" u="none" cap="none" strike="noStrike">
              <a:solidFill>
                <a:srgbClr val="000000"/>
              </a:solidFill>
              <a:latin typeface="Arial"/>
              <a:ea typeface="Arial"/>
              <a:cs typeface="Arial"/>
              <a:sym typeface="Arial"/>
            </a:endParaRPr>
          </a:p>
        </p:txBody>
      </p:sp>
      <p:sp>
        <p:nvSpPr>
          <p:cNvPr id="465" name="Google Shape;465;p38"/>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1" i="0" lang="en-US" sz="2800" u="none" cap="none" strike="noStrike">
                <a:solidFill>
                  <a:srgbClr val="FFFFFF"/>
                </a:solidFill>
                <a:latin typeface="Arial"/>
                <a:ea typeface="Arial"/>
                <a:cs typeface="Arial"/>
                <a:sym typeface="Arial"/>
              </a:rPr>
              <a:t>polyalphabetic substitution ciphers</a:t>
            </a:r>
            <a:r>
              <a:rPr b="0" i="0" lang="en-US" sz="28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improve security using multiple cipher alphabets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make cryptanalysis harder with more alphabets to guess and flatter frequency distribution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 a key to select which alphabet is used for each letter of the message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 each alphabet in turn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repeat from start after end of key is reached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Some Basic Terminology</a:t>
            </a:r>
            <a:endParaRPr b="0" i="0" sz="1400" u="none" cap="none" strike="noStrike">
              <a:solidFill>
                <a:srgbClr val="000000"/>
              </a:solidFill>
              <a:latin typeface="Arial"/>
              <a:ea typeface="Arial"/>
              <a:cs typeface="Arial"/>
              <a:sym typeface="Arial"/>
            </a:endParaRPr>
          </a:p>
        </p:txBody>
      </p:sp>
      <p:sp>
        <p:nvSpPr>
          <p:cNvPr id="185" name="Google Shape;185;p4"/>
          <p:cNvSpPr txBox="1"/>
          <p:nvPr/>
        </p:nvSpPr>
        <p:spPr>
          <a:xfrm>
            <a:off x="457200" y="1341437"/>
            <a:ext cx="8363100" cy="48243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plaintext</a:t>
            </a:r>
            <a:r>
              <a:rPr b="0" i="0" lang="en-US" sz="2400" u="none" cap="none" strike="noStrike">
                <a:solidFill>
                  <a:srgbClr val="FFFFFF"/>
                </a:solidFill>
                <a:latin typeface="Arial"/>
                <a:ea typeface="Arial"/>
                <a:cs typeface="Arial"/>
                <a:sym typeface="Arial"/>
              </a:rPr>
              <a:t> - original message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ciphertext</a:t>
            </a:r>
            <a:r>
              <a:rPr b="0" i="0" lang="en-US" sz="2400" u="none" cap="none" strike="noStrike">
                <a:solidFill>
                  <a:srgbClr val="FFFFFF"/>
                </a:solidFill>
                <a:latin typeface="Arial"/>
                <a:ea typeface="Arial"/>
                <a:cs typeface="Arial"/>
                <a:sym typeface="Arial"/>
              </a:rPr>
              <a:t> - coded message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cipher</a:t>
            </a:r>
            <a:r>
              <a:rPr b="0" i="0" lang="en-US" sz="2400" u="none" cap="none" strike="noStrike">
                <a:solidFill>
                  <a:srgbClr val="FFFFFF"/>
                </a:solidFill>
                <a:latin typeface="Arial"/>
                <a:ea typeface="Arial"/>
                <a:cs typeface="Arial"/>
                <a:sym typeface="Arial"/>
              </a:rPr>
              <a:t> - algorithm for transforming plaintext to ciphertext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key</a:t>
            </a:r>
            <a:r>
              <a:rPr b="0" i="0" lang="en-US" sz="2400" u="none" cap="none" strike="noStrike">
                <a:solidFill>
                  <a:srgbClr val="FFFFFF"/>
                </a:solidFill>
                <a:latin typeface="Arial"/>
                <a:ea typeface="Arial"/>
                <a:cs typeface="Arial"/>
                <a:sym typeface="Arial"/>
              </a:rPr>
              <a:t> - info used in cipher known only to sender/receiver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encipher (encrypt)</a:t>
            </a:r>
            <a:r>
              <a:rPr b="0" i="0" lang="en-US" sz="2400" u="none" cap="none" strike="noStrike">
                <a:solidFill>
                  <a:srgbClr val="FFFFFF"/>
                </a:solidFill>
                <a:latin typeface="Arial"/>
                <a:ea typeface="Arial"/>
                <a:cs typeface="Arial"/>
                <a:sym typeface="Arial"/>
              </a:rPr>
              <a:t> - converting plaintext to ciphertext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decipher (decrypt)</a:t>
            </a:r>
            <a:r>
              <a:rPr b="0" i="0" lang="en-US" sz="2400" u="none" cap="none" strike="noStrike">
                <a:solidFill>
                  <a:srgbClr val="FFFFFF"/>
                </a:solidFill>
                <a:latin typeface="Arial"/>
                <a:ea typeface="Arial"/>
                <a:cs typeface="Arial"/>
                <a:sym typeface="Arial"/>
              </a:rPr>
              <a:t> - recovering plaintext from ciphertext</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cryptography</a:t>
            </a:r>
            <a:r>
              <a:rPr b="0" i="0" lang="en-US" sz="2400" u="none" cap="none" strike="noStrike">
                <a:solidFill>
                  <a:srgbClr val="FFFFFF"/>
                </a:solidFill>
                <a:latin typeface="Arial"/>
                <a:ea typeface="Arial"/>
                <a:cs typeface="Arial"/>
                <a:sym typeface="Arial"/>
              </a:rPr>
              <a:t> - study of encryption principles/methods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cryptanalysis (codebreaking)</a:t>
            </a:r>
            <a:r>
              <a:rPr b="0" i="0" lang="en-US" sz="2400" u="none" cap="none" strike="noStrike">
                <a:solidFill>
                  <a:srgbClr val="FFFFFF"/>
                </a:solidFill>
                <a:latin typeface="Arial"/>
                <a:ea typeface="Arial"/>
                <a:cs typeface="Arial"/>
                <a:sym typeface="Arial"/>
              </a:rPr>
              <a:t> - study of principles/ methods of deciphering ciphertext </a:t>
            </a:r>
            <a:r>
              <a:rPr b="0" i="1" lang="en-US" sz="2400" u="none" cap="none" strike="noStrike">
                <a:solidFill>
                  <a:srgbClr val="FFFFFF"/>
                </a:solidFill>
                <a:latin typeface="Arial"/>
                <a:ea typeface="Arial"/>
                <a:cs typeface="Arial"/>
                <a:sym typeface="Arial"/>
              </a:rPr>
              <a:t>without</a:t>
            </a:r>
            <a:r>
              <a:rPr b="0" i="0" lang="en-US" sz="2400" u="none" cap="none" strike="noStrike">
                <a:solidFill>
                  <a:srgbClr val="FFFFFF"/>
                </a:solidFill>
                <a:latin typeface="Arial"/>
                <a:ea typeface="Arial"/>
                <a:cs typeface="Arial"/>
                <a:sym typeface="Arial"/>
              </a:rPr>
              <a:t> knowing key</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1800"/>
              </a:spcBef>
              <a:spcAft>
                <a:spcPts val="0"/>
              </a:spcAft>
              <a:buClr>
                <a:srgbClr val="5FAFFF"/>
              </a:buClr>
              <a:buSzPts val="1920"/>
              <a:buFont typeface="Noto Sans Symbols"/>
              <a:buChar char="⮚"/>
            </a:pPr>
            <a:r>
              <a:rPr b="1" i="0" lang="en-US" sz="2400" u="none" cap="none" strike="noStrike">
                <a:solidFill>
                  <a:srgbClr val="FFFFFF"/>
                </a:solidFill>
                <a:latin typeface="Arial"/>
                <a:ea typeface="Arial"/>
                <a:cs typeface="Arial"/>
                <a:sym typeface="Arial"/>
              </a:rPr>
              <a:t>cryptology</a:t>
            </a:r>
            <a:r>
              <a:rPr b="0" i="0" lang="en-US" sz="2400" u="none" cap="none" strike="noStrike">
                <a:solidFill>
                  <a:srgbClr val="FFFFFF"/>
                </a:solidFill>
                <a:latin typeface="Arial"/>
                <a:ea typeface="Arial"/>
                <a:cs typeface="Arial"/>
                <a:sym typeface="Arial"/>
              </a:rPr>
              <a:t> - field of both cryptography and cryptanalysis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9"/>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Vigenère Cipher</a:t>
            </a:r>
            <a:endParaRPr b="0" i="0" sz="1400" u="none" cap="none" strike="noStrike">
              <a:solidFill>
                <a:srgbClr val="000000"/>
              </a:solidFill>
              <a:latin typeface="Arial"/>
              <a:ea typeface="Arial"/>
              <a:cs typeface="Arial"/>
              <a:sym typeface="Arial"/>
            </a:endParaRPr>
          </a:p>
        </p:txBody>
      </p:sp>
      <p:sp>
        <p:nvSpPr>
          <p:cNvPr id="472" name="Google Shape;472;p39"/>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simplest polyalphabetic substitution cipher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effectively multiple caesar ciphers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key is multiple letters long K = k</a:t>
            </a:r>
            <a:r>
              <a:rPr b="0" baseline="-25000" i="0" lang="en-US" sz="3200" u="none" cap="none" strike="noStrike">
                <a:solidFill>
                  <a:srgbClr val="FFFFFF"/>
                </a:solidFill>
                <a:latin typeface="Arial"/>
                <a:ea typeface="Arial"/>
                <a:cs typeface="Arial"/>
                <a:sym typeface="Arial"/>
              </a:rPr>
              <a:t>1</a:t>
            </a:r>
            <a:r>
              <a:rPr b="0" i="0" lang="en-US" sz="3200" u="none" cap="none" strike="noStrike">
                <a:solidFill>
                  <a:srgbClr val="FFFFFF"/>
                </a:solidFill>
                <a:latin typeface="Arial"/>
                <a:ea typeface="Arial"/>
                <a:cs typeface="Arial"/>
                <a:sym typeface="Arial"/>
              </a:rPr>
              <a:t> k</a:t>
            </a:r>
            <a:r>
              <a:rPr b="0" baseline="-25000" i="0" lang="en-US" sz="3200" u="none" cap="none" strike="noStrike">
                <a:solidFill>
                  <a:srgbClr val="FFFFFF"/>
                </a:solidFill>
                <a:latin typeface="Arial"/>
                <a:ea typeface="Arial"/>
                <a:cs typeface="Arial"/>
                <a:sym typeface="Arial"/>
              </a:rPr>
              <a:t>2</a:t>
            </a:r>
            <a:r>
              <a:rPr b="0" i="0" lang="en-US" sz="3200" u="none" cap="none" strike="noStrike">
                <a:solidFill>
                  <a:srgbClr val="FFFFFF"/>
                </a:solidFill>
                <a:latin typeface="Arial"/>
                <a:ea typeface="Arial"/>
                <a:cs typeface="Arial"/>
                <a:sym typeface="Arial"/>
              </a:rPr>
              <a:t> ... k</a:t>
            </a:r>
            <a:r>
              <a:rPr b="0" baseline="-25000" i="0" lang="en-US" sz="3200" u="none" cap="none" strike="noStrike">
                <a:solidFill>
                  <a:srgbClr val="FFFFFF"/>
                </a:solidFill>
                <a:latin typeface="Arial"/>
                <a:ea typeface="Arial"/>
                <a:cs typeface="Arial"/>
                <a:sym typeface="Arial"/>
              </a:rPr>
              <a:t>d</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a:t>
            </a:r>
            <a:r>
              <a:rPr b="0" baseline="30000" i="0" lang="en-US" sz="3200" u="none" cap="none" strike="noStrike">
                <a:solidFill>
                  <a:srgbClr val="FFFFFF"/>
                </a:solidFill>
                <a:latin typeface="Arial"/>
                <a:ea typeface="Arial"/>
                <a:cs typeface="Arial"/>
                <a:sym typeface="Arial"/>
              </a:rPr>
              <a:t>th</a:t>
            </a:r>
            <a:r>
              <a:rPr b="0" i="0" lang="en-US" sz="3200" u="none" cap="none" strike="noStrike">
                <a:solidFill>
                  <a:srgbClr val="FFFFFF"/>
                </a:solidFill>
                <a:latin typeface="Arial"/>
                <a:ea typeface="Arial"/>
                <a:cs typeface="Arial"/>
                <a:sym typeface="Arial"/>
              </a:rPr>
              <a:t> letter specifies i</a:t>
            </a:r>
            <a:r>
              <a:rPr b="0" baseline="30000" i="0" lang="en-US" sz="3200" u="none" cap="none" strike="noStrike">
                <a:solidFill>
                  <a:srgbClr val="FFFFFF"/>
                </a:solidFill>
                <a:latin typeface="Arial"/>
                <a:ea typeface="Arial"/>
                <a:cs typeface="Arial"/>
                <a:sym typeface="Arial"/>
              </a:rPr>
              <a:t>th</a:t>
            </a:r>
            <a:r>
              <a:rPr b="0" i="0" lang="en-US" sz="3200" u="none" cap="none" strike="noStrike">
                <a:solidFill>
                  <a:srgbClr val="FFFFFF"/>
                </a:solidFill>
                <a:latin typeface="Arial"/>
                <a:ea typeface="Arial"/>
                <a:cs typeface="Arial"/>
                <a:sym typeface="Arial"/>
              </a:rPr>
              <a:t> alphabet to use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use each alphabet in turn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repeat from start after d letters in message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decryption simply works in reverse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Example of Vigenère Cipher</a:t>
            </a:r>
            <a:endParaRPr b="0" i="0" sz="1400" u="none" cap="none" strike="noStrike">
              <a:solidFill>
                <a:srgbClr val="000000"/>
              </a:solidFill>
              <a:latin typeface="Arial"/>
              <a:ea typeface="Arial"/>
              <a:cs typeface="Arial"/>
              <a:sym typeface="Arial"/>
            </a:endParaRPr>
          </a:p>
        </p:txBody>
      </p:sp>
      <p:sp>
        <p:nvSpPr>
          <p:cNvPr id="479" name="Google Shape;479;p40"/>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write the plaintext out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write the keyword repeated above it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 each key letter as a caesar cipher key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encrypt the corresponding plaintext letter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using keyword </a:t>
            </a:r>
            <a:r>
              <a:rPr b="0" i="1" lang="en-US" sz="2800" u="none" cap="none" strike="noStrike">
                <a:solidFill>
                  <a:srgbClr val="FFFFFF"/>
                </a:solidFill>
                <a:latin typeface="Arial"/>
                <a:ea typeface="Arial"/>
                <a:cs typeface="Arial"/>
                <a:sym typeface="Arial"/>
              </a:rPr>
              <a:t>deceptive</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key:       deceptivedeceptivedeceptive</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plaintext: wearediscoveredsaveyourself</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ciphertext:ZICVTWQNGRZGVTWAVZHCQYGLMGJ</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60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Aids</a:t>
            </a:r>
            <a:endParaRPr b="0" i="0" sz="1400" u="none" cap="none" strike="noStrike">
              <a:solidFill>
                <a:srgbClr val="000000"/>
              </a:solidFill>
              <a:latin typeface="Arial"/>
              <a:ea typeface="Arial"/>
              <a:cs typeface="Arial"/>
              <a:sym typeface="Arial"/>
            </a:endParaRPr>
          </a:p>
        </p:txBody>
      </p:sp>
      <p:sp>
        <p:nvSpPr>
          <p:cNvPr id="486" name="Google Shape;486;p41"/>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simple aids can assist with en/decryption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 </a:t>
            </a:r>
            <a:r>
              <a:rPr b="1" i="0" lang="en-US" sz="3200" u="none" cap="none" strike="noStrike">
                <a:solidFill>
                  <a:srgbClr val="FFFFFF"/>
                </a:solidFill>
                <a:latin typeface="Arial"/>
                <a:ea typeface="Arial"/>
                <a:cs typeface="Arial"/>
                <a:sym typeface="Arial"/>
              </a:rPr>
              <a:t>Saint-Cyr Slide</a:t>
            </a:r>
            <a:r>
              <a:rPr b="0" i="0" lang="en-US" sz="3200" u="none" cap="none" strike="noStrike">
                <a:solidFill>
                  <a:srgbClr val="FFFFFF"/>
                </a:solidFill>
                <a:latin typeface="Arial"/>
                <a:ea typeface="Arial"/>
                <a:cs typeface="Arial"/>
                <a:sym typeface="Arial"/>
              </a:rPr>
              <a:t> is a simple manual aid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a slide with repeated alphabet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line up plaintext 'A' with key letter, eg 'C' </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then read off any mapping for key letter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can bend round into a </a:t>
            </a:r>
            <a:r>
              <a:rPr b="1" i="0" lang="en-US" sz="3200" u="none" cap="none" strike="noStrike">
                <a:solidFill>
                  <a:srgbClr val="FFFFFF"/>
                </a:solidFill>
                <a:latin typeface="Arial"/>
                <a:ea typeface="Arial"/>
                <a:cs typeface="Arial"/>
                <a:sym typeface="Arial"/>
              </a:rPr>
              <a:t>cipher disk</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or expand into a </a:t>
            </a:r>
            <a:r>
              <a:rPr b="1" i="0" lang="en-US" sz="3200" u="none" cap="none" strike="noStrike">
                <a:solidFill>
                  <a:srgbClr val="FFFFFF"/>
                </a:solidFill>
                <a:latin typeface="Arial"/>
                <a:ea typeface="Arial"/>
                <a:cs typeface="Arial"/>
                <a:sym typeface="Arial"/>
              </a:rPr>
              <a:t>Vigenère Tableau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Security of Vigenère Ciphers</a:t>
            </a:r>
            <a:endParaRPr b="0" i="0" sz="1400" u="none" cap="none" strike="noStrike">
              <a:solidFill>
                <a:srgbClr val="000000"/>
              </a:solidFill>
              <a:latin typeface="Arial"/>
              <a:ea typeface="Arial"/>
              <a:cs typeface="Arial"/>
              <a:sym typeface="Arial"/>
            </a:endParaRPr>
          </a:p>
        </p:txBody>
      </p:sp>
      <p:sp>
        <p:nvSpPr>
          <p:cNvPr id="493" name="Google Shape;493;p42"/>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have multiple ciphertext letters for each plaintext letter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hence letter frequencies are obscured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but not totally lost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start with letter frequencies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see if it looks monoalphabetic or not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if not, then need to determine number of alphabets, since then can attack each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nvSpPr>
        <p:spPr>
          <a:xfrm>
            <a:off x="457200" y="-85725"/>
            <a:ext cx="8229600" cy="13113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cap="none" strike="noStrike">
                <a:solidFill>
                  <a:srgbClr val="D9D9FF"/>
                </a:solidFill>
                <a:latin typeface="Arial"/>
                <a:ea typeface="Arial"/>
                <a:cs typeface="Arial"/>
                <a:sym typeface="Arial"/>
              </a:rPr>
              <a:t>Frequencies After Polyalphabetic Encryption</a:t>
            </a:r>
            <a:endParaRPr b="0" i="0" sz="1400" u="none" cap="none" strike="noStrike">
              <a:solidFill>
                <a:srgbClr val="000000"/>
              </a:solidFill>
              <a:latin typeface="Arial"/>
              <a:ea typeface="Arial"/>
              <a:cs typeface="Arial"/>
              <a:sym typeface="Arial"/>
            </a:endParaRPr>
          </a:p>
        </p:txBody>
      </p:sp>
      <p:pic>
        <p:nvPicPr>
          <p:cNvPr id="500" name="Google Shape;500;p43"/>
          <p:cNvPicPr preferRelativeResize="0"/>
          <p:nvPr/>
        </p:nvPicPr>
        <p:blipFill rotWithShape="1">
          <a:blip r:embed="rId3">
            <a:alphaModFix/>
          </a:blip>
          <a:srcRect b="0" l="0" r="0" t="0"/>
          <a:stretch/>
        </p:blipFill>
        <p:spPr>
          <a:xfrm>
            <a:off x="107950" y="1274762"/>
            <a:ext cx="8839201" cy="4962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4"/>
          <p:cNvSpPr txBox="1"/>
          <p:nvPr/>
        </p:nvSpPr>
        <p:spPr>
          <a:xfrm>
            <a:off x="457200" y="-85725"/>
            <a:ext cx="8229600" cy="13113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000"/>
              <a:buFont typeface="Arial"/>
              <a:buNone/>
            </a:pPr>
            <a:r>
              <a:rPr b="1" i="0" lang="en-US" sz="4000" u="none" cap="none" strike="noStrike">
                <a:solidFill>
                  <a:srgbClr val="D9D9FF"/>
                </a:solidFill>
                <a:latin typeface="Arial"/>
                <a:ea typeface="Arial"/>
                <a:cs typeface="Arial"/>
                <a:sym typeface="Arial"/>
              </a:rPr>
              <a:t>Frequencies After Polyalphabetic Encryption</a:t>
            </a:r>
            <a:endParaRPr b="0" i="0" sz="1400" u="none" cap="none" strike="noStrike">
              <a:solidFill>
                <a:srgbClr val="000000"/>
              </a:solidFill>
              <a:latin typeface="Arial"/>
              <a:ea typeface="Arial"/>
              <a:cs typeface="Arial"/>
              <a:sym typeface="Arial"/>
            </a:endParaRPr>
          </a:p>
        </p:txBody>
      </p:sp>
      <p:pic>
        <p:nvPicPr>
          <p:cNvPr id="507" name="Google Shape;507;p44"/>
          <p:cNvPicPr preferRelativeResize="0"/>
          <p:nvPr/>
        </p:nvPicPr>
        <p:blipFill rotWithShape="1">
          <a:blip r:embed="rId3">
            <a:alphaModFix/>
          </a:blip>
          <a:srcRect b="0" l="0" r="0" t="0"/>
          <a:stretch/>
        </p:blipFill>
        <p:spPr>
          <a:xfrm>
            <a:off x="468312" y="1241425"/>
            <a:ext cx="8281988" cy="48482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nvSpPr>
        <p:spPr>
          <a:xfrm>
            <a:off x="468312" y="26035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Homework 1</a:t>
            </a:r>
            <a:endParaRPr b="0" i="0" sz="1400" u="none" cap="none" strike="noStrike">
              <a:solidFill>
                <a:srgbClr val="000000"/>
              </a:solidFill>
              <a:latin typeface="Arial"/>
              <a:ea typeface="Arial"/>
              <a:cs typeface="Arial"/>
              <a:sym typeface="Arial"/>
            </a:endParaRPr>
          </a:p>
        </p:txBody>
      </p:sp>
      <p:sp>
        <p:nvSpPr>
          <p:cNvPr id="514" name="Google Shape;514;p45"/>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Due next class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Question 1: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What is the best “flattening” effect you can achieve by carefully selecting two monoalphabetic substitutions?  Explain and give an example.  What about three monoalphabetic substitutions?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6"/>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Kasiski Method</a:t>
            </a:r>
            <a:endParaRPr b="0" i="0" sz="1400" u="none" cap="none" strike="noStrike">
              <a:solidFill>
                <a:srgbClr val="000000"/>
              </a:solidFill>
              <a:latin typeface="Arial"/>
              <a:ea typeface="Arial"/>
              <a:cs typeface="Arial"/>
              <a:sym typeface="Arial"/>
            </a:endParaRPr>
          </a:p>
        </p:txBody>
      </p:sp>
      <p:sp>
        <p:nvSpPr>
          <p:cNvPr id="521" name="Google Shape;521;p46"/>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method developed by Babbage / Kasiski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repetitions in ciphertext give clues to period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so find same plaintext a multiple of key length apart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which results in the same ciphertext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of course, could also be random fluke</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repeated “VTW” in previous example</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distance of 9 suggests key size of 3 or 9</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then attack each monoalphabetic cipher individually using same techniques as before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Example of Kasiski Attack</a:t>
            </a:r>
            <a:endParaRPr b="0" i="0" sz="1400" u="none" cap="none" strike="noStrike">
              <a:solidFill>
                <a:srgbClr val="000000"/>
              </a:solidFill>
              <a:latin typeface="Arial"/>
              <a:ea typeface="Arial"/>
              <a:cs typeface="Arial"/>
              <a:sym typeface="Arial"/>
            </a:endParaRPr>
          </a:p>
        </p:txBody>
      </p:sp>
      <p:sp>
        <p:nvSpPr>
          <p:cNvPr id="528" name="Google Shape;528;p47"/>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Find repeated ciphertext trigrams (e.g., VTW)</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May be result of same key sequence and same plaintext sequence (or not)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Find distance(s)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Common factors are likely key lengths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FFFFFF"/>
              </a:buClr>
              <a:buSzPts val="2800"/>
              <a:buFont typeface="Arial"/>
              <a:buNone/>
            </a:pPr>
            <a:r>
              <a:t/>
            </a:r>
            <a:endParaRPr b="0" i="0" sz="2800" u="none" cap="none" strike="noStrike">
              <a:solidFill>
                <a:srgbClr val="FFFFFF"/>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key:       dec</a:t>
            </a:r>
            <a:r>
              <a:rPr b="0" i="0" lang="en-US" sz="2400" u="none" cap="none" strike="noStrike">
                <a:solidFill>
                  <a:srgbClr val="FF0000"/>
                </a:solidFill>
                <a:latin typeface="Oi"/>
                <a:ea typeface="Oi"/>
                <a:cs typeface="Oi"/>
                <a:sym typeface="Oi"/>
              </a:rPr>
              <a:t>ept</a:t>
            </a:r>
            <a:r>
              <a:rPr b="0" i="0" lang="en-US" sz="2400" u="none" cap="none" strike="noStrike">
                <a:solidFill>
                  <a:srgbClr val="FFFFFF"/>
                </a:solidFill>
                <a:latin typeface="Oi"/>
                <a:ea typeface="Oi"/>
                <a:cs typeface="Oi"/>
                <a:sym typeface="Oi"/>
              </a:rPr>
              <a:t>ivedec</a:t>
            </a:r>
            <a:r>
              <a:rPr b="0" i="0" lang="en-US" sz="2400" u="none" cap="none" strike="noStrike">
                <a:solidFill>
                  <a:srgbClr val="FF0000"/>
                </a:solidFill>
                <a:latin typeface="Oi"/>
                <a:ea typeface="Oi"/>
                <a:cs typeface="Oi"/>
                <a:sym typeface="Oi"/>
              </a:rPr>
              <a:t>ept</a:t>
            </a:r>
            <a:r>
              <a:rPr b="0" i="0" lang="en-US" sz="2400" u="none" cap="none" strike="noStrike">
                <a:solidFill>
                  <a:srgbClr val="FFFFFF"/>
                </a:solidFill>
                <a:latin typeface="Oi"/>
                <a:ea typeface="Oi"/>
                <a:cs typeface="Oi"/>
                <a:sym typeface="Oi"/>
              </a:rPr>
              <a:t>ivedeceptive</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plaintext: wea</a:t>
            </a:r>
            <a:r>
              <a:rPr b="0" i="0" lang="en-US" sz="2400" u="none" cap="none" strike="noStrike">
                <a:solidFill>
                  <a:srgbClr val="FF0000"/>
                </a:solidFill>
                <a:latin typeface="Oi"/>
                <a:ea typeface="Oi"/>
                <a:cs typeface="Oi"/>
                <a:sym typeface="Oi"/>
              </a:rPr>
              <a:t>red</a:t>
            </a:r>
            <a:r>
              <a:rPr b="0" i="0" lang="en-US" sz="2400" u="none" cap="none" strike="noStrike">
                <a:solidFill>
                  <a:srgbClr val="FFFFFF"/>
                </a:solidFill>
                <a:latin typeface="Oi"/>
                <a:ea typeface="Oi"/>
                <a:cs typeface="Oi"/>
                <a:sym typeface="Oi"/>
              </a:rPr>
              <a:t>iscove</a:t>
            </a:r>
            <a:r>
              <a:rPr b="0" i="0" lang="en-US" sz="2400" u="none" cap="none" strike="noStrike">
                <a:solidFill>
                  <a:srgbClr val="FF0000"/>
                </a:solidFill>
                <a:latin typeface="Oi"/>
                <a:ea typeface="Oi"/>
                <a:cs typeface="Oi"/>
                <a:sym typeface="Oi"/>
              </a:rPr>
              <a:t>red</a:t>
            </a:r>
            <a:r>
              <a:rPr b="0" i="0" lang="en-US" sz="2400" u="none" cap="none" strike="noStrike">
                <a:solidFill>
                  <a:srgbClr val="FFFFFF"/>
                </a:solidFill>
                <a:latin typeface="Oi"/>
                <a:ea typeface="Oi"/>
                <a:cs typeface="Oi"/>
                <a:sym typeface="Oi"/>
              </a:rPr>
              <a:t>saveyourself</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Oi"/>
              <a:buNone/>
            </a:pPr>
            <a:r>
              <a:rPr b="0" i="0" lang="en-US" sz="2400" u="none" cap="none" strike="noStrike">
                <a:solidFill>
                  <a:srgbClr val="FFFFFF"/>
                </a:solidFill>
                <a:latin typeface="Oi"/>
                <a:ea typeface="Oi"/>
                <a:cs typeface="Oi"/>
                <a:sym typeface="Oi"/>
              </a:rPr>
              <a:t>ciphertext:ZIC</a:t>
            </a:r>
            <a:r>
              <a:rPr b="0" i="0" lang="en-US" sz="2400" u="none" cap="none" strike="noStrike">
                <a:solidFill>
                  <a:srgbClr val="FF0000"/>
                </a:solidFill>
                <a:latin typeface="Oi"/>
                <a:ea typeface="Oi"/>
                <a:cs typeface="Oi"/>
                <a:sym typeface="Oi"/>
              </a:rPr>
              <a:t>VTW</a:t>
            </a:r>
            <a:r>
              <a:rPr b="0" i="0" lang="en-US" sz="2400" u="none" cap="none" strike="noStrike">
                <a:solidFill>
                  <a:srgbClr val="FFFFFF"/>
                </a:solidFill>
                <a:latin typeface="Oi"/>
                <a:ea typeface="Oi"/>
                <a:cs typeface="Oi"/>
                <a:sym typeface="Oi"/>
              </a:rPr>
              <a:t>QNGRZG</a:t>
            </a:r>
            <a:r>
              <a:rPr b="0" i="0" lang="en-US" sz="2400" u="none" cap="none" strike="noStrike">
                <a:solidFill>
                  <a:srgbClr val="FF0000"/>
                </a:solidFill>
                <a:latin typeface="Oi"/>
                <a:ea typeface="Oi"/>
                <a:cs typeface="Oi"/>
                <a:sym typeface="Oi"/>
              </a:rPr>
              <a:t>VTW</a:t>
            </a:r>
            <a:r>
              <a:rPr b="0" i="0" lang="en-US" sz="2400" u="none" cap="none" strike="noStrike">
                <a:solidFill>
                  <a:srgbClr val="FFFFFF"/>
                </a:solidFill>
                <a:latin typeface="Oi"/>
                <a:ea typeface="Oi"/>
                <a:cs typeface="Oi"/>
                <a:sym typeface="Oi"/>
              </a:rPr>
              <a:t>AVZHCQYGLMGJ</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8"/>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Autokey Cipher</a:t>
            </a:r>
            <a:endParaRPr b="0" i="0" sz="1400" u="none" cap="none" strike="noStrike">
              <a:solidFill>
                <a:srgbClr val="000000"/>
              </a:solidFill>
              <a:latin typeface="Arial"/>
              <a:ea typeface="Arial"/>
              <a:cs typeface="Arial"/>
              <a:sym typeface="Arial"/>
            </a:endParaRPr>
          </a:p>
        </p:txBody>
      </p:sp>
      <p:sp>
        <p:nvSpPr>
          <p:cNvPr id="535" name="Google Shape;535;p48"/>
          <p:cNvSpPr txBox="1"/>
          <p:nvPr/>
        </p:nvSpPr>
        <p:spPr>
          <a:xfrm>
            <a:off x="395287" y="1341437"/>
            <a:ext cx="8229600" cy="51117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ideally want a key as long as the message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Vigenère proposed the </a:t>
            </a:r>
            <a:r>
              <a:rPr b="1" i="0" lang="en-US" sz="2800" u="none" cap="none" strike="noStrike">
                <a:solidFill>
                  <a:srgbClr val="FFFFFF"/>
                </a:solidFill>
                <a:latin typeface="Arial"/>
                <a:ea typeface="Arial"/>
                <a:cs typeface="Arial"/>
                <a:sym typeface="Arial"/>
              </a:rPr>
              <a:t>autokey</a:t>
            </a:r>
            <a:r>
              <a:rPr b="0" i="0" lang="en-US" sz="2800" u="none" cap="none" strike="noStrike">
                <a:solidFill>
                  <a:srgbClr val="FFFFFF"/>
                </a:solidFill>
                <a:latin typeface="Arial"/>
                <a:ea typeface="Arial"/>
                <a:cs typeface="Arial"/>
                <a:sym typeface="Arial"/>
              </a:rPr>
              <a:t> cipher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with keyword is prefixed to message as key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knowing keyword can recover the first few letters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 these in turn on the rest of the message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but still have frequency characteristics to attack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given key </a:t>
            </a:r>
            <a:r>
              <a:rPr b="0" i="1" lang="en-US" sz="2800" u="none" cap="none" strike="noStrike">
                <a:solidFill>
                  <a:srgbClr val="FFFFFF"/>
                </a:solidFill>
                <a:latin typeface="Arial"/>
                <a:ea typeface="Arial"/>
                <a:cs typeface="Arial"/>
                <a:sym typeface="Arial"/>
              </a:rPr>
              <a:t>deceptive</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key:       deceptivewearediscoveredsav</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plaintext: wearediscoveredsaveyourself</a:t>
            </a:r>
            <a:endParaRPr b="0" i="0" sz="1400" u="none" cap="none" strike="noStrike">
              <a:solidFill>
                <a:srgbClr val="000000"/>
              </a:solidFill>
              <a:latin typeface="Arial"/>
              <a:ea typeface="Arial"/>
              <a:cs typeface="Arial"/>
              <a:sym typeface="Arial"/>
            </a:endParaRPr>
          </a:p>
          <a:p>
            <a:pPr indent="-284162" lvl="1" marL="742950" marR="0" rtl="0" algn="l">
              <a:lnSpc>
                <a:spcPct val="10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ciphertext:ZICVTWQNGKZEIIGASXSTSLVVWLA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Oi"/>
              <a:ea typeface="Oi"/>
              <a:cs typeface="Oi"/>
              <a:sym typeface="O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Symmetric Cipher Model</a:t>
            </a:r>
            <a:endParaRPr b="0" i="0" sz="1400" u="none" cap="none" strike="noStrike">
              <a:solidFill>
                <a:srgbClr val="000000"/>
              </a:solidFill>
              <a:latin typeface="Arial"/>
              <a:ea typeface="Arial"/>
              <a:cs typeface="Arial"/>
              <a:sym typeface="Arial"/>
            </a:endParaRPr>
          </a:p>
        </p:txBody>
      </p:sp>
      <p:pic>
        <p:nvPicPr>
          <p:cNvPr id="192" name="Google Shape;192;p5"/>
          <p:cNvPicPr preferRelativeResize="0"/>
          <p:nvPr/>
        </p:nvPicPr>
        <p:blipFill rotWithShape="1">
          <a:blip r:embed="rId3">
            <a:alphaModFix/>
          </a:blip>
          <a:srcRect b="0" l="0" r="0" t="0"/>
          <a:stretch/>
        </p:blipFill>
        <p:spPr>
          <a:xfrm>
            <a:off x="304800" y="1981200"/>
            <a:ext cx="8572500" cy="3276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9"/>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Homophone Cipher</a:t>
            </a:r>
            <a:endParaRPr b="0" i="0" sz="1400" u="none" cap="none" strike="noStrike">
              <a:solidFill>
                <a:srgbClr val="000000"/>
              </a:solidFill>
              <a:latin typeface="Arial"/>
              <a:ea typeface="Arial"/>
              <a:cs typeface="Arial"/>
              <a:sym typeface="Arial"/>
            </a:endParaRPr>
          </a:p>
        </p:txBody>
      </p:sp>
      <p:sp>
        <p:nvSpPr>
          <p:cNvPr id="542" name="Google Shape;542;p49"/>
          <p:cNvSpPr txBox="1"/>
          <p:nvPr/>
        </p:nvSpPr>
        <p:spPr>
          <a:xfrm>
            <a:off x="395287" y="1341437"/>
            <a:ext cx="8229600" cy="51117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rather than combine multiple monoalphabetic ciphers, can assign multiple ciphertext characters to same plaintext character</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assign number of homophones according to frequency of plaintext character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Gauss believed he made unbreakable cipher using homophones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but still have digram/trigram frequency characteristics to attack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have 58 ciphertext characters, with each plaintext character assigned to ceil(freq/2) ciphertext characters – so e has 7 homophones, t has 5, a has 4, j has 1, q has 1,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Vernam Cipher</a:t>
            </a:r>
            <a:endParaRPr b="0" i="0" sz="1400" u="none" cap="none" strike="noStrike">
              <a:solidFill>
                <a:srgbClr val="000000"/>
              </a:solidFill>
              <a:latin typeface="Arial"/>
              <a:ea typeface="Arial"/>
              <a:cs typeface="Arial"/>
              <a:sym typeface="Arial"/>
            </a:endParaRPr>
          </a:p>
        </p:txBody>
      </p:sp>
      <p:sp>
        <p:nvSpPr>
          <p:cNvPr id="549" name="Google Shape;549;p50"/>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ultimate defense is to use a key as long as the plaintext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with no statistical relationship to it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invented by AT&amp;T engineer Gilbert Vernam in 1918</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specified in </a:t>
            </a:r>
            <a:r>
              <a:rPr b="0" i="0" lang="en-US" sz="2800" u="sng" cap="none" strike="noStrike">
                <a:solidFill>
                  <a:schemeClr val="hlink"/>
                </a:solidFill>
                <a:latin typeface="Arial"/>
                <a:ea typeface="Arial"/>
                <a:cs typeface="Arial"/>
                <a:sym typeface="Arial"/>
                <a:hlinkClick r:id="rId3"/>
              </a:rPr>
              <a:t>U.S. Patent 1,310,719</a:t>
            </a:r>
            <a:r>
              <a:rPr b="0" i="0" lang="en-US" sz="2800" u="none" cap="none" strike="noStrike">
                <a:solidFill>
                  <a:srgbClr val="FFFFFF"/>
                </a:solidFill>
                <a:latin typeface="Arial"/>
                <a:ea typeface="Arial"/>
                <a:cs typeface="Arial"/>
                <a:sym typeface="Arial"/>
              </a:rPr>
              <a:t>, issued July 22, 1919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originally proposed using a very long but eventually repeating key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used electromechanical relays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1"/>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One-Time Pad</a:t>
            </a:r>
            <a:endParaRPr b="0" i="0" sz="1400" u="none" cap="none" strike="noStrike">
              <a:solidFill>
                <a:srgbClr val="000000"/>
              </a:solidFill>
              <a:latin typeface="Arial"/>
              <a:ea typeface="Arial"/>
              <a:cs typeface="Arial"/>
              <a:sym typeface="Arial"/>
            </a:endParaRPr>
          </a:p>
        </p:txBody>
      </p:sp>
      <p:sp>
        <p:nvSpPr>
          <p:cNvPr id="556" name="Google Shape;556;p51"/>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if a truly random key as long as the message is used, the cipher will be secure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called a One-Time pad (OTP)</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is unbreakable since ciphertext bears no statistical relationship to the plaintext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since for </a:t>
            </a:r>
            <a:r>
              <a:rPr b="1" i="0" lang="en-US" sz="2800" u="none" cap="none" strike="noStrike">
                <a:solidFill>
                  <a:srgbClr val="FFFFFF"/>
                </a:solidFill>
                <a:latin typeface="Arial"/>
                <a:ea typeface="Arial"/>
                <a:cs typeface="Arial"/>
                <a:sym typeface="Arial"/>
              </a:rPr>
              <a:t>any plaintext</a:t>
            </a:r>
            <a:r>
              <a:rPr b="0" i="0" lang="en-US" sz="2800" u="none" cap="none" strike="noStrike">
                <a:solidFill>
                  <a:srgbClr val="FFFFFF"/>
                </a:solidFill>
                <a:latin typeface="Arial"/>
                <a:ea typeface="Arial"/>
                <a:cs typeface="Arial"/>
                <a:sym typeface="Arial"/>
              </a:rPr>
              <a:t> &amp; </a:t>
            </a:r>
            <a:r>
              <a:rPr b="1" i="0" lang="en-US" sz="2800" u="none" cap="none" strike="noStrike">
                <a:solidFill>
                  <a:srgbClr val="FFFFFF"/>
                </a:solidFill>
                <a:latin typeface="Arial"/>
                <a:ea typeface="Arial"/>
                <a:cs typeface="Arial"/>
                <a:sym typeface="Arial"/>
              </a:rPr>
              <a:t>any ciphertext</a:t>
            </a:r>
            <a:r>
              <a:rPr b="0" i="0" lang="en-US" sz="2800" u="none" cap="none" strike="noStrike">
                <a:solidFill>
                  <a:srgbClr val="FFFFFF"/>
                </a:solidFill>
                <a:latin typeface="Arial"/>
                <a:ea typeface="Arial"/>
                <a:cs typeface="Arial"/>
                <a:sym typeface="Arial"/>
              </a:rPr>
              <a:t> there exists a key mapping one to other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can only use the key </a:t>
            </a:r>
            <a:r>
              <a:rPr b="1" i="0" lang="en-US" sz="2800" u="none" cap="none" strike="noStrike">
                <a:solidFill>
                  <a:srgbClr val="FFFFFF"/>
                </a:solidFill>
                <a:latin typeface="Arial"/>
                <a:ea typeface="Arial"/>
                <a:cs typeface="Arial"/>
                <a:sym typeface="Arial"/>
              </a:rPr>
              <a:t>once</a:t>
            </a:r>
            <a:r>
              <a:rPr b="0" i="0" lang="en-US" sz="2800" u="none" cap="none" strike="noStrike">
                <a:solidFill>
                  <a:srgbClr val="FFFFFF"/>
                </a:solidFill>
                <a:latin typeface="Arial"/>
                <a:ea typeface="Arial"/>
                <a:cs typeface="Arial"/>
                <a:sym typeface="Arial"/>
              </a:rPr>
              <a:t> though</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problems in generation &amp; safe distribution of key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Transposition Ciphers</a:t>
            </a:r>
            <a:endParaRPr b="0" i="0" sz="1400" u="none" cap="none" strike="noStrike">
              <a:solidFill>
                <a:srgbClr val="000000"/>
              </a:solidFill>
              <a:latin typeface="Arial"/>
              <a:ea typeface="Arial"/>
              <a:cs typeface="Arial"/>
              <a:sym typeface="Arial"/>
            </a:endParaRPr>
          </a:p>
        </p:txBody>
      </p:sp>
      <p:sp>
        <p:nvSpPr>
          <p:cNvPr id="563" name="Google Shape;563;p52"/>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now consider classical </a:t>
            </a:r>
            <a:r>
              <a:rPr b="1" i="0" lang="en-US" sz="3200" u="none" cap="none" strike="noStrike">
                <a:solidFill>
                  <a:srgbClr val="FFFFFF"/>
                </a:solidFill>
                <a:latin typeface="Arial"/>
                <a:ea typeface="Arial"/>
                <a:cs typeface="Arial"/>
                <a:sym typeface="Arial"/>
              </a:rPr>
              <a:t>transposition</a:t>
            </a:r>
            <a:r>
              <a:rPr b="0" i="0" lang="en-US" sz="3200" u="none" cap="none" strike="noStrike">
                <a:solidFill>
                  <a:srgbClr val="FFFFFF"/>
                </a:solidFill>
                <a:latin typeface="Arial"/>
                <a:ea typeface="Arial"/>
                <a:cs typeface="Arial"/>
                <a:sym typeface="Arial"/>
              </a:rPr>
              <a:t> or </a:t>
            </a:r>
            <a:r>
              <a:rPr b="1" i="0" lang="en-US" sz="3200" u="none" cap="none" strike="noStrike">
                <a:solidFill>
                  <a:srgbClr val="FFFFFF"/>
                </a:solidFill>
                <a:latin typeface="Arial"/>
                <a:ea typeface="Arial"/>
                <a:cs typeface="Arial"/>
                <a:sym typeface="Arial"/>
              </a:rPr>
              <a:t>permutation</a:t>
            </a:r>
            <a:r>
              <a:rPr b="0" i="0" lang="en-US" sz="3200" u="none" cap="none" strike="noStrike">
                <a:solidFill>
                  <a:srgbClr val="FFFFFF"/>
                </a:solidFill>
                <a:latin typeface="Arial"/>
                <a:ea typeface="Arial"/>
                <a:cs typeface="Arial"/>
                <a:sym typeface="Arial"/>
              </a:rPr>
              <a:t> ciphers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these hide the message by rearranging the letter order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without altering the actual letters used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can recognise these since have the same frequency distribution as the original text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Rail Fence cipher</a:t>
            </a:r>
            <a:endParaRPr b="0" i="0" sz="1400" u="none" cap="none" strike="noStrike">
              <a:solidFill>
                <a:srgbClr val="000000"/>
              </a:solidFill>
              <a:latin typeface="Arial"/>
              <a:ea typeface="Arial"/>
              <a:cs typeface="Arial"/>
              <a:sym typeface="Arial"/>
            </a:endParaRPr>
          </a:p>
        </p:txBody>
      </p:sp>
      <p:sp>
        <p:nvSpPr>
          <p:cNvPr id="570" name="Google Shape;570;p5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write message letters out diagonally over a number of rows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then read off cipher row by row</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eg. write message out as:</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m e m a t r h t g p r y</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 e t e f e t e o a a 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giving ciphertext</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MEMATRHTGPRYETEFETEOAAT</a:t>
            </a:r>
            <a:endParaRPr b="0" i="0" sz="1400" u="none" cap="none" strike="noStrike">
              <a:solidFill>
                <a:srgbClr val="000000"/>
              </a:solidFill>
              <a:latin typeface="Arial"/>
              <a:ea typeface="Arial"/>
              <a:cs typeface="Arial"/>
              <a:sym typeface="Arial"/>
            </a:endParaRPr>
          </a:p>
          <a:p>
            <a:pPr indent="-284162" lvl="1" marL="742950" marR="0" rtl="0" algn="l">
              <a:lnSpc>
                <a:spcPct val="90000"/>
              </a:lnSpc>
              <a:spcBef>
                <a:spcPts val="600"/>
              </a:spcBef>
              <a:spcAft>
                <a:spcPts val="0"/>
              </a:spcAft>
              <a:buClr>
                <a:srgbClr val="FFFFFF"/>
              </a:buClr>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Row Transposition Ciphers</a:t>
            </a:r>
            <a:endParaRPr b="0" i="0" sz="1400" u="none" cap="none" strike="noStrike">
              <a:solidFill>
                <a:srgbClr val="000000"/>
              </a:solidFill>
              <a:latin typeface="Arial"/>
              <a:ea typeface="Arial"/>
              <a:cs typeface="Arial"/>
              <a:sym typeface="Arial"/>
            </a:endParaRPr>
          </a:p>
        </p:txBody>
      </p:sp>
      <p:sp>
        <p:nvSpPr>
          <p:cNvPr id="577" name="Google Shape;577;p54"/>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is a more complex transposition</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write letters of message out in rows over a specified number of columns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then reorder the columns according to some key before reading off the rows</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Key: 4312567</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Column Out 4 3 1 2 5 6 7</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Plaintext: a t t a c k p</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           o s t p o n e</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           d u n t i l t</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           w o a m x y z</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Ciphertext: TTNAAPTMTSUOAODWCOIXKNLYPETZ</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60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Block Transposition Ciphers</a:t>
            </a:r>
            <a:endParaRPr b="0" i="0" sz="1400" u="none" cap="none" strike="noStrike">
              <a:solidFill>
                <a:srgbClr val="000000"/>
              </a:solidFill>
              <a:latin typeface="Arial"/>
              <a:ea typeface="Arial"/>
              <a:cs typeface="Arial"/>
              <a:sym typeface="Arial"/>
            </a:endParaRPr>
          </a:p>
        </p:txBody>
      </p:sp>
      <p:sp>
        <p:nvSpPr>
          <p:cNvPr id="584" name="Google Shape;584;p55"/>
          <p:cNvSpPr txBox="1"/>
          <p:nvPr/>
        </p:nvSpPr>
        <p:spPr>
          <a:xfrm>
            <a:off x="468312" y="1700212"/>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arbitrary block transposition may be used</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specify permutation on block</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repeat for each block of plaintext</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Key: 4931285607</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Plaintext:  attackpost poneduntil twoamxyzab</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500"/>
              </a:spcBef>
              <a:spcAft>
                <a:spcPts val="0"/>
              </a:spcAft>
              <a:buClr>
                <a:srgbClr val="FFFFFF"/>
              </a:buClr>
              <a:buSzPts val="2000"/>
              <a:buFont typeface="Arial"/>
              <a:buNone/>
            </a:pPr>
            <a:r>
              <a:t/>
            </a:r>
            <a:endParaRPr b="0" i="0" sz="2000" u="none" cap="none" strike="noStrike">
              <a:solidFill>
                <a:srgbClr val="FFFFFF"/>
              </a:solidFill>
              <a:latin typeface="Oi"/>
              <a:ea typeface="Oi"/>
              <a:cs typeface="Oi"/>
              <a:sym typeface="Oi"/>
            </a:endParaRPr>
          </a:p>
          <a:p>
            <a:pPr indent="-284162" lvl="1" marL="742950" marR="0" rtl="0" algn="l">
              <a:lnSpc>
                <a:spcPct val="80000"/>
              </a:lnSpc>
              <a:spcBef>
                <a:spcPts val="500"/>
              </a:spcBef>
              <a:spcAft>
                <a:spcPts val="0"/>
              </a:spcAft>
              <a:buClr>
                <a:srgbClr val="FFFFFF"/>
              </a:buClr>
              <a:buSzPts val="2000"/>
              <a:buFont typeface="Oi"/>
              <a:buNone/>
            </a:pPr>
            <a:r>
              <a:rPr b="0" i="0" lang="en-US" sz="2000" u="none" cap="none" strike="noStrike">
                <a:solidFill>
                  <a:srgbClr val="FFFFFF"/>
                </a:solidFill>
                <a:latin typeface="Oi"/>
                <a:ea typeface="Oi"/>
                <a:cs typeface="Oi"/>
                <a:sym typeface="Oi"/>
              </a:rPr>
              <a:t>Ciphertext: CTATTSKPAO DLEONIDUPT MBAWOAXYTZ</a:t>
            </a:r>
            <a:endParaRPr b="0" i="0" sz="1400" u="none" cap="none" strike="noStrike">
              <a:solidFill>
                <a:srgbClr val="000000"/>
              </a:solidFill>
              <a:latin typeface="Arial"/>
              <a:ea typeface="Arial"/>
              <a:cs typeface="Arial"/>
              <a:sym typeface="Arial"/>
            </a:endParaRPr>
          </a:p>
          <a:p>
            <a:pPr indent="-284162" lvl="1" marL="742950" marR="0" rtl="0" algn="l">
              <a:lnSpc>
                <a:spcPct val="80000"/>
              </a:lnSpc>
              <a:spcBef>
                <a:spcPts val="60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585" name="Google Shape;585;p55"/>
          <p:cNvCxnSpPr/>
          <p:nvPr/>
        </p:nvCxnSpPr>
        <p:spPr>
          <a:xfrm flipH="1">
            <a:off x="2914525" y="3716337"/>
            <a:ext cx="651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86" name="Google Shape;586;p55"/>
          <p:cNvCxnSpPr/>
          <p:nvPr/>
        </p:nvCxnSpPr>
        <p:spPr>
          <a:xfrm flipH="1">
            <a:off x="3057450" y="3716337"/>
            <a:ext cx="12288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87" name="Google Shape;587;p55"/>
          <p:cNvCxnSpPr/>
          <p:nvPr/>
        </p:nvCxnSpPr>
        <p:spPr>
          <a:xfrm flipH="1">
            <a:off x="3202024" y="3716337"/>
            <a:ext cx="1476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88" name="Google Shape;588;p55"/>
          <p:cNvCxnSpPr/>
          <p:nvPr/>
        </p:nvCxnSpPr>
        <p:spPr>
          <a:xfrm>
            <a:off x="3059112"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89" name="Google Shape;589;p55"/>
          <p:cNvCxnSpPr/>
          <p:nvPr/>
        </p:nvCxnSpPr>
        <p:spPr>
          <a:xfrm>
            <a:off x="3203575"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0" name="Google Shape;590;p55"/>
          <p:cNvCxnSpPr/>
          <p:nvPr/>
        </p:nvCxnSpPr>
        <p:spPr>
          <a:xfrm flipH="1">
            <a:off x="3706787" y="3716337"/>
            <a:ext cx="435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1" name="Google Shape;591;p55"/>
          <p:cNvCxnSpPr/>
          <p:nvPr/>
        </p:nvCxnSpPr>
        <p:spPr>
          <a:xfrm>
            <a:off x="3635375"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2" name="Google Shape;592;p55"/>
          <p:cNvCxnSpPr/>
          <p:nvPr/>
        </p:nvCxnSpPr>
        <p:spPr>
          <a:xfrm>
            <a:off x="2916237" y="3716337"/>
            <a:ext cx="1224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3" name="Google Shape;593;p55"/>
          <p:cNvCxnSpPr/>
          <p:nvPr/>
        </p:nvCxnSpPr>
        <p:spPr>
          <a:xfrm>
            <a:off x="3779837"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4" name="Google Shape;594;p55"/>
          <p:cNvCxnSpPr/>
          <p:nvPr/>
        </p:nvCxnSpPr>
        <p:spPr>
          <a:xfrm>
            <a:off x="3995737"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5" name="Google Shape;595;p55"/>
          <p:cNvCxnSpPr/>
          <p:nvPr/>
        </p:nvCxnSpPr>
        <p:spPr>
          <a:xfrm flipH="1">
            <a:off x="4571875" y="3716337"/>
            <a:ext cx="651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6" name="Google Shape;596;p55"/>
          <p:cNvCxnSpPr/>
          <p:nvPr/>
        </p:nvCxnSpPr>
        <p:spPr>
          <a:xfrm flipH="1">
            <a:off x="4714800" y="3716337"/>
            <a:ext cx="12288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7" name="Google Shape;597;p55"/>
          <p:cNvCxnSpPr/>
          <p:nvPr/>
        </p:nvCxnSpPr>
        <p:spPr>
          <a:xfrm flipH="1">
            <a:off x="4859374" y="3716337"/>
            <a:ext cx="1476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8" name="Google Shape;598;p55"/>
          <p:cNvCxnSpPr/>
          <p:nvPr/>
        </p:nvCxnSpPr>
        <p:spPr>
          <a:xfrm>
            <a:off x="4716462"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599" name="Google Shape;599;p55"/>
          <p:cNvCxnSpPr/>
          <p:nvPr/>
        </p:nvCxnSpPr>
        <p:spPr>
          <a:xfrm>
            <a:off x="4860925"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0" name="Google Shape;600;p55"/>
          <p:cNvCxnSpPr/>
          <p:nvPr/>
        </p:nvCxnSpPr>
        <p:spPr>
          <a:xfrm flipH="1">
            <a:off x="5364137" y="3716337"/>
            <a:ext cx="435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1" name="Google Shape;601;p55"/>
          <p:cNvCxnSpPr/>
          <p:nvPr/>
        </p:nvCxnSpPr>
        <p:spPr>
          <a:xfrm>
            <a:off x="5292725"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2" name="Google Shape;602;p55"/>
          <p:cNvCxnSpPr/>
          <p:nvPr/>
        </p:nvCxnSpPr>
        <p:spPr>
          <a:xfrm>
            <a:off x="4573587" y="3716337"/>
            <a:ext cx="1224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3" name="Google Shape;603;p55"/>
          <p:cNvCxnSpPr/>
          <p:nvPr/>
        </p:nvCxnSpPr>
        <p:spPr>
          <a:xfrm>
            <a:off x="5437187"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4" name="Google Shape;604;p55"/>
          <p:cNvCxnSpPr/>
          <p:nvPr/>
        </p:nvCxnSpPr>
        <p:spPr>
          <a:xfrm>
            <a:off x="5653087"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5" name="Google Shape;605;p55"/>
          <p:cNvCxnSpPr/>
          <p:nvPr/>
        </p:nvCxnSpPr>
        <p:spPr>
          <a:xfrm flipH="1">
            <a:off x="6226050" y="3716337"/>
            <a:ext cx="651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6" name="Google Shape;606;p55"/>
          <p:cNvCxnSpPr/>
          <p:nvPr/>
        </p:nvCxnSpPr>
        <p:spPr>
          <a:xfrm flipH="1">
            <a:off x="6368975" y="3716337"/>
            <a:ext cx="12288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7" name="Google Shape;607;p55"/>
          <p:cNvCxnSpPr/>
          <p:nvPr/>
        </p:nvCxnSpPr>
        <p:spPr>
          <a:xfrm flipH="1">
            <a:off x="6513549" y="3716337"/>
            <a:ext cx="1476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8" name="Google Shape;608;p55"/>
          <p:cNvCxnSpPr/>
          <p:nvPr/>
        </p:nvCxnSpPr>
        <p:spPr>
          <a:xfrm>
            <a:off x="6370637"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09" name="Google Shape;609;p55"/>
          <p:cNvCxnSpPr/>
          <p:nvPr/>
        </p:nvCxnSpPr>
        <p:spPr>
          <a:xfrm>
            <a:off x="6515100"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10" name="Google Shape;610;p55"/>
          <p:cNvCxnSpPr/>
          <p:nvPr/>
        </p:nvCxnSpPr>
        <p:spPr>
          <a:xfrm flipH="1">
            <a:off x="7018312" y="3716337"/>
            <a:ext cx="435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11" name="Google Shape;611;p55"/>
          <p:cNvCxnSpPr/>
          <p:nvPr/>
        </p:nvCxnSpPr>
        <p:spPr>
          <a:xfrm>
            <a:off x="6946900"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12" name="Google Shape;612;p55"/>
          <p:cNvCxnSpPr/>
          <p:nvPr/>
        </p:nvCxnSpPr>
        <p:spPr>
          <a:xfrm>
            <a:off x="6227762" y="3716337"/>
            <a:ext cx="1224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13" name="Google Shape;613;p55"/>
          <p:cNvCxnSpPr/>
          <p:nvPr/>
        </p:nvCxnSpPr>
        <p:spPr>
          <a:xfrm>
            <a:off x="7091362" y="3716337"/>
            <a:ext cx="216000" cy="288900"/>
          </a:xfrm>
          <a:prstGeom prst="straightConnector1">
            <a:avLst/>
          </a:prstGeom>
          <a:noFill/>
          <a:ln cap="flat" cmpd="sng" w="9525">
            <a:solidFill>
              <a:srgbClr val="FFFFFF"/>
            </a:solidFill>
            <a:prstDash val="solid"/>
            <a:miter lim="800000"/>
            <a:headEnd len="sm" w="sm" type="none"/>
            <a:tailEnd len="med" w="med" type="triangle"/>
          </a:ln>
        </p:spPr>
      </p:cxnSp>
      <p:cxnSp>
        <p:nvCxnSpPr>
          <p:cNvPr id="614" name="Google Shape;614;p55"/>
          <p:cNvCxnSpPr/>
          <p:nvPr/>
        </p:nvCxnSpPr>
        <p:spPr>
          <a:xfrm>
            <a:off x="7307262" y="3716337"/>
            <a:ext cx="288900" cy="288900"/>
          </a:xfrm>
          <a:prstGeom prst="straightConnector1">
            <a:avLst/>
          </a:prstGeom>
          <a:noFill/>
          <a:ln cap="flat" cmpd="sng" w="9525">
            <a:solidFill>
              <a:srgbClr val="FFFFFF"/>
            </a:solidFill>
            <a:prstDash val="solid"/>
            <a:miter lim="800000"/>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6"/>
          <p:cNvSpPr txBox="1"/>
          <p:nvPr/>
        </p:nvSpPr>
        <p:spPr>
          <a:xfrm>
            <a:off x="468312" y="26035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Homework 1</a:t>
            </a:r>
            <a:endParaRPr b="0" i="0" sz="1400" u="none" cap="none" strike="noStrike">
              <a:solidFill>
                <a:srgbClr val="000000"/>
              </a:solidFill>
              <a:latin typeface="Arial"/>
              <a:ea typeface="Arial"/>
              <a:cs typeface="Arial"/>
              <a:sym typeface="Arial"/>
            </a:endParaRPr>
          </a:p>
        </p:txBody>
      </p:sp>
      <p:sp>
        <p:nvSpPr>
          <p:cNvPr id="621" name="Google Shape;621;p56"/>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Due next class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Question 2: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Mathematically specify an arbitrary block transposition cipher with block length B and permutation </a:t>
            </a:r>
            <a:r>
              <a:rPr b="0" i="0" lang="en-US" sz="3200" u="none" cap="none" strike="noStrike">
                <a:solidFill>
                  <a:srgbClr val="FFFFFF"/>
                </a:solidFill>
                <a:latin typeface="Noto Sans Symbols"/>
                <a:ea typeface="Noto Sans Symbols"/>
                <a:cs typeface="Noto Sans Symbols"/>
                <a:sym typeface="Noto Sans Symbols"/>
              </a:rPr>
              <a:t>π</a:t>
            </a:r>
            <a:r>
              <a:rPr b="0" i="0" lang="en-US" sz="3200" u="none" cap="none" strike="noStrike">
                <a:solidFill>
                  <a:srgbClr val="FFFFFF"/>
                </a:solidFill>
                <a:latin typeface="Arial"/>
                <a:ea typeface="Arial"/>
                <a:cs typeface="Arial"/>
                <a:sym typeface="Arial"/>
              </a:rPr>
              <a:t>:[0..B-1] → [0..B-1] for plaintext P=p</a:t>
            </a:r>
            <a:r>
              <a:rPr b="0" baseline="-25000" i="0" lang="en-US" sz="3200" u="none" cap="none" strike="noStrike">
                <a:solidFill>
                  <a:srgbClr val="FFFFFF"/>
                </a:solidFill>
                <a:latin typeface="Arial"/>
                <a:ea typeface="Arial"/>
                <a:cs typeface="Arial"/>
                <a:sym typeface="Arial"/>
              </a:rPr>
              <a:t>0</a:t>
            </a:r>
            <a:r>
              <a:rPr b="0" i="0" lang="en-US" sz="3200" u="none" cap="none" strike="noStrike">
                <a:solidFill>
                  <a:srgbClr val="FFFFFF"/>
                </a:solidFill>
                <a:latin typeface="Arial"/>
                <a:ea typeface="Arial"/>
                <a:cs typeface="Arial"/>
                <a:sym typeface="Arial"/>
              </a:rPr>
              <a:t>p</a:t>
            </a:r>
            <a:r>
              <a:rPr b="0" baseline="-25000" i="0" lang="en-US" sz="3200" u="none" cap="none" strike="noStrike">
                <a:solidFill>
                  <a:srgbClr val="FFFFFF"/>
                </a:solidFill>
                <a:latin typeface="Arial"/>
                <a:ea typeface="Arial"/>
                <a:cs typeface="Arial"/>
                <a:sym typeface="Arial"/>
              </a:rPr>
              <a:t>1</a:t>
            </a:r>
            <a:r>
              <a:rPr b="0" i="0" lang="en-US" sz="3200" u="none" cap="none" strike="noStrike">
                <a:solidFill>
                  <a:srgbClr val="FFFFFF"/>
                </a:solidFill>
                <a:latin typeface="Arial"/>
                <a:ea typeface="Arial"/>
                <a:cs typeface="Arial"/>
                <a:sym typeface="Arial"/>
              </a:rPr>
              <a:t>p</a:t>
            </a:r>
            <a:r>
              <a:rPr b="0" baseline="-25000" i="0" lang="en-US" sz="3200" u="none" cap="none" strike="noStrike">
                <a:solidFill>
                  <a:srgbClr val="FFFFFF"/>
                </a:solidFill>
                <a:latin typeface="Arial"/>
                <a:ea typeface="Arial"/>
                <a:cs typeface="Arial"/>
                <a:sym typeface="Arial"/>
              </a:rPr>
              <a:t>2</a:t>
            </a:r>
            <a:r>
              <a:rPr b="0" i="0" lang="en-US" sz="3200" u="none" cap="none" strike="noStrike">
                <a:solidFill>
                  <a:srgbClr val="FFFFFF"/>
                </a:solidFill>
                <a:latin typeface="Arial"/>
                <a:ea typeface="Arial"/>
                <a:cs typeface="Arial"/>
                <a:sym typeface="Arial"/>
              </a:rPr>
              <a:t>p</a:t>
            </a:r>
            <a:r>
              <a:rPr b="0" baseline="-25000" i="0" lang="en-US" sz="3200" u="none" cap="none" strike="noStrike">
                <a:solidFill>
                  <a:srgbClr val="FFFFFF"/>
                </a:solidFill>
                <a:latin typeface="Arial"/>
                <a:ea typeface="Arial"/>
                <a:cs typeface="Arial"/>
                <a:sym typeface="Arial"/>
              </a:rPr>
              <a:t>3</a:t>
            </a:r>
            <a:r>
              <a:rPr b="0" i="0" lang="en-US" sz="3200" u="none" cap="none" strike="noStrike">
                <a:solidFill>
                  <a:srgbClr val="FFFFFF"/>
                </a:solidFill>
                <a:latin typeface="Arial"/>
                <a:ea typeface="Arial"/>
                <a:cs typeface="Arial"/>
                <a:sym typeface="Arial"/>
              </a:rPr>
              <a:t>…p</a:t>
            </a:r>
            <a:r>
              <a:rPr b="0" baseline="-25000" i="0" lang="en-US" sz="3200" u="none" cap="none" strike="noStrike">
                <a:solidFill>
                  <a:srgbClr val="FFFFFF"/>
                </a:solidFill>
                <a:latin typeface="Arial"/>
                <a:ea typeface="Arial"/>
                <a:cs typeface="Arial"/>
                <a:sym typeface="Arial"/>
              </a:rPr>
              <a:t>N-1</a:t>
            </a:r>
            <a:r>
              <a:rPr b="0" i="0" lang="en-US" sz="3200" u="none" cap="none" strike="noStrike">
                <a:solidFill>
                  <a:srgbClr val="FFFFFF"/>
                </a:solidFill>
                <a:latin typeface="Arial"/>
                <a:ea typeface="Arial"/>
                <a:cs typeface="Arial"/>
                <a:sym typeface="Arial"/>
              </a:rPr>
              <a:t>, where N is a multiple of 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7"/>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Product Ciphers</a:t>
            </a:r>
            <a:endParaRPr b="0" i="0" sz="1400" u="none" cap="none" strike="noStrike">
              <a:solidFill>
                <a:srgbClr val="000000"/>
              </a:solidFill>
              <a:latin typeface="Arial"/>
              <a:ea typeface="Arial"/>
              <a:cs typeface="Arial"/>
              <a:sym typeface="Arial"/>
            </a:endParaRPr>
          </a:p>
        </p:txBody>
      </p:sp>
      <p:sp>
        <p:nvSpPr>
          <p:cNvPr id="628" name="Google Shape;628;p57"/>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ciphers using substitutions or transpositions are not secure because of language characteristics</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hence consider using several ciphers in succession to make harder, but: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two substitutions make a more complex substitution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two transpositions make more complex transposition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but a substitution followed by a transposition makes a new much harder cipher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this is bridge from classical to modern ciphers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8"/>
          <p:cNvSpPr txBox="1"/>
          <p:nvPr/>
        </p:nvSpPr>
        <p:spPr>
          <a:xfrm>
            <a:off x="468312" y="26035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Homework 1</a:t>
            </a:r>
            <a:endParaRPr b="0" i="0" sz="1400" u="none" cap="none" strike="noStrike">
              <a:solidFill>
                <a:srgbClr val="000000"/>
              </a:solidFill>
              <a:latin typeface="Arial"/>
              <a:ea typeface="Arial"/>
              <a:cs typeface="Arial"/>
              <a:sym typeface="Arial"/>
            </a:endParaRPr>
          </a:p>
        </p:txBody>
      </p:sp>
      <p:sp>
        <p:nvSpPr>
          <p:cNvPr id="635" name="Google Shape;635;p58"/>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608012" lvl="0" marL="6080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Due next class</a:t>
            </a:r>
            <a:endParaRPr b="0" i="0" sz="1400" u="none" cap="none" strike="noStrike">
              <a:solidFill>
                <a:srgbClr val="000000"/>
              </a:solidFill>
              <a:latin typeface="Arial"/>
              <a:ea typeface="Arial"/>
              <a:cs typeface="Arial"/>
              <a:sym typeface="Arial"/>
            </a:endParaRPr>
          </a:p>
          <a:p>
            <a:pPr indent="-608012" lvl="0" marL="6080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Question 3: (be mathematical) </a:t>
            </a:r>
            <a:endParaRPr b="0" i="0" sz="1400" u="none" cap="none" strike="noStrike">
              <a:solidFill>
                <a:srgbClr val="000000"/>
              </a:solidFill>
              <a:latin typeface="Arial"/>
              <a:ea typeface="Arial"/>
              <a:cs typeface="Arial"/>
              <a:sym typeface="Arial"/>
            </a:endParaRPr>
          </a:p>
          <a:p>
            <a:pPr indent="-608012" lvl="0" marL="608012" marR="0" rtl="0" algn="l">
              <a:lnSpc>
                <a:spcPct val="100000"/>
              </a:lnSpc>
              <a:spcBef>
                <a:spcPts val="800"/>
              </a:spcBef>
              <a:spcAft>
                <a:spcPts val="0"/>
              </a:spcAft>
              <a:buClr>
                <a:srgbClr val="5FAFFF"/>
              </a:buClr>
              <a:buSzPts val="2560"/>
              <a:buFont typeface="Arial"/>
              <a:buAutoNum type="alphaLcPeriod"/>
            </a:pPr>
            <a:r>
              <a:rPr b="0" i="0" lang="en-US" sz="3200" u="none" cap="none" strike="noStrike">
                <a:solidFill>
                  <a:srgbClr val="FFFFFF"/>
                </a:solidFill>
                <a:latin typeface="Arial"/>
                <a:ea typeface="Arial"/>
                <a:cs typeface="Arial"/>
                <a:sym typeface="Arial"/>
              </a:rPr>
              <a:t>What is the result of the product of two rotational substitutions?</a:t>
            </a:r>
            <a:endParaRPr b="0" i="0" sz="1400" u="none" cap="none" strike="noStrike">
              <a:solidFill>
                <a:srgbClr val="000000"/>
              </a:solidFill>
              <a:latin typeface="Arial"/>
              <a:ea typeface="Arial"/>
              <a:cs typeface="Arial"/>
              <a:sym typeface="Arial"/>
            </a:endParaRPr>
          </a:p>
          <a:p>
            <a:pPr indent="-608012" lvl="0" marL="608012" marR="0" rtl="0" algn="l">
              <a:lnSpc>
                <a:spcPct val="100000"/>
              </a:lnSpc>
              <a:spcBef>
                <a:spcPts val="800"/>
              </a:spcBef>
              <a:spcAft>
                <a:spcPts val="0"/>
              </a:spcAft>
              <a:buClr>
                <a:srgbClr val="5FAFFF"/>
              </a:buClr>
              <a:buSzPts val="2560"/>
              <a:buFont typeface="Arial"/>
              <a:buAutoNum type="alphaLcPeriod"/>
            </a:pPr>
            <a:r>
              <a:rPr b="0" i="0" lang="en-US" sz="3200" u="none" cap="none" strike="noStrike">
                <a:solidFill>
                  <a:srgbClr val="FFFFFF"/>
                </a:solidFill>
                <a:latin typeface="Arial"/>
                <a:ea typeface="Arial"/>
                <a:cs typeface="Arial"/>
                <a:sym typeface="Arial"/>
              </a:rPr>
              <a:t>What is the result of the product of two affine substitutions?</a:t>
            </a:r>
            <a:endParaRPr b="0" i="0" sz="1400" u="none" cap="none" strike="noStrike">
              <a:solidFill>
                <a:srgbClr val="000000"/>
              </a:solidFill>
              <a:latin typeface="Arial"/>
              <a:ea typeface="Arial"/>
              <a:cs typeface="Arial"/>
              <a:sym typeface="Arial"/>
            </a:endParaRPr>
          </a:p>
          <a:p>
            <a:pPr indent="-608012" lvl="0" marL="608012" marR="0" rtl="0" algn="l">
              <a:lnSpc>
                <a:spcPct val="100000"/>
              </a:lnSpc>
              <a:spcBef>
                <a:spcPts val="800"/>
              </a:spcBef>
              <a:spcAft>
                <a:spcPts val="0"/>
              </a:spcAft>
              <a:buClr>
                <a:srgbClr val="5FAFFF"/>
              </a:buClr>
              <a:buSzPts val="2560"/>
              <a:buFont typeface="Arial"/>
              <a:buAutoNum type="alphaLcPeriod"/>
            </a:pPr>
            <a:r>
              <a:rPr b="0" i="0" lang="en-US" sz="3200" u="none" cap="none" strike="noStrike">
                <a:solidFill>
                  <a:srgbClr val="FFFFFF"/>
                </a:solidFill>
                <a:latin typeface="Arial"/>
                <a:ea typeface="Arial"/>
                <a:cs typeface="Arial"/>
                <a:sym typeface="Arial"/>
              </a:rPr>
              <a:t>What is the result of the product of two block transpositions?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6"/>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Requirements</a:t>
            </a:r>
            <a:endParaRPr b="0" i="0" sz="1400" u="none" cap="none" strike="noStrike">
              <a:solidFill>
                <a:srgbClr val="000000"/>
              </a:solidFill>
              <a:latin typeface="Arial"/>
              <a:ea typeface="Arial"/>
              <a:cs typeface="Arial"/>
              <a:sym typeface="Arial"/>
            </a:endParaRPr>
          </a:p>
        </p:txBody>
      </p:sp>
      <p:sp>
        <p:nvSpPr>
          <p:cNvPr id="199" name="Google Shape;199;p6"/>
          <p:cNvSpPr txBox="1"/>
          <p:nvPr/>
        </p:nvSpPr>
        <p:spPr>
          <a:xfrm>
            <a:off x="457200" y="1676400"/>
            <a:ext cx="8229600" cy="47052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two requirements for secure use of symmetric encryption:</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a strong encryption algorithm</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a secret key known only to sender / receiver</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mathematically have:</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FFFFFF"/>
              </a:buClr>
              <a:buSzPts val="2400"/>
              <a:buFont typeface="Arial"/>
              <a:buNone/>
            </a:pPr>
            <a:r>
              <a:rPr b="0" i="1" lang="en-US" sz="2400" u="none" cap="none" strike="noStrike">
                <a:solidFill>
                  <a:srgbClr val="FFFFFF"/>
                </a:solidFill>
                <a:latin typeface="Arial"/>
                <a:ea typeface="Arial"/>
                <a:cs typeface="Arial"/>
                <a:sym typeface="Arial"/>
              </a:rPr>
              <a:t>	Y </a:t>
            </a:r>
            <a:r>
              <a:rPr b="0" i="0" lang="en-US" sz="2400" u="none" cap="none" strike="noStrike">
                <a:solidFill>
                  <a:srgbClr val="FFFFFF"/>
                </a:solidFill>
                <a:latin typeface="Arial"/>
                <a:ea typeface="Arial"/>
                <a:cs typeface="Arial"/>
                <a:sym typeface="Arial"/>
              </a:rPr>
              <a:t>= E(K, </a:t>
            </a:r>
            <a:r>
              <a:rPr b="0" i="1" lang="en-US" sz="2400" u="none" cap="none" strike="noStrike">
                <a:solidFill>
                  <a:srgbClr val="FFFFFF"/>
                </a:solidFill>
                <a:latin typeface="Arial"/>
                <a:ea typeface="Arial"/>
                <a:cs typeface="Arial"/>
                <a:sym typeface="Arial"/>
              </a:rPr>
              <a:t>X</a:t>
            </a:r>
            <a:r>
              <a:rPr b="0" i="0" lang="en-US" sz="2400" u="none" cap="none" strike="noStrike">
                <a:solidFill>
                  <a:srgbClr val="FFFFFF"/>
                </a:solidFill>
                <a:latin typeface="Arial"/>
                <a:ea typeface="Arial"/>
                <a:cs typeface="Arial"/>
                <a:sym typeface="Arial"/>
              </a:rPr>
              <a:t>) = E</a:t>
            </a:r>
            <a:r>
              <a:rPr b="0" baseline="-25000" i="0" lang="en-US" sz="2400" u="none" cap="none" strike="noStrike">
                <a:solidFill>
                  <a:srgbClr val="FFFFFF"/>
                </a:solidFill>
                <a:latin typeface="Arial"/>
                <a:ea typeface="Arial"/>
                <a:cs typeface="Arial"/>
                <a:sym typeface="Arial"/>
              </a:rPr>
              <a:t>K</a:t>
            </a:r>
            <a:r>
              <a:rPr b="0" i="0" lang="en-US" sz="2400" u="none" cap="none" strike="noStrike">
                <a:solidFill>
                  <a:srgbClr val="FFFFFF"/>
                </a:solidFill>
                <a:latin typeface="Arial"/>
                <a:ea typeface="Arial"/>
                <a:cs typeface="Arial"/>
                <a:sym typeface="Arial"/>
              </a:rPr>
              <a:t>(X) = {X}</a:t>
            </a:r>
            <a:r>
              <a:rPr b="0" baseline="-25000" i="0" lang="en-US" sz="2400" u="none" cap="none" strike="noStrike">
                <a:solidFill>
                  <a:srgbClr val="FFFFFF"/>
                </a:solidFill>
                <a:latin typeface="Arial"/>
                <a:ea typeface="Arial"/>
                <a:cs typeface="Arial"/>
                <a:sym typeface="Arial"/>
              </a:rPr>
              <a:t>K</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FFFFFF"/>
              </a:buClr>
              <a:buSzPts val="2400"/>
              <a:buFont typeface="Arial"/>
              <a:buNone/>
            </a:pPr>
            <a:r>
              <a:rPr b="0" i="1" lang="en-US" sz="2400" u="none" cap="none" strike="noStrike">
                <a:solidFill>
                  <a:srgbClr val="FFFFFF"/>
                </a:solidFill>
                <a:latin typeface="Arial"/>
                <a:ea typeface="Arial"/>
                <a:cs typeface="Arial"/>
                <a:sym typeface="Arial"/>
              </a:rPr>
              <a:t>	X </a:t>
            </a:r>
            <a:r>
              <a:rPr b="0" i="0" lang="en-US" sz="2400" u="none" cap="none" strike="noStrike">
                <a:solidFill>
                  <a:srgbClr val="FFFFFF"/>
                </a:solidFill>
                <a:latin typeface="Arial"/>
                <a:ea typeface="Arial"/>
                <a:cs typeface="Arial"/>
                <a:sym typeface="Arial"/>
              </a:rPr>
              <a:t>= D(K, </a:t>
            </a:r>
            <a:r>
              <a:rPr b="0" i="1" lang="en-US" sz="2400" u="none" cap="none" strike="noStrike">
                <a:solidFill>
                  <a:srgbClr val="FFFFFF"/>
                </a:solidFill>
                <a:latin typeface="Arial"/>
                <a:ea typeface="Arial"/>
                <a:cs typeface="Arial"/>
                <a:sym typeface="Arial"/>
              </a:rPr>
              <a:t>Y</a:t>
            </a:r>
            <a:r>
              <a:rPr b="0" i="0" lang="en-US" sz="2400" u="none" cap="none" strike="noStrike">
                <a:solidFill>
                  <a:srgbClr val="FFFFFF"/>
                </a:solidFill>
                <a:latin typeface="Arial"/>
                <a:ea typeface="Arial"/>
                <a:cs typeface="Arial"/>
                <a:sym typeface="Arial"/>
              </a:rPr>
              <a:t>) = D</a:t>
            </a:r>
            <a:r>
              <a:rPr b="0" baseline="-25000" i="0" lang="en-US" sz="2400" u="none" cap="none" strike="noStrike">
                <a:solidFill>
                  <a:srgbClr val="FFFFFF"/>
                </a:solidFill>
                <a:latin typeface="Arial"/>
                <a:ea typeface="Arial"/>
                <a:cs typeface="Arial"/>
                <a:sym typeface="Arial"/>
              </a:rPr>
              <a:t>K</a:t>
            </a:r>
            <a:r>
              <a:rPr b="0" i="0" lang="en-US" sz="2400" u="none" cap="none" strike="noStrike">
                <a:solidFill>
                  <a:srgbClr val="FFFFFF"/>
                </a:solidFill>
                <a:latin typeface="Arial"/>
                <a:ea typeface="Arial"/>
                <a:cs typeface="Arial"/>
                <a:sym typeface="Arial"/>
              </a:rPr>
              <a:t>(Y)</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assume encryption algorithm is known</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FFFF00"/>
                </a:solidFill>
                <a:latin typeface="Arial"/>
                <a:ea typeface="Arial"/>
                <a:cs typeface="Arial"/>
                <a:sym typeface="Arial"/>
              </a:rPr>
              <a:t>Kerckhoff’s Principle</a:t>
            </a:r>
            <a:r>
              <a:rPr b="0" i="0" lang="en-US" sz="2400" u="none" cap="none" strike="noStrike">
                <a:solidFill>
                  <a:srgbClr val="00FFFF"/>
                </a:solidFill>
                <a:latin typeface="Arial"/>
                <a:ea typeface="Arial"/>
                <a:cs typeface="Arial"/>
                <a:sym typeface="Arial"/>
              </a:rPr>
              <a:t>: security in secrecy of key alone, not in obscurity of the encryption algorithm</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implies a secure channel to </a:t>
            </a:r>
            <a:r>
              <a:rPr b="0" i="0" lang="en-US" sz="2800" u="none" cap="none" strike="noStrike">
                <a:solidFill>
                  <a:srgbClr val="FFFF00"/>
                </a:solidFill>
                <a:latin typeface="Arial"/>
                <a:ea typeface="Arial"/>
                <a:cs typeface="Arial"/>
                <a:sym typeface="Arial"/>
              </a:rPr>
              <a:t>distribute key</a:t>
            </a:r>
            <a:endParaRPr b="0" i="0" sz="1400" u="none" cap="none" strike="noStrike">
              <a:solidFill>
                <a:srgbClr val="000000"/>
              </a:solidFill>
              <a:latin typeface="Arial"/>
              <a:ea typeface="Arial"/>
              <a:cs typeface="Arial"/>
              <a:sym typeface="Arial"/>
            </a:endParaRPr>
          </a:p>
          <a:p>
            <a:pPr indent="-284162" lvl="1" marL="741362" marR="0" rtl="0" algn="l">
              <a:lnSpc>
                <a:spcPct val="80000"/>
              </a:lnSpc>
              <a:spcBef>
                <a:spcPts val="600"/>
              </a:spcBef>
              <a:spcAft>
                <a:spcPts val="0"/>
              </a:spcAft>
              <a:buClr>
                <a:srgbClr val="D9D9FF"/>
              </a:buClr>
              <a:buSzPts val="1200"/>
              <a:buFont typeface="Noto Sans Symbols"/>
              <a:buChar char="●"/>
            </a:pPr>
            <a:r>
              <a:rPr b="0" i="0" lang="en-US" sz="2400" u="none" cap="none" strike="noStrike">
                <a:solidFill>
                  <a:srgbClr val="00FFFF"/>
                </a:solidFill>
                <a:latin typeface="Arial"/>
                <a:ea typeface="Arial"/>
                <a:cs typeface="Arial"/>
                <a:sym typeface="Arial"/>
              </a:rPr>
              <a:t>Central problem in symmetric cryptography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9"/>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Rotor Machines</a:t>
            </a:r>
            <a:endParaRPr b="0" i="0" sz="1400" u="none" cap="none" strike="noStrike">
              <a:solidFill>
                <a:srgbClr val="000000"/>
              </a:solidFill>
              <a:latin typeface="Arial"/>
              <a:ea typeface="Arial"/>
              <a:cs typeface="Arial"/>
              <a:sym typeface="Arial"/>
            </a:endParaRPr>
          </a:p>
        </p:txBody>
      </p:sp>
      <p:sp>
        <p:nvSpPr>
          <p:cNvPr id="642" name="Google Shape;642;p59"/>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before modern ciphers, rotor machines were most common complex ciphers in use</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widely used in WW2</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German Enigma, Allied Hagelin, Japanese Purple</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implemented a very complex, varying substitution cipher</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used a series of cylinders, each giving one substitution, which rotated and changed after each letter was encrypted</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with 3 cylinders have 26</a:t>
            </a:r>
            <a:r>
              <a:rPr b="0" baseline="30000" i="0" lang="en-US" sz="2800" u="none" cap="none" strike="noStrike">
                <a:solidFill>
                  <a:srgbClr val="FFFFFF"/>
                </a:solidFill>
                <a:latin typeface="Arial"/>
                <a:ea typeface="Arial"/>
                <a:cs typeface="Arial"/>
                <a:sym typeface="Arial"/>
              </a:rPr>
              <a:t>3</a:t>
            </a:r>
            <a:r>
              <a:rPr b="0" i="0" lang="en-US" sz="2800" u="none" cap="none" strike="noStrike">
                <a:solidFill>
                  <a:srgbClr val="FFFFFF"/>
                </a:solidFill>
                <a:latin typeface="Arial"/>
                <a:ea typeface="Arial"/>
                <a:cs typeface="Arial"/>
                <a:sym typeface="Arial"/>
              </a:rPr>
              <a:t>=17576 alphabets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0"/>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Hagelin Rotor Machine</a:t>
            </a:r>
            <a:endParaRPr b="0" i="0" sz="1400" u="none" cap="none" strike="noStrike">
              <a:solidFill>
                <a:srgbClr val="000000"/>
              </a:solidFill>
              <a:latin typeface="Arial"/>
              <a:ea typeface="Arial"/>
              <a:cs typeface="Arial"/>
              <a:sym typeface="Arial"/>
            </a:endParaRPr>
          </a:p>
        </p:txBody>
      </p:sp>
      <p:pic>
        <p:nvPicPr>
          <p:cNvPr id="649" name="Google Shape;649;p60"/>
          <p:cNvPicPr preferRelativeResize="0"/>
          <p:nvPr/>
        </p:nvPicPr>
        <p:blipFill rotWithShape="1">
          <a:blip r:embed="rId3">
            <a:alphaModFix/>
          </a:blip>
          <a:srcRect b="0" l="0" r="0" t="0"/>
          <a:stretch/>
        </p:blipFill>
        <p:spPr>
          <a:xfrm>
            <a:off x="2743200" y="1524000"/>
            <a:ext cx="3552825" cy="495141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1"/>
          <p:cNvSpPr txBox="1"/>
          <p:nvPr/>
        </p:nvSpPr>
        <p:spPr>
          <a:xfrm>
            <a:off x="457200" y="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Rotor Machine Principles</a:t>
            </a:r>
            <a:endParaRPr b="0" i="0" sz="1400" u="none" cap="none" strike="noStrike">
              <a:solidFill>
                <a:srgbClr val="000000"/>
              </a:solidFill>
              <a:latin typeface="Arial"/>
              <a:ea typeface="Arial"/>
              <a:cs typeface="Arial"/>
              <a:sym typeface="Arial"/>
            </a:endParaRPr>
          </a:p>
        </p:txBody>
      </p:sp>
      <p:pic>
        <p:nvPicPr>
          <p:cNvPr id="656" name="Google Shape;656;p61"/>
          <p:cNvPicPr preferRelativeResize="0"/>
          <p:nvPr/>
        </p:nvPicPr>
        <p:blipFill rotWithShape="1">
          <a:blip r:embed="rId3">
            <a:alphaModFix/>
          </a:blip>
          <a:srcRect b="0" l="0" r="0" t="0"/>
          <a:stretch/>
        </p:blipFill>
        <p:spPr>
          <a:xfrm>
            <a:off x="762000" y="1143000"/>
            <a:ext cx="7642225" cy="54514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2"/>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Homework 1</a:t>
            </a:r>
            <a:endParaRPr b="0" i="0" sz="1400" u="none" cap="none" strike="noStrike">
              <a:solidFill>
                <a:srgbClr val="000000"/>
              </a:solidFill>
              <a:latin typeface="Arial"/>
              <a:ea typeface="Arial"/>
              <a:cs typeface="Arial"/>
              <a:sym typeface="Arial"/>
            </a:endParaRPr>
          </a:p>
        </p:txBody>
      </p:sp>
      <p:sp>
        <p:nvSpPr>
          <p:cNvPr id="663" name="Google Shape;663;p62"/>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Due next class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Question 4: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Give a mathematical description of a two-rotor cipher.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3"/>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Rotor Ciphers</a:t>
            </a:r>
            <a:endParaRPr b="0" i="0" sz="1400" u="none" cap="none" strike="noStrike">
              <a:solidFill>
                <a:srgbClr val="000000"/>
              </a:solidFill>
              <a:latin typeface="Arial"/>
              <a:ea typeface="Arial"/>
              <a:cs typeface="Arial"/>
              <a:sym typeface="Arial"/>
            </a:endParaRPr>
          </a:p>
        </p:txBody>
      </p:sp>
      <p:sp>
        <p:nvSpPr>
          <p:cNvPr id="670" name="Google Shape;670;p63"/>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Each rotor implements some permutation between its input and output contacts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Rotors turn like an odometer on each key stroke (rotating input and output contacts)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Key is the sequence of rotors and their initial positions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4"/>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Steganography</a:t>
            </a:r>
            <a:endParaRPr b="0" i="0" sz="1400" u="none" cap="none" strike="noStrike">
              <a:solidFill>
                <a:srgbClr val="000000"/>
              </a:solidFill>
              <a:latin typeface="Arial"/>
              <a:ea typeface="Arial"/>
              <a:cs typeface="Arial"/>
              <a:sym typeface="Arial"/>
            </a:endParaRPr>
          </a:p>
        </p:txBody>
      </p:sp>
      <p:sp>
        <p:nvSpPr>
          <p:cNvPr id="677" name="Google Shape;677;p64"/>
          <p:cNvSpPr txBox="1"/>
          <p:nvPr/>
        </p:nvSpPr>
        <p:spPr>
          <a:xfrm>
            <a:off x="457200" y="1412875"/>
            <a:ext cx="8229600" cy="4718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an alternative to encryption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hides existence of message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using only a subset of letters/words in a longer message marked in some way</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using invisible ink</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hiding in LSB in graphic image or sound file</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hide in “noise”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has drawbacks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600"/>
              </a:spcBef>
              <a:spcAft>
                <a:spcPts val="0"/>
              </a:spcAft>
              <a:buClr>
                <a:srgbClr val="D9D9FF"/>
              </a:buClr>
              <a:buSzPts val="1200"/>
              <a:buFont typeface="Noto Sans Symbols"/>
              <a:buChar char="●"/>
            </a:pPr>
            <a:r>
              <a:rPr b="0" i="0" lang="en-US" sz="2400" u="none" cap="none" strike="noStrike">
                <a:solidFill>
                  <a:srgbClr val="FFFFFF"/>
                </a:solidFill>
                <a:latin typeface="Arial"/>
                <a:ea typeface="Arial"/>
                <a:cs typeface="Arial"/>
                <a:sym typeface="Arial"/>
              </a:rPr>
              <a:t>high overhead to hide relatively few info bits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5FAFFF"/>
              </a:buClr>
              <a:buSzPts val="2240"/>
              <a:buFont typeface="Noto Sans Symbols"/>
              <a:buChar char="⮚"/>
            </a:pPr>
            <a:r>
              <a:rPr b="0" i="0" lang="en-US" sz="2800" u="none" cap="none" strike="noStrike">
                <a:solidFill>
                  <a:srgbClr val="FFFFFF"/>
                </a:solidFill>
                <a:latin typeface="Arial"/>
                <a:ea typeface="Arial"/>
                <a:cs typeface="Arial"/>
                <a:sym typeface="Arial"/>
              </a:rPr>
              <a:t>advantage is can obscure encryption 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5"/>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Summary</a:t>
            </a:r>
            <a:endParaRPr b="0" i="0" sz="1400" u="none" cap="none" strike="noStrike">
              <a:solidFill>
                <a:srgbClr val="000000"/>
              </a:solidFill>
              <a:latin typeface="Arial"/>
              <a:ea typeface="Arial"/>
              <a:cs typeface="Arial"/>
              <a:sym typeface="Arial"/>
            </a:endParaRPr>
          </a:p>
        </p:txBody>
      </p:sp>
      <p:sp>
        <p:nvSpPr>
          <p:cNvPr id="684" name="Google Shape;684;p65"/>
          <p:cNvSpPr txBox="1"/>
          <p:nvPr/>
        </p:nvSpPr>
        <p:spPr>
          <a:xfrm>
            <a:off x="457200" y="1676400"/>
            <a:ext cx="8229600" cy="4953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have considered:</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classical cipher techniques and terminology</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monoalphabetic substitution ciphers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cryptanalysis using letter frequencies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Playfair cipher</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polyalphabetic ciphers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transposition ciphers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product ciphers and rotor machines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steganography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2a4e96e5836_0_0"/>
          <p:cNvSpPr txBox="1"/>
          <p:nvPr/>
        </p:nvSpPr>
        <p:spPr>
          <a:xfrm>
            <a:off x="0" y="0"/>
            <a:ext cx="8989500" cy="6588000"/>
          </a:xfrm>
          <a:prstGeom prst="rect">
            <a:avLst/>
          </a:prstGeom>
          <a:noFill/>
          <a:ln>
            <a:noFill/>
          </a:ln>
        </p:spPr>
        <p:txBody>
          <a:bodyPr anchorCtr="0" anchor="t" bIns="91425" lIns="91425" spcFirstLastPara="1" rIns="91425" wrap="square" tIns="91425">
            <a:spAutoFit/>
          </a:bodyPr>
          <a:lstStyle/>
          <a:p>
            <a:pPr indent="-284162" lvl="1" marL="742950" rtl="0" algn="l">
              <a:spcBef>
                <a:spcPts val="300"/>
              </a:spcBef>
              <a:spcAft>
                <a:spcPts val="0"/>
              </a:spcAft>
              <a:buNone/>
            </a:pPr>
            <a:r>
              <a:rPr lang="en-US" sz="4400">
                <a:solidFill>
                  <a:schemeClr val="lt1"/>
                </a:solidFill>
                <a:latin typeface="Courier New"/>
                <a:ea typeface="Courier New"/>
                <a:cs typeface="Courier New"/>
                <a:sym typeface="Courier New"/>
              </a:rPr>
              <a:t>a b c d e f g h i j  k  </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Clr>
                <a:schemeClr val="dk1"/>
              </a:buClr>
              <a:buSzPts val="1100"/>
              <a:buFont typeface="Arial"/>
              <a:buNone/>
            </a:pPr>
            <a:r>
              <a:rPr lang="en-US" sz="4400">
                <a:solidFill>
                  <a:schemeClr val="lt1"/>
                </a:solidFill>
                <a:latin typeface="Courier New"/>
                <a:ea typeface="Courier New"/>
                <a:cs typeface="Courier New"/>
                <a:sym typeface="Courier New"/>
              </a:rPr>
              <a:t>0 1 2 3 4 5 6 7 8 9 10</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None/>
            </a:pPr>
            <a:r>
              <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None/>
            </a:pPr>
            <a:r>
              <a:rPr lang="en-US" sz="4400">
                <a:solidFill>
                  <a:schemeClr val="lt1"/>
                </a:solidFill>
                <a:latin typeface="Courier New"/>
                <a:ea typeface="Courier New"/>
                <a:cs typeface="Courier New"/>
                <a:sym typeface="Courier New"/>
              </a:rPr>
              <a:t>l  m  n  o  p  q  r  s  </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Clr>
                <a:schemeClr val="dk1"/>
              </a:buClr>
              <a:buSzPts val="1100"/>
              <a:buFont typeface="Arial"/>
              <a:buNone/>
            </a:pPr>
            <a:r>
              <a:rPr lang="en-US" sz="4400">
                <a:solidFill>
                  <a:schemeClr val="lt1"/>
                </a:solidFill>
                <a:latin typeface="Courier New"/>
                <a:ea typeface="Courier New"/>
                <a:cs typeface="Courier New"/>
                <a:sym typeface="Courier New"/>
              </a:rPr>
              <a:t>11 12 13 14 15 16 17 18 </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None/>
            </a:pPr>
            <a:r>
              <a:t/>
            </a:r>
            <a:endParaRPr sz="4400">
              <a:solidFill>
                <a:schemeClr val="lt1"/>
              </a:solidFill>
              <a:latin typeface="Courier New"/>
              <a:ea typeface="Courier New"/>
              <a:cs typeface="Courier New"/>
              <a:sym typeface="Courier New"/>
            </a:endParaRPr>
          </a:p>
          <a:p>
            <a:pPr indent="0" lvl="1" marL="0" rtl="0" algn="l">
              <a:spcBef>
                <a:spcPts val="300"/>
              </a:spcBef>
              <a:spcAft>
                <a:spcPts val="0"/>
              </a:spcAft>
              <a:buNone/>
            </a:pPr>
            <a:r>
              <a:t/>
            </a:r>
            <a:endParaRPr sz="4400">
              <a:solidFill>
                <a:schemeClr val="lt1"/>
              </a:solidFill>
              <a:latin typeface="Courier New"/>
              <a:ea typeface="Courier New"/>
              <a:cs typeface="Courier New"/>
              <a:sym typeface="Courier New"/>
            </a:endParaRPr>
          </a:p>
          <a:p>
            <a:pPr indent="-284162" lvl="1" marL="742950" rtl="0" algn="l">
              <a:spcBef>
                <a:spcPts val="300"/>
              </a:spcBef>
              <a:spcAft>
                <a:spcPts val="0"/>
              </a:spcAft>
              <a:buNone/>
            </a:pPr>
            <a:r>
              <a:rPr lang="en-US" sz="4400">
                <a:solidFill>
                  <a:schemeClr val="lt1"/>
                </a:solidFill>
                <a:latin typeface="Courier New"/>
                <a:ea typeface="Courier New"/>
                <a:cs typeface="Courier New"/>
                <a:sym typeface="Courier New"/>
              </a:rPr>
              <a:t>t  u  v  w  x  y  z</a:t>
            </a:r>
            <a:endParaRPr sz="4400">
              <a:solidFill>
                <a:schemeClr val="dk1"/>
              </a:solidFill>
            </a:endParaRPr>
          </a:p>
          <a:p>
            <a:pPr indent="-284162" lvl="1" marL="742950" rtl="0" algn="l">
              <a:spcBef>
                <a:spcPts val="300"/>
              </a:spcBef>
              <a:spcAft>
                <a:spcPts val="0"/>
              </a:spcAft>
              <a:buNone/>
            </a:pPr>
            <a:r>
              <a:rPr lang="en-US" sz="4400">
                <a:solidFill>
                  <a:schemeClr val="lt1"/>
                </a:solidFill>
                <a:latin typeface="Courier New"/>
                <a:ea typeface="Courier New"/>
                <a:cs typeface="Courier New"/>
                <a:sym typeface="Courier New"/>
              </a:rPr>
              <a:t>19 20 21 22 23 24 25</a:t>
            </a:r>
            <a:endParaRPr sz="4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nvSpPr>
        <p:spPr>
          <a:xfrm>
            <a:off x="457200" y="152400"/>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Cryptography</a:t>
            </a:r>
            <a:endParaRPr b="0" i="0" sz="1400" u="none" cap="none" strike="noStrike">
              <a:solidFill>
                <a:srgbClr val="000000"/>
              </a:solidFill>
              <a:latin typeface="Arial"/>
              <a:ea typeface="Arial"/>
              <a:cs typeface="Arial"/>
              <a:sym typeface="Arial"/>
            </a:endParaRPr>
          </a:p>
        </p:txBody>
      </p:sp>
      <p:sp>
        <p:nvSpPr>
          <p:cNvPr id="206" name="Google Shape;206;p7"/>
          <p:cNvSpPr txBox="1"/>
          <p:nvPr/>
        </p:nvSpPr>
        <p:spPr>
          <a:xfrm>
            <a:off x="457200" y="1447800"/>
            <a:ext cx="8229600" cy="472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can characterize cryptographic system by:</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type of encryption operations used</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substitution</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transposition</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product</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number of keys used</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single-key or private</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two-key or public</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way in which plaintext is processed</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block</a:t>
            </a:r>
            <a:endParaRPr b="0" i="0" sz="1400" u="none" cap="none" strike="noStrike">
              <a:solidFill>
                <a:srgbClr val="000000"/>
              </a:solidFill>
              <a:latin typeface="Arial"/>
              <a:ea typeface="Arial"/>
              <a:cs typeface="Arial"/>
              <a:sym typeface="Arial"/>
            </a:endParaRPr>
          </a:p>
          <a:p>
            <a:pPr indent="-228600" lvl="2" marL="1143000" marR="0" rtl="0" algn="l">
              <a:lnSpc>
                <a:spcPct val="100000"/>
              </a:lnSpc>
              <a:spcBef>
                <a:spcPts val="600"/>
              </a:spcBef>
              <a:spcAft>
                <a:spcPts val="0"/>
              </a:spcAft>
              <a:buClr>
                <a:srgbClr val="00FFFF"/>
              </a:buClr>
              <a:buSzPts val="2400"/>
              <a:buFont typeface="Arial"/>
              <a:buChar char="•"/>
            </a:pPr>
            <a:r>
              <a:rPr b="0" i="0" lang="en-US" sz="2400" u="none" cap="none" strike="noStrike">
                <a:solidFill>
                  <a:srgbClr val="FFFFFF"/>
                </a:solidFill>
                <a:latin typeface="Arial"/>
                <a:ea typeface="Arial"/>
                <a:cs typeface="Arial"/>
                <a:sym typeface="Arial"/>
              </a:rPr>
              <a:t>stream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Cryptanalysis</a:t>
            </a:r>
            <a:endParaRPr b="0" i="0" sz="1400" u="none" cap="none" strike="noStrike">
              <a:solidFill>
                <a:srgbClr val="000000"/>
              </a:solidFill>
              <a:latin typeface="Arial"/>
              <a:ea typeface="Arial"/>
              <a:cs typeface="Arial"/>
              <a:sym typeface="Arial"/>
            </a:endParaRPr>
          </a:p>
        </p:txBody>
      </p:sp>
      <p:sp>
        <p:nvSpPr>
          <p:cNvPr id="213" name="Google Shape;213;p8"/>
          <p:cNvSpPr txBox="1"/>
          <p:nvPr/>
        </p:nvSpPr>
        <p:spPr>
          <a:xfrm>
            <a:off x="457200" y="1676400"/>
            <a:ext cx="8229600" cy="4454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objective to recover key not just message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general approaches:</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cryptanalytic attack</a:t>
            </a:r>
            <a:endParaRPr b="0" i="0" sz="1400" u="none" cap="none" strike="noStrike">
              <a:solidFill>
                <a:srgbClr val="000000"/>
              </a:solidFill>
              <a:latin typeface="Arial"/>
              <a:ea typeface="Arial"/>
              <a:cs typeface="Arial"/>
              <a:sym typeface="Arial"/>
            </a:endParaRPr>
          </a:p>
          <a:p>
            <a:pPr indent="-284162" lvl="1" marL="741362" marR="0" rtl="0" algn="l">
              <a:lnSpc>
                <a:spcPct val="10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brute-force attack</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5FAFFF"/>
              </a:buClr>
              <a:buSzPts val="2560"/>
              <a:buFont typeface="Noto Sans Symbols"/>
              <a:buChar char="⮚"/>
            </a:pPr>
            <a:r>
              <a:rPr b="0" i="0" lang="en-US" sz="3200" u="none" cap="none" strike="noStrike">
                <a:solidFill>
                  <a:srgbClr val="FFFFFF"/>
                </a:solidFill>
                <a:latin typeface="Arial"/>
                <a:ea typeface="Arial"/>
                <a:cs typeface="Arial"/>
                <a:sym typeface="Arial"/>
              </a:rPr>
              <a:t>if either succeed all key use compromised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nvSpPr>
        <p:spPr>
          <a:xfrm>
            <a:off x="457200" y="277812"/>
            <a:ext cx="8229600" cy="1139700"/>
          </a:xfrm>
          <a:prstGeom prst="rect">
            <a:avLst/>
          </a:prstGeom>
          <a:no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D9D9FF"/>
              </a:buClr>
              <a:buSzPts val="4400"/>
              <a:buFont typeface="Arial"/>
              <a:buNone/>
            </a:pPr>
            <a:r>
              <a:rPr b="1" i="0" lang="en-US" sz="4400" u="none" cap="none" strike="noStrike">
                <a:solidFill>
                  <a:srgbClr val="D9D9FF"/>
                </a:solidFill>
                <a:latin typeface="Arial"/>
                <a:ea typeface="Arial"/>
                <a:cs typeface="Arial"/>
                <a:sym typeface="Arial"/>
              </a:rPr>
              <a:t>Cryptanalytic Attacks</a:t>
            </a:r>
            <a:endParaRPr b="0" i="0" sz="1400" u="none" cap="none" strike="noStrike">
              <a:solidFill>
                <a:srgbClr val="000000"/>
              </a:solidFill>
              <a:latin typeface="Arial"/>
              <a:ea typeface="Arial"/>
              <a:cs typeface="Arial"/>
              <a:sym typeface="Arial"/>
            </a:endParaRPr>
          </a:p>
        </p:txBody>
      </p:sp>
      <p:sp>
        <p:nvSpPr>
          <p:cNvPr id="220" name="Google Shape;220;p9"/>
          <p:cNvSpPr txBox="1"/>
          <p:nvPr/>
        </p:nvSpPr>
        <p:spPr>
          <a:xfrm>
            <a:off x="468312" y="1268412"/>
            <a:ext cx="8229600" cy="5589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ciphertext only</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only know algorithm &amp; ciphertext, is statistical, can identify plaintext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known plaintext</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know/suspect plaintext &amp; ciphertext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chosen plaintext</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select plaintext and obtain ciphertext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chosen ciphertext</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select ciphertext and obtain plaintext</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5FAFFF"/>
              </a:buClr>
              <a:buSzPts val="2560"/>
              <a:buFont typeface="Noto Sans Symbols"/>
              <a:buChar char="⮚"/>
            </a:pPr>
            <a:r>
              <a:rPr b="1" i="0" lang="en-US" sz="3200" u="none" cap="none" strike="noStrike">
                <a:solidFill>
                  <a:srgbClr val="FFFFFF"/>
                </a:solidFill>
                <a:latin typeface="Arial"/>
                <a:ea typeface="Arial"/>
                <a:cs typeface="Arial"/>
                <a:sym typeface="Arial"/>
              </a:rPr>
              <a:t>chosen text</a:t>
            </a:r>
            <a:r>
              <a:rPr b="0" i="0" lang="en-US" sz="3200" u="none" cap="none" strike="noStrike">
                <a:solidFill>
                  <a:srgbClr val="FFFF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284162" lvl="1" marL="741362" marR="0" rtl="0" algn="l">
              <a:lnSpc>
                <a:spcPct val="90000"/>
              </a:lnSpc>
              <a:spcBef>
                <a:spcPts val="700"/>
              </a:spcBef>
              <a:spcAft>
                <a:spcPts val="0"/>
              </a:spcAft>
              <a:buClr>
                <a:srgbClr val="D9D9FF"/>
              </a:buClr>
              <a:buSzPts val="1400"/>
              <a:buFont typeface="Noto Sans Symbols"/>
              <a:buChar char="●"/>
            </a:pPr>
            <a:r>
              <a:rPr b="0" i="0" lang="en-US" sz="2800" u="none" cap="none" strike="noStrike">
                <a:solidFill>
                  <a:srgbClr val="FFFFFF"/>
                </a:solidFill>
                <a:latin typeface="Arial"/>
                <a:ea typeface="Arial"/>
                <a:cs typeface="Arial"/>
                <a:sym typeface="Arial"/>
              </a:rPr>
              <a:t>select plaintext or ciphertext to en/decrypt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