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I1IVBMU3hWfM2jhmkJMK1hWub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639BE8-982B-42CF-A917-91DEB5BC9D01}">
  <a:tblStyle styleId="{A0639BE8-982B-42CF-A917-91DEB5BC9D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CCE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Substitution Techniques </a:t>
            </a:r>
            <a:br>
              <a:rPr lang="en-IN"/>
            </a:br>
            <a:r>
              <a:rPr lang="en-IN"/>
              <a:t>Part-2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>
                <a:solidFill>
                  <a:schemeClr val="dk1"/>
                </a:solidFill>
              </a:rPr>
              <a:t>Ms. Twinkle Patel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CCE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Vigenère Cipher - Encryption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 polyalphabetic substitution cipher using a repeating keyword.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Question 1: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Plaintext: HELLO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Key: KEY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Solution 1: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Plaintext: HELLO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Key: KEYKE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Ciphertext: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 H (7) + K (10) = R (17)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 (4) + E (4) = I (8)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L (11) + Y (24) = J (35) → J (mod 26)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L (11) + K (10) = V (21)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O (14) + E (4) = S (18)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Answer: </a:t>
            </a:r>
            <a:r>
              <a:rPr b="1" lang="en-IN"/>
              <a:t>RIJVS</a:t>
            </a:r>
            <a:endParaRPr/>
          </a:p>
          <a:p>
            <a:pPr indent="-17462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462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CCE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Vigenère Cipher - Decryption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Reverse the shift using the same keyword.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/>
              <a:t>Question 1: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R (17) - K (10) = 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I (8) - E (4) = 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J (9) - Y (24) = 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V (21) - K (10) = 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S (18) - E (4) = O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CCE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Autokey Cipher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373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 variation of the Vigenère Cipher that uses plaintext as part of the key.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Question 1: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Plaintext: ATTACKATDAWN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Key: LEMON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Solution 1: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Plaintext: ATTACKATDAWN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Key: LEMONATTACKA (First part = keyword LEMON, then plaintext)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Ciphertext:</a:t>
            </a:r>
            <a:endParaRPr/>
          </a:p>
        </p:txBody>
      </p:sp>
      <p:graphicFrame>
        <p:nvGraphicFramePr>
          <p:cNvPr id="104" name="Google Shape;104;p4"/>
          <p:cNvGraphicFramePr/>
          <p:nvPr/>
        </p:nvGraphicFramePr>
        <p:xfrm>
          <a:off x="1441621" y="4789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{A0639BE8-982B-42CF-A917-91DEB5BC9D01}</a:tableStyleId>
              </a:tblPr>
              <a:tblGrid>
                <a:gridCol w="1185375"/>
                <a:gridCol w="404525"/>
                <a:gridCol w="387175"/>
                <a:gridCol w="362475"/>
                <a:gridCol w="436600"/>
                <a:gridCol w="395425"/>
                <a:gridCol w="477800"/>
                <a:gridCol w="469550"/>
                <a:gridCol w="428375"/>
                <a:gridCol w="436600"/>
                <a:gridCol w="403650"/>
                <a:gridCol w="436600"/>
                <a:gridCol w="4366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Plaintext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Key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Ciphertext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X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K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CCE4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4"/>
          <p:cNvSpPr/>
          <p:nvPr/>
        </p:nvSpPr>
        <p:spPr>
          <a:xfrm>
            <a:off x="1178008" y="6071544"/>
            <a:ext cx="70351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Vigenère table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(each letter shifts based on the key letter).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CCE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Vernam Cipher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457199" y="1600200"/>
            <a:ext cx="8530281" cy="5097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An XOR-based cipher, also known as a one-time pad if the key is truly random.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/>
              <a:t>Example 1: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Encryption: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Plaintext: HELLO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Key: XMCKL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Solution: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H (01001000) ⊕ X (01011000) = R (00010000)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E (01000101) ⊕ M (01001101) = I (00001000)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L (01001100) ⊕ C (01000011) = J (00001111)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L (01001100) ⊕ K (01001011) = S (00000111)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O (01001111) ⊕ L (01001100) = C (00000011)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Decryption: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Decryption Process: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Perform XOR again with the same key.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CCE4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Homophonic Cipher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457200" y="1600202"/>
            <a:ext cx="8229600" cy="2031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 substitution cipher where each letter is mapped to multiple possible ciphertext symbols.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Example: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IN"/>
              <a:t>Encryption Process: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Assign multiple cipher symbols for each letter.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Randomly choose one cipher symbol for each occurrence.</a:t>
            </a:r>
            <a:endParaRPr/>
          </a:p>
          <a:p>
            <a:pPr indent="-13335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335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335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6"/>
          <p:cNvGraphicFramePr/>
          <p:nvPr/>
        </p:nvGraphicFramePr>
        <p:xfrm>
          <a:off x="1623728" y="36279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{A0639BE8-982B-42CF-A917-91DEB5BC9D01}</a:tableStyleId>
              </a:tblPr>
              <a:tblGrid>
                <a:gridCol w="2119875"/>
                <a:gridCol w="39743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Plain Letter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Possible Cipher Symbols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8B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X, Y, Z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8B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P, Q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8B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8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M, N, 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B8B7"/>
                    </a:solidFill>
                  </a:tcPr>
                </a:tc>
              </a:tr>
            </a:tbl>
          </a:graphicData>
        </a:graphic>
      </p:graphicFrame>
      <p:sp>
        <p:nvSpPr>
          <p:cNvPr id="119" name="Google Shape;119;p6"/>
          <p:cNvSpPr/>
          <p:nvPr/>
        </p:nvSpPr>
        <p:spPr>
          <a:xfrm>
            <a:off x="737285" y="5090956"/>
            <a:ext cx="7500553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Plaintext: ABC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Ciphertext (Random Assignment): ZPM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Decryption Process: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each symbol back to the possible plaintext letters.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context to resolve ambiguity.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CCE4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One-Time Pad (OTP)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 perfectly secure cipher using a random, single-use key as long as the plaintext with XOR-based cipher.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</a:t>
            </a:r>
            <a:r>
              <a:rPr b="1" lang="en-IN"/>
              <a:t>Vernam Cipher</a:t>
            </a:r>
            <a:r>
              <a:rPr lang="en-IN"/>
              <a:t> is a type of </a:t>
            </a:r>
            <a:r>
              <a:rPr b="1" lang="en-IN"/>
              <a:t>One-Time Pad (OTP)</a:t>
            </a:r>
            <a:r>
              <a:rPr lang="en-IN"/>
              <a:t> cipher, but not all Vernam Ciphers are necessarily OTP.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Plaintext: ATTACKATDAWN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Key: XKCDJQWEYUTR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Ciphertext: XWTDZYSNLUGV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