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</p:sldIdLst>
  <p:sldSz cy="6858000" cx="12192000"/>
  <p:notesSz cx="6858000" cy="9144000"/>
  <p:embeddedFontLst>
    <p:embeddedFont>
      <p:font typeface="Roboto"/>
      <p:regular r:id="rId85"/>
      <p:bold r:id="rId86"/>
      <p:italic r:id="rId87"/>
      <p:boldItalic r:id="rId88"/>
    </p:embeddedFont>
    <p:embeddedFont>
      <p:font typeface="Montserrat"/>
      <p:regular r:id="rId89"/>
      <p:bold r:id="rId90"/>
      <p:italic r:id="rId91"/>
      <p:boldItalic r:id="rId92"/>
    </p:embeddedFont>
    <p:embeddedFont>
      <p:font typeface="Roboto Condensed"/>
      <p:regular r:id="rId93"/>
      <p:bold r:id="rId94"/>
      <p:italic r:id="rId95"/>
      <p:boldItalic r:id="rId96"/>
    </p:embeddedFont>
    <p:embeddedFont>
      <p:font typeface="Roboto Condensed Light"/>
      <p:regular r:id="rId97"/>
      <p:bold r:id="rId98"/>
      <p:italic r:id="rId99"/>
      <p:boldItalic r:id="rId100"/>
    </p:embeddedFont>
    <p:embeddedFont>
      <p:font typeface="Noto Sans Symbols"/>
      <p:regular r:id="rId101"/>
      <p:bold r:id="rId102"/>
    </p:embeddedFont>
    <p:embeddedFont>
      <p:font typeface="Roboto Mono"/>
      <p:regular r:id="rId103"/>
      <p:bold r:id="rId104"/>
      <p:italic r:id="rId105"/>
      <p:boldItalic r:id="rId10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07" roundtripDataSignature="AMtx7mhZCJh4wG/yCwZi2u+05QorEzeo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29DE5A-847E-4958-9808-BA1F3A7BE874}">
  <a:tblStyle styleId="{5529DE5A-847E-4958-9808-BA1F3A7BE874}" styleName="Table_0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0CC7A4E8-FF56-4F84-AB71-9D7F60604D28}" styleName="Table_1">
    <a:wholeTbl>
      <a:tcTxStyle b="off" i="off">
        <a:font>
          <a:latin typeface="Roboto Condensed"/>
          <a:ea typeface="Roboto Condensed"/>
          <a:cs typeface="Roboto Condensed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EEEEE"/>
          </a:solidFill>
        </a:fill>
      </a:tcStyle>
    </a:wholeTbl>
    <a:band1H>
      <a:tcTxStyle/>
      <a:tcStyle>
        <a:fill>
          <a:solidFill>
            <a:srgbClr val="DBDBDB"/>
          </a:solidFill>
        </a:fill>
      </a:tcStyle>
    </a:band1H>
    <a:band2H>
      <a:tcTxStyle/>
    </a:band2H>
    <a:band1V>
      <a:tcTxStyle/>
      <a:tcStyle>
        <a:fill>
          <a:solidFill>
            <a:srgbClr val="DBDBDB"/>
          </a:solidFill>
        </a:fill>
      </a:tcStyle>
    </a:band1V>
    <a:band2V>
      <a:tcTxStyle/>
    </a:band2V>
    <a:la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 Condensed"/>
          <a:ea typeface="Roboto Condensed"/>
          <a:cs typeface="Roboto Condensed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A4732110-127E-4FCC-BF6C-4CF58A90B6B1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07" Type="http://customschemas.google.com/relationships/presentationmetadata" Target="metadata"/><Relationship Id="rId106" Type="http://schemas.openxmlformats.org/officeDocument/2006/relationships/font" Target="fonts/RobotoMono-boldItalic.fntdata"/><Relationship Id="rId105" Type="http://schemas.openxmlformats.org/officeDocument/2006/relationships/font" Target="fonts/RobotoMono-italic.fntdata"/><Relationship Id="rId104" Type="http://schemas.openxmlformats.org/officeDocument/2006/relationships/font" Target="fonts/RobotoMono-bold.fntdata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103" Type="http://schemas.openxmlformats.org/officeDocument/2006/relationships/font" Target="fonts/RobotoMono-regular.fntdata"/><Relationship Id="rId102" Type="http://schemas.openxmlformats.org/officeDocument/2006/relationships/font" Target="fonts/NotoSansSymbols-bold.fntdata"/><Relationship Id="rId101" Type="http://schemas.openxmlformats.org/officeDocument/2006/relationships/font" Target="fonts/NotoSansSymbols-regular.fntdata"/><Relationship Id="rId100" Type="http://schemas.openxmlformats.org/officeDocument/2006/relationships/font" Target="fonts/RobotoCondensedLight-boldItalic.fntdata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95" Type="http://schemas.openxmlformats.org/officeDocument/2006/relationships/font" Target="fonts/RobotoCondensed-italic.fntdata"/><Relationship Id="rId94" Type="http://schemas.openxmlformats.org/officeDocument/2006/relationships/font" Target="fonts/RobotoCondensed-bold.fntdata"/><Relationship Id="rId97" Type="http://schemas.openxmlformats.org/officeDocument/2006/relationships/font" Target="fonts/RobotoCondensedLight-regular.fntdata"/><Relationship Id="rId96" Type="http://schemas.openxmlformats.org/officeDocument/2006/relationships/font" Target="fonts/RobotoCondensed-boldItalic.fntdata"/><Relationship Id="rId11" Type="http://schemas.openxmlformats.org/officeDocument/2006/relationships/slide" Target="slides/slide4.xml"/><Relationship Id="rId99" Type="http://schemas.openxmlformats.org/officeDocument/2006/relationships/font" Target="fonts/RobotoCondensedLight-italic.fntdata"/><Relationship Id="rId10" Type="http://schemas.openxmlformats.org/officeDocument/2006/relationships/slide" Target="slides/slide3.xml"/><Relationship Id="rId98" Type="http://schemas.openxmlformats.org/officeDocument/2006/relationships/font" Target="fonts/RobotoCondensedLight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91" Type="http://schemas.openxmlformats.org/officeDocument/2006/relationships/font" Target="fonts/Montserrat-italic.fntdata"/><Relationship Id="rId90" Type="http://schemas.openxmlformats.org/officeDocument/2006/relationships/font" Target="fonts/Montserrat-bold.fntdata"/><Relationship Id="rId93" Type="http://schemas.openxmlformats.org/officeDocument/2006/relationships/font" Target="fonts/RobotoCondensed-regular.fntdata"/><Relationship Id="rId92" Type="http://schemas.openxmlformats.org/officeDocument/2006/relationships/font" Target="fonts/Montserrat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font" Target="fonts/Roboto-bold.fntdata"/><Relationship Id="rId85" Type="http://schemas.openxmlformats.org/officeDocument/2006/relationships/font" Target="fonts/Roboto-regular.fntdata"/><Relationship Id="rId88" Type="http://schemas.openxmlformats.org/officeDocument/2006/relationships/font" Target="fonts/Roboto-boldItalic.fntdata"/><Relationship Id="rId87" Type="http://schemas.openxmlformats.org/officeDocument/2006/relationships/font" Target="fonts/Roboto-italic.fntdata"/><Relationship Id="rId89" Type="http://schemas.openxmlformats.org/officeDocument/2006/relationships/font" Target="fonts/Montserrat-regular.fntdata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65" Type="http://schemas.openxmlformats.org/officeDocument/2006/relationships/slide" Target="slides/slide58.xml"/><Relationship Id="rId68" Type="http://schemas.openxmlformats.org/officeDocument/2006/relationships/slide" Target="slides/slide61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69" Type="http://schemas.openxmlformats.org/officeDocument/2006/relationships/slide" Target="slides/slide6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54" Type="http://schemas.openxmlformats.org/officeDocument/2006/relationships/slide" Target="slides/slide47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59" Type="http://schemas.openxmlformats.org/officeDocument/2006/relationships/slide" Target="slides/slide52.xml"/><Relationship Id="rId58" Type="http://schemas.openxmlformats.org/officeDocument/2006/relationships/slide" Target="slides/slide5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a8b83aa1d7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a8b83aa1d7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2a8b83aa1d7_0_1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a8b83aa1d7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a8b83aa1d7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a8b83aa1d7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a8b83aa1d7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b56435274b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b56435274b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g2b56435274b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2b56435274b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2b56435274b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g2b56435274b_0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b56435274b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b56435274b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b56435274b_0_7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2b56435274b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2b56435274b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g2b56435274b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a8b83aa1d7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5" name="Google Shape;485;g2a8b83aa1d7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2acd45faa65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acd45faa65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aa0ab796b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g2aa0ab796b9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aa0ab796b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g2aa0ab796b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2aa0ab796b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g2aa0ab796b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a0ab796b9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2aa0ab796b9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2aa0ab796b9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g2aa0ab796b9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aa0ab796b9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g2aa0ab796b9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aa0ab796b9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2aa0ab796b9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a0ab796b9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2aa0ab796b9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aa0ab796b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g2aa0ab796b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a8b83aa1d7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0" name="Google Shape;490;g2a8b83aa1d7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aa0ab796b9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g2aa0ab796b9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2aa0ab796b9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g2aa0ab796b9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2aa0ab796b9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g2aa0ab796b9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2aa0ab796b9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g2aa0ab796b9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aa0ab796b9_0_1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g2aa0ab796b9_0_1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2acd45faa6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g2acd45faa6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acd45faa65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acd45faa65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g2acd45faa65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2acd45faa65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g2acd45faa65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2a3b79d767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2a3b79d767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g32a3b79d767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a8b83aa1d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2a8b83aa1d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a8b83aa1d7_0_6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g2a8b83aa1d7_0_6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a8b83aa1d7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2a8b83aa1d7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a8b83aa1d7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g2a8b83aa1d7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2a8b83aa1d7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g2a8b83aa1d7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a8b83aa1d7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g2a8b83aa1d7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2a8b83aa1d7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g2a8b83aa1d7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a8b83aa1d7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g2a8b83aa1d7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a8b83aa1d7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g2a8b83aa1d7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a8b83aa1d7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g2a8b83aa1d7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adb834b4a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2adb834b4a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g2adb834b4a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adb834b4a3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adb834b4a3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g2adb834b4a3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a8b83aa1d7_0_5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2a8b83aa1d7_0_5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g265347169af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g265347169af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3191d7325f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g33191d7325f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a8b83aa1d7_0_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g2a8b83aa1d7_0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265347169af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g265347169af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2b2a29177cb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2b2a29177cb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g2b2a29177cb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3191d7325f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3191d7325f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g33191d7325f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2b56435274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g2b56435274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33191d7325f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33191d7325f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g33191d7325f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g33191d7325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6" name="Google Shape;1206;g33191d7325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g33191d7325f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2b2a29177cb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g2b2a29177cb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2b2a29177cb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g2b2a29177cb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2b56435274b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2b56435274b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g2b56435274b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a8b83aa1d7_0_6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4" name="Google Shape;514;g2a8b83aa1d7_0_6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b56435274b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b56435274b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g2b56435274b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2b56435274b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2b56435274b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g2b56435274b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2" name="Shape 1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3" name="Google Shape;1263;g2b56435274b_0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4" name="Google Shape;1264;g2b56435274b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g2b56435274b_0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5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g33191d7325f_0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7" name="Google Shape;1277;g33191d7325f_0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8" name="Google Shape;1278;g33191d7325f_0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339b1c5b46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339b1c5b46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g339b1c5b46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3191d7325f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33191d7325f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g33191d7325f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342ed51522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342ed51522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0" name="Google Shape;1300;g342ed51522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33b6fb5b971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33b6fb5b971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g33b6fb5b971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0" Type="http://schemas.openxmlformats.org/officeDocument/2006/relationships/image" Target="../media/image23.png"/><Relationship Id="rId9" Type="http://schemas.openxmlformats.org/officeDocument/2006/relationships/image" Target="../media/image24.jp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10" Type="http://schemas.openxmlformats.org/officeDocument/2006/relationships/image" Target="../media/image30.png"/><Relationship Id="rId9" Type="http://schemas.openxmlformats.org/officeDocument/2006/relationships/image" Target="../media/image28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7.png"/><Relationship Id="rId8" Type="http://schemas.openxmlformats.org/officeDocument/2006/relationships/image" Target="../media/image1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9.png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10" Type="http://schemas.openxmlformats.org/officeDocument/2006/relationships/image" Target="../media/image23.png"/><Relationship Id="rId9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mber">
  <p:cSld name="Title Slide - Amb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3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3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18" name="Google Shape;18;p43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7D4F07"/>
              </a:gs>
              <a:gs pos="10000">
                <a:srgbClr val="7D4F07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" name="Google Shape;19;p43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7D4F07"/>
              </a:gs>
              <a:gs pos="10000">
                <a:srgbClr val="7D4F07"/>
              </a:gs>
              <a:gs pos="100000">
                <a:schemeClr val="accent5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" name="Google Shape;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21;p43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43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3" name="Google Shape;2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43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3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3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3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770B"/>
              </a:buClr>
              <a:buSzPts val="1800"/>
              <a:buNone/>
              <a:defRPr b="1" sz="1800">
                <a:solidFill>
                  <a:srgbClr val="BC770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" name="Google Shape;29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3"/>
          <p:cNvPicPr preferRelativeResize="0"/>
          <p:nvPr/>
        </p:nvPicPr>
        <p:blipFill rotWithShape="1">
          <a:blip r:embed="rId7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3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32" name="Google Shape;32;p43"/>
          <p:cNvPicPr preferRelativeResize="0"/>
          <p:nvPr/>
        </p:nvPicPr>
        <p:blipFill rotWithShape="1">
          <a:blip r:embed="rId8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" name="Google Shape;33;p43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C:\Users\Omen\Desktop\Python-Programming-Language-in-Data-Science.png" id="34" name="Google Shape;34;p4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025598" y="2015064"/>
            <a:ext cx="3758417" cy="1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3"/>
          <p:cNvSpPr txBox="1"/>
          <p:nvPr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/>
          </a:p>
        </p:txBody>
      </p:sp>
      <p:sp>
        <p:nvSpPr>
          <p:cNvPr id="134" name="Google Shape;134;p53"/>
          <p:cNvSpPr/>
          <p:nvPr>
            <p:ph idx="2" type="pic"/>
          </p:nvPr>
        </p:nvSpPr>
        <p:spPr>
          <a:xfrm>
            <a:off x="4013200" y="1808163"/>
            <a:ext cx="3890962" cy="389096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Teal">
  <p:cSld name="Title Slide - Teal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54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4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138" name="Google Shape;138;p54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D3B"/>
              </a:gs>
              <a:gs pos="10000">
                <a:srgbClr val="0E4D3B"/>
              </a:gs>
              <a:gs pos="100000">
                <a:srgbClr val="009788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9" name="Google Shape;139;p5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D3B"/>
              </a:gs>
              <a:gs pos="10000">
                <a:srgbClr val="0E4D3B"/>
              </a:gs>
              <a:gs pos="100000">
                <a:srgbClr val="009788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0" name="Google Shape;14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54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54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4" name="Google Shape;14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4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54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54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54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4D3B"/>
              </a:buClr>
              <a:buSzPts val="1800"/>
              <a:buNone/>
              <a:defRPr b="1" sz="1800">
                <a:solidFill>
                  <a:srgbClr val="0E4D3B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50" name="Google Shape;150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54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4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153" name="Google Shape;153;p54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4" name="Google Shape;154;p54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Cyan">
  <p:cSld name="Title Slide - Cya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55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5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158" name="Google Shape;158;p55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05D69"/>
              </a:gs>
              <a:gs pos="10000">
                <a:srgbClr val="005D69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9" name="Google Shape;159;p55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05D69"/>
              </a:gs>
              <a:gs pos="10000">
                <a:srgbClr val="005D69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0" name="Google Shape;16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55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55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55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55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55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55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D69"/>
              </a:buClr>
              <a:buSzPts val="1800"/>
              <a:buNone/>
              <a:defRPr b="1" sz="1800">
                <a:solidFill>
                  <a:srgbClr val="005D69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0" name="Google Shape;170;p5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55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5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173" name="Google Shape;173;p55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55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Light Green">
  <p:cSld name="Title Slide - Light Gree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56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6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178" name="Google Shape;178;p56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456220"/>
              </a:gs>
              <a:gs pos="10000">
                <a:srgbClr val="456220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79" name="Google Shape;179;p56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456220"/>
              </a:gs>
              <a:gs pos="10000">
                <a:srgbClr val="456220"/>
              </a:gs>
              <a:gs pos="100000">
                <a:schemeClr val="accent3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80" name="Google Shape;18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56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56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84" name="Google Shape;184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6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56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56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56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6220"/>
              </a:buClr>
              <a:buSzPts val="1800"/>
              <a:buNone/>
              <a:defRPr b="1" sz="1800">
                <a:solidFill>
                  <a:srgbClr val="456220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0" name="Google Shape;190;p5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6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6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193" name="Google Shape;193;p56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56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Maroon">
  <p:cSld name="Title Slide - Maroon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57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7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198" name="Google Shape;198;p57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99" name="Google Shape;199;p57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5C2321"/>
              </a:gs>
              <a:gs pos="10000">
                <a:srgbClr val="5C2321"/>
              </a:gs>
              <a:gs pos="100000">
                <a:schemeClr val="accent6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00" name="Google Shape;20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2" name="Google Shape;202;p57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" name="Google Shape;203;p57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4" name="Google Shape;204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5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57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57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57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57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2321"/>
              </a:buClr>
              <a:buSzPts val="1800"/>
              <a:buNone/>
              <a:defRPr b="1" sz="1800">
                <a:solidFill>
                  <a:srgbClr val="5C232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0" name="Google Shape;210;p5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57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7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213" name="Google Shape;213;p57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4" name="Google Shape;214;p57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lue Gray">
  <p:cSld name="Title Slide - Blue Gra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8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8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218" name="Google Shape;218;p58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273238"/>
              </a:gs>
              <a:gs pos="10000">
                <a:srgbClr val="273238"/>
              </a:gs>
              <a:gs pos="100000">
                <a:srgbClr val="607D8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19" name="Google Shape;219;p58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273238"/>
              </a:gs>
              <a:gs pos="10000">
                <a:srgbClr val="273238"/>
              </a:gs>
              <a:gs pos="100000">
                <a:srgbClr val="607D8B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20" name="Google Shape;220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58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58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4" name="Google Shape;22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8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8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58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8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3238"/>
              </a:buClr>
              <a:buSzPts val="1800"/>
              <a:buNone/>
              <a:defRPr b="1" sz="1800">
                <a:solidFill>
                  <a:srgbClr val="273238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30" name="Google Shape;230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8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58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233" name="Google Shape;233;p58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4" name="Google Shape;234;p58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rown">
  <p:cSld name="Title Slide - Brown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59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59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238" name="Google Shape;238;p59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3E2622"/>
              </a:gs>
              <a:gs pos="10000">
                <a:srgbClr val="3E2622"/>
              </a:gs>
              <a:gs pos="100000">
                <a:srgbClr val="795547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39" name="Google Shape;239;p59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3E2622"/>
              </a:gs>
              <a:gs pos="10000">
                <a:srgbClr val="3E2622"/>
              </a:gs>
              <a:gs pos="100000">
                <a:srgbClr val="795547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40" name="Google Shape;24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59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3" name="Google Shape;243;p59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4" name="Google Shape;244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59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7" name="Google Shape;247;p59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8" name="Google Shape;248;p59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59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2622"/>
              </a:buClr>
              <a:buSzPts val="1800"/>
              <a:buNone/>
              <a:defRPr b="1" sz="1800">
                <a:solidFill>
                  <a:srgbClr val="3E262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50" name="Google Shape;250;p5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9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59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253" name="Google Shape;253;p59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59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eep Puple">
  <p:cSld name="Title Slide - Deep Puple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60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60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258" name="Google Shape;258;p60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301B92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301B92"/>
              </a:gs>
              <a:gs pos="10000">
                <a:srgbClr val="301B92"/>
              </a:gs>
              <a:gs pos="100000">
                <a:srgbClr val="673BB7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0" name="Google Shape;26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2" name="Google Shape;262;p60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3" name="Google Shape;263;p60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4" name="Google Shape;264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0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60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60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0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1B92"/>
              </a:buClr>
              <a:buSzPts val="1800"/>
              <a:buNone/>
              <a:defRPr b="1" sz="1800">
                <a:solidFill>
                  <a:srgbClr val="301B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70" name="Google Shape;270;p6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60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60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273" name="Google Shape;273;p60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4" name="Google Shape;274;p60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Blue">
  <p:cSld name="Title Slide - Blue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61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61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278" name="Google Shape;278;p61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0E47A1"/>
              </a:gs>
              <a:gs pos="10000">
                <a:srgbClr val="0E47A1"/>
              </a:gs>
              <a:gs pos="100000">
                <a:srgbClr val="03A9F5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79" name="Google Shape;279;p61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0E47A1"/>
              </a:gs>
              <a:gs pos="10000">
                <a:srgbClr val="0E47A1"/>
              </a:gs>
              <a:gs pos="100000">
                <a:srgbClr val="03A9F5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0" name="Google Shape;280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61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3" name="Google Shape;283;p61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4" name="Google Shape;284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61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1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1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1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47A1"/>
              </a:buClr>
              <a:buSzPts val="1800"/>
              <a:buNone/>
              <a:defRPr b="1" sz="1800">
                <a:solidFill>
                  <a:srgbClr val="0E47A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90" name="Google Shape;290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61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61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293" name="Google Shape;293;p61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94" name="Google Shape;294;p61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4"/>
          <p:cNvPicPr preferRelativeResize="0"/>
          <p:nvPr/>
        </p:nvPicPr>
        <p:blipFill rotWithShape="1">
          <a:blip r:embed="rId2">
            <a:alphaModFix/>
          </a:blip>
          <a:srcRect b="21179" l="0" r="11581" t="0"/>
          <a:stretch/>
        </p:blipFill>
        <p:spPr>
          <a:xfrm rot="-5400000">
            <a:off x="9807099" y="606901"/>
            <a:ext cx="2991808" cy="177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4"/>
          <p:cNvPicPr preferRelativeResize="0"/>
          <p:nvPr/>
        </p:nvPicPr>
        <p:blipFill rotWithShape="1">
          <a:blip r:embed="rId3">
            <a:alphaModFix/>
          </a:blip>
          <a:srcRect b="17724" l="79646" r="2730" t="18062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40" name="Google Shape;40;p44"/>
          <p:cNvSpPr/>
          <p:nvPr/>
        </p:nvSpPr>
        <p:spPr>
          <a:xfrm>
            <a:off x="0" y="5905332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rgbClr val="F6C374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1" name="Google Shape;41;p44"/>
          <p:cNvGrpSpPr/>
          <p:nvPr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42" name="Google Shape;42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44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ed">
  <p:cSld name="Title Slide - Red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62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62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298" name="Google Shape;298;p62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299" name="Google Shape;299;p62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B71B1C"/>
              </a:gs>
              <a:gs pos="10000">
                <a:srgbClr val="B71B1C"/>
              </a:gs>
              <a:gs pos="100000">
                <a:srgbClr val="ED524F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00" name="Google Shape;30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62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3" name="Google Shape;303;p62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4" name="Google Shape;304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62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7" name="Google Shape;307;p62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62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9" name="Google Shape;309;p62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71B1C"/>
              </a:buClr>
              <a:buSzPts val="1800"/>
              <a:buNone/>
              <a:defRPr b="1" sz="1800">
                <a:solidFill>
                  <a:srgbClr val="B71B1C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0" name="Google Shape;310;p6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2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62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3" name="Google Shape;313;p62"/>
          <p:cNvPicPr preferRelativeResize="0"/>
          <p:nvPr/>
        </p:nvPicPr>
        <p:blipFill rotWithShape="1">
          <a:blip r:embed="rId9">
            <a:alphaModFix/>
          </a:blip>
          <a:srcRect b="18186" l="24746" r="25760" t="7575"/>
          <a:stretch/>
        </p:blipFill>
        <p:spPr>
          <a:xfrm>
            <a:off x="356499" y="5214354"/>
            <a:ext cx="1354234" cy="1354234"/>
          </a:xfrm>
          <a:custGeom>
            <a:rect b="b" l="l" r="r" t="t"/>
            <a:pathLst>
              <a:path extrusionOk="0" h="4572000" w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User icon Royalty Free Vector Image - VectorStock" id="314" name="Google Shape;314;p62"/>
          <p:cNvPicPr preferRelativeResize="0"/>
          <p:nvPr/>
        </p:nvPicPr>
        <p:blipFill rotWithShape="1">
          <a:blip r:embed="rId10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15" name="Google Shape;315;p62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Pink">
  <p:cSld name="Title Slide - Pi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63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3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319" name="Google Shape;319;p63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890E4F"/>
              </a:gs>
              <a:gs pos="10000">
                <a:srgbClr val="890E4F"/>
              </a:gs>
              <a:gs pos="100000">
                <a:srgbClr val="D81A60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20" name="Google Shape;320;p63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890E4F"/>
              </a:gs>
              <a:gs pos="10000">
                <a:srgbClr val="890E4F"/>
              </a:gs>
              <a:gs pos="100000">
                <a:srgbClr val="D81A60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21" name="Google Shape;32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3" name="Google Shape;323;p63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4" name="Google Shape;324;p63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5" name="Google Shape;325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63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8" name="Google Shape;328;p63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9" name="Google Shape;329;p63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63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0E4F"/>
              </a:buClr>
              <a:buSzPts val="1800"/>
              <a:buNone/>
              <a:defRPr b="1" sz="1800">
                <a:solidFill>
                  <a:srgbClr val="890E4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1" name="Google Shape;331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63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63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334" name="Google Shape;334;p63"/>
          <p:cNvPicPr preferRelativeResize="0"/>
          <p:nvPr/>
        </p:nvPicPr>
        <p:blipFill rotWithShape="1">
          <a:blip r:embed="rId9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35" name="Google Shape;335;p63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 Blanck">
  <p:cSld name="Complete Blanck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a8b83aa1d7_0_536"/>
          <p:cNvSpPr txBox="1"/>
          <p:nvPr/>
        </p:nvSpPr>
        <p:spPr>
          <a:xfrm>
            <a:off x="6502984" y="880013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8b83aa1d7_0_53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g2a8b83aa1d7_0_53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47" name="Google Shape;347;g2a8b83aa1d7_0_53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g2a8b83aa1d7_0_5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g2a8b83aa1d7_0_5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efault Color">
  <p:cSld name="Title Slide - Default Colo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g2a8b83aa1d7_0_544"/>
          <p:cNvPicPr preferRelativeResize="0"/>
          <p:nvPr/>
        </p:nvPicPr>
        <p:blipFill rotWithShape="1">
          <a:blip r:embed="rId2">
            <a:alphaModFix/>
          </a:blip>
          <a:srcRect b="24998" l="0" r="0" t="1874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a8b83aa1d7_0_544"/>
          <p:cNvSpPr txBox="1"/>
          <p:nvPr/>
        </p:nvSpPr>
        <p:spPr>
          <a:xfrm>
            <a:off x="1837677" y="5802204"/>
            <a:ext cx="45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2a8b83aa1d7_0_544"/>
          <p:cNvSpPr/>
          <p:nvPr/>
        </p:nvSpPr>
        <p:spPr>
          <a:xfrm>
            <a:off x="2554514" y="1"/>
            <a:ext cx="5255700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54" name="Google Shape;354;g2a8b83aa1d7_0_544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55" name="Google Shape;355;g2a8b83aa1d7_0_5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g2a8b83aa1d7_0_5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4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7" name="Google Shape;357;g2a8b83aa1d7_0_544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8" name="Google Shape;358;g2a8b83aa1d7_0_544"/>
          <p:cNvSpPr txBox="1"/>
          <p:nvPr>
            <p:ph type="ctrTitle"/>
          </p:nvPr>
        </p:nvSpPr>
        <p:spPr>
          <a:xfrm>
            <a:off x="559490" y="1122364"/>
            <a:ext cx="70353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59" name="Google Shape;359;g2a8b83aa1d7_0_5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2a8b83aa1d7_0_5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g2a8b83aa1d7_0_544"/>
          <p:cNvSpPr txBox="1"/>
          <p:nvPr>
            <p:ph idx="1" type="body"/>
          </p:nvPr>
        </p:nvSpPr>
        <p:spPr>
          <a:xfrm>
            <a:off x="2180943" y="6175935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g2a8b83aa1d7_0_544"/>
          <p:cNvSpPr txBox="1"/>
          <p:nvPr>
            <p:ph idx="2" type="body"/>
          </p:nvPr>
        </p:nvSpPr>
        <p:spPr>
          <a:xfrm>
            <a:off x="2183874" y="6460218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g2a8b83aa1d7_0_544"/>
          <p:cNvSpPr txBox="1"/>
          <p:nvPr>
            <p:ph idx="3" type="body"/>
          </p:nvPr>
        </p:nvSpPr>
        <p:spPr>
          <a:xfrm>
            <a:off x="1837678" y="5537768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g2a8b83aa1d7_0_544"/>
          <p:cNvSpPr txBox="1"/>
          <p:nvPr>
            <p:ph idx="4" type="body"/>
          </p:nvPr>
        </p:nvSpPr>
        <p:spPr>
          <a:xfrm>
            <a:off x="1837677" y="5273332"/>
            <a:ext cx="558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1800"/>
              <a:buNone/>
              <a:defRPr b="1" sz="18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5" name="Google Shape;365;g2a8b83aa1d7_0_544"/>
          <p:cNvPicPr preferRelativeResize="0"/>
          <p:nvPr/>
        </p:nvPicPr>
        <p:blipFill rotWithShape="1">
          <a:blip r:embed="rId7">
            <a:alphaModFix/>
          </a:blip>
          <a:srcRect b="17722" l="62021" r="2731" t="18063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2a8b83aa1d7_0_544"/>
          <p:cNvSpPr txBox="1"/>
          <p:nvPr>
            <p:ph idx="5" type="body"/>
          </p:nvPr>
        </p:nvSpPr>
        <p:spPr>
          <a:xfrm>
            <a:off x="2581756" y="20384"/>
            <a:ext cx="4646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7" name="Google Shape;367;g2a8b83aa1d7_0_544"/>
          <p:cNvPicPr preferRelativeResize="0"/>
          <p:nvPr/>
        </p:nvPicPr>
        <p:blipFill rotWithShape="1">
          <a:blip r:embed="rId8">
            <a:alphaModFix/>
          </a:blip>
          <a:srcRect b="22108" l="144380" r="-144380" t="-16146"/>
          <a:stretch/>
        </p:blipFill>
        <p:spPr>
          <a:xfrm>
            <a:off x="1834747" y="3985791"/>
            <a:ext cx="3075941" cy="28925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 Royalty Free Vector Image - VectorStock" id="368" name="Google Shape;368;g2a8b83aa1d7_0_544"/>
          <p:cNvPicPr preferRelativeResize="0"/>
          <p:nvPr/>
        </p:nvPicPr>
        <p:blipFill rotWithShape="1">
          <a:blip r:embed="rId9">
            <a:alphaModFix/>
          </a:blip>
          <a:srcRect b="34219" l="26031" r="26027" t="21391"/>
          <a:stretch/>
        </p:blipFill>
        <p:spPr>
          <a:xfrm>
            <a:off x="353568" y="5211250"/>
            <a:ext cx="1354665" cy="1354665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9" name="Google Shape;369;g2a8b83aa1d7_0_54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885249" y="320499"/>
            <a:ext cx="2976890" cy="904935"/>
          </a:xfrm>
          <a:prstGeom prst="rect">
            <a:avLst/>
          </a:prstGeom>
          <a:noFill/>
          <a:ln>
            <a:noFill/>
          </a:ln>
        </p:spPr>
      </p:pic>
      <p:sp>
        <p:nvSpPr>
          <p:cNvPr descr="data:image/png;base64,/9j/4AAQSkZJRgABAQEAYABgAAD/4QAiRXhpZgAATU0AKgAAAAgAAQESAAMAAAABAAEAAAAAAAD/2wBDAAIBAQIBAQICAgICAgICAwUDAwMDAwYEBAMFBwYHBwcGBwcICQsJCAgKCAcHCg0KCgsMDAwMBwkODw0MDgsMDAz/2wBDAQICAgMDAwYDAwYMCAcIDAwMDAwMDAwMDAwMDAwMDAwMDAwMDAwMDAwMDAwMDAwMDAwMDAwMDAwMDAwMDAwMDAz/wAARCAIAAg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gC33f9mgsxpdm8cdT70qAr1x1rsOf1BF207bhd1KRyD2oB+YDgr6UAGSg+vNCpzRhm5+X/ClXIPUUFRXUco2igHcKKjU7Rxu/KgOUcWXd8w6U7/W4buKQxk4YetPUhu2KCgxtSmhdwX2pzruXFKuQPm/SgVwBJLHHegJveljHDZ9adt+bjhcc+9BA3JJpwG9MelNXdjb/SnJ0/Hn60AI4wae42rzzTVB2nNCjZ6n8KAAbStK3Ea4pCu856U5VyKAGn5lwaGIHX8Kk/H9KGXd/wDqoAQJuFGxvRfxpQfkNNIPvQVyjhuA/hpuc9l+opVOVamgf5xQHKOCbhRN0pYzlaHXcKAsCsCadTVGO+M0rfK2M9RQUkLRTWVpMBTg9zmpF2gdfmoAbTd/zY/WnbGBp4XC0AMU/ODUnVsU1iv8XWjo/wDtYoAUf/rpaRc5OfwpMNjtmgB1B6e9IxwKGBCe9AChd3TNNYMP7350NkfdpwDMv3s0ANL/ACE856Uin5vvfhTscbefXNJwT93n1oAdSEMelLjYf73tTdpkbj5fxoAVsBPQ0Khx13UpyE2nnnFIf3n3fl296ADOeKFO0/L0pcbfz/OldsrleuetABOcR0xXYOPTHNPT5h81KMMrcUAOBzTH+/0/D1pMsPX8qcFJINACLuD9ML3pOjfKM/0pzfKppFXPzHrj86nW4BvyeTj2pZP/ANXtTXYbvu/jTlBB/wBn09KOYBIwxfFKz7TQg6+9DjDL6d6VwEC7OuMY5oJ8rr0bp7UN8zH0FOyHFIBFfeflpzc/limNHgfL+lKq/MPbtQBk4AHy+vWgU0n5vbvTq0FyoOp54UU4gA7vw4pM7+Pu49aVY/XmggEX5P8AeoVArZpUU5b0FLnNBa2Buc4prD3b8KD8u40IDuagZJFnHPTt60YVKVeFFIcPQDAH5sY5pyfO3cU1WKqGxyvFPk5TvQTsJnadvdqcDtOG/DFNXknPbpStHvZW7j9aCRSdr/h0700H7oH404jY+71oUbTn1oACed3UdMCjzBg/e49aANgpwGI2oAAQU3fNSkAH+KkROce1AX5e/NA0AGT95vzp2z3b86aBk96Xyx6tQVyoI2+v1pTJg96RHwACP0pSoDUDALt3e9Cr8lAbP9PegspHNAA3yYxwM0ucdf5VWnu8puVlK9K5bxf8cfCPw7l8vXvEekaNIib2Sa4UOq+pGaTkluB2JCtz/WnAjjv618I/tL/8F0vh38HGtY/Cs0Pi955XSR42KxR7R13Ywecd6+RPFv8AwcifFDVru4XQo/C+hruIWKS0eSQDsQxbByMdqweIj0DlbP2odmVmKxv+XaohIodcntnpjFfhfH/wcZ/HazuZEk1Dw2syEHJsT+89P4q6rwT/AMHInxQsNdi/4Sbw54R8QWMh2MluklrIQeuGLkA/UUvrKHyn7XI3yE84HenDrXx3+yx/wWm+DHxx8JW8mveIbfwNrm/yZNPvnLLEf4cSkBWB9e1fTWgfFvw341j3aHr+ia1HgOTa3sbnB6Hg1tGpFoWp1DDeOOtC+/Wq8GrRGZV3beOnpVgSZkYGrvcBxPFC/MvofehmwI6ColbOeF/WgBqNl+T+FSKd5PpTXRZPm3cUCTaMDmgAU9etEY8sgf3v0p5PHY8ZpkjfOuOaAFdsttx+NIwwacvPNGdw5+X60AMA2+rUqrubOe9Ea4Yn8KdHH5fegCNl+9160EMTtHHrUjpgH/OaFGDz+FADScEKc4HpUmM1H94kcdetORvWgAf5UpFGGpX5x9aEbGfY0AOpOd3tSg5ozxQAnUUnDnb6UN8xx+NKo2gj2qepPUMbegpaCcCjoT7ipH1DoKjzkc9c96cD8+PajbuH40DDbx+GM0ICD/8AWoXI4/Wl6UAKxwKQDJ3d6WigDJK5wVx8tCNnnj5qFUqe3vTsVoTENvzZpNmWz3oJwKeM7MUFEZLBunymnbvLO3jrQg2vTkG9QTyaABkzu/2qVBtFMOSe/WnoMhR3oF1Bjgfzpp+VvlFKOSeD1/OhAQTk0B1HFsJj+dP3AimMv7qnlQRQKQwgqR3NPXpSLyFPpQAd/tQSK3Az+dIy4H3aVhkUMu4fexQA7bmOkTr92mr8vU8UFW+b68UAOcYf7tSCmpyKGYL2P4UGg6ikDZWkD5J9qAGl/n9u1PHKA9+9MKBvlP3l9KZcySRweYq4A4ZuOPej1AkO5uNu7vwOlcN8bvjvoPwY8M32o61qFrai3iLCN5RGZCB718Q/8FWP+CtDfAEXvgnwlf3Fv4iVik15EwAt2GD8p755Ffjv8ef2zfGvxw8U3E/iLxBqWpNJHsIuZ2bb15XsP/rVy1MR0iEYt6n6Pftjf8F3ZvGOj/2L4P01tPEMrJcXTXO6STAIGAMYHfqe1fmr8Rf2hta8a32oyaheXN2ZGMgneZmZQTuBBJ6jOPwryfW/Fs11GrNI+9fkfJzuArMttX82TO5mjckKccqD/DWdpS+I2UUtTrtY8bv4g0uQJGsU0DhmAP8ArSMgkfXP6VzE88srQvH5hO/kHuP7tXo9LnB+V9zLzGQcAj0rVtYIYdNWZ2DeYfLlBH3M9/zrojSUVoHNdmdBqUniWwZWXbJnCAdc9qraPqVwY2tpVkEkIyD3Yen4VbtAuj6nJH8qyRnfGOze1Sa7eQ6dren30TFlaUB1/vBuP5GrVOPUjmfQ09O1uVZo45Fkj3KNpJ61u6f8Qb7w9+/tr7ULaRm2bre4ZGXHQ1hX6r/azBSoTbvQ9lzyBULWcksDRt92QZXNRLCxeqKVVWsz6j/Zp/4Ks/F/9n3WbdrXxXf+ILe0O42eqzPNA6EdPvcYFfpF+yL/AMHBnhP4oahb6D4+0Sbw7q00qRQ3MM6vbyFjjPzYIx+Nfhha7rOK1kBAHMbcckZq+buS80pdu9ZEZtrZ5x6Vz+zqQd0L3Wj+trQ/EFv4n0uO8s7qG7t5I1ZXikDBge/FaUbgRhe/ev5x/wDgmT/wVH8SfsteLrf7dqOsar4djAt7qx87cyLnCsgY4+X+7kAiv3a/Za/bC8I/ta+Bf7a8K33nNbkJcwOm2RGPYj+orqp1k9GRKm46nr6DMOPegoR6U2CXd0+7jJ9qfnjOflrQQKNtNK+UD/tUsYYMc0gGR+GaAHR/cFEib144xSKwHU08dKBR2GI20c0sZ65pJRll+v50KOWxQMcG3UMu6mqmG68dDSElGJP3aAHIvNDDdIB+NOByKbJ99aAA5ZW478UgXCdP0pUOWb607FADYurfSmo3/fNSAYpMYNBOwiDvTjzTYvu/jTs1DF1uDHLUZxRSKu3/AGvrTZYjR7yT+lKp4pCfp+VKpyKkBaCcCmy528UL/s9M80AG9v7tGcqPl70pbB60mf3g9MUAZJT5+lSIQQ3qtHagHhuPxrQmw0/Nj2pyNzyaD8vWnIvFAagrbm+lOVdoxTflQ/8A16XO7gHmgoQp82adGdrj6UhXb96kR/3mewFBNx6j731pdgzTVO3v948U8feNBNxC/wA1CtkUije/tmnBWQdc/hQAgAXavrSluaFUsOfw4pxGMY/lQAwmjPv+lSY/zijIHp+VAEYb3/SlBx3p+5f8ilIAFBURsRzmlDZzRGO/ahQQx9KCkDHaKAjIfmx81OHLiqOveILXQ7bzruTbztVRyzH0AoAreNPGFn4K0CbUbw7YYFJZicdBk5PYDrz6V+Tf/BSz/gsxqWqX134Z8B65NpEdmrR3M1sBl2I4AcZ/T1r0P/gtT/wUSm8EeHbz4aaLPFb6tfQRy38sch821Rhu8rj7pK4znnmvxH+IvjubWNWlaSTY75LshyCa461bWyNKUHJXLXxM+MGqfEDU55tW1Ka6vpXLmSVtzE+uTXDzalJdTMu8NHjaxJ5zSW9n9vfzGk8zHGCuCB9aZeLZ2V0oUMxXnIP55HepjTRqloTtYgWLSFXO3jnvV3SLe3SNGVgJDyVyMP7Co5tchuYlhhIbccFcciqV1bWtrIWhnZmj5BzkA+ldEVpqiGzppdVtREvkLLHtHKN1B9fpVCTXo723kheQfN8oKd/r+Nc3Jrl5DKqy7l3Z2tt6/jRYwTXN0du4Kw5IHFaJaWISLF9cXDRqruxmtzuVmPUegp17qL3nhxl+YtbsGUn0rd0Pw62pWP763ZmQ8BlPT61Wv/A1xBLNahX8qQZikxg+uDQ2luWovoXNN1WO7g0tWkzNcRgAf3tp5rb0e8jmvIsyZjQSNk9lGP8AEV52dL1LSJLORY5CunsyK2OuevH41bPiSXTbB16M0Yj3fU5P/oI/OiNaPQmUX1Ow0tJNRu4Itq+XwT9TW5c6KyWch+6I32r2BbHSuV8BeKDZ4edV8zBEa455GP0FdJqHiX7fDDaRyqyr87tjnce2a6IpNGexDollb+GrWSZfMae5lSJCclSQecflX0r+wt+3B4h/ZO+MVq1rd30eg3txE9zBB96PBGWUe/cHg4GRXz7Y2f8AbFzCEhPk2YJHB2s3c5/XNa2g+TDJNdN5xmtxiFF5z3yT2FcVak4vnR0R1Vj+pP4QfErTvi14A0vX9Nuo7qHUrZJy0f3SGAORXVKAVx29K/HX/gip/wAFHtU8O+MYfhx4o1C1/wCEZ+y4sJ5flaCUEYjB75BbC+wr9e/DviG11/TUuLW4S5gcZWRTwR/nj8KunUUkYyi1ozR700LtFLnmlrQkTYPSkUBelOqMff8AxoAkNN3Etigttk9sUAfPntjNArgcg96UnzPl647UtNLhf96gEKPlO3+VIwy306U5hgj6ZpM7T1+btQNiY2fjTgaafX0pw+5u5/KgExjnDinnrxQQXHP8qaQdw9KUiXe9gHymhz8uaXqf/rUu3nBP6VA3sJ/FSKdy5/OnSNg8elA+VsfwkUCTFJG3/wCtTFBzhadhS23LUL97aM/WgYgbJ289KMADjI9adsCnK5z6kUxRkN+Q4oJuxd3H3h+VJj5t2RT0TaP/AK1KOh9uvFBXMY7ttX6Uu6lf7i8Zo8vzBhuNtaE3HY3qDTVOD+nFSHmmhMn6mgcmCoHP93+tOFuA2cmmtl3X2qZRhaBDH+VQP50o4x/tU6mw/coEOHNA6UyNgFApzfTNACKu1f508nd649abzsPy/wD1qXk/Nt+tAAvH96guQeKAtHQUDWoLJyc5/KgLl/4sU5QR9aRPvfzoHyi+V7mnEZFFIq7aA2EQbUFOzQpw1NK7hjnpzj8qCkMvbpbC1kmbpGpb8q+Jv+Cln/BWTTf2FrDT4tLs9P8AFnxA1RG+z2Ekw+z6REOrzBfmLc4A46HmvZv2+v2lh+zR8FLzVoYWvNQWNzDEXATjALH1x1x3xX85fxo8Ual4r8bX2r6xcTSXd9LJJJLJIXJ3nP17Vy4itbRGkIX3D9q3466t8dvHmqeNNavIZtc1uY3Ny0J4UkZI29lA4714HqWsS39zuZt3T7o+Va6LV9MkW0kDXRd1Pylh/B781im1McjTDa49QcKPwrnp7am8dFoWJ9Ra20rEaqZD39aw5rqSdd0ituzzg5/SpJ55L+VooIVLE5LDoK1tL8PPIkcbbZHk44Hyj/eraFSEdx+xnP4UYCaZPqj+XDH5Xzcv9wfmc1oaH8PJJLhQbgzMp6j7gH17101v4Qa7P72ZWWP5dxHC/SvUfhX+zzqXjOy8yPZDagg+bINu76DrUyxkErvY6I5fOXurc8703wbBs2tIr7R0lOAMeldB4W8KpJGkc0LvG2SuB0FfQWlfsumG1TbiackNwnyge4PU16j8M/2ZFh1a3vZYbdlXAKgYx254/SvPlmyb9w9bD5BNL3z5q8JfAn/hJnaOPzI/MHWLLKPr717h8O/2Fk1CG0a6ZtoiDKGB+9j19q+jvCPwi0+2vSy2iNIi8pBEOMc57Y6+9ew+A/hq0VnbXE3zSBcncPun2rGpipNXO+nlcI7o+JvGn7AFq9tIVR2BG5QQV3N3I9hXzt8Uv2I9S8LLG0kMyW+c+cYjsAr9edc8BTPNJ5Uo2zYOw9D/AIV574o+FT6lZzWt0n7qRt6ORu2nupHpXJDGSi9TWrlMJx2Pxo8Q/CC+0a4kXMm1eQ7LtzWbpGlyW9y32q5a3VTzgfMT7V+kvxi/Zit83EyR2v3CQogHzjoT19a+ZfiD8F/7IZt1vENo3bioYr9K9nC5hF7nzuMy1w2R5RZ+JzFpK2qrHDYKpiBU5kdM9M/z71p2XjG20rSI/LgWSSZjhenl47tzWdqmhyWW1lEbfMQwx94VUt/s+oziN7Voxkc5BzXq/WIzVjyZU5Rep0nh/wCJFx4b1ezntJ40uoZQ8bQ5yr5yDnPNfrx/wSc/4Ka3Gv6LpfhXxJbrJcQXaW8kxk2+UshADqvcHqcng5PtX5R6DYWc9sVtZoftUK5ZQfLcZ98YJ/GrXhTXb3wd4ysbq3mure6s5FMeZd24sepxgfrXFWThrErk5kf1NRtsf13DOfWps18n/wDBNL/goRo/7ZfgCPSTN5fiXw3bRw3IB2+aAMFsnq2e9fVkIZkJ2k7cZ9OldNGopRuc/WxJ1NIx7ZGaTJ/u/rSMu05FagIOA30p6jhfpTVI3D1pem0+1BNrDqj+43NSEYNBOBQNO4Z3AfTFNYZIoK8fL/FSbCDxUyBiocv9DTjwrNzSLuzzj8KU9KEwiwHXdznFIvSgDK9KRmwOlPRkXHNx/epGb5j1pQNo78+lB5bioL3QDn1xQOR3/Oggkj5cf1obr93bTsLlG+Yw5pzuy/8A1qAcA0i/1pDWgqOzH5s0iDaP4uuaXFDHAoBq47zP978qOisfmqIDfnNSBOKBGYCA2PSkckk5p2OaHTPHetChCSPyzSKWB+7z9aeMDbwemD70oTkUGYkfzHldpFOXdgZpwooAGGVpqf3e9Opqrg+/rQAIgYn26c09RlecfnTYxt/u/jSthqAHcBOn60bRj/69RnbmlVlU0AP2j/JpuPm9vrTdo59qcIqCoknWgDFAGKachuvFBQ49KaWARuehpS20ULtC5/PFACAE+3HU96hv75bCzeRnCKoJyfTrU/DH/ZrnvFt9Hfz/AGIMNsS+ZMB2HXB+ood+gknc+Df+Cl3gPUv2kfi7Y2ZuPK8OaDprzXEBlKJdM+7GB3KgA4PYivyL/aT+DE3hUTTXMl40a3DxRu8IR9w7MueB6EZBr94/2j/D+n6PBqWvXV5pthbqmQ8zLnYUVDsU/fbA+6Aee1fiH+3V8YG8aeOriPTJrkaWrNGzXUcazzkMcEoowv5A15uKtHXqddFc2h8j33hK51C/ZJbiTy/cnAqzF4Ka52wwybYU++T/AB1uKnnvt3FmJyWHQe1bvhrTFNyokX5N2Rjv7VyTrOMbnoYfD80iLw18Oo4LZbiZVtrVV+aRuOPatqDwwJ5LeKGDy7eZgIRsPmXPPUADJrsvDnh248TXcNrJZzXMbNttLOJcvcMPUf3R3J4FfTP7Pf7MkWnpb6prenrc6usgMUJw0enqOgGOA3evExGNau7n1GCyznsoo8y+FP7Ft/qVqt1q1tBbgAeVbj5iM/xP6H25r6H8E/s3TWdpAlvGquBtGI87PTFe1+Avhr9skZjCyqAD04c165ofw9t7KzjKptbIPAHWvHWJlVlZn0ywtGhHRang/g79le+kut1zIZtoxudjn8BXrHhj9nSwsEtxJaxytgcFjg/hXqWg+HFhTczqvYkdSa2rbS44ZNxweODXuYag7eR5tfEWdjh9L+C0NnIfKhgjVsZCLgV09n4BFla+W8KuuNqgcFfpXRWqR2yL833uOO1WpJ8xKFyzZxXoRpq2p5sq0mzir74dLMqjaIfLHA6lvqapn4eQxwZkUOzHIGO1d04y53NuI4J7Cqko+dRu+YdfcVxVqasaUq0tjxT4h/A2x1bTZHW1iZuWxjH518kftGfs0S2cQuI7BpE+Yl4MqAPRgO1fo3JpVveI3ylmbj6V538RPhhJqcE6+XlWjwVx98c5zXLTnys2qU41VaR+Nnj3wMqQ3Cxxi3l3HDYwBg9D/iK8v8RaLPoUkcN/F5czD93MjBkcexHFff8A+07+z1FaW9+1jZjzYcuijrGep+o9etfIvjLSo7qSOG/tlRo42URgbdrdiK9mjWl0Pn8VgbPVHm2gSzabf7Jl3qoLhCok3gdhnvWxbLdX0jXFmZPk+ZbaRRHuHpnpxUselTWtxFG0cbrG2bdm4L+oyPb1rSt7OFL7zHhkjVeZFVjkE+nbFetSkqkbM8Wph3Bnq/7BX7RGpfs+fHvTdQka6sRdOYpVtCVk2fTjIr+i34Q+NovH/wAP9K1BJBIbq2jlLZ5cMoIb8civ5jdBlbTtbju3mWVl4SSM/Mq9sE1/QH/wTq8br4j/AGa/AeorceckunR2c47RsOFz3zwBUYePI7HFiIWVz6V2L/k05ht69zxSSDLdSOccUgbcO/Fd5z2Q1hsdcetODc/Q8UMhc5o2c8/WgXUdgFf/AK9BVdvQfnTWGabv2nGKCrDh+H50pfb/AAt+FKeEHAoDEH1/CpkS4jQ+T0P404YK/wD16HX5eqn+lIoxUhEUnA6frQyhlzQRznHtxRtxweAfaq5SQVQAPbkc07+L9etG3npSYz/dNIBeP8mg4IH+NN6HpR/APrSLUbCsBj/69IOKPujnv2o6jigWiAc//rozn0/Og9B/nFNRQnXGeooKBQAf/r1IXC00YJ9+vSlIzzhelBOpnHpQx/eU1xlaE3HHStA5hVQxGpEbcuaCuVxSqMCgkKM0185GKaA28frQBJTWGTt/GnHpSKgMp9MdaAER8jn86VV5PzfpTtn+1j2pCCv8X6UAhynjAb9KNrf3v0pI8k/e/Cn0Fco3GFI3fpTl6UUUFB3o60HmgtkfSgBUXP0piqGRvlNTAbRSBdo4oAZtAPzfcHJrjb22j1PxBcN5stokY23FwMbW46c9ce1dRqMzwnCgMWPSuV8f30ml+Gxb2+GvLxxAB/zx3cs+O+ACfwoA+Mf+Cl/xl0j4ceBdUukWbVLmztZIxM6na6nIwHA2IQD3BJ4xX4W/Efx1J4m1WS9uAoyxZIwemT1PrX61f8FrdCvJPgdqV0fEVvZ6D4P2obaWfy5vEF1K4ZtqdGEe5CeeK/GKzmOsXbPJxzuHoCa8fFSvOx6mFSUbs29FDOq7wFByzV2XgyzhnmHnO0aAbunOO2Pc/wBK5FrpbFYV3buAMd69q/Zq+H39s6q2sXEfnCGRRaxFfvP6/QV4+OxHLA+gy3CupPTY+gP2V/g0mnSpq0yzf2xqiBUiYcafD1zj+8cLnNfXXwy+GwWKOGPc0e7fLKRnex61wfwD8CfYbGG3VvMupU33EpHIPcV9GeDtPj0zTobded3Qjt618rKrKUrn3dKnGhCy3NKx8Ox6TbqkO1VAHJFXIZWhb5iuAfWrF0qw2jSM24Z24FYF/cb58b+/K1UZKLujBXnqzrrHUVjAGfvc4q+dVUxbVK5x37Vx9vckRhdyjA6DrV21u1bbu3E57161HEyscNTD63Z0NvrLxgD5cg1Zt/EBVG3MnynPWsC4vEijlYLu2jj8qpyauq2kcm1lYjkV1xxEmZRwsWdU2tK3f5W5alW6G4fz9K5y11Nbi3ywUtgEAn5k96uW10ysvyn3zUOq5bkSoqOxuW+Irjr8snBNWtX037am05G4YzjrWdaXXmhVbhepPpWzb3iiJY25DdD711YXDxk7s5ara2Pnz9oP4VD+wJtUt4ZGu7fBlTGVdBwR+Xevz/8A2kvg3BaXczaek0y25xkjBZGGT+RzX64+M9J/tzQrq3kVQyp1x94Y5r4j/aL8ALPqAWZfL+0W7xJIB8pkUnbn3OfyAr0PYqm7rYzq2qQsfm94thutFuZob6GSSFnDwyfdVXXp+BrpfCtpB4n0JZIwv2yMBZAvQHqK1vjD4euLjwFIJH8xrNi6EDcwAPI9vp7V5b8MfHj6Rr6xq7PFnZLEx+/n+oB4r0sPaOvQ+cxEkrpnrXwp+Dl78Sbi4t9H86+vo8SyW0SfMiggPknpjI5r9sP2CfCCeAPgpZ6BG00PkQwzCCcjczgI4denfj3FfjZ+z/4g/wCEd+Nmn7ZJkjvf4raTDHJ9fX1FfuL8GPCtxF8NtFvpI9PupdPGVu4ExLJEc4VvZVOMeorbTnujya3w6nv0M++3ST73Az9akUYFV7CVZbcOp3xsPlHpwKsjOT/nFdBxWaFBzQBkfe/SiLh6Ixz/ADoDzD7vRv060gPFOMdJ/wAsx9aA5g+8P0pzPtPrSLHSlcvSC9xrfJ60gOT3p7cnb60Kqg5HbimPUaDz2X605uE559KaBuc/Wl344qZBoGwv3pVXDHPpTSWPr+FOYZRakga+T/F+lAOOlAHIoBwFO7vQVzAeTTSgJzmpHOePxzTUDEZFAWAEH3ppXce+R+lSbiPvU1QaBx2HBvk+9zTf730/OgjaKUITQLmKCpsxzQ0eW7U4UVoSIo2j1pN+f507rSBcfjQAsXzDpS4CrkrTdoB6UgGH6cUAOxv+7xSgEH7v60mKdHQAmDn7v60pGetAQZz3p3SgBMgUj8rxTs0ZoK5ho3H+H9aBkMaAg3U4cE0B1DGDQpGf6+lHSjPFANjvMz/9andBULLk87qUzMFb26UDTKt5P5N993OVwB9f/wBVeceLNbV2uNWnBks7NmCqPvMEOG/NgMe1dj471ZtJtY5FDGaf9zGVH3XbOGPsMV5z8c9d0r4WfAzVtaum22djZtd3LSNtwIxlfzbGfWlKVlcZ+JH/AAX/APjlJ4w/aF0PwVb3ErWOiwHUJoz8oSW5+baR3xGIxXwla3sUFyqrwsQ5yO9ekftl/GG6/aC/aR8V+NNQwsmp3e23VfurCihEAz/sqD+NeQW06vFIZf7/AFrxpSu2eth73R2HgLS28V+Kba33f66Tcx6bVHX9K+/v2WfAy2mii4jtVHmHy7ZD/Co6n86+Pf2ZvB41bV9PbYGmuZsOB1MWf8iv0m+AXhdYIAfK8kx4CKv8IHXivjM1xPNU5EfpGQ4Tlpe0kevfCfTo9HsEhRcSbV3nHX8a9G00vHLncFbGQK43QbCRb9cL5cJA+prtNOsG3Kv9/wB+a4IM9OrJbsvXF0Ws8gLuzycViT2jGVmx948muna1jNuEjX5QuWHvUBsvPiYp2HHvVcjexhTqLoZVshjPy5k+XAHpVy2VvLX727PTNXtOsF80Ki8/xexq/JYxQ7T905x9TXoYeNo6nLXqNszzLuJUAhyPzpYrTciqy7uuGPer0qRmRflyx46cVPBIqiMFflU/Nx0rqjoYqbKlvoAY7m2lOv0q5b6b5xYox2Lx1rSgiiEGUXIPPI6VoWdpCnLKqBuSBWqiuhyVK0r6mXBZAWu1WxMTnn+IVftnMQw21m6cCrsNopcNsDHPA9qkSzXYWCZyefau3Dtp2OepNA9uwsGPLNjI5ryH45fDGz1/wnNIsC7drBMDmOQjhh7eteyXY8u1ZRnheah/s63ubUJOivFIuHRulexGN4nD7Q/HP4p+C91/qsRjRFvHLbT/AAHPP6mvlL4k/D+68I+OlvLZ1wsgKhTwSOv51+l37avwlk+F3j+S5az3aLqUsg3ddmfftjr+FfE3xy8JmG5mktUaSNQCvzZwp/iFTzW0OLFUVLfYxfBPi9bu2jkjWRZoWDA5ww+h+tft1/wSu/a+j+L/AMANN03Vre5W60tDZSTSHK3AAwG+uCOvpX4J6X9qsy8LN5bTHAwOncZ/Wv3G/wCCUnwfvPh5+zt4LvJZYbqw8UW/2qfJ3bZGJG0HsAQOvfiujDvmmeHiaaij7k8FStb6UqSN5nJwc9eTx/KtjeEf26DmsXwmJFsHimVllhfpgfhW3s2RrkZJPeu6J5shwOOnXFKMlqCMH096cWwM9+lUERuGz3/OnbBjofzppckdqEj55X9aCR7HC0z8/wA6Oh/HFO8r3NABnJWjJZW+tAjwe9KFxn65oLiNVcH7v60/FMc4NKG3Dip6iuDNg/xUIWPXvQwycDO3vQFVW9/ek9yQBVuffFO7U0KB+eaGOMe5pB5Ct0/pS4/woFNJPbmgpO24rEY5pR04po+f7w/WmhuegoJHOcrSg4FIR8vr+FIG9RTKvApAbRRRQaskaWwDjtQhLGmt95tvTvUm/MfUA0wEbg0uOKHOcdKcWO3tmkAijPWgjDDb/Ok3t/s05XJP8NAAzMD04+tCtnr+FD8L+NNJxj26UFW6khO0UVGZNwxS+btUUFaD+9HrSK25aULuU0E2YH5TzQF3H270+SP5qFG0UFAVyO9MK4DfpUhOBTWbHrj6UAYPiaBbrUIlbDeXEZAD3IPFfE//AAWl+M8fwe/YY8RwzFri48QyQaJBCqktIzAudoHXAQk/SvuDxHa+b5ciZ3Rcj/a9q/N3/gs1YR/Fr49/s/8Aw3i8ySLxTrv2y9jiP7yFQVjc+wWOZ2yf7tRU+EI6ysfi9+0J8PL74fapZwakdlxdabbXgVk2HZJGpXjAwcV51pGjm+mjhKlmmOTz2FfVP/BYLS7XQv24vF/h+wukvNN8Opa6Vby95EhgjRSMfTn3zXh3wK8ESeL/ABokZWT7pC4HpXgYqqqcZM+hy+i6lRQR9NfsXfDHzLqzumtWVcfISMEAcV93/C3QWa42xrtXIwfp1Ga8W/Zk8CjR/CFn+7bzF4Xjrg44/LNe0eIPiro37PvhtrnUrqKPULhGaCI/MSPcDoPc18LK9SpzI/UfdoYZI9o0vRF82NpFWOPqSWwMVral4m0Pw5Y+ZcajY27RjKmSdVz+Zr8xvif+39408ReYdCjdriRyVIQzFPQ4XH0r50+IHx0+J/iG4mk1X+2I5ZmOV+zlFIPU8juO1elhcvUl70j5nGZrKPwxbR+y2rftQ+B9AiZW8SaO77cuEuFfb+RrJh/a58E3aq1trlnJtIDFJAQM9OK/EnS9f163aSS4s76EyHLBlfL11Pg/VNWsb9GWS6WCY9kPANdNTBQh9ozoZhUevKftPpnxq0nV7YXFnqEDx8F3Rsjmuw07X4NSsIZlm8xW5DA5r8xP2Y/FWsWc1xp87yyRTNtYEdV4Of0r75+G2sKuhWu3+GLG30rh57Oy2PYp3qK7R6VPqSrGo3nGeuKp3/jGHS7ZWeRfvbeT1rL/ALQ3W+5TuPTbXFfFK1lvtILRI4beCFHsRXTCV9h8sUb+vftPaN4RvUt7i/jUOCzc52BSevp0NcDJ/wAFT/AM+pPZfariSXJC+XCSJMdxXzr8Y/hjrnifxNqHlR3H2VYvKfaOobLcfixrxu+/ZO8QaVetcxSeQu3arvgbQ3LHBPfAAr1sLGC+M8TG1J39xH6Iad/wVO+FMU0cd1rE1r6u9u4C/Xj+dekeBP24Phh41g/4lvinT5dzYKvIFOT04PNfkTd/s1+LdblWH7XbRwxgiKPcnyrg9STzn+ta3gr9irxj57Na3tnGu8FMyrwfchh716XNh31seTL61L7J+0Wi/ETQfFMrw2d/bzTMdoQNya0tSszKq+WflI4xX5e/Dfw78SvhjqVvNdWOoWf2Nc+dAfPhlwR6ZOPfNfbH7P37WcHxEhl0nV2jg1G3RQsjDb5mexHanKUoRutUXFStyyLH7Wfwlh+LfwyvLNoDJdRnzYiT0YDpn0Pf2r8qf2jfh3q3grWbqG5t5oWt0KyBeVCgfyx0NftFriJLY+YPnVgDgHOa+Mf28Pg3DqkF1qkcbN9nhKuw+6ysTwfzNctTEcsrnXToqpTcZH5VTanM89uZBsk2/KwH3vc1+5//AARo8XTeIv2MfDtvqH2rZDLNbWAcEptUswKt6bgeM8V+IvxC8NS+HvEEtlcRuuxBLCzDHy5xX7Of8EFvH1n4u/Y0XQZLjfqXh7WJHhiA6xsAd35tiu3BzftF5nzGYU3FH3V4I8SfbzJLI27zpNgZT8ueg/kfyrqivyqOu01wHga3XQNR+wyN+7diQx6g5z/U16Ar7lDZ69/WvaPGkOHMbUnTrwOtCnt/epyHnH93igSY3r05p2W9Kaxw5oM24UDHHlffFEZ4py7cDk9KYxXd940BZCuaRfkb60eYQOaUJk5oFcaBuc/WlYH6fSkztkal3bzip6j5g3YSkVQ3WnAhDjNGFU0nuFr7h5arzihh93/OKGcCl2/OMcKetIS3FJwKadynp+tOdcHHUdaImypagb3Gv939D7UKMA5on/i+tH/LT8KAjvYDwuFo27hzTj0oHSgfKjPph/1tPzgUVtykCKVUdTSjpTf++qUg7eP1pdAFJx/SgOoHekxzS7cITSAMqPXHapB0FRPwnVv8KWN87f1oKiPXnP1o280o/rRQGzGlu23v1zQF+ZqFB2807pQGg5/ldaE+831pxGajPyyUFEnSmt/rVodtqj1zSsO+MkUAKzbRTIx/k0jPu/OpCd1BO+xDcQLcIwP8OTX5mf8ABTLwXdaZ/wAFFvgLqimZXaa/WJlTdErLBujB9iVAIr9OVb/Z+7zXzX/wUf8ABen2Xwy8M/EW6tfOb4W+IbbXCU/1ot2JhmVfbbKWI6fLUzV4lxsmfg7/AMFefAFx4d/bx8TxTzeZJeR2t5cNGu1AZYUdgB7EkfhTf2FfhZJrmrNNGdx3gAgdsHP51q/8FlvHN98UP2y9Y8W282NE8TW9vLpxAC5h8tdoGPQEZ9817d/wTQ0izuvhLdXflq0qSLGzqMEYH/16+Tzy/snyn2vDNvb6ntEusw/CPwDJqcyrusYj5SY+8+OPwr510fwxq37VXieTWNWuryzsYSV2MCVl5+7z24/WvqHx94Rh8S2yfaFElja/MU/vkZrkrvWYPCfh9pGhitIOfLUdeO+K+PjU5D7yrhXXqXlsVdM8O6L8L9LRbe3t1Vl2mVkC7cds1zPjHUPDsui3WpT6hYbIVJdJnUsD7V89ftE/EXWfiN4rGkNrMljbrulc52i3iGCWbHfoAPevL9Q+LPhXwjcw6foei3Hi+dv9HnvLr5QZ2+UAbie/P412YXB1az5u5z43EYbCKzsdx47+NWgW07CzaW4VmJLKRtH41l+DvjXp895H5aRszH5kfGV+oryK7/afvv7NuVm8PwuoOI9gVTGM/TngVBDrFn4lW3vVtJdPkuh5kLHjcPYj3Br1K2UzhD3jx8PnGHrT5YH3d8DviVY3OtIzwwxyeX8pyK+mPBHjC4uxCVVfLxwV/lX5i/C7xFf6RfRmR5m2nKOrZyK/Rz9li+fxXoWnyN/zxy4Pc+tfMV+enPlTPrKKh7PmR714caTUrE5+Tdx9ap+JoJrWDa7oix5Ib2967DwLobMq71BUNg1z37VqDwx8PLqS0XZPs2YA5zX0+Do3o+0PnK1b99yHzJ8cPjLH4ZlnhV1lfBBKNgmvkP4z/tdXaatFDZxtfFgT5UMu4J9fSsX9pjxvrWpeLbyyhkmhC/61nOCfUZ7V43DaX/8AwjOpappdpvs9NKC6unO2MFmCjPckk+lb06Lm+UjE1adJc8j3fwN8UvFUpju2sYpIZPkCtcEEHrgDbyfavb/hP8fo4r4WeuWNxodwuBtu18tZs/3Setfn7fePvGmjeZJDdJEumztLEYZflVwcEgdxjP1r7M/Zy+KfxW8OfCaXxX8QfAB8aeEbizTUZbuHyjPDas0kYby+O8MvAOeOlelRyWrKLlA8mPEWG5uRo+2/hX4+E11bxmVZoHBOd3OK9J8V/DCy+ImjLqWmxQ2OpWOTvRNrSjryRX59eANQtvDniWHxZ4L8R/2p4C1hkdbIMwuNFZyMIynnAJK8HgCvtL4J+PL20VUkvHljmAeJwcgjvWNOc6M3CR6WIwtOrBVKR6b8EPiJda3pNxpWpR7bjT2IRyfvgZBzntVf42eHY/FfgXVIJFwvkSPnHBOMj+ldNZSafd3a3zMi3DjkbOTnqC1VfGEn9o6VN1MPltv9MAcCuSpJ81u5y048vQ/FP9qgyaf4vs5JPm/cNCP7w2n/AOvX6Xf8G83izyfgzrenx2rTXCX5uY5R/EuEBU/TrX5f/teauL7433lqpbbHcSooB9GNfq//AMG73hVrb4AaxfQ7lju7lxj+7Iu3IH1Ar2cJdTij5fNJxSlc/QLw1of/AAkGof2lJ5ifYyyqn99jg/pj9a7eHt9KzNKeOHS4vJUDeCMejE9a0k/dqor3T5xoey7zx9KQvvFIrcn6Z6UKv8qCBU4U/Wk3/wCc0sZwKcNxP3f1oKiNDc//AF6UttakbaCf8aXiT8KAlYXPze1KTgU37gppUtzQKweZlvug0u4ntt96Rvk207bluelT5iBOn3t1OBzTT8ox09qau4jjjHNSymiQ9KFj3s30pGbHHrSjigNgAwvv6UZ44pV5kpg6fN3oDfUD93n5qFOT93FIh3nA4p/kt/eoHLe6AngflRSFd5A96Vs4460DM7O6lEW4feYU0LgcY/OnBwF/+vW5mP8Azoxn/wCvTNzU6NufvfN6VAAQC30pScCkbcW4pvzFtv6UAOK55+ahUK+lHb/69OPNADd+04p3ejg0DBNBUhu/8fpRuzmnRgqePu0E7Wbj9KCSSmkb2VqdQDQVzMa67h+NAX52NCtlj+lKDmgfQUHB5pu36040Kfl96PMylfoxpYKw/vfz9qy/EngrS/iPo2p+HdetlvNH1yB7O7gbo8Tja4P4GtC6mW1t5ZnI8uFC7E9gBnrXwp4n/wCCoevX/jTUtP0S60e1msriRLeO4tyyyBSRy2Rk454Nedj8yoYT+P1PayrI8VmEpRwq+Hc/K/8A4Kn/AAw/4Ud4w1L4dXWnPaR+CdbvJNDll+dzpk+xoQGPzFVO4D0xjtXpf/BJi1kk+DOrblkKNdqwHoCtY/8AwV4+JHij9pv4oWutalo+jo+n2Cxy3enxOrXWSQQ2WPTqPrXrH/BMjwp/Y/wBZo1j/wBIu9jkDn5UGP5181jsZSrUuamz6rKctr4TFctbTQ7zxdZzKrLi4WHJOQCzfpzXh/x3vbu7EMGl2mtaheW+XX92ViVvUk4PFfZmm+E7dizSKz9cMRnNY/iL4JW9+fO+eNiOQuPm+tfKW5p3Pv6eIio8h+S3jf8AZ18eeL9S1CXUlkjt7h97qshYzt2DN1I9s11dz8D7qH9mTUPDuq6K2m61ZzLNo95p4RY25VmMxHz544OM5r7c+IHwg1qwE32MW7QxtuKNbbmYZ6Ag4H415v4gk1KeWa0m8M3cojAVpEjba/fkAdq9ijmEqWkTxsXlMMQ7yPz88Ofs7+LvEAmtUvtP22yBgJJsLz0/H2r1Xwz4cvLH4aaZ4Rk0TTdUmszJ5twy5YyOxb5TnoCa9h/4Qu8t7pvsvg6aHzG+bduXjscmup8HfBW8uVW4ulNuXP8Ax726KGP/AALk5+ld7zapUVmcdHhujRlzHjfwV+CeqeHNZla+aK4s2jIMAbeVbt16Cv0C/Yy8NSad4XsP3LRq8RyD2rhfhl+z3tDTXVq0KyYG0Z3AepNfTHwj8HxeH7eOOHiIEBRjrjFeHiGp1Fbc9yneFJpbHq/gDTWNg2FG5WyTivO/2rdMuNT8GXixozOrA5Xkn5ga9r8IWkcVh8qjaxycVi/EvwRFf2bKylklHPtX0UOanBSWx8z7TmrNs/Hr9oj4MjxH4omlkf7PwQ8UucSnsTgVxNhoesReB9S8K3FjZzaXqEYSUJDy+CCGyBnPFfop8Y/2RovE1zcXlnG/nDJMY+YP+dfPniP4Ct4buWWVr7SpNx/eEbgw9wRSlKfNzUz0o4WnXXLM+K7T9ifMWJ7zUt2fkjH3WHXpjH9a+xP2Pfhx8TvCXwqvvBWk+JLqHw/qg5e5P2mdl5AiAcMqRjcx+UDljVrTvBGtWUkZguLLUo4zkNJbjOPrmvTvhrqXifw+8axxwxsp/wCWMJOP1rtw+cVqfu1Ph62OGtw3hb86SbWx5bZ/8EwL34Z3NxqXhnVtS0vVJGOV80NFMM870wVIP0r1f4PaH408FRfYtY0+1nbcNjW48se+FXCj8BXuvh201TWIIAZGaR0y+YzXceHfh6DGGuE3c5LY5/KsK2Lg5WRpCl7KJl+FLLULjTIvMheBQudrsCf0Na2uxSP4duol3MywsQB6gZrr7XwvGLH5W8tu3HUVQvtHaOKddgYMjZz9K5pavmOWVZSlofz2/GfV5NW+PesXMm7bHcSgA9Sd/NfuJ/wQ709fA/7Dmhy+TKt7dX817cBovKxEzFVw7AZBXB5OOa/IPx3+z1r3jP47+ILbQ9FudQum1GYRqqkBgWPzE9Biv08/ZY8Aat8E/g3pNrrmvaxfSaXpo863WcxRAKuRFtTjHQc5Net9aVLlkfP08nq4us4X6n6VeF7uLVYWm3QNHu+VInDKv128ZrcJr4+/4J+ftSal8WfHOq6TdafBZWMSK0MaE7l5xkkn+WK+vRyOnGPWvSy3HRxdP2i6Ox5ed5NWyzE/V629r/JkgGe9HQ/pTYxuHpUhNehseLyroN2HP45oI5/iNOzQTigLDSFA+7+lBX249qFOXx0HrUhVf8mgFEiMivS/e6cCk7/MBtpW2rJj1HWgNwfhgcUoOaAwPFBI49qm4dQ2/P6dqQLhv4j9acG3UqfepBzCqMZ3D6CmP9MUsjZPB/8Ar0jswK5xSFe4qrtj96AGHG1fxoY5OGA/OlRWVuvHpQWI3X7uPcU3cM8AnnHFSclv9mm45G1cc+lADQrHqppwGCM9+KHkZf68dKEkzy3HvQBnDdjn9KX/ADzRjPPFGf8AZX8q0MxxDEfw01Rtk/SlVs/3fwFKg796ACI8H60FPmzTgMUjHC0AKelNJ+X/AGvahZPWnUANXoNvSlJ5pM4dVx1pzx4NADwNopSNwoooAF+7RRRQAd6bGMKtDtigPkDjnNADutIF38+lARk53UjyeVG2ePSqjuHQy/HMu3wNrw6MtjIQf+AmvxT0PwuusfEaLdJ8zX8nmherfMwOPfrX7XeKbb+1/CmqxMSvmWsi8cZ+Wvx78H6HLa/Fa4jMhU2+os+M43Aue/41+d8bXVWjfzP2TwulH2WJvvZHJ/tT/DO9sLK6a1WVLGSAb1ZNx45BJ9K9M/YQ0WHQPgStvHyy3JkYerFRzXrHxN0OHxF4ft7SZYYbVoy8rsPvKOT9enfFeI/sQeL7HX08babp80jQ6fqf7vd6HcAR+VeDh6kUnTPXzChzNYhL1PpTw4rMse4fKx6V0cWmrcp82B3xXNaQ/myRQ7ivy8tXV6Vb5McSsWCg/NnlqcdGcU9dWYmv+Dre8gzj5WPzYrktc+H0CRt5ahWPXA5xXq8uneTFvf7p/hNCadbSoHaNMt7V6NCMZ6SI9pKOsT53vfhJLq91tjhOB0fbxXReGvgla6MnmSLvkU5x2FetXa2ttu2j94Ogx0rlfGHjO10iRY9v3lz/APrrWtSUY7m8K06nu2M2x8Oq0rKnyr0Ndp4VsfKvo1XbsXHNcX4Z8XQ6vuaFW+9tzXoXhy1+VGHzdMjNedS+NaFVpNQPTvDsAfTl7KTjirOr2CX8Hl/3uOapeH9RitbBRluvTPStK8kzZLJ0HXdX1nL7qS2Pk6nMqjcjz3XNIXT7mRGU7ux9a4vxP8LbPxnH5MihgTliRwK7j4u+MoNJ0XzJFb5QQzd1HavMfBvxRjd5JG7njJzXLVlGlo2erg6daa50ZFz+zDa6bM3kyExqc4C/oK6Pwj8GYdPOf7xGCR0xXoGi+Iob+GNtvEo3ZPrWxbospDY4/ugVKpp6lzxNSK5WYvhTSLP7bLBHGyvbgBif4s+ldNFp6qNwXCj1qzpOnK8gZU2sep9a07qx32uG/djPpXdRw8d2jxq1duWpmfZl8lXUdOwrA1l2fzNy4GGAA/rXSxR/ZUZdxOe+a5TxvfLYWV1Luz5cTkjHHSirCPYVOSufIvwW8FQ6T4o1nUIbcS3V9cuFwMsrA9vwJr6Mj8HppfwL1y+mZXkFrJM2R0wM4P5V81/EX4t6p+zJ4x8GtHYRXmn65PK8zE/MGVQMD8HJ/CvrbU7qx8a/s861fWO5Y7vSZpSuPu5jOciuejUhKcv5kj3qNCdL2U39qS1+Z5J/wSonfVfjRrEh/dqkC9uvzGv0Md3kO0bfm5zXwh/wSWsprjxDrt8sMXlsVQEjBG3r/OvuwDyhuZSM55Brv4XjJYZyf2m/zPn/ABMqRqZtyw2SS/BE0Z2fKfTrTnGWX602NgSvfjmnt1/l7V9Kfn8hucSH3pZOg+tL5exR3J70Hn+GgjUQdvpR0pWICj24pJFxtagrQAf9rtQTlOtDJgt2/pR39qBS0Go2D0pwTdTqbtY/xY/pUyJ9R23ZR09u1CplfU05jgLu9akaVxoC5560i/ODn+HkUjHBHXk05Ov4UDiNKs5BboKkZgOFbHejf+821G8is/070FDjJknmnZJT/apEj4+bBz+lIDszn8PagWo0licfrTnT9yPr0oc7nHahzldp4OeDQMooT9PrR1U/NTQQTzu/pTtintW2hmEQ4zTqKKkApoLZ+7x65p1IHzxVRAUrntRRRSYB3oY7jRR1NIADZm+tPdtopETZx196cRkUAICCOpP4UZpScnpijZuVsVUkA0Pzypp4AOf5U2N88becd6Uwlu5/OpAdsx1OfY1CRkc4bn8qmePeuMn/ABqMDY3Y1UdwGzRrLE0bAMJAUyegzxX5YfEj4cXHw1/akMFxF5cdxqQgcEfKCG4I+v8AWv1NWLzW+Zm+Uk4H6V8+/tvfs6QeLdCXxRpFn5mr6fMtzPjlnCkYOPbvXy/FOVvF4dVI/FDU+54HzyOAxkqVT4aqtfsz5H/aV8bR2aanYxqyMkJgG04xx0/HNeM/8E9/Ca6EviC+H3r28MEiYwVxypP6816B8fdKuNdVdSjhkkEkZ88IOjjg59+KpfATSbf4aQbtQEmntqjK0YkBAkPbPoeTX5tG8a6Z+x1qcJYGSju9j2/T3xfLtJ64Ndlo0irIWxwOhzXCWUrQ6owbG1h8vvXQ22qrEPlboM/SvQejPleXmVjsbzUoGs9rMPTPpWJqOvx2K4Vsqg6461l6j4nVLZlDKWxngciuR8S+LTb2zESbSR09a19rZaG1HC9y3448bC2snkWRt+eCrYzXgnxH+Kk15q0NlbySNdXDhFw2d2SOKsfE74gtHblo5iF3EBQeprP+GXwi1DxFLH4guIWVoT5tvn271m6kpaHsU406Kuz6M8C+D18LeF4VkKPcFFZ9vY45rstF8aWOn6FJvlX7UThfYV8o/EP9rtvh1bbL5rtWU7CqxfO2PSuW+HX7dXhv4j+Il0201Ca31DcSLW6haJ2A/ukjDfQc0vrMofCjCpl/NrJ7n3L4c8XwvNzNuCnOTxmvX9Mjj1LwcpVw8kxwB6D618SeD/idJq7KsEys+7JXo2PpXQeM/wBvPRfgvcR6VdXmqX2qAAfYNOt5LiSIn+8QCq9e5FfR5fjEo2kr+Z87mOWOUvcdme2fHj4c3eqfD7WlRF837M7ICeSQMjFfCPgT4ztZ6g8LySpJCdjxuepFfTfhH9q+T4p+Hbi4jjvbcyRsq290n709eoFfPnxh/Zp1KC3OsaDay/ao3LTQr1YHqcVy5pSdSCqU+h6mVSjh/cr9T3z4WfE9NSsrX/SPmbnYT0r2bwz4gjuI1LSBmY4ODXwr8GvG5t5bZZpWiuFO2QMCNpHBGK+oPh54sjmgG2b3Ge5rmy/E3lyzHmmDjbmgfQHhlkklC+YvHv1ravTGtuy43N9K4jwtr0MUKtuy+MsMd627vW1mj3BigxzX2nNBUk1ufAVqcvaFO+vVEzHOMHnFcN8Rbv8AtAxabFnztQkCL7gYJz+FdDdagpkkwec8/SuflRbn4g2ssmfLsIt/TjLA/wD1q4L86szrpJx1R8y/8FDr7TdG8PeHdHKhtTt9WN6u1dxt4ChXGe2Tjj2r1T4AeKovEnwfvNPhkbzptLliQA8YKEcj9K5747/s36r8dNZ1a8W3EN9ay5s2LYSVMn+nT611P7Gvwa1Dwxr1laX1uY0mkEbIWyQhPzD6Yz0rw43eMtHaWh9dWrUY5enJ6w1PeP2BvgfdfCX4e3FxfRrHNfPlQq/MQOp/UflXv8PzKT1696ihjjs4ljt1WONcKqgcKO9TRruhUfd4ya+8wmFjhqEaUT8dzXMZ43ETxNTd7DchAG6BqlPz/KeDiogCIwsnY8VMuS+SO1dR5uuwfcTrnFCPvpxNNIOBt4oCIONjZ5+lDpk80Y2j14zQHz1DUA0DHIPf2o6t746U5n3J05puMMGoFfuONNMwBpT0pMegWpkJgo8wbs/hTt/mR01gSn+FKrBvwqQjoKxLnIHaiIY/rTs5HFG1h/nrQaAwUHdimqm4t8u0UpT59xP4ZpVb1oAAoU8c8VHI/mr0xinQth2P6e1KDuXpjHP1oAYj8jhvx706U7h70b/9mnDlc+/NAGd5Y9WpcbBxup1Ga25jMKM80ZoxzRygGajTqtSYpoLH0o2Ad1oABHJwaaWw4WnIwI9aLXAFXjrihhjBzmhWyAq9z19KHQK+M4/rRygPz8xFLmhMmRfT1o5R2+lHKA1JN1ODN8y/3qRPlXa1KUVV/wBrtVMAXifHtUlRl22c/e/nUingfSp5QA9KhRN/T5amoIzRZrYCvKGhfjGO5qvqFt/aFtJC/McyFDgfeB4I/EZq+VzVZodjZVju7e/NEo3Wuo4y5XdHwJ+0l4AvPhv8TtSs7OMHT7qUTLG653q3JI+nI/CuL8Yvb3D232yNI2uCVsnfgzFOWCj2yPzr7W/a4+Hdn4k+Hl1qzxgXmjr5iNjkjPNfE3j7xDpnjaXwqsNrIuqQ393FFLIwZRawIgYx+hdpUz/uivy/O8olRrykno9fQ/YeH8+eIoU6TTctjft5y1nbyt94xKSfcdaZcaubaPcrqQxo00ef4eG7/WRsyHHpk4rn9Xu3tJvlVc4xjHSvLq2PXoWcm+ly1f8AifzA0jMFfoQK4Px/4/jtFaMsoXbkk9aq+MfEclu22FGk+b5sdq43UtKkvVkvriRvKj+Yp/Q1jGR7MKaUbmp8J/hy3xV8UfaNUWWHTrPLbBx5hPQ19PaZpFrp2iR2ltGVhCBFHoBXifw/8U/2JZx/u1hMirwDyTXrmh+MGv7GN9u1MYOO9dVOSR5WLqSbt0OH+JPwV0/4g2nl3tvGu1s7iK8o8SfsLeHZIlmgV7e9hcSwzRnBiIOQfzr6E8RzSywK67mBOcKen1rn9V0y9ewaQTYZv4S3NTLyNaVeckl2PKPBGk6r4R8QrCskd7JkAs69e3OD7V754K+AGg36m7aNWu7smeV35ZWPJ5rzqPwTqD6lDI0ZcyEfN2UZr2/wZ4auLLSIpPOTc2Aeev0r3Mni+bklsceaydlOD1Lnhr4G6R4bt3kjZhIx3Eeuav6lpcemXEYhX92RzuGee9adnbTPboPvL3NN8VIyaTu5yCDn0FfSRowtZI+XqYirKp+8Z8yfHn4BroPiSbV9IjcR3DGXaBwG5z+Gaf8AB/xnIimK8Xy5FO3n0r1fXtX+22F1bybfljYq3rivOtJ8NLrYa7hZQ27B/CvnsThYKpzxPocNjHKk4yPaPAHi55ZlVtsgkGMj+HHQ12kusMZfvKflryfwLazWksGMsuMGvQLTLRtu6+ldMakvhPGxVKKldFuxf7TfNubAkrOsNcgtta8QzyOo8mLaobuqqc/lWqsP2eAzN8u0ZX8ua+ffDvxUsx+0H4gs764VbWaLyI1LcAENuIHrzWsq3s43ZGGo+2lY9x+Fnis+LdFl1CEf6DtjeN0+dZVbdzn24z9RXo37PXhK+ufGTahdPvhtt3l7Y/lBPAGfoa+U/wDgn/4uvvDOmSaUbjz9Dub/AFDS0nJyVCmB0I7AfKR/wIetfe3wmhmsPB9qvlhFnYyAMORnNell+Hp1PZ1PK/zPns2x06SqUfOx0zRbLjYuTxlP61YEW1erdKhIMs3pxirCDCKvHpX0Oh8j6ke7fOqj+HmpiCxO7pnrSBGHZaVQQedv4UGfqHQ/7NOJxH9DUcr7WWpChBBzQVEaXyygY9KJHIpw24poXK5y3WgdmCqEGd3PfNCvlv60Dg9+adjK0C5RpCoAd3zE04/ff6U3zFYcdutODZ5wtTIkMfL746UKgKt/exzSSNtPbb7UuNx9akfUcoAbr2p2aTAz7VGHZy393tQWKyNITTGDKvy/w9aeox/Fik6btvLUE8wu/pjHIpoO3gc7v0p0Sbht4z1ocED60FBTi22DHem00BiegxQBVNNcEinDgUV0GY3GBtHXqacOlGPzopcqADzRkL16Um7k+1KeRS5QE2hh8o+9+tKMJmj5gPlpuGGc9aLLqBIi8Ujp3A70iIeDxUlGgCEncf7tOjGC3vSEbqA/lD5vx96oBqMCPm5alxuf2pWh+YY6U7bheKADfsX5utOB4phxI2PSnKMCgBaKDQDmgBP4/bFM3fJnHPen96iB2nGf0pq99AK+pWFvrGnT2t3Cs1vcIY5Eb+JSMEV8U/Gr/gmz4wPxg0zVvh/daJHo9vZTwpZzO0DozshLEhTnIUZPU4r7gk4H4cfWqM6rHrMOW2q0TLg9+RXBjcvo4qHJUR6GX5pWwVVVcPZNd9T4N1H9nrxL+z9of2PxLfWeoX187XTG2YmO3ySAgYgE9M5x3rgfEUmbiNu5Xsa+5f2tvBa+IvhJcXkMLNdadKJSw6hAMH+dfDHiiMMm7q8Z5btivguIMt+rStDax+k8O5tPGxbqP3rnP3mmLdZyoyx/HrWH480KOy8NTIo+98xx+Fb0F2q3reXIrd9uelZfjm+WbRpIm3fMpzxXy0bpn2/SyPAfiV8fj8PLqO5ZLqZIflYIOorN8Nf8FUI9bsJrPRbC4JhbYzOwBjPTGK9Q8LfCWw8ZaVOJ7eOdmYH51zgVzvjL9gyz0XWF8U+EtLsFkkTN/ZmMGOcj+LbjGSPpXq4fladznUPePP8AXP26/EV+kbvrUllDJwVMnQ/hWcPjBqniiM3Fr4m1CSVyWyly2D+Ga7n4TfsufC3xdr8lp4m01LORfnTzWbk9xXbf8O4vh7qGsTDR76bTYCTte2nYYPqPxr06WHU1sexSw8Wrxkjlfh/8XtYm8Pz2t5qmq3DRj5Sk53IT0PXt/Wuu8LfFm+8OXMPl6zfGWRSg824O1vfk1R0//gnjJoviQMPHWqLagjKiRVZh3/hz6V6J4A/YA8A6NembUbjVtakmGQby9dhHnrxnAr2sJGSXKo6ixGEptc0paGen7WHibwcjY1KSeGNgzlZd2Aa177/gqlo/hLw/N/wkayQxYQmUqG6nHT612+tfsifCaLw1LYx201vfSLjZDcSeZIewHP8AnNcT4f8A+Cbvh7xJraa74y0tbqC3hEOn6e0haLGc7nXox6da9aWHrwjzdz4/HSwa9xLXudM/x10/4heGIdasN0cN7GHQYwCrDiup/Z/sG1Dw67TKrFpSw5riviB8IovA/hsWun2yw2sbALFGeI1z0x2xXafATNl4c2Nu3K34Cvm8RzKpaRyRio0XynrGh6aLcH7o24wBW3ZFTKWHTH61zmlSsg3bj82Bn1rbhuVj2iPknrXTFK559W99SLx5r66F4G1S+mYhLWBmI9a+Hfhn4Xf466b8StStbqSDWNMnlubLcm5WAiBADDlelfS37cHjseB/gFfNu2teSRwnaMkqWG79K8r/AOCNc9r4p034tvt86RZQkIbnhkKkemCK6sNGNSpyS2PGxladGHPB2dz1z/gkhqvhr4r/AA3vHn0f7F4i0m4RpVdt0MqOpAlVem4lTnjPSvvzTv3cCqVA8vjg8D2Ffl7/AMEx9fX4car4ot7qJobzwzrjR3iKufMspcrgeu2RE47An3r9PreJZFjuLdiVkUN97cGB6Hn8K97BwioWS2PlMwrSnV55u7e5cbg8/e9akB3CoYpA3X7uefrU0f8AKus4xVTP3hTgoWlzR2oDQa0atTjluvSgGigVhpKj+7RnH3RkfXFIVO77vH86UJvXIJ444oGA3Hpx+NOwy/nSKNp6nn1pWRj3oAHRjjFNACjafvdvanxBgPm3fWkZOp/iqeoWuEP7tDuxSAFTinj5x0/OhhxzTYnEjI3svoOTmnKmE3HP4UMMHinKMp7VA0NXDDd/DTQfK5/vUK2N393rigjd/u9qCRynb97qe9K/JGPu0hIZfej86BsPlMf/ANemhmJ+X6U5MIgU/nTlxj5aBlDdyKUnijpR/kV0GYN8vf8AGjNNEhY8r8vpTh93PrQA1uD/AL3WnE0UxTl6AHfNGM9fQYpSd3f8qV+i0ipk/wBfWk1cB0ZwuM0obJPtTFPz044/2uaLALESx/GpCgamBtidvxpyPupgM3liGH3aekm6m42jFNVMNQBIQFPpmnZprjpQCAvPYUAONA4FJnK0oOaAGtnctDoGpS200tAELKzeu0dvWs/xCWhhhuFUbreUNj1BBH9a1XGVP9KiubdZoWVhlWHSgCjrWmwa5oV5YS7ZI7yJo2GeoYYr88f2hvh7d/DzxhcadIpVV+Yf3SK/RSCHyNP8tWBEZxj+Ijt+lfMv7cngL/hIr23vo8f6PEYpwOvc/wAq8PPsGq+Hut0fQ8N5g8Nik38LPiu6cWV60irtaTg4bpWfq0k16GG5irDHI6Voazpnl3MkeWjYEnntRp06pahWXzMMFODyRX5ZOLjJo/aaNTnjc1vhTpS2byrj7xHXiu4t7j+zJpFUgxSEggelYPhPQl0y6kDOsokG5cnbj2zW/caN8vmZbmrpyaZjKSvZnnnxL+BWi+JAt5FJJZXRcsJITtIz7V5rIPF3w81BYrW8TULeNvvOApVevPPWvaPFUNxDF+5k+UHJBHSvOfFmsXmpxyQx2sLMoxvYH5v1rqoYqcZaHoYfEzpx5VqiO38U+L/EFu0oibdCQcpt5x6+1eh/DfTdX8SXcdtdXywqyZbn5g3X1z+deN6CuuKZFa5aHzOPLiX5cfjXqvwTuri01tDJsZivJJ5NfQYXHT5k7I5sZjJODstD6A+HHwi0/RCt9cTSahds4/eSfNnHp6Y6fhXcXlvHdQquzaFPA9K53wVrHmWsPmMq88KK7S3ihkg3nrnp619VRqe2heT1PzvGVJqrdnmHxF8MQ3dtdB1UvKCcHqwrkvA+hyaRb+TtZMH5snjFes+J7Hz45mZVZFbHviuUvrG3tp8eY3OCFFeRjqK5uY9DC1+em0SaKzzDaW4U5Wt6wi8yf73yqOcVy+lXLCb5fug10MN81vaOq7d0nA9q56fcWI0dj5Y/4Kr+M7rSfhXaLG2RPOWjTOMhODn17Vi/8EGPFWLn4jWdxIkdxqiRyRxFeZPlYkA9q5//AILJavNZ6X4NsYjuXbPLJn0Xb/PNeKf8E4/jXeeAfjdoOmwt9nh8Ty+S0+OYeWUN9B3+ldeBklUUjxcyipx5D77/AGNfAlt4r/bC+LvhtZLiG21KxGoRrDtyHjlb7rEH1FfcnwO8XTal8NtGXUla3vFtliBZciYp8pOegPB4r5N/Yk0a38N/tn+L51nhjVtAlBuWPyH94DgfWvr74NWrv8MtF89d5kthIwxjDMS3H519Bh9r+Z8jil77j5HSGVkfbGA27mryI2xfpz7VFb26wL8vXpg1MH2LjHT3roOPZDgu2lz8uPWm7/lz+lKTtoEtxFG1cU4HcetIG3LTTx938cUFisdg67sHilzu56LjoKFXzFx7UBssR6UAIo3ODz+NSOfkNMhG0D2604cMR26/WgAG4H73yn1oCfvd278KU4znPSmq3LNQGw5nz8y/Smp+8/woY7ufmojTZ6c+lTJgDoQ3y/ypz/LFSIxZtrdu/rSuu7B9DUgNA+c5wOOKPujBFK5+bHr3pJEDbctjigTGmNV/ix+NO3YFNUKQRyee9NziTHbNAS2Hsxxtx170ix7Rw22lXl/xpSMMaAjsU8fLu/TFNcBnzSrJgfKPmal2tn7o+tdDIuORsihuZAO1Cja3vjpTdwEhoJjuEa4PzH6cU2MqwU+lSECQj0ppQHBUUFCE5br+FLtxx6/pQigAt+hpwfGKABsx7fXNSPx2zTc7vvdqd/rB6UEdSNUEnPPHaiPG9scDtTni2IaETj+tTcfMOj+br2pw5FNUbF5pQaLhvsBO2kBVv7pP0odiBTVG0bh/KncBxIUelG3B/wA802QMQD0z7VJjilcGRzDIG3inKcKM0L0246frSlQ1O5QhYHvRJ93mmyQqOfu01WbO1ccdfamBWv8AdHZySJnd5ZJA4OMfzrw747iH/hDPIkeSaSZX3k/eZjnnP0r2TxGF8lY97LJJJgtnp3H5V4/8X3todRbTY4dzrEDgt93rliffP6Vhiv4b+f5HRhv4i9T4e8d2S39rcTRn99DxIMc8cZriLG5MaMAwYIf+Bc16F4jP2C9nbbubcVYeorzvxP8A6LqJlh2lW5dMYwa/KK1HmXN1P2/L6zjFJ9jtvCWqSS3I+TCdQc9K9C03V4dRsVUrtKjBGeteGeFPGsdvcYkkYKo2kV2uneMI0ZSCevXHWvPknB2O+VG+x2c+lw3Uvls25v8Aa6Vh6z4A0+9kb5vLfdj5F4q1F4ojkKMrKd3BAHU0k8hurncku1evPGK66MVIzjGUdDHtvg5b3d0zfaHXaR0rp/C3wut7CbasshZejHtWd/bn2CdVdt27jKt1rqvD/iSOYKB95R0zXr4fRpHLiJSkro63wx4e/s6EHzmbYc59B3r0nTz9otI5PlbC5AI6j3rz/wAOa9EVG7oeCMdu9dQfFUEIWNHVVKhcDtX02FqRjG7Pl8ZRcmTeIBG+nys3yMfvV5tq995M/HVeg9a3/GPjOGNzbxuzOf4RXG3+o/a7hlwGbsfSscVW5wwdNwWpsaJeCeYFQN3U8dK3bQedOo/u+lc7or+XGkcagy9CRXX6Ja/Z4M4VnY/lXJqaVY3d2fCP/Bae3kk8QeBLdflj8meRifqnH05r5S8Fa9BompaPcRxlbrSLpSkqnqrMCePbJ719b/8ABaa1Mep+EZZJAwW3n2r3X5o8mviH4ca6moazqFvvXy7pQg3cDgcYP1rpwq0seXjFoftl8Ffh2njf4tLounsyQzeFbWbVtREg3IDKGGMdSzLgZ7bq+1LGFLaFYI1VUjUIoAwAAPTtXxf/AMEfPDFv/wAKEsNeEssl5qyCG6knJaQ7FUhDnnC54+tfasA/dD+63avpKKtE+JxUr1GSKMDjijaPQUpOBQDkVsYX0EC4PHpSKMDj1pc4NKcKB/tCgSdhMZpCm2Lr3pyjP+FNIJG2gNWSLwmfao/4x+ePWnB2xt2+31o8o/Nx97igoQ/ex/Cf5UoXa/XcvY+lN8tgV4pdrLuPb0oCIu3JztoB2DnNORsimyIXPHegJajVGB/SljznpT/L2j5uKY48s9aiW5MR7cn3XnFN81s/d/WlhIJOeDjim+cVfHFIbdhWchN2PwpZCdgpGkz8v8VBXK7d2KBidR3pCPm/hoO5D68YoYDetACxnMn40rn971/CgcNRw75HXpQBTEfln0oST5OvfipBHubP4U1kwQP7pzXQY7sR/ugdzQT8lDDcclT8tPBoJGo2fQUBWdFx8tPT71KvIX0oK5iFhtO37wPWjoBjrT32sTmkEePegOZgfnWhtwOFbFOiXEbfpRuCnB/Ki5I1g4By34U5BkL7daFXzGDdqCCrcUXAf1FIPlFOpjHL/wC71oAUjeP5UKPl/GgNupWG4ccetACj3/Cmh80FwtCpg5zQA4cUm7nFG7JNAPNBUbiSkBOfwpiREKc/LnrStzJTLucRBtvXpQVdHI+NNcisNSmkkk/c2sJZV/vv/k4rxL4k+IYfD+mXOraxI3+k27xxvnHzj7n4cn8q77xn/wAVL41mhEjTWtn+7IHG6TGSP1zXzH/wUY+IFr4di8K6Db3axh5y9yq/NlDgde2P61x4moowvI78HT56qijy3xLFKbyRguVZicH3rz3xjbFJZJPmHAxXp2olrg8/d6LjuK5XxXoiy2zM27GDxX5TWrclVn7Vg6alSieS3k48ppIWO/PzAUzTviU9nmGebbzwST+FVvFWnXOkXBaFWZWJ6iuXm1KOeSRb1RC3QNjGaxlKMkeirrVnqWi/FNYN0bXC7W+6c5resPissg+a4Xd93GeMV883FuyNutbkttPHPSqNxreo21yyld692HpVUpWZUpp6H01qvxFS+uFjhkj+XB3VqeC/iPcR6lGsjR+XyM9q+XdM8Z6jNOxaF42UDBB6ivQPD2raiyRnj7udu4cV61GV5HFNWXKfVlr8TLWwtF3Tr5nXiqOp/HW3itvLtJPtFw5+6BnafevBYZNR1iLZNMwU8EKMcfWug8MWtrog+9ls4wWyTXoxm7nlVKaT1PWtM8QXF2q3VxJ+9bqT2FaFnq3nyNs9M7q4ewvp9QXaqN5TEDdjrXZeG9FZYhw3B71rza2RjKK3Oy8G2st1ex7flVuST3FeiWdmnlgYxs5+tc74N03Cr/CzL+Qrqp7ZjAu1vu9/WuxUbQ5jya1RN2Pgv/guXo7DQ/AOobmXzI7qLaOrcrjP5V+fegXDN9l1CG3kj/s6SPz2UfuwoPOfciv0S/4L33Uul/AzwHeQhWMOqtAW7R7o3OPxxX52/D7U7rV9B1GzhjZzeIGZVXJ+XkkfTrWmHg7XOGs9bH7rf8EZ0vpvgDdfal2x/aRNaE/dMboOnvxX2hbE+Wqt/dBGK/P/AP4IP/E5fFX7PGq2EksZvdJnSNlDZZo9uFcjt0NfoFChEfXpivoaPwHxeMjaqyQ80DiiitTjEH3jSE5I/wBkU7NFBfQEOMGkyd1KTRjJoGB6U0LIf4qA2zhvXinK2G+tACBWVsseKfuDDHzetNlfBPpimwnLUASMVUYNA6fL2NJKuStNGRlqWotR8h8wdQxpJRlV9aYjkMalZd34HNK3cEMDMo+YAUi7XXv709xk0xRtQ81IWFO1lyvXoKNmTnv0oQceu3mhTlxQO1hBuz8xzSBSX5oPyux9Tihhzn0oAPlV+ppcfNkZpi/M/wCtSZoArnpUZ+dVpxb5z6YpAMf7v1roMEK3zBVpQaEUbhShcUCDOD7/AM6kJ5pkXBan7uaAI5l3CgRsRztqQjIqN4/nHFADowQOeuad/FTcbVO3iiMlhmlyoBxoPOPaihulHKgGhs8U7oKQLikZM+x9aYDnGwf/AFqbnc+O9O789KaDiTnuKAHN8/XBoBzQoAH16c0bdhx6UDQ3DBj/AFoAOO2aGOZOuM1HM4jQ92zjA9aLX2He2g2Y/NwcAcGs/wAQamujae00q7vLUsBnrxxWN8W/jZ4X+BPg+41jxVrVro9rboXYyHLkf7o5r8vP+Cgv/Be3Q73wzdeH/he19cXF1hm1N41jiQA8BerZPXoK5q+Kp0lq/kdeFwVSq/dR91fE34x6F+z78K9Q8V+JtSs7G1sY5NTlSaZVaR3BIjGcZJyMDua/Df8AaA/b71r9of4hwaZoCXVmuv6ktuJZ2PnEs2AEx91cfXNfNvxz/ae8TfFrxHdaj4m1zVNavJJCxkurgvsx0VQThQOgA4r37/gkV+zi/wAVfGt78T9cjZtF8PyG30uN1+aW8Xa5kA7BAV5/2q+ex2Oco80tEj6nKsGoVUoayP0gnUwxKPvLEqqCevAwajn0v+1bTzE57MtV7K+JVvM+7k4/PipbOeS2mO19oZ+PcV+c4ibk22fqVOm0kkcX4v8ACYvgybdrDleK8113wLGBIGX5scjFfQ2q2UepyKoXy3x1znNcZ4i8LKtw8bKrNjk+lYxfY6Oa+jPmnxD8OZCxe1doGz0A6+9YbRa1pgZfLS6CDAznc1fQOp6CLaLbJsznCkDtWNN4diuFZNqfMeCBXVTlfQiaVtDxfTdf1LY27Tzuz2BzXZeG9b1i5iUxWJj4zzmu4s/B8MT/AMPX7u2u00TwtDiP5U6dhXrYe/MefWlJHH+ENH1TUyGmk2+YcbADxXpng/4ZLDIvmyMxYZHHStzwr4XV5Ywscaqp64r0jStGjhVVWJWbHWvYowurs8qtUZh6R4aS2jjj2/dGRxXVeHtOE/8AD901aj0dWRflG4Vv+HrTLLtjCqvGB3NbU6ScjjnW9029EsgETqFwAK2LkIkH8TECnW8XkEbhjjp6USQtIo546163K+Sx48qjcrHyp/wVe/Zw1r9pj9ku50zw7EZ9a0e/j1S3hwS04VWRo1A53EOceuK/JD4QW+qfDvxp/ZurWd1pmpWFwYrm1uEMci84KkH1/ka/f6/2yyt/ErHBHt3ryf4x/su/D/42PPH4i8P6Xd6pCpe0ujCFumQ9hIPm+Qgnk9CBXm1cQ6Ts9jT6vztSW54//wAEQ/Fa/Cr4nzWd9OotNSRomYnaNpwQW/3SAP8AgdfrlbPutUbtnr3/AP1V+Ttj+zJrHwyjtf8AhGZoL5LViGhkcxSGLg4HUE5VeSe1fpd+zr4um8a/BrQL67jaK8ltUE8bsGdHUYYHHuDXvZfjKdSPLF6nzOcYWpSfNJHdA5FFNUEL/LPFIj8jO3npzXpHg27Clvm9qC+D/eoIBY0YGaDQCD604Hnj8aP880xiwNFxcy7jwcU3dtYfWjJxQq5OaBvyH+ZxyOlEcgf+Hp3pU6H1pMsAenFADEO4t+VJ947qecZG3v1qN4i7cfLzS1J1JVxMCfT3pGXL+oNCjC8H2pI12nn6UncofI2KHHmMPu02RwO26mk8424z0qQFdVRiP73pQDtP8qXzVRQNpPFNQZ5/mKAAZLnihky2RTsYpo3Fjx8tADusa+uaHVlXd6UdqTbQBUAZgeacRuTjmniPK85pVAUcV0HOCttQU4U07X+X9BSgbVoARF20LEFbPehCSTmnUAMdyCafRtyaM0AIy7h/KlFFGaACg8ijNG7igAFHU0HpTcZPagBe9BGe3TmgAen60n8WKABtxPSiQ7DTg3PXvikb5UJZsKvJY8AULUai3ojN8UeKtO8HaHcajqt5b2NjboXlnmO1YwMkn9K+EPjt/wAFIviJ+02194b/AGX9Hnea1kaO48U6taCGxjjU7S8TyYXrzlhnAOK96/bJ/ai+AvgU6f4V+KvjS1sl1hvksYJGkDjO3Mpj5UEkjkgdak8bav4D+HXwyk0jwna6THb3EISG10pVihkQ/dZin3vXB655rjxdaFKLc5WO/C4OpKaXK/uPxw/by/aZ8N/BTSJNN+JHja4+MfxqkVnuo1uXk0DSJTgBFVdocrjJXDJnHHWvhjQ/h38UP2h9Ukbw/wCG7pUumMr3HkC3hOfQ8AD2Xiv1v1v/AIJh/CvWviRqnizVdCOra1ql013J9pkLRQk/wqgwuPqDXomlfA7SPC9pHa6Zp8NjCAAI402qAPbtXwuMz2KbjSV35n6BluQuylWnZdlufBf7JH/BJuy+02N141tjq15MymSFpS0asSO3Q193/wDCLeH/AADpkGh+F9PtdK0XT1McNvBGI13HkkgdTnPJ9q6bw54d/sTUbVbeJn8qQFQPvFhz+PSuF8NSvrOkQ3MjM0kksmfwcivmcRiq9aV5/d0PqcLhKFB8tNW/M0tOtVQYYHd6nvReaW1u5mVi0efmU9vpV66hVLdeqsvf0qra6irMIydy989655a7nq8r3RNCytEmGbb3J+9VW+hWVmL5ZmGVx1IqzJEsZbywdvv0qsXkmLZXbtHUDpUrQk5vxFosFzErQr8+Pm3/ANK5ttGdE+XaWU5Ndw8CzyMzKFXGDkVk3Ghm2vCqjdG3zZHauqFNvYylUsznY9PlhUs0e7cOldF4Xinknj+XdgdBim3FosAwSw44yOta3h2KO1uVbf8Aw8+1d9O8Xc5a000dx4P0tnjVmXb83513MFisEanndjoK5bwlcK8MfJK5zmumN6JGHzLx05r6HCz93U8Gs3c1LBleRVZSOM5rotCj8kY28HkZFc1pUXnsuCwya7DTflj+b5j24r0KFnqediJNaGjGXaTPyhcdT1NNluWWLC4yOtVpbplO0446Yp8KGV25xx3rqcuhx8vUy7kbJsbcbulZeuadCdS0+927msplVjnpG5Ak/wDHc1raknkMzfebHT0rD8V6v/ZPha4utoZosHb/AHzngV5eaQTptnfQaaHal4VS1u3jVSPLbaQe5q94X8X6x4Jv1k0y+uLXafuq3yt7FTxW1est9fSSsqhpQHIHYms+50kDc+0jvmvFpc1NKUNGzepyVFy1ldHi37f3/BXTxp+z1H4b0Pw62kw+Jr15Li6mnthIkkI2hFAPGSd2eO1ew/s3f8FYNL8ZaBp//Cead/Zd3NAjTT2MTGGOTHORknB9hX5J/wDBUPxlJrP7azWsc3nR6XZQQqm77hLMx69Oorr/AAP8TZ5fBUmfOs2ZI4Yi7blnYsF64wOtfqXDuHVegnWd79THL+HcJivaO1tT9yfBP7THgH4iJbyaR4p0qb7WxSKN5RFIxBxja2DmvQBYzSjcsMhUdwua/Ezwh4307TUs4bz7VZTQ7T9rtywML8fOHHTmus8bftC/FrwCq6t4b+JmvX1nCPvG5WZE9AwOR+de7iMhSXNSdzjxPBL19jL7z9gWBU7SMN6UH5hnn+Vfk18F/wDgt98SfCN/HY+MG8P+ILRZVV55oPJn29/mjIX8SK/RX9nL9r7wd+0tpCy6LqVtHqYRWksXky4yOq5xu/AV49TA1qerR81jsixmEXPOKa8j1BSwGKXDFufSnsuW6nPvS5wPw71yeZ4m3zEB2x00MSfrThx1b8KSPn5qLlEcbBAwwWPtRjn5eO+KfsxTSBGB/ex3oDoSbQR8uM1GyYft70+E5Wm9OT+tACMqryN30py7m9PlpCOD9KeMD8amQCCTHPb6UnU8d6CRjrwOoxR/KpAbJwufQ5oDkMRxyKUnINOKYfpxQAmaQvhsUZ+b/Z6UtAEDht49KWL7v404dKANtdBzjf8AVtupse4Nz0606UfL+NOHSgAooooAKO9FH8K0ANctj5cUJu/ip1Iw3d8UADHaKRhkUhUgcnPbFPKEdsfzoHq9gkPP3v0oVsn71V9Tv7fRNPkvLy4htbaNSWeRgMCvnf40f8FPvAPwomuLXTYdR8TX0AwRbKI4A3oXbn8lNaRoykdmFy3E4i0aEHL5H0nEjM/ysM45ye1eMftEftyeAf2bLSddV1JdQ1KEf8eNlKjSgnswzxXwp+1T/wAFRviF8YdBTSdLs7Twjp8j7ma2nZriX0UsMcV8pLpNxr2qzXWoXMtxI7l2Z23b89etdVPBv7Wx9zlfA9WbUsXoux+gL/8ABb+31XVpYtJ+H00kMK5jnnvSVB98KK8S+PX/AAVV8f8Axgi1Dw1NJp+m6OwDMlihBkH90uSTx6jHSvm/U9QFnaeVF9pXnJWHC8VyOuPHb6rb+WHmDxv8pfI455Jx+NbxoQT2PtsPwtl9BqUKV2u5wf7Uni37X8UPBt4si3Cx3iGQs5k6SZ6n61+wWk2P2nRLV0XajQoy4HYgV+Kf7UU/9p2OnXEflhreUoUjBCpnBHJHPSv2Q/ZX8dQ/E39nnwjrMX3bvSrdyW6g7BnNfAcXUf3ikjwsVBUsbNRVlpp8v8zYutE2NyD65qg+lqzszZ+XgD1rtrm33xdsMBgY61mXVqwbdt3Y7mvg6lO520apzvhbS7U+LtM+0XBtbfz1EkpIHlL3PPtXkHgjw/8A2VoCwmRmWK4m2sR1BkYivYNZhEbspTeow7DsR9f/AK1c7qPh3dq11EI0jhlZZoto4AIx/MGsHJpcrOiN/bc9+ljk9RuvtMPlqvzY59qzjZNDHlR0rsP+EUW3nZvl3NkHI6Vn6ro+2OTa2FVfzrCSPUp1uhz9jfSbCjDJq9ZNsh+dQdx59qw5naxbc33Seo+9WnptytzHvXcFz0NTGWp1Sp31Lz6ZDdHb6HgCqE3h2KC6Y7ZNwPTPBrWBzb4XqetOFiWiLbm3qN3WvWw+qPLxCs7MpzaJA0S7l+Uj8VrPn8HRlP3cjYznOa0LqWRSv8W49KdY3W2Zu/b6VvonqZqD5NDa8Lw/Y7RYwxbYBXT6fH579vWuW0a42MQxxuP8Ndj4egW4K46jp7110K3NJRRw1aPKm2dT4dsVjCZzW48qwqfbmqtla+RbRs33sDildc7mU5r6qlScYanzdWV5aCxyCSb+L5jxWhZlSWz94e9Z+nWrO24ttB6CpkZbS8/efd/nVQ91anPUdytq8u252qp+bg1xnjbVI5PEvh/Q2cqdSvos7eSArgniu08SXiWto1w33EORjqa5vwL4HTxbrepeMLu4itxoqCOyiZSxkLZBx6dRXkZhU5lyLqehheWMOaR3D3X2u6kmb/loxPIxtqj4hu2stIuZg3EMbP8AXAzUaaj9q3Rxt8x5+grl/jn4yh8J/CfXbpv+XeylcY68ISa5o2SUWPZn4v8A7SvjFviH+1P4i1iSRh510EBjG7YFVRz+td4fiNFaeGrHT47r7V5cqMV8oKGxzwc15f8ABvR7z4k+MNUljMMc8zSORI+zKljjHByeK7Xx2k1na2VleWj2s1vIVZoH+Vxg/MOPpX69kdF0cLHToe/ksbUPad22eufDL4gzzW7+csc0bMQy7txCknivQ/C6RxM39j3MNu06nzLeb545R6EZz+Rr5T8GeI18J3Zk8weW75IbqR68V7x8O/iLY63IreWEVMZcLuX8R1r6bB1ozXveh7UHzLU5P9oXwRa2jTTeX/ZeosDI0S8wykd0zyPpzWD+yp+07rHwx8T7re4kt5IGG2RW6EelewftEW8OoeE4QyxTLJDvhmHBHfHNfIFxPJo/iYSBlA6Y9ea4cZSdOq7ao5sQrLuuq7n72/ssf8FKrT4keF9MXxRarb3DqsUl7GwXBwBuZT+pz+FfVHh/xVpfi2zW60rUrLUICOWhlDY+tfhR+zH8TWGh268tE3DLn5c4r2XQfixqvw21JrzTbiRYZfm2ByoGPTnrWdTIIV4e0ouz7HyWZcJ0Kr9rQ91vpbQ/X/5d23DZHXjikdcNxXwf8If+Col94aghg1mzk1S12gOZJMzL9GP+FfSPwn/bf8E/Faa1tY7i40u/umCRw3C8MT0+Yf1xXz+KynEUXrH7j4/G8O4zD+84XXkewb+MfxU0gsvIpZI2V/uqxblWUggj601327s85FeW7rdWPAemmq8hyMAuM80KTITu4FRkAxjpnPpSF/MPqM4xUtssfn5wAaAdm0e9CLljx92hPvlTz6H0qQDbkt/tUbtvFOcc7envTRHzjgmgBIwSzY9Keh2D5j3psP8ArCKfMhZfXigBCVKcdjmo9+W3fhihlwKMqD/FQAUUUE4FdBzhRRRQAUUUUAFITxj0paFUu+0detHmA0vg/rTl+YD7270ArP8AEniPT/Cejzajqd3DZ2VuNzzTNtQD0z3PtXxj+1L/AMFNmt/M03wLdNZwgnzL2WIeYe2F3dvwrSnTc9j1sryXE46fJRWnV9EfUnxR/aV8E/BiKb+39fsre4gGTbI3mTH0G0dD9a+ZvjH/AMFYbG6ja38HWLW5wc3l0ybv++eR+tfBfxK+L+oeNdYurrULyS9vLl9zSTNliT3rktR1aN7bauSyjLHPX8q9CngddT9Oy3gnCUIqeK95/ge5fFL9rTWPG80kmu+JL/UF37xG0pMSZ9FzivOW+Kei3tz99pHduSVwK8n8QzNsPlzMVwTtOOn/ANaszT7hlK7vwIHrXd7FU3qfX0aNGkuWjFJeR6r4nT7VaSeRdRrI3zI7R7mHsK5uK1acqzXTyfwthsc4qbwzrcNuR9rkby+ADjO2tiCLw5JJLma4ldm3gfdA79sVo6amro3pzipamLeIwXbHa3DFV5ZZT/Sub8R6ZCsIuGtJP3LDzEdjwp4PP4967i/1LSIWZVN0jEYwG2/yrkdfsBe/8e7xzLIeVeZhuz1zzUrDTaCtUSV4nnvxo8Kx+KfAtxDYWit5ETTRYlLtkZ6DpX2B/wAEX/j/ABeLfg3H4XuLhprrQ08po2P3Fy2wf98j9K+YbnwxMjSWsflLIoyT5xVVQ+mDzUn/AATf8XN+zr+2HNo19I1ppfiYOluz/caUcooPX7u4c9zXzPFGVudHnXQ+Rzqm1WjW6bP+vU/XxriKSFW+VdvH1+lZOp3SwxttPyk9qbb3qy2qybGIkX0+7/hWfdy43fM2OeK/J6lopt9DLDxTM6+f7dO2fm9M1Y8SO19e6beTSLmW0NrsVQqpsYnt1zvrOmla1m3LlvSqet6o+q6H5MDRx31tOtzbu/GQM7o/x4/KvNqNN3fr8jrqU9FYvXOktOGXbwOao3mkb42DKo4wK0rbX47u1Ux5G4ZbcPmB96r3GorLL0G4cc96WjemxrDmtocHrXg576XKx/6vPTvWHBp02nzGNuDu6HjNeo215GlxtZVxj0qDUfDVnrIMoTEi9COM1hUivsno0cRKOkjldLi/eMrY68c9a1n0dfszM27zAO1WI/DK2ybu6Guk0rR0vrLdt3NjmvWwCv7rOPHVF8SPL7zTZGmz8ygdvSqcMrxy8qwUnr6132ueF1M2SpQA5HvWbD4cW5mXEZLDOR2qsUnHQWFqc0NSvoFtIzLLt/dseOeleieCtNMlyu1u3cVz+naULRVjVRhe3pXoHgaw2o2VUMMYrpymPNVTZxZpUtTdjpYdIZoAp+9j8KqarH5GFx+VbMl5ttNqj2NYHiCSTzVC5wetfZ4rFQhGyPlaEJSd2Fo7FNtOnjEm3f8AM1R2v7uMbe/c1buFEUO5mXdivGnjzoeHb2MTxjFJqUEdvFtVmODzSaa4svC32KOFogZCHz0lx/F+eR+FZWratMWkWJXa4bKx4H3j0AH1rQujctdWtqWLeTAiPngqSNzA+4ZjXmVJ887p7HVHD/ZewJL9ki4Ztw7+lfM//BSv4ur4G/Zn8RMJmW71Qf2faopwzNIdpH4Ak/hX0V4q1G18M6FPd3t3b2drCN0s08gSNR7k8V+WP7W/x1vf2uv2kG0fQpmvPBOiyK0GxdsdxIn35ST1GdwHtivYyLBzxmKjG10nqGJvGKhDWUtLHFfBf4e/ZvCLTXMMcN/5omQs5V4xj1HXpmt3xp4d1TxdJMvnwwtaoQpZi3XrjI6131slvomhR3EUUh3LsG6ISKxHbIBrlPEviqL4b6zbw6grNa3n+tcjLRseTzX7n9XVKkoLZH1WFw6oYeNL5Hi7wp4T1VobqGS8kVuSBnd9K9Z+C/ieO912GO3t5I2c45HArJ+J/gSz8T2a6po8jPbSJuLqcFT71wng681zwN4ktbhb0NHG2TyCQPoK8qMnSqJva50Rb6H178WNMGs/C+8Yx7pre3OwsPmQ46CvivxM62t9H5isrtxk19p+G9R/4Tz4ZmZmMjSRENg8njnIr42+MGly6beyFhho5Gx9M8V6ebJe7Uj1I5estz239mPxB9qht4z8oxwwPevoG6k+12aFl/1ecEDrXyR+y34hxd2iNIu3cQVBr6jn1lUsVzJt9OK7sprJUGhpvcpzagIrhyQFbPUNyPwrovCXxC+xyx7ZJhJHyGDd6851fVVF5u3Mfoa6LwNpf2yFbhsqrep61FSo6k/Z09WaQSS95H2N+zl+2/4g8B3fk3lxdaxp7KP9GnlL7cd1Jzj8K+tvhX+2D4L+LFzDZx3babqkg5trkbVJ9FfofxxX5b3OuL4XtDLG8qyZCqBzuz6V13gjxBNppt5Vm23GfMdlb5lPUAdwRWeI4do4ha6S/A+czbhvC4mHtErS8j9bJI2ik2svIGenWhUKx8Yx2b1r5N/ZW/bKuILltH8V3013aOQLa6cZkgJ4w7dxX1jaypNAskcivG6hlZTlSD0Ir4fM8rq4Kp7Or9/Rn5hmGXVcJU5Kn39BScZ459abuDSgdMDn3pxZUb170Jgnd7815Z545hu4+7701TxTs5Ylvuj9KYEX+6fUUALt3njj3FL0pkfD8cClTkevNAD8bvxGaapJz7HFOHGPpTVG0Nn1zQA3NGaKK6DnCiiigAozSE/NSKNh/vY9aAHdayfFvjTR/h3okmqa5qFvptjDwZZHxlj2HqT6VevryHTreW6nkEMMCtLI7HCxqBls+wxX5W/8FDP2z7r496/D/Z9u1vo/h2V/s1usuRe5O0yN26YPtW1Ki57HuZDk9TH4hQ2j1fYvftrftsa98YfGtxa2cyW/h21m2W8CfxxqeHPck9a+ftT1uPxNAyt80zc9a5G8+IqrbXlx8sgaNmRmOVwewrjvCHi+4vNQ3XLNH5nRCea9fCxhF6n7phcHhsHSjh8MtPzOp1SzktLuRm5aMbgSetVfPEkbSPtUhSB71qajZKWWRm3+Yozz071zvia6i0ezb+LzFIUFulevTw96nkbVPdhqYeo6qt1LIo2nbxx3p+jySEKNu0ZwOKy9OnaRm8xVXceGHtXRaLYedD50kgAVhhfxrlxtRc1kZYeDepqaUixQ7du5g2Mt6VLqdr5Xl3AYbs7S3Tn6VUimZolVEZUYfMc1n6/4otre4KyF9sOCDu4bivUyvCOSuzDEV4Qb1LOqai0R3Mytyfm9K5nWdRmnlX7POkbDgFfX8aran41jurZfL27pDuPOfaqelWyyT+e0nVvut2PtXoTVOEbM8323tXZEd89406SXV6zMo2MkZG50J5B/xqDxx4Fk1nwvDq2l/udc0mUXdiYm3Ozq2duc49D+FdAmpLDJsj2pgEMVXLMfT3q7pcN9ot6sgxHYzEBkm5W3Ynrtr5rFKNW8JbHdLCwq0vZ1NT7L/wCCbX7cln+0F8PLfwz4uvbHS/iFpLfZGtJW8ubUEA4kVT1IGcgZ6Z719PXOl7pG4zzjivx6+Ifwbn8d6vDrmk6lHpOuWLZtLu1bZudDlTxyCD3zX0B+zz/wWovvA93b+GfjJ4cuIfIAt4NasAd0u3A3Sq3XPXdu/Cvy7PuGKtKTqQV4s+br06mDfLPWPRn31c6BHJIyqrbm5FZd9oUlrJHJDmGeFt6nAOSOlavgD4leHfi74WtdT8N61putafdRiVZbWdZGQHna2D94dCK157NyNudrdfpXxVbDrVTWp0UsVFnP63pmlK0d3pnnA3EaNdQFCFglI+YKT2zmsm70jDeZ5e0qM9c11Vlo3n2+sRq+5/sokRMcyFZEO0D17/QVTtbUXEaqw+ZgN2Tzn0rnpYOUY6m1DFJS9munc5F7eaORWPzZ/iA6VNZsBt+VuOtdVJo8Zk2DCsvf1qrPYR2asmM7hnmpWHfMdn1hPcxby5SV1Vf4utaWhXvkv5KkVWuNMM0XH7ts5z61ZstOaB45Ou3r710qLhsZytKNhfElmzqrY5PYVk2+nSQOW+ZR9K7H7CLqJWPyljjNZt1ojLfE52qpzVV4uo7ioyUNCvpel+Y/mfM3A7V1thNHp0XyjlwDWUtssFtu3ZOM1aSYygZZfmGR7V6GF/dw03ODE/vH5HQafdi4h+Y/lVe+n8y5+Vd2OKr6ZKbfrzxWh8szddueuK1cpTWpwygov3SqsDCQfwrTntWvItufu81NKdh746Zqtf38dlYu0jKiquSS2MdeTUSoyasTGprYxYireJo5BJtWxzLnGQH6Jn/gRFTeK/Gmk+AdAvta1/VLHTbaFWnnuLiVY0z1J5/lXzB+1d/wU/8ABP7N2h/2P4dgh8aeL7ybdKltOrQ27gHCsRkjGeR3Ir4l+JVv4+/bg8SP4u8a6jNoulxKPI0qIPsjQeik4GfXv6V7WR8M18bLmUWkZVK0qs+SlqzuP25v26dY/ba1SXwB4DsZ/wDhFYJhJdXkYKyXu0naSSBtTuB3z1qH4cfD21+Fvh3TYbeC6a4bm4lK7fNJByORxWx4U8Aaf4dgto9NW2htfs4QoiBCSO5NYvi6dhbYNzKtnA2FVZM+dznA9q/asj4fo5fTcnu0e1g8H7GXtarvJ/gbWiLb6lqypbPNHYwuJVAPytJ3GSOg/rVP9ozwomv+GnXB8yEh0BTv9e9Q+A9fit7WQLGypuwBXoni22j17wzG20sNoOdudtetCCrU5I9eVRSaPkPwt8SJ/BM82l3ksa20jEPv420eKovLsheWtyk6SN91RwPTmtn4v/Dqz1DU7zaQskg67cHNeaaZqMvgWdrectdQt03HpivlMT7SE3CWwko2sz6p/ZD8VG88JS6bNIp85yNpPK59K8c+Pnh5bPxTeQvub5yuMe5qb4E/EZdK8UWjx/u45plyucA813v7ZWixy6jpOpQ7lF5GUbHQsOev416cpe1wcb/ZHGUdWjw34F6j/wAI98QEtG+VRISpPoa+uL7WIbnRkbepyhAIr43EH9i+L7G+DKVaUKyntX0foGtef4VUrIHyCoCHgGubL6zi5QTOinJNXLnhuVvEPiNbZuYw+SR6V6ddTLoMEccP+qjAz9a4/wCFmk/2TBcXk2FzEfwrD134hl9Jvlt40uLg3IhRWPIOQARX1eX04Yai681qzmxEpyfunpPhHxFD4hvJpmkjaOzYiNgcqXPVT9B/OulsLua2lXyRhWPXrivP9Eljgiht4z5EkQ+dhwGbHJrsPBt+1xqEUPyjac7jXXh6ntEZW1v1PUNB146TbxyqCfU+9faX7Gn7Sw8QWmn+F9Wlh8xUK207HBY9QnvnoK+DrmQLJvDbscfjXYfDjxXJoWr2cySbXhcOu08g5pZvl1PGUHSmttjz80y2njMO4T33XqfqkiqVxtZT6HqDSOnz5/hFcL+zx8Wf+Fu+AFvpFVby1b7POm7PbIb8q7uTgKO1fjuIoSo1HTnuj8fxFGVKbpy3Qg5VvpTRzGBmnI3ljFN4B56N6Vz26GIKe2OnejduHHOKGcbMrTpAUAPqOfapACcCkY5Q/SmY2nd2607bl80ANJ4pueOtOoxXQc4UUUUANOFP1607qv8Aez2pGXfS5VBueQxxj5i390DqaCouzPln/gqD8e2+H3w2tvCdrNLBceJ0YzPGcbYlI4PfBwRX5b+KNYkkvfkZmhj5bPoe1e8f8FH/AI6SfEf9pbW7i3umm0/S2FjbqOFCpwePdtx49a+d7+7jeVmmy0TDO3+8TXvYOMYxP2bhfAxwuEXNvLU5DUyIY763UAr5gaNewU42qPYZxXHardSacwuFLL5bYP1rr/GELTRrdKvkyR/Lgf8APIn5vyyTXDeJ7hm09kw27ONo7ipnHU+mlUbirdD1fRdb+26Pbybi3mIG59CK5fxXdvqd43zbYxwOc4qX4ZXbXnw/jaT5mSEqG9wcVVmnjRLhvQYA96+pw8o/VFLqc05SlNRZR0eVvOWPKt2Ax0/z1rqrS1Pk7dxXkEc/eFYXhaLz7hW28Y9a6ErsGBuZs8e1eBGPtKtj1FPlpNroTadK1tDM0kbYHC4PrXM+L7iKW1mt5BGQQSST079K3PFmqDS7QfcjXHJJ71494l8SSX17MoflmwoWvsqclhqOu589iG5y5UXEtbV5Vk8x1BbAKDr+FdXo2mLfzxW8aFj1JJ6Vi+BdKaC2WS4tTJJnGfTNdtDMkvlx2e4TN97joK+ZxGKc3e56mFoRUfeNCw0aHTJ44cJJKw3FVH3ffNbsGmRmNgsSnzVIV8Zz9RWfoemNbRbmVndj87k5H4GtpblWYQIrA4Ktn0rTB4fm95m1apFaI4jWPB81veGa28uDaTvhx8sp9c/wn6VgyaHD4g+1afd29pI0ZLFbhd+QOBjIPrXperWqCxZWyWIPc8gVxGp6YJHXEZfys/eNVjMPyrkMKfJNe9q/M8zX4Iax4Oux4g8GeIr3w3qVu/7n7LcPESwPYqe/pXvv7O3/AAV8+IH7NF1Nofxk0u68aWtxtaC+idY7i2XuRgfvP+BMOleYzPcrcRRxvtCtlIn+vr3/ABrT1G7svEU8NrrGmrMI4yEW4AKk9znvXyeMyLD4hNzWp52MymlN3pe6/Lb7j9Mv2bv2xvBP7UOmjVvhz4iWTUrWLzWt54vLuLQnghlPDdwdpNenWkkl/HJcSK3mM2JztC/vP4jjsD149a/E+x+D8ejXVxrXg3VtR8J6/auXhksbuSFR65IOR9BxXsn7PX/BT34vfs96paWfxHt5vGHgvfi71FYPMvIU6ZSQYBI9ZMnivhM04VxNJKVDWNzxauHq0Xasrvuj9TkjHmBiqtt4PtVW5iW4P7zlfpXnf7P/AO2D8O/2prQt4J1+PUrqNBLPYSIYrmEHuUYAsPdcivTE24YZy3cHtXz0qUqb5ZqxVOtezbuUW09XPy/Nx37VGmnMDtZvvH8KvTQeX7c9hTZImVV+9tY9qmdNM7Y1EgtYzAu1m34PHPSpmhaSNsYPPemxw4uNqY56lqsW0fkyjkbM8iqjTIqS00GuilApX26U2GFYn/h+mOlTXDABvm2qegI5NZ97ILeNizcnkV0fDojmeisaDziFvvbdw6Yps3iCO28wl4oVjXc7O4CqPqa+d/2rv28/B/7MGjXkOo6rHd+Ikj/0fSoSXmZyPl3gcKvc5IOK+APHXxf+M37X1zBqHiHUtS8O+E5pfKjt7ItbxFT1+VeW47tkV7WW5JiMc/3SsurOSrJKShBOTfbb5vofZ/7Qf/BYnwD8NZL3R/DS33izxFbytbiKFDHbpIMjlzzgH0Br5E8e+P8A4zftd6nLPrnia50TRY/mi0+GcwjYevypgN/wKpfh58KdF8EW98h0VTdWNxtjvFUySEKTnLHIBOK6SLxFH4lZGt9Nv/tkcgPmKVClR2Jz+lfo+W8H0MOlOpaTO7D5Q6i5sQ9Oy/zK/h/4P6J8K7uz+z29ms0sZ33TqXkkwOTyOOeetbV5rc1rZTQr5F59rwFTozDtk4oj8OzPdQ3Wo3k7RgPiDduVR6Enn8jTfB8EL64yqdsau2zaAV9sk88V95QorDWjCNmz26FGhCPLBW9B/hvTYR4ijjuCZbjyz+7GSsZ/risL4vQTRw7gyC3hAB2DHzduK3PD8iH4gTKszfNGSeeAc9BR8X9HZ7e4WORZMjcF4wCKqrzPDzXYq/vI5b4YieaCVZGUKwMijgk9v6V6T4Q8VQQXSxyhmt5sQuMZ2E8frXjfgLUpLLV42uSIzkAlMY/GvSfA+uKbz7IzQzeZJxtX74B4zXDldboxytujnf2jvBtvpt5Kz26Kvl+ajoeQOw/z6187a7o32+wLrGG8v7xPWvrP9onw/JeaJDLJH+7aA5YH06CvmqW2EcTJtdMnaG/vCsM8w/LUT7kOSlo0cH4e1R9C1MRnKlWyvevofxHcyfFL4DyNbsJLjS3jkyeSBjBH614F420eJZPNj3+ao7GvTv2NvHqXms3mj30iqt5EVKnoSK8XAYjlq/V57SNadKNuZbnl+olmtzJ3jcH64NeyfCu6/tbS7ZMMcyAsAegryv4iaM3hbxpqtgysoguHReeNuSV/TFei/szSreXUceS3IUc9TmunDRjHEqHnY57SV0e2fFDUj4J8HQxjdtmxvC8tEP69a8w0O0j1nxjJeI3mW+norKSeC7DqffpWt8avGGfF15BIx8u0JSPuBsHQ+/Fcn4XvpLLSmlLGJrwmUgHG/k4/IYr63MqkZWpraJhRk3KzZ0t/4rbRblY3upMtyDzg+1ev/C7Wv7WSzhXP2m5XJHZR65r5ruPEaxztcagWaGEfIDXvH7PniK3uvBN1r6hl8mF0iDDo/QYFefl+J9piOSJ18l17x6brOsgX6w2zfu4eC3qfWt/wvfMl5HjP97d65ryfw1rsl2rbv300pxgGvRPDk/l2SRMx87oQvWvrqdnKzMYy1sfXH7Gvxjj+HvjKOF5JJLXUNsMq5yFJPX8K+4jyePm7fWvyr+H2rSWCwycq2/7y9sV+lnwa8Yx+Ofhho2oeb5kxgVJ8ddwGCT9SK/N+M8AoVI4iK3ep8BxZg1GSxC3Z0gPmN/umpAVAyVppHPy4FA7c9a+H3bZ8Va2wF8Zx/KlD5RueooJ2+pzxSkbD1qZARhs8H7tO3YXNDtuX600cH3qQCiignAroOcKKKKAEYkdP1rzn9rL4i/8ACrP2evFGsrL5My2hgtj/ANNHIQY9+c/hXozH88cCvj3/AILB/FKLw78JND8OxyxtNqF39onQN8wVAQM/XcDWtGPNNI9DKcO6+Mp0+l9fQ/MT4i+IptS1u9uLlnlmmYvISPvOSSTmsDTdabWrfay5uI+q47U7xrcSrqMjqD5MnJPpXLy6qNC1OO5RvvfKw7EH/CvX1i0j96p04xioR6I2Nd1KO3gkVh5kjfKQf4QRg15vfySafcXIvNzDhbbbySpzyfyrv9cjhl02acSf6xDj/arznxHq81lpxuoR5rW/7sg/3D3/ADArapFSjdGVSpaSR1Xwd1Jh4L2sxZFaRcLz/EetPZPOnkUqzBj2rM+EE62/hyXdIFkkldXw3HPNbGij7ZcSDO2ENnfXVh63+y8tzWydVM6Tw7pK2tnA6p95TkVcRPKVpmJVVPSjTvNlPl7WjtYyMMwwWrN8b+KP7LsmijCsoViTnvXZlFFTlzyOjH1FCPLE86+J3jaa5m8lZNy85GO9cdoCtqGrRs0it82DisvxX4qbUrg4X/VnGRXXfCDwtJqN4kzoyj7xPatMzxvtJOEDw8PFyku53/hmxk1IR+XuKqeT0H412thcaPo6IuVe4Y4kI7YHbH/6q4nxL4nTw/ara2uAxBLMPWs/wnDcapqHmSMwTr/jXiXu0j6GnJRVj2DQrddQtrhomby+do44+tLdtBZWbS53SKMA5xn0qt4GiS3tOMSfMfvHoPar2q2e6wklOEIG5B64Ir7XA4aKw/MeTiKknMy7y6kNupkXazrlST61izWqys2PmO4h8Vc1nVl1K+tVmUK+Np7ewqsLiOxuJcKG+Ynr1rzsRJTlqXCStocpqVssMiSY+ZGxuY9OauxWQ1/T3Xas1wv3M8YB9D+VWPEdv50rMq/u3GcDsao6RfLp90h3bgo78d68qCUKrhLY2Ukznr25uNJnZbdlhZkEZSUkDdxnnvW3pnjHzfCn9k6r5CrctsdZYspICcemPxrf17wvZ+ONECo22TqSvXNeea/Yap4Nka1e3+3WQG0q6ncVPBwRzWbpypNtao1lKNrMfqXwa8RfDTX7XxF8LdSuNH1rlHFlckFl64znH/AScV9vfsJ/8FOdL8f6Xa+D/idfR+H/AIh28/2U/aovJj1HspB+6HPfoCTxXxl4A8XW+kGX+z3kkWRgZLZ3+deD8y9/bFW/HvwT0H4weGVvbeSSHxGuTbXCS7TEQc/OD/8AWrwc0yOhjoc1NWkeJjMrh/EofF1R+xhZpo93r834Usgd41G3dx1HavhP/gmV/wAFDtW8ba5L8NfijdWdjrWnxKukX037g3qp8rRnPylgBkEdea+7QyOD+84x8v0r8xxGX1MNN06h5FGs5e6DxRwLvYnco9etQpOo8xjuXdyM9qS5fEXLce9Y2o6uyu+GUBffpXNzdDrjqixq2stGGYyKqxLnJOAB6mvjH9tj/gpra+CdLXw/8MdQt/Eni+aVluJoYvtEFkg4OCPlL5+uBmuA/wCCg/8AwUg1KHxbq3wz+H8Vrd+bbmz1XV48yMjyZDxRgcAhTgnnk9sV418KPglpPgnwra6p9sa4W+iEVw/llmhOM9unfrX2vDPDFTFzVXEaR6HNzTxE/Z0NlpJ9vTzMvw18EL34iw33ivxtqE9/4u1ENdpJdOGiwfug9t3ovQdK6xdT14aDo2n/ANpfvHmIltrRQzhAcZIIwv6UXvgjQ9Q0I2sLzSQk/NdGYhRg/dUf15qPQvL8ITtBpsBWEfeLEszn3Jr9cp4CjhaSUVbQ9vCYenRjyW/4PmX7JZdG3rNqV3dTNKxaJ32oSc4JC4z79q7nwNayRaRJJcRrBubcqqBz/nFee6DZTa14gRpONzZH+zXrGnsLOxAfHIwDW+X0nUrOT2R1VKlo26mT46vpLPw3JtkjG1Dj15qj8JAZNM86RlJ356cmj4j3v2jRZF+/jsBVfwHrX2HTbRWX5JCVHY5rvk3UxKctLGStCNupNeXY0vxlDKqxx+YCAcYzzW14+t7eVGO0cAb1DHkEVieI5ll1a1G4+WhOT1x0xWrrUqyW3y9WUYz/ABe9EY8vPGT3JnJO3KeP6vYf2ZdM0YdAzDAz0q58OvFktj4gV5H+bdhc9jnmtTxhpZlhZozy5+YelcLYzyWOoQ7VzgkknvXzdafsKl1tc2s3E+ofGemf8Jr8H5LiNfOktYy2Aecd+B+NfJWq28mnXjQyfN83Qnkda+qv2d9eXX/CstlM+PtCtCQOuCCDXzt8aNLfw54juYWjaGSORlPGc4NexmEPrGGjVXRGF7bnC39h9ukkTyVbcOo5YVy2m31x8MvGNvexhohu5b2rtNMkVnXcfmJzuNc/8T9M/tGy3rmRs8EV8jXp2Smt1r9x1U5aXR1n7TGl/bdS0zxLbI32PW7aN3cfdMoGD+PFTfst6zHZ+NIYX+5JIuzPY5qx4I1aP4lfsl3unyLu1LwzP58QH3igYbuPQBjXK/BG8bT/AB1p+fm23Cjp1yRXoqzqwxEftW+/qY8ybZ2XxJvZ77x1qMZbMl1eMVGeg3Et+ma14Xt49OWKSNWEaFQf7orjtX1u5vvi5qlrLGu3SZ54FkH8eW6k+2KdqHiPyAwjlU7Qd+T6V24rFWcnIwp0/euYvjO7k1TUrPR7GTzJbiUtJ3wor6Hi1GL4f/CbR/DNu23VboLcSxY+Y55A9QMYryH9jfwMvxH+J+o6xqG9bGxRtr4wvXPX8q9JW4h1PxtqGvXR2ztIyW6n7qxj5V/SunI6L9nLFy+1oi3N1J8stEdl4QcaArSTNlmHGOoFejeF5pI9Fm1C4bEcakoScbvSvF9E1GbXtbZbXMsK43EDIB9K9C+IPiZNC8KQ6fHMouJtqCPPzc+1fVYeSlFyey/EUvd0R618Jdak1DwubhmYfviuMZr7i/YC+IDagmoaLNMWUxCeFT2wcHH518K/DFv7L+HEMYTDB8sT3NfRX7F3xB/4Rz4q6XJIyrHM3kMT0IcY/niuLPsL9Yy9q2tro8bPMGq+El3WqPvjG0BaQL/9alklVzuXlRyCO4pN4HfpX4k9G0z8ls02mIzbU9+lBk2t/e4pwbNBPFLfUCHOPzoB2g9etDnH8JoX+EUSAdmm5yeRxTiMrioyrAHd92tjnHM+Hz8uPSgkjkfN7U1WIbJ5oGHP90+1PoA8fMyj+I8CvyQ/4KWfFKT4hftE+JY1LC102drOH5sj5BtJH121+rXjbxFD4J8Gaxq852pptnJcdepUZr8Mfi74nk17xrqNxNK0jXEzSEHnljkn9a6sItbn3HBOD9pWnXf2Tzm41GSdZLdvmZSeGPWuN1iMTW7wySECQ5jI7ewrovFkn2a8a4i/5YjLYrJv5ob+ySaNFmgYYdehDDvXfpLRn6tJpLQh0fUP7U8IzW+V+0W8bR+/HSvP/BevfbVmWZtoVtuD261t2dy2h+JlkWRkhmbYyY45HFcr4kto/Cvj9Zkfba3244xwrdcf/XqqdS0fZT3OHEe7NTOr+F7w6dpOp26hmaG5YLjqwwCD+Veh+CNPj07SZdSvmENuuTsbgtXl3hTWF0rW7iVV3KyCRu2RxWT8cvi7dX+nxwQtIkO08A4yKyVZQgzq9olH2x6XoX7TFv4t8ZCxjsWS0R9isrcjFVvi7r8MdpdMrBdwJUE8815b+zJbldP1C+yNxIGWGT1NTfFTXGvr3y++SDz1r28pxT+rykzkxFbmipnP6JY/2rebY23PM3A9K970aOPwd4Uh+VWkCAYHHavMPg7Zi31xppo1ZYo+APU133il/wDiUNIzeXhegrile7bHhL8vMzAvLyTWNRO1jHt+YjPWu68L4lgXKlFjXqOprgPA0S6jfttO8ofmPtXrmkaUtvYqF2+ZIQCy/WlThzVEjsjLS51HgR1gsWyecZBYdRWnqzeTYFWXcrLnGOMVnw6Y0FpHHv3MRuBBPNWbiRrywMIYrIoxnrmvvKelBR8jB6u5yusQpJf28m0RhAMcdKmEUcMzMrRt5hOAe341Yu4d/kR7mZuhJHoax7nUY4ZRIsewZ24A4yK+fqRs2y5pW0IoxJPfzBWVdpJFZl5cmWPc8ancxXhelahAkzJt+8eqjk5qq8C2snlqrlc55PeuaVP3jLVsy7HXJNHMWGUrG/8AexXX219Z+M7MCRo0Zl2jLZI61xWq+H5hZNI21SzdAeneszT5LrTp0YyMqq/Hv71dHEuD5ZK6FUitPeLfjX4QSW10lxYs0ciMSHVcCsTSPGN1oevwfaP3N9ZAlkcFYdQVSTjPZxyBwc8V6Lo3jqaSDbMWcgAfMOKseINKs/GOnNJ9njX5dpcqCcjpRWw8P4lN2Li79bnG/HPRbX4+6ZZXVpNDot9pERnhmJ24Jx8uRz24r62/4Jqf8FF7X4o6Npfw18XSG38a6NAbeO6ll+TVEjGARuOfM29RznBNfCXirS7z4bamrW7RrBeAIWdQQjA56e/9K4rxZY3niDWZ9fs4fs11YlW+0RNsMZBADZGMHNfH8QYGli12kfO586OFh9be+1u5+8GpeKtPtCsM+pWKSyD5Y3nVWP0Gea+Of+Cqn7YQ+BXws/4RfRbiKfxL4uRrc+VN81hBwWcgc5YEBf8AezX5iXCyatrkEd9ruovqV4C0cjyPyQcZ69eleh+A9G1PxRbXVxruzVdQ8Ozw+RfSANPLFg5jbP3htHUnjaAOtfN5fw2lXjKrLS6PlI8Re0tShHlvpfsdJ8AfAt/oo0rxE1k2rW94T57q2ZI25BJ4655r0SKySctDZyanZwxuVkhlk+Vifw6cVoeENJ0bX9ItGttGaxuNQlOyRZSoJUDOQOAT2rY1i3sfB9vCt7pO7zsqZ926TcPU1+5YOhDC0o27H3mDw6o04xXU5/UVK23+sWOKPhFByOKdpujTajp0kizM+RnCjJqa+l0/VbNmt12uxwmRhQa1NF06S102Tc3kyRxk71OAR+FebWlLEVNdjvj7tibwRozWl9CzK3yDJyfu/Wu2lSM2i7ym5Tgljtx9PWuI8KapdWcrNI63LSoRH23fWuitL66vrGP7VtJUnKY4PpXv4KEYIUtXqil45ulg0+3aF1eZnw+8fw/41DpNyptYHfhY9x2nuaxPFOoyS3+FXG5sBOwrR0WDytODlehwc9q86Va1bQqME9WixNG011GysVZFwD6VqTD7RE3zbmxj5frWYlwWmy7bivHTg1bWGTyFdlX1BDc1vGd73M6lk9EYviGFUhdcduM15e8bHV2z8qlsAk8DmvVtXIktm4X5QcZNeT6nMq6j825mUkgZ4rws0hy6lR5krHqXwQ8SNpOqxqrfKsoBIOK3v2zfBMOoW9hrlvs2XkZSXj7knXr715T8P9Ua31e3bcV/eAlQepzX0pdeGl+Jnw3vtFKq011Dvty/8Dj7v59Pxr2Mln7bDypMzqU7as+K9NnXz5IQ24xHb+NQ6vp73NmYyyj5iwbt9Kr+INGuvCPxHvdOuNsdzazmKRQeAR1rrLjRVuoIxtWO4mwVbOQRXzeIwt5umujCFaxxf7K2sNpH7Q7aDcMy2evW8tuQT8mXQqMj61qWvhi4+HvxNbT7kOJLe4U7sYwN3Fcn44tJvh98RtH1tVEb2N/C5dTj5dwyK+gv2kNEXxpqHh7xtpqqbTUo1huCF5Dqep/A/pV4ClJ0pUusXdehz0anvuLPN/Hyw+H/AIjeJvmKzT3ssp4xjcxI/nXD3199vEkcbMJLkiJAD3rqP2i76GP4qatCq7WkEblx3+QGo/gD4Ebxl45sWZVa2t5QW3fn+lViaXtMR9Xp6u4oy5bpH0J8NfDlv8HfgHcSbjJJe+WoGNuOMmvMb3xM/iHW10+0Vg08gDMp4ArtP2sfiP8AYdPsdDsmZZQTtCgBQP8AIrP+CXw88iCG+eMNcHLSSHv7V9RXknyYKj03L5JKzPSfhdoK+GNOWFfL4GWcjn8a8/fxNJ44/aAhjXcbW3lCjJyGIOPyrqviP4r/AOED8HTzrujk2EDPfg1zX7FvhZ/EXjSLUJlBBZp5C/JHetcTUUZ08JT6vU0cHa7Pqe+1T/hGvCEcLfNJJwq57etdv8JNUmtE06WNgsrISo9CCD/SvLdS1FPEPjBxH80NuAqgjiu18M61Jb65YKvyIsmwenzcdK+iqQ5ocnyOesrwsfp/8FPEx8WfC3R75mzJJbhHBOfmX5T/ACrqmcMfujNeKfsOeI/7R8AX2mSSb5tPuN4B6FW/+uDXta4dfujjivwfOML7DGVKfmz8hzKg6OJnTfRjd+P4R9aaW3NjjinOuO30xTUGUryThHYpOmG96N30/OkY7f8AdoAdTHBDf7PcU0Zdfvc9h60oBjVl6k+tdBzjQdy/LzQQwH92nQjBH0pzjP54zVWs7AvM+ZP+CqnxZn+HH7PlrZ29wYZteujCwHV4gp3D/wAeFfkl8QL1Gvm3Kx3dWXrniv0A/wCC0Pi9tS8SeH9CEn/IMsjdsg7NIzA5/BBX50+Irx5VLb2ZmO0Db1H1r08NT9y5+wcG4f2eDUmtZamHetG0U0e7dGen96uS0++XS9TaCVj9mmHKt6it3U5Gg+aN1R1OWRj/AC9awdZt45YfOVct374qt1y9T62ra9kY3igG2nKll2ucxfzHNZHxHsG8S+FFmjH+kQsHUjqp7/nWy6rr2mzWsiBbqNS8TE9SOg/GsbSL03KyWzfu2B+ZD/Cw/wAmlKV/eMK1NOPJL5HNeAPE7ahextM43eU0Lj6Z/wAKxPifcfKxY5KnCnsPaob/AH+CvissYjK2N5ICpPRS3UfzqP4nWzSX8Nvubby7Yrz6l2mjz1XccPKk90z0H4Sf8U98IIbhhiS8LEn6EgVzepqdT8Q7izMWICmuuvo10v4aaPBErn/Rk+Xb6qCT+dRfDjwTJqupRTTRN5e/5dwr1sPJ+x5UbfV3JRiux2Xw58GtpNpuZcySAFmJ7VF8SdQ+yafPHu24+4prsrxY/D+miSRtvAxk4FeQeP8AxT/bWptDFumVjjB/oa6JS0u9zsklGNkb3wgEo02TyVDNcvt6dRXt+g3EfnRQrGyrCBn0NeYfBLQ2tdE3yIFaMlgCelemaIvnTltrMP48d67MvheqmOnpDU6y7mVIULccYAFZVxqMCQlo5X3LwvPQ1sz24msom8stlcKpHSse40Q7d6jYyj5lC55r7GUvc0Ih2KzahGG3SRSSb+B8vQjvWFrcq/ZWMMccbKcYYd60pTN5rKHxsBbH+elZdzaSXMbBmYDJwcZyK8fExaV2DkralM3hCBVkVZGO7itiNLO+CtPlmZc4Bxg1y96dkzL/AKvb8ucdB61raHcZgk3/ADMvQ46iuPDx5pe8KcrbEU8NvcwtDuXcrZUld3T1rmvEG4OsaqSytyR2710kv+iMJvLVvmzjB4FGsaPJdQmeG3jbzFD8A5/nV1KN3yxMJc1uY5i41IJCmxgyxpnIPU1QbX7jT4zcebIFxkgEjH5VPqmmm2fy9mEB647+mK5jWbqa7MkbK6RcAYB559v6151ZyjubUrSjys574g6nqGs219M00k3kopRZGyoO7H9a2vEEK3/wJmuNJmjkSzmjfWIUfDREYBkZP7m7GG6ZxWNdaVJeC63eYq4/iPB9K43xJqms/DWeTWtDZ4JprYQ3CTKJbe8jONySI2VYHrjscHtXiYqVvektGfO8V5XPEYXmpPWGv/DnNQ6DJ/bMipdXn9nzQlvOMpM0L542nsPpxXeeFfHi6LcTLNqFxb272rwkhstM2PkHvlgM14ncfFvVL7VDF/Ykcc83zYikYR/gM9PbNeufCH4U6trPj21l1KL7dYRojlGTy4l3gfifzrHL6MqtVKmrq6PzvKctq4mukum59RfDzX/sHwfhknmjFytms4AkGQ+SemeuMVu+O/GSeIPDmnSWe2SZx5kg28jj36VDpeh6HoVhIBAs8aoI/JAMuxgOgxzjkcHpWjpur6bqI8tbeOONQACIwPlH4V+nVJe4o9bWP1zD07Q97oc9E0d5pMiw27LJMvcY2N1JzVrTLbUDYtHI+7zE27T0rpLtrOGPcqoF4IKj/PaoxdW9yCsL7eCp46en9ax9lUirRSR2R5U7mXoul+S0Sj5GjHTPp1rqrC2Z7f5mYL6f54rGhtCblSWXbyCffNahu208LGrtgkcH+KuzDUZR3MZ1knY5zxTaLDLlVPs+KZYT+Rp2GmyzdMnitHXJ2nULtyhHK+lZ1vDG0CqY13ZyBnoK4alJKrdmvMnHRlmwmVJfv5z8xxWhFcRtbsTI25QOM4xVC2hjRj8ihxwMNjNW5bWH7NJ95XzxgZG2uiFOLRyuq0zN1W4DxnG3aB3HJryrWlZtSk+6qlyBXpurALAzZb+6MCvNdbi8i/brjeefWvFzanoaqWqaKnh67e11LDS7WU/Lg9Bmvpf4feM5tF8GzapJJujtgp3mvlib9xdLIemSc5/nX0N8ITH4y+CPiSxU+ZJb23moFPI2j+VPhio413F9mPELRHk37Yei2994u0/xhpkedP1uAee8f8FwnDZ9MjafxqPwgq67pMbeX+8Vc/LycVH8KPFUfxB8I+JvA2pFGuVeSXTc/wCsEijcFH1IAqh8Mr+402R4ZFaNlHlsvoRXfKEatb2kFu9fU5eZR90wf2ifBcl54I1CZY2LW8RdfbHNei/sU/EiXxt8MItPuGinthJxHKu4L249K2da8OW/jPw/dWsjZW5iaLHqSMZryz9iOyu/APi/VtBu0aOSwutnlvxgHBH86zpYf2GPpzW0k0znq+7W5o9Tz/4+eIm1v49eJRD8qreNaxqvRdhKf0r3b4C2tv8AD34arf3G2GYgyO7d6+fLnTv7W/af8URSL+5tdYuZXP8ACMSnr2r0fW/EN54suF0uxYf2ZCBG+w8KOprz8LV9nXqYmW92kRg71KlzU8JQXXxZ8e3GoXzSMm4/Z933Y1zXvVtqFtoGlrAg2RwoC7D6c4rjfhh4XtfDujecoXlAzZ/gHp6Vy/xC+IbTfatl0sUMIOWB+9XvYGKw9J16vxPU9KUtbHO/tFfFN/F+q22k2crLZ/eYgYZj05r6F/Z70Bfh58ElvpF8u6vEPlYOWweM/wA6+Tfhf4euPin8So1SNplEiqMc8Zr7I8U3MGkR2+j2u3ybFBGOepHX9azySUsTVnjJbbIJz05Ub/gL9wdzeY7Sclj611i3rLprShtskfzg/wB09q4fw3qbC2h27t8fBx0/GtjxLrUmk6FuO3dIygD1zX2EZK1zCN9mfaX7CnxHntvGejq0xFvq0axTL/fbBUfrX2wzbfoPavzN/Z28STeHbfwvfJuWSKZZc+mHziv0wguFuLWGRTlZYw6n1Br8l4zw6hiY1Y7SX5H57xZQcK8an8yBm3r8v8qGU+lOO1h1x9KTOOMtzXxbPkhpU4z3+lATIxTto/vN+dI5AXG5s1IEIXmnSLuLe1NxuWkVmORXTZnOPjGW3U8sFGSflX5iKSNcKK5f43+Lk8AfBvxPrTf8w7TLiUe52MF/XFO95GlGnzzUVu2flj+3x8YF+MH7Q3iC+XatvKgtoyDnAUY/nmvkjW9S+y3Kx5YrCxzkc8V6N8Q9Uke+aZeZHkLnB7sSa878XIAu6Rj5cw+Rx7161O9rH75gcL9Xw9OHZGJerDraSyMcMCcZrlhPJp/3maaPGNuPmH/6q05kktp2G7cmeT6iqeqWD3Nqirjafulu3+FUo3VzopzV2pGLrETWN9HdKTtX5ty9/rWH4lTEMeq2vzZIjkjHfvW5e3qvayWr5XsprnbDVV0jUnhuOEmyDnnB9axlvfvuUvfV5dDm/ilaf8JD4Se8jX/SbdxNGB2K81ha/rsfifSbPVEjKGeLGD2I4/pXR+JI5fDlyyyfNayNgH61yrad/Zfh67t1+aOOVmTnoGA/wNcda0aljycVRbbmvn6nsXh3xIv9j6abuHdEttHtIP3flH510I+LWl6DEsNrD9qmxxgjaprzzw9pcnizwjpflSFVFsm455XCgGtfRfCUfh0NN8txJyeRwtddGrLk0PajJKEZrsafibxXfeJQvnMtuvJUdRXG6enmar8rfvC+AR/n1q14p1vpu6ZI4qx8IbFfEXjO3h2/u1fzXJHG0dq29o5NXMqmrVj2jwppA0bw/bxsSJGG8gdR7V1nhaPMwXOFYnHPesYRSFyqDaF6tnk10PhCJ3njXHGOMfr+tfQ5bHmkrDnGx10MAltlXcdyY4pk0KiHdtxvGD3P4VL5SqV5ZX4BwOBUMkHlRfPIrfMNpIr7GEFGHvHK5tS9057XbdYJ/k3KrLhvl4J9zWJdSNBEqgqyfTp9K6jVmMRkXCsqjJ981z99MsVygb7u3gjtXkYnkTujTmk47GA8ZkcrIrFTlQwXt1qTT0a2tpApZw/QY6Gp75dgTnhsYA9KdaRI+5Q3MgwAO9eTGSvZC9m0TR3TfYwvl7gUIx61paJ5Zs0ibeohPy5HOD2H0OazfIaF1Q/LtIGPepL7U20+MyM5zDg7R0FenSgk7sjmbVibxN4LhubfzIf3u4/LnsfesFNKtZbYRtFt2na3HBFdJpfjpLKVmaOOSK4A3gnp7ik1bRI7izjubaQ+S3zjJ7H1FZVqUKkrR+ZMOZKxxmteALLUR+8i2soJBU9sGvH/AI3aRDZfCybzJkabGI44+w//AFV754kk8vTFma3l/dEqTG4+ZSOM/rXz/wDF240+PwffNBDcLc+U2VJBCtzmvLzfCwjSaS6HHXc5Up3elmfOcC+Tf2si7mXG0HuBmvt34OGBvC3+kz2625ih+Yt8w45r4msrpre8USw7lxuz9cV9kfCi0tNX8PQ2ZtF2yRxfvsDOFXnnPf6V5fDb9+T9D4/hON6s16fqdrYa7aaZcSLZ3UKwfaC3zSDa3yqMZx7Z/Gu00m0h1BxtMPzdWRs4ryWK20dNDu186ZpLeZ1WB36ckZHFZ2hfEaXwbqCbZC8Uy8B2PSvovrns6qlU2Z91q04o9yufD8dwG6Lu4A9RVGPQH09ZGZNwxxgGofh/8T9P8SzR7gImYYBHQ135MN9aKGK8DIwOtfQ05wqrmixQWuqOIjga3mX737wc/L0rQUecyyLu28gZ9sV0B0pHhb5UAYcDHPFZ9/prDnaq7jgbO1ay5lqi1Rjuzl9RkSYeZ8y/Ljb7d6LWzjktVYtt75z2qxqGlmWZiOncA4plpbiG22bd3PGa8+NpT1HP3VcW3s9yN/Cy8A+9Xkt2hgw21wCM1HaXCyoQdo3YH0PNX4Y1jj7DcMHjINdFmtDB2krnO6xF5Nu6/NtJzwOK808Zx/Z38xt3zt0x0r1rUbNpmkWPlV9TiuJ8X2D3CuvlqDH8wJ7iuDMKN4FRdrHmd1fGJWTBYEZ6V7V+xBrkc3iDUNLmbbHeR+USfQgg/wA68a1e58m7dsKdoORiup/Z38Uy6D8QbWQxqVbjjsSRXz2VVlTxkZPa9jqqRcoaHl/xD1yb4C/tY6lNbEf8S7VC4Dj7y5z/ACNe/eOPCNnpEum+JNJbztL1oebtU7vszEZKn868n/4KR+DWi+Mi61GF8rWLGGcBRjDAbD+q1pfsO/tE2eiWl94b8Qwte6TfAEb/AJjbsOAVzXuYStGhmE8LU2lqn+J5MrrSW56ckStaR3Ub7GQD5W/iH0rj9UmT4fftDarr3y/ZtR0RdUkXsrxlkI/JRXrXiT4T3WgaW95p0kN9osn7yKTGGAYdPYjNfP8A+1bqzad4WspWVo5LjTL2zGG7fIRk/ia9nMounRc39mzTDFPlp866HjHhbWJtTvdR1lpFjvPEM7yykjhFdiePzr0v4VW63N/a6dbrujaTlj/G3U15L4GjW9+zCX5be3QE4PXFe2fBrWrPTVvdbZfLtNFRpTxy5AJA/GvgMDW9tWXPtuVgfdpc0fU7z41eMY/BunWOg2M8bXEyCS4YHPlAcbPrmvDfiL4vkhga0UZ3KNzL/n1qH/hKbjX9WvNTuD+8upTJ8xzjPNUfh14dk+JvxZ0/T4d7K0yvIT0IHrXXmWYTrTVGlrd2R1SkmtD6k/YJ+HA0rw9feItQUrcx8x8YDcZ/pXYXd/8A2lrMtwWVm80kAnFbAnj8BeDbXSYwPmUk7eOegzXO6IVtpN8ir97nvtr77BYeOFw8MPH1fqTGL2O18MwiW02rG27PUc1DqHiGTxj4z0vRU/eLHPukA6jFYXiPx3F4K0ppplw3JRVP3jjitb9kzwtcTeI5PEl95eLgGUIedozkV0SqXmqMXr19CttT6Y8KuthYQwRjadPIRee5AP8AWv0O+BHjFfGXwq0m4+XNvEtu4B7hRX5reAfFf9t6zrixhQqSo3TqDxx+Vfbv7Bev/b/CGrabJjzLWdZh6YYH/wCJr5jjjB3wqnFfC/zPkuKabq4VVGvhZ70Bg+vbrSN16f8A1qXlsYH603DN2xzjrX5K7o/OhxX5c0daaU428UvQVJXKyArhv60qDke9OjGV/Cheo6da67o5R7HCivn3/gp949j8Dfsh6tD5myfxBdQWEYBwWG9WYf8AfKtX0CxwR+VfnX/wWi+M0k/xH8L+BoZd1va241K4j67JDvAz+BFXRjd3Pa4ewvt8fTj0TufCXji5WC6kYGTphG9K4WO/a9iktnywUEqrda6/xXe/bfvcrkL8ozXCa3P9luvMjxHNGTtPY/WvQlKyTXQ/eHZsydQi+zTSbm27Rnae/vWfbXrC45XdGR0LcNWhqhW8aO6aRWZfvKDww7/1rJ/49Jty/NFyRntVuTaU0YyglIr69o321PMtzG2fmChvmFcf4gtJNUttrJtuoz34yK62e8jZN0PyyAHpWHrpa4QFtySKPvjvQ48yuZzs/dZyR1ddf0KaxnY/abYFRu9q5CS/8i4k0+6/cyyfcOeG9K3fFtnNo9wuqRIdyMDMoHDL0PH0rnPiLDa6xaw3VnPtkb54pN2MgdR9c15Vfbk6rY8bHVpRfN1W/mj034JXqr4LaN22tp5ZJc+hJK/oKn8Q+KJZnKRyeVF2/wBoVznwI1yHVvCOrSKwW5j8vzlJ6PgjkelWrtmubhV6sT0x0rXD1LU+U9fDT9pQjLyKsKTarcLsDcHkete5fBfwbH4d8MC+uIxHNcMTvI+7GfWuF+HXgaS+1Nf3OVQZc57V1fxV8fR+HNDbT7WfayIEwD0GK6acvZvmkdFKNnzvoelaJq1jqcvkx3kPndAp7k9BXW6Ppkunks0RXHAbHBzzxXyT8H/Ed5q3jFXjnkk8s7m56KCOfrX11oWvprFjEyMWzGDgn+LFfXcL1I17yfQwxdZN88dmaEd4fMXOQoPNM1S58y29FY8Z/pUEsKx3PzK3zJnv19KraneAQBRu/d857Gvq8RyxjoctOqmQXNyH3R7d68fNisHXCpmj3BW5yB1FbFrcq8uzco3Dc2f0rP1iDzvmUx7VwOorxKyctjeTVr3MuY+bcq23lTt21JDF5UgTYY3AycnilhtG+1GRdy9Md+9WXb7RtbO6QHD5GMVz0MNrdj9vZEsFvIYdzruVmJU5zkCqWpWjTLJIIt0eMEZ6VoadceSFV+Y29ecH2qaeNnhcLtC+mOte5RorlszmlJSloec6rJNpdxuXzDH6Z6VNpfxBNjALWXdJwcE/wVua9ojXR4j3DvisLUvDaw3f+rw23OMdK8mthXTqc0S1U1szRbxvp09rNC0zw7xuLDJ5H0+teM/FzU7FfCl867prhkcZVic9etekL4dW4LFYWkXofLIrz34iaZDbeDtWmk0+SOVUdUbHykeua8nMqsqtNpmFSP7qXoz5xsNZ8uaJ5FbawKkY+mK+ufhjDpWo+GtPmvrW9G+FfniTaBgf7J/nXyKbhfIsyIz5iyNkbe3FfXfwY16+tPAdrJDA80hjGxGh+Vh36ivHyKXvSXkfF8J6Ymcf63O28BeHvDuo6RerJDJNM7MsXnKxLDJ6E9D2ri/iT8I7jTIhcWys0OflB/hHauu8EatqN1bXH2uzhhty7mV0Kq0GfxyK3Bqtt4h0hreSdZJM4HPUV9W8PCvTUex93GTjKR4r4b1b/hHLqNQ0mY2G7Br3T4a/Ei3mtPLkkaVlI6mvG/FvhX7Fqc3lqwTNTeE7ttOm3bxtyD1xXlYTETwtXkkzaKufVVndWt7bwpz5v3iM1JqVnl1wGUYyfSuF8FeM7e9ljVphuYYGeDXfW0y3lptDNI3bHUV93hqkKy0ManNFaHM31grbfmUMnBwfvVm3u+F+PLjUcnntXU6lo7CJW2DLMMH19KwNU0vc7fd+UkNzWFTD8srozlUbVmiiu1FZlCtkA9K07RlW3Y8Z/mDWdbRi5f5V+5wOcfpWpYxK1sAyFW3fN9MY4/CqilzakK/L8KKVyhVNzBWXnvyK5bxbaNLasy7epHH9a6+eJcMqqxUk4J/CsjxJpaxQkD+I5Pp9aKlFTVmKSbSZ4j4ptfst+V8ld38yai8NX8mk61C0aYbcCP8AZrf8d6Vm5LAOwXkYrj4XeKdW/eAMee/FfC4in7PE+70dzrhK0bNnsX7S/gWX4ufsxx69axo9x4ZVzOSPnaM47+3zE18h/DlmOsFo5NrL6V91fs86rD4o8GXWgXj5sdUie0nRuhV1K5P59a+J7rwNq3wX+LN5o2tW/wBlmtZ2jG8fJLHuIDg9wcda9fNsK6k6GLjs9GebWmudH13+zj8fF0+wt9D1ebzIZgUdZGyuDxwD/SvI/wDgpg1n4L1TQbW12+RdxTzxqvYHYP6VnfHvwreaR4Os/Enh+T5bONJJViPzKo6n+teJ/tP/ABruPjF8M/Bep3E3nX2ntc6dcN6jKMufzP5V051mXs8DUwdXey5X3Rw5liHTp6GXoVzNdm3s4SQ90QoweRXbeMPEjabpFn4Y0+Qj+O/ZDwx4wp9emfxrhPBqTeHtLk1m6AWaSMLZqeoY/wAWP1rQ8NGa+nkuJmkkubhtxf1PfNfnOHrShC32n+CDDVpyil5G7faiLWyj2E7hjJHrX0l+xj8MF0DTI9bvIoxc3AZ1c/eFeEfDrwYfF/iaK3WJnjjG6Q9ia+p4dTh8FeFY7dZI1McYCgH8/wCtfW8M4DnqPE1dkelGP2olzxp4lOo635m4sqt8uD2pLTVodJ09ri5Y+XCMtu6tXHW+swyXH2q4k8u3X7pJ2jNYN94jvvH2vfYbNpG08vtO0ffxX1+IzGFPXd9DblnN3Oo0awvvjj4uXy45JLK1xgE8YzXqnj/9pLwl8DIYfDplk/tQQndDbRmRkQYJJx04qb4R+Hrb4b+EvOkj8ia446fMa+a/2prez1b9qa3TUN1na/Yd141udkkkRaIOAe5Ck/lU1J1sHh3itPaSaWvS7PKzjF/VcLKpDdHuvwh/4KA/D3RvEslxc6y9vHwkqPG38h9a/Rv/AIJV/tKeEfjT451iy8M63balJcWm9YVJWT5WH8J56E18v+Cf+CD/AOzz4j8PeFdeXxF4zgj8QWVve+WskUnnGRQ21QVJJycYFeP/ALcf/BPL4o/8Er55vib8Gda1TT9Ftwisy3SG+tEdsZkUcFfujAyQTXzuZZli8RhpUKiWqv5n51V4tliaM6NWx+8MqGFyu3DKcFT2pOg+prxX/gnZ8YNc+PP7FPgDxV4m+2Lr2oacFv2vIfKmnlRihkIwPvbc575r2hz02/jX5vKLi+WXQ8dSuuYdUbJgZpyvuoJzJ7YpblczG48sAD8aQH+dSkYUt3qPO/pxt4ro1OUdnLr/ABZI/Wvxj/4KPePm8cft5eNZEZXj0uVdNjweMRIqH/x4Gv2fhdY45pGwRHBJJz7IT/Sv5+Pi54xbxP8AHXxRqb7me81G4mLE5J3SMf61tQ1Z97wFh+bFSq9l+ZmaoxuQ5zjy2+U/41xGvvJI8itGYw2QX9a6V7h52kZN7Ddk47Vha1qhTMcwXaucnHrXfTs7pn6fW0kkc1Be/ZbzyZlCxuOG9azhG1ndyWxZRE3zKT/Kr3iCH7WDJEy7YwMHp0rNN5/a9u0cg8qROQxooytLkewStLXsRz6e0SmaLB55X+7Wbqc6yoSzLleB70r6gwlwmY5l656VnX95FqMbeYPJkzjep4NabSfYzld7mT4kkR7KSObpt4x3ryfU7LY0tiZPL2Ez2+e7Hgr+gP416dr1w1tEYpVEoxkP615j4/ja6ZZlI3wtuUjrmvKxsXueDm3w6nUfs0W41i08QBQ3nM8XmKO2M16tYeE9t3HwTyO3rXlf7PDbPGt5dQt+71WzLvH/AHXUrn8etfQ/gnT0W0k1G4k2R2o3Ij/xmtcDZwuz0sni3hEl5lu8uYfh7oLsGVZpAFO7+HFfOfxH+Jkl7q06lkx3P4V1nx5+LX2sqCM4PA3cGvB9S17+3r99q7WZsZHQ/SuXH4j3rRMsyx/s0qcHqz3z9mhRHomrakzYV5Ft4ie/BLY/MV9C+APGTWqqvmJtVMHPHX3rx74b+Cn8G/DXStOmy1wwaeQ46Mx/wxXXeH52lja3DLu67/pX0WS1J0YpI6cPJ+xSaPbNO8aid23NH8qfLVPWdX81FkTZJFyeD0rzk3k0D/LLkbecHgfWpoNYaFn+bzN/XB4r63605K7H6o6ibU/Lf76oQM5PcVXl1IdWVV3Ddnd61gy6iJ4Mn/lnxjPrVWOc3MnytJt4x9OaSxFpE6M6SO/V3JVgyjIxnrmm3F9k7Cm7bz1rHtbyQNhY+/p2o1PU8zr8rKuRnA65rSVa6B7anRWepKIvvYYcBc1oSX+y0+UsGx97Oa5ewn2qfmwqgAZ7VpQXDOoj8zOR1J4r0MLUSV2YSXQkvNTMc3zSMT6kc06bRV1g7hJhZF25HB6VjaxcusYZirDdtyO9NfxI2lrFIu79ypYLn7wrzsTjHKdnsP2aWqE1PwPLp1951vdruViGUsBxg15b8XbC/wD+EE1KaS+zarA6pGQP7xxXrT+ONL8XRs0hghmVSNkn3Scfzrxf4s+Hbey8D6he+dN+8jbapPyHPpXjZnyKm3HsZzv7CbfZnz6keVt1yJP3hIAGR2r6m/Z/1jWNM8OafJHbx3FoFzbs3VWwfl618t6R5IvbVV+QtuUg9unNfVHwKutO13wTDpd7ugkjO+O5jXDE5Pf8a8XI170mfF8L6YyVux618OLe78Sxas11FHAJXf7RGZF4yvHHUVkXPwzi0ks8Mcvls2PlbI71Z+HXh+10RdUmk1qSREYoUkk/1wI+Xj1Ga7TwpBDeJtW8DEKCeeDX3FGUJ01HqfoNNJyZ434n8PPbqyxyO4z0NcissljMqSQsqseDivpTxV4JhvY5JlWFZM4GB1rzvU/BrTPJ8ifu1I4H615ePy9qXMi6dTl2scr4X8YjT9ThH/PNtvNe6fD3xTHqtiZFlG9WzxXgmseG/wCzpFk+YkcggYxxXTfCzxO+m3eyQeWpPc9a0yvFSoVFGaHK8lc+gL0+fFHJyuf0rntXVo7xlzuZuQcdq3NDumvrRZFaNlkH5VR8QWpmYsW2sgI47Cvs6sYThzJHLynPwNHBOuTyuSanjh81Ny5yrfnUQjispMbmk3Lu3HtViMrOyt9wfcyOn1rjjGJMeZ6MdHvl3cghjxt/i9aPE+lI+nKd2TjPzcZqe3ji/edWYd84q7qFmPsEYWTzMgEV20aam9QqStFWPFfG+n7nZVVl45rz2bT2tZC38Ocda9f8e6a0N9I7FT8vK4654615leGNpivlNtRscDrXx+a4XlrMiNSXU9K+CYnis1mhkBjiPKgfe9q3P2xvgh/wujwfa+KrG2km1vQ4lt5YoVy89v2OPVT39zWV8E5F02Fmhf8AdyN80Zr3r4f6rJYXMci+WxxgA9GB619VktCFXCezqGGIjFtM+E4fGclr4amsbhlfT1gaN93BwRivlm0tV1qaTR4332dvfG5dh2HH8/6V9t/8FM/gHN8JfD+peONFZW0PXJtktug2mymYHPTjYSODxy1fEXw2tvsmk3E7cvIxJBr854wqTo144apvHX5M8PMaidaNM6u9uX1q/jhztjiG0KOgA6VsWt0dNRbe3HmTTYAx2rnNKuvvNnmu9+E/h5NU1AX0xASFxxjsK+WwNJ1Jpdzuw9nJKPU9m+BHhePwjpU15dsY45OSznBJ4zirXiTxj/burzc7bWM8MDwQK4nxr8Sm8QtHY26iK3txyQfvHpWZHqdxrM0NnbrtVwEYd/c191Vx0MPSWHof8Oe3TjH7R1Gp65ceK7yPTdPTdGo+Z+oBPT+te7fBT4bJoOn213dKVW3TJLcEGuV/Z7+ECwQySTZZcgs4HT3/AA/xrrPiH8R1gmj02z2rHC4hBVvmbHevSynBzX+2Yv5I3vyq0Tr31VvHuqw2sLbobdxgJ9a+Z/26o/s37SzR8q0ujy4XuCEQ4/SvqL9nvRtkE11JjdnjNfNP7fBg/wCGq/DrZ3G4tZUfJ4JMIr2M+k3gfave6/M+U4gpt4Kpd/I/Wj9gHX7fxZ+zb8P/ABpeKJL/AMK6DY2mlqzERi5lka3O4d8BUNVv+CiN3qX7UX7Hvxe03S9NkntdJWKNbwSfvri4inVmGP4V25OMfjXHf8EnfHVin7I3g3w/rNvNNp3ixLvTIpk+7bTQXMzBmJ4BIZAp9RX2x4x8AW9r8Kdes4FhaPULGVZ5Y4tjO6xswdh/G5xy3FfLOok3KWt7WfRLr+p+AOnVWNc/sPb11vf8DU/YS1KPWf2KfhPdRtHtm8KaeTgd/IQH9c16oz4+7jnj614n/wAE2dQF1+wd8L2Ufc0dYTjplGZf6dK9ukOV3f5Ffn9ZWqyt0bProaxQ0789BQg2gk01hmOjf/8AqzXPfUfKxO/T8aR17imlmZf8KepyK6jmMzxvqC6X4H1idn2+XYy5b0+Uiv53dX1fzvHOpfM3+vkJ9Opr98P2rfEv/CJfs6eKr4sI/LtNobHqyiv5+b1vsfjfU42b/WzO2Pqc12YWnzJtH6NwLJxVRryNj+01t0K7mAxztOKy9aY3EfzfxEYNEjuQ38Rx+lVrqUsPmZtuM4+ldHKr3P0T20nujCvy0d15TKApPpnOaw79VsbtbhM46EeorXursNPtw5Vm6njv6Vmawu6MY9eBUyi9kVGpf3rFTU7f+29Oa4i2rKuTnoWxXNDVba5O3aysvDAjvWpZXjJM8JbbuJK8dTWR4r01pirwssdx6jgGiMnytM5sRN3547Gbr2oNZWbLJ+8UD8hXn/iq4juEaSPjjGMdK27/AFOVJXhuW2svG09653xCfOi3Q/K3pXn1qieiPnM0rc6dv+GK/wAGvGv/AAiXj63Zy3lrJjHbB4/XNe1fEX40SXdq8C7o4VjwAOBn1/lXy/f3jWd6sg+Vgcg11fifxi154XtJg7MWh2/Vhx/SuFVpU4uMTny3OPY4ecHutjE8feMpvEOrCBZJJOSevSuy+APgGbxd450u1aLKrMssrHoEX5j+gqr8Jfg1cPA1/qsGZLgB4lY8gH/9dfT/AMFvAtp4Q8OXF+sKwzSIY0cjkA1pQoubUmdGW5TXxVT6ziNEaOv3Jur2VRn93hTz044qnZM0MjtGzKFOM56VJHM1zcTb2RjjBIP61Ve0c3TBA5BbpnrivrsLCyuz6ao4r3I9DRW/mmH7uZhtHOR1qaxvJBMzSEMnfaen4VBZaZK43LE2OhHvW1aaNIjNtiVdwwwx0rujUSehjySZVtreSd9yr/rCcc9a07eymmCkNtYY6dqv2Gj+SsbKoyOCPWt6DRYZoWPluV6ntiuqN5alxpxMeyjkRl+9tXgn1q9b2KSxbTHvPv3rUh8P/uo9v8Xyhs9B1obRfJb92PmX+PNdkeZJByK3crxaJHKDlfvKPlI6Y70CxjXaojG4A7c9+tXPKkgG1j8xPLg0Odn3lJZeeD0rqUmZOBk6dplvqMzxtjbuIAIPBFS3/hKNJljKZbdheMjHpWhLB5kim3kCzMo5dvlkepFtr68iRoVbzFOx1bqj1hKHMzTlW6OdtvDVnpl1NJdWkJ4wAU3AYB56e9eUfGnwf/xafUtQWb/RthRByRESegBr2i5vtU0iOZrjcAU25dCyr+VeF/Hu91ZvhveR3Nx/opQMqKh2v7nIrzMyoqNGT8jlxEv3M/R/kfOGmwrY6hEzqzxyLw3cV9N/A7WdHsfD1qurWbPGygwTquSnb+tfNegKz6mAHzGIyPpmvq79mma31TTLXTtQhaa3jizF8v3vXBrxMji3PQ+H4VlFYyT8jp7Hw7Y3nhDULmza4b98xiLNtzjkcAmue0XxJd+HrtlLT+m0HhcV6dpOhadbw339mwx2qrKzL5kfX5RnJHvmuc8ReA766sPtCrbzlupi6/iK+srYeaipU910PvObXQ6Tw78VGmW3hmcyOQMBlGTW5J4ksr4HzF8llOGKruB9BXiVxpmoaepk+bMbDGO1dHo/iKQycyMCODvxz+FOnmU/hqI0jTXLqdvqOlWerFo1aMrJwCw+7xXMaz4Dkspo2tWXrlW7+39acL7eyssjNj7wB6U+61WaBYwrFRk7QeaqryVLOxUbpWO6+GWqyLBHAzM82MnPAyDzXWajcLmTcu1mH1ryXwj41W01FY5NqkZGcHJr0zTtUW9tNzMjKy+vNfQYKsnS5Wzl5PesZ95F/pca+XldpJHqKZFatIrbM7hzgHpVq9iVgoQqpbpuIqvGwTcCq7lGCUFF9TVU+X4mTKWtxvaRvn4XPINbb2LXOlRMv+rYbgQMEVmxoqwMGUA4yD2Wtu3fzfD8K/MzIdoY9hXdh5WkjLeLPPvG+kyz7mH3SpU+/pXlGuaPJBdQscRFG+bn71e8+I9NkuI2jk/u8Y64FeV+N9LaGb5Vbdn+L05rx82w3M+ZB5Gp8LomSF5FkG0MDjb+FeweG52hnWP5mCjcCf4a8e8BXDWlkFC88bhnt716VoWqRyzDbu34wwz0r1sn5oU1FGckro+df+Cof7S66Nqn/CATrIbHVNI82VSfkMpJKHHsQv5V8OeFNQ8rQWj/ANsjI719af8ABY34VTah4k8N+JIo/wB2+mrau69N4Zzz74FfGvhuUx2yQKDtj5bPrX5PxrWrTzN06nTb0Pj8bXqLFty26eh6B4T0yS+kj+6ytzXcTa0NC09beFth2ndt7muT0O4+w2CsvyyFRtAFa2j6W2oss11IVXO45btXjUajprlp7v8AA9zBR5ad11Nbw3FNr955cLZyMnP+Ne3fAr4cm61O2jVY5pN+Hf3rx/wv4qWDVVt9LjAUD94Sv3q+qPCV9b/Dj4U/25Kiw3D2+Ydw58wjqK+iyHCRxFTml9nVvoe1Q5be7qzU+LPj21+F2lx6bCSt0V3SGPgH2rg/hfoF34n1NL2Vg0bMSAeTnPWvL9S8T33xP8VSTT3M1wWwMk/pX0x8I/Dy6NpFpvTb5agsfWvq8LiJYzEpQ+GJ0SqJbnonglG0yy2/6ticYHrXyP8A8FBBJB8ffDt0kZ3tLhSHzkbBmvryGJZrJpF3b1kCj8e9fIP7c2m6pqfxTsWtbdmk0sNN5mzhlVQXI+ign8K9LiaXJlzUdXp+Z4edR58HUS7H3h/wSk/aS8BaL+x3H4X8VXsn22PxBeIbX7JJIuGZXUhwu0HLZHPBr7y+HHxkk07w1eafqU2p6hY6jby/2dcXtsqvbgRsACylt4weWY56V+KX7LH/AAVZj/Zt/Z6HgGPR7LUo31htZiuCqMk7MULRuGYcDZ0x3r7B/ZP/AOC83hvW9a0zwz4/8N2+l+FfKe1juLXc7/MABu3ORjj+HpXydOrRlho82r/I/EJZfXVVStoj71/4JE602tfsIeHonkLy6XqWpWZbsQt7NjH4Yr6T++59v1r5G/4I2+JdLv8A4CeMtP0afz9EsPGOqHTm3Fgbdrh2Q5PJ+Vh1r65DbhXxOYU3DETitr3/ABPV5VFId1pvlr/k0oPzUorz7aku5WV8BfenIcv1qNY2LD7tShsjnGV6V2cpyngf/BTbxAPD37HniRvMC/aJIYFOcZy4P9K/Cr4lO2h/FblSI522nPvX7O/8FmNdbSf2SraBfvX2swIPoEcn+lfjr+0DpDyadFrS/M1vJvx7KxU/pXTg6nK3E/UeC6LWDlW6NlK9kDjbEzejH0FZj3clvdNGzNtbIQnuPWnW+pIyxyqrFZQG+lQ668lrGWVlOOhP610yXU+8p7WZQvN1td5wr7hwSOlZlzKsj5dCWY8Vcvblrq3VowFkXq1Z99e4uAjMVwPvAcVVlbmM3eJg6wy28zSIG/dtnH41n+KpX1PS45rfhj/d6ir+tFSqq3zZ54rF06VoJmtCy+W2Wz/drlqXTu9hNRceTZs4bUruPUmeO64uFbCv0KmuX1e9m0iVobjDbuVf+Fq6Tx1YfZNTkkxt3NjJrmtWlE9r5Uy74z0INefVldnxeYXTa6o5HxQisu+Ns98ZrufgR8Of+FhaVBdXvmf2fp07BgOkh64+ma4S+0yafVIbSMBmupRFE/qScDNfVPwn8BHwZ4FsdMVdzY3XBHV2Y5P5Z/Ss6NFzqJ9DHIcEsRivf+Fav1NfwJ4aPiHUfL2Yhj+XAHRfWvQ/FVymk6N9hgVFSMBVPrU/hzQofCtqvkssjSrl8dq5zxjqzNcusihdp6Zr1qajE/Q5XUbIZo+hTXoeRdvTnFbGk+HppXUFNuW4z/FWF4f8ZfZovLCp+7ORz1rotO8ex3M0SjaWXPI617VPEU+WzZx8sr6m5H4eWxh+VvfJPWrUtlKiLIBzJUMHiEX1tGrBWVckH0q4dQGRtYsGxnHauiEYtXTNI1orRojWZoVwGAIPethZmltCq/KwAJwetZ0c/nII9qlcklz/AA1b8xIoW+6pcjmu6i2tDKNnqaVtIV09XZwWDgAVYF4oUbdpA4I9jWI1+1vGFJXy+xzSvqEm3cnb72f4q6/aaDSdtDXjliuZlVuGbJI7H0qWW3hljO4qnbjviuZs/EOLoltqtjauexqxJ4jLnazR5U8471vCWtiG3szUuLTfEyrtVnPHGCO4IFTWvmXiySm4khvo1XIAO24A9fRh6965e88c+VN8p8zbxg1lt8QWtrmaKMhN2D1yK1Tindk81m0dpqesalHo907TWs0O3LI0PXtnr1+lfPn7SWoahF8PJreZ4/s7Ip2iLa3P15r0/wASzzar4euLq3utyyEJKmM4bIPA7ivIv2lNI1R/AklxPtaFUVInRSAee9eZnkkqD5UcuKTWFnJ9mfPekxNZ6guwhvMi3Dnjr3FfVP7Pk2oad4Xt76CaFgycB4C3kH0HOOee1fKvhyY/2pGoUbxGQcjrzX1D+yF4sjW8uNPuFXylVcfNz9RXzvD7/e8tz4Hhl8uLal2PUrJL680jWriPUHjumdVW3W3KxksoOQT0JzW7oEF5pkMdtM23zUyWI4b/AAqOLxvp+i+JNatbpfMkkuI3hkHRQIk6it23ubHVghhu0+7uwxHt3r7jmUXe/vH6HGNzltd8JSOm2NmbcxYoB7etcXq/hy6sbzJjkj28nNe3QaWjbZGZXX7wIPNV9Y8Jx65Ekkw4UELnilWwEa2sdx87TPJdEv2kmj3BVbjLdiO+a6G1sl1KL9+2zdxle3pVnV/hpJFGwiLdd3zD+VU4dPvbGJl8xl29ABmuSnRdOXLJG0npzIpXOgTWF6swYlc4D7eldz4OvZJrNVZldl4HvXO2Us1xCscrLub5jk1e0QGxvwnyyKxyOa7sLHkehnLvY7G5MYiyQu4deen0qPyfN3MVZeM7R0x6mord1a3Lso24win8K0LYGaPIDfvFwR6V6cdUJP8AmJrKBHhbc3ysOD1rc00KtjGiqeucnv2rL06L7NYhGGNx/irc0Zx5cZUoDjvXp0F70TKVmmosh1WwFzJn5SVU5VevpXn/AIx8PLKimT5Sr7cY5r06e4Hn8KMtwxri/iUpCrIw+V+OO3p+tPG0eaGgUd/eOb0Pw/HDHuVWVVYhW/viuw0zT/s93uVW2svJ4rK8Jq0ui/61GVXbOR0rqbEyNZb12JtHcfep5fTcd2V7jZwX7fPw9t/iJ+x9qFysbPfeH5UukK8llyFYH8GJr8ptLhln8RLYxKyqXDSeoWv2k1nwp/wnHwo1/RpH+XUbOVAAOQxU4/WvyG8Q+HJPAnxX1i0ZTvhITBFfn/iJg+WrTxMeqsz5XOsPJTjNbI6nTrSPcrSEhF7VV8SeKzaP9ntSvPAx1rN1vxS2lWIzgzMQqD0Jo8A+HpNf1FbiYfdfjHc96/PuZv8Ad0tE9zaNdXUKR6/+zF8O/wC3vEa/aGZYcb5XbsK7H9oT4wy65qz6HpskbaZYkQQhf4scZrjb3x23w50KSy09lNzeYLuew9KrfDbwzPruoxXEnzSyyY/OvpaWI9jh1hKO73Z72Hly2jHfqz039nr4Z/arpZZ/M2xsCSe5zX0xDaRaZZLbr2UHJ9K80+HugR+FdIUMshIOW2nvXb2mpte20bLIrLuGN3UCvvskwqw9FJ7sqt5HVeHZFFvLvaZtzhueoIHSsX41aLp+q+DryW60+ASSRtGs7D94gIw2CP7wyMehrU0ZriadvMkySR0HcVxv7QPi1rTQltlYsztkl/X/AOvXtYycKeHlOa6GKp+0fLLY8n+Bf7K3g3xl5zXmmxHyJmSP5TyD7V9LaD+wd4D8V/CeTRrjTBDG1wDDdwjbPDgdVb+nvXnn7KGiyasLh+d0kwZdvbmvrKWVNEs7OzUMxwHYE9Ca8/I8DRq0HKcU7+RjUwNBStyr7j3X/gjf8ObX4EeHdb8F2d5d31vETc+ZckGRydgycAD9K+4Nh3cDpXx7+wHJ9m+NWorn/j80/cB6Y2n+lfYm50zz1Nfl/F1GNPMXGKsrH5vnWHjQxLhDYa2M/wC1TkPy+lA/eH0oQ8Yr5e+p4/Mf/9k=" id="370" name="Google Shape;370;g2a8b83aa1d7_0_544"/>
          <p:cNvSpPr/>
          <p:nvPr>
            <p:ph idx="6" type="pic"/>
          </p:nvPr>
        </p:nvSpPr>
        <p:spPr>
          <a:xfrm>
            <a:off x="354013" y="5211763"/>
            <a:ext cx="1352700" cy="135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g2a8b83aa1d7_0_565"/>
          <p:cNvGrpSpPr/>
          <p:nvPr/>
        </p:nvGrpSpPr>
        <p:grpSpPr>
          <a:xfrm>
            <a:off x="10721797" y="6047527"/>
            <a:ext cx="1339023" cy="407100"/>
            <a:chOff x="10721798" y="852808"/>
            <a:chExt cx="1339023" cy="407100"/>
          </a:xfrm>
        </p:grpSpPr>
        <p:pic>
          <p:nvPicPr>
            <p:cNvPr id="373" name="Google Shape;373;g2a8b83aa1d7_0_56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g2a8b83aa1d7_0_565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75" name="Google Shape;375;g2a8b83aa1d7_0_565"/>
          <p:cNvSpPr/>
          <p:nvPr/>
        </p:nvSpPr>
        <p:spPr>
          <a:xfrm>
            <a:off x="0" y="6604000"/>
            <a:ext cx="12192000" cy="2541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76" name="Google Shape;376;g2a8b83aa1d7_0_565"/>
          <p:cNvSpPr txBox="1"/>
          <p:nvPr/>
        </p:nvSpPr>
        <p:spPr>
          <a:xfrm>
            <a:off x="86106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77" name="Google Shape;377;g2a8b83aa1d7_0_565"/>
          <p:cNvPicPr preferRelativeResize="0"/>
          <p:nvPr/>
        </p:nvPicPr>
        <p:blipFill rotWithShape="1">
          <a:blip r:embed="rId3">
            <a:alphaModFix/>
          </a:blip>
          <a:srcRect b="3534" l="0" r="1768" t="86738"/>
          <a:stretch/>
        </p:blipFill>
        <p:spPr>
          <a:xfrm>
            <a:off x="0" y="0"/>
            <a:ext cx="12192001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g2a8b83aa1d7_0_565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9" name="Google Shape;379;g2a8b83aa1d7_0_56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g2a8b83aa1d7_0_56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1" name="Google Shape;381;g2a8b83aa1d7_0_565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3064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2400"/>
              <a:buFont typeface="Noto Sans Symbols"/>
              <a:buChar char="⮩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810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2400"/>
              <a:buFont typeface="Noto Sans Symbols"/>
              <a:buChar char="▪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810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2400"/>
              <a:buChar char="•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810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2400"/>
              <a:buChar char="•"/>
              <a:defRPr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g2a8b83aa1d7_0_565"/>
          <p:cNvSpPr txBox="1"/>
          <p:nvPr/>
        </p:nvSpPr>
        <p:spPr>
          <a:xfrm>
            <a:off x="8382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Swati R Sharma</a:t>
            </a:r>
            <a:endParaRPr b="0" i="0" sz="1200" u="none" cap="none" strike="noStrike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383" name="Google Shape;383;g2a8b83aa1d7_0_565"/>
          <p:cNvSpPr txBox="1"/>
          <p:nvPr/>
        </p:nvSpPr>
        <p:spPr>
          <a:xfrm>
            <a:off x="3364394" y="6604000"/>
            <a:ext cx="546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#3140705(OOP)  Unit 01 – Introduction to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g2a8b83aa1d7_0_565"/>
          <p:cNvSpPr txBox="1"/>
          <p:nvPr/>
        </p:nvSpPr>
        <p:spPr>
          <a:xfrm>
            <a:off x="6542740" y="1222346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g2a8b83aa1d7_0_579"/>
          <p:cNvPicPr preferRelativeResize="0"/>
          <p:nvPr/>
        </p:nvPicPr>
        <p:blipFill rotWithShape="1">
          <a:blip r:embed="rId2">
            <a:alphaModFix/>
          </a:blip>
          <a:srcRect b="21179" l="0" r="11582" t="0"/>
          <a:stretch/>
        </p:blipFill>
        <p:spPr>
          <a:xfrm rot="-5400000">
            <a:off x="9807099" y="606901"/>
            <a:ext cx="2991808" cy="17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g2a8b83aa1d7_0_579"/>
          <p:cNvPicPr preferRelativeResize="0"/>
          <p:nvPr/>
        </p:nvPicPr>
        <p:blipFill rotWithShape="1">
          <a:blip r:embed="rId3">
            <a:alphaModFix/>
          </a:blip>
          <a:srcRect b="17722" l="79646" r="2729" t="18063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g2a8b83aa1d7_0_579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g2a8b83aa1d7_0_579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390" name="Google Shape;390;g2a8b83aa1d7_0_579"/>
          <p:cNvSpPr/>
          <p:nvPr/>
        </p:nvSpPr>
        <p:spPr>
          <a:xfrm>
            <a:off x="0" y="5905332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391" name="Google Shape;391;g2a8b83aa1d7_0_579"/>
          <p:cNvGrpSpPr/>
          <p:nvPr/>
        </p:nvGrpSpPr>
        <p:grpSpPr>
          <a:xfrm>
            <a:off x="10357701" y="5976535"/>
            <a:ext cx="1649006" cy="501344"/>
            <a:chOff x="10721798" y="852808"/>
            <a:chExt cx="1339023" cy="407100"/>
          </a:xfrm>
        </p:grpSpPr>
        <p:pic>
          <p:nvPicPr>
            <p:cNvPr id="392" name="Google Shape;392;g2a8b83aa1d7_0_57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3" name="Google Shape;393;g2a8b83aa1d7_0_579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94" name="Google Shape;394;g2a8b83aa1d7_0_579"/>
          <p:cNvSpPr txBox="1"/>
          <p:nvPr/>
        </p:nvSpPr>
        <p:spPr>
          <a:xfrm>
            <a:off x="6502984" y="880013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8b83aa1d7_0_589"/>
          <p:cNvSpPr/>
          <p:nvPr/>
        </p:nvSpPr>
        <p:spPr>
          <a:xfrm>
            <a:off x="0" y="6604000"/>
            <a:ext cx="12192000" cy="2541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97" name="Google Shape;397;g2a8b83aa1d7_0_589"/>
          <p:cNvSpPr txBox="1"/>
          <p:nvPr/>
        </p:nvSpPr>
        <p:spPr>
          <a:xfrm>
            <a:off x="86106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398" name="Google Shape;398;g2a8b83aa1d7_0_58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99" name="Google Shape;399;g2a8b83aa1d7_0_589"/>
          <p:cNvGrpSpPr/>
          <p:nvPr/>
        </p:nvGrpSpPr>
        <p:grpSpPr>
          <a:xfrm>
            <a:off x="10303913" y="212508"/>
            <a:ext cx="1649006" cy="501344"/>
            <a:chOff x="10721798" y="852808"/>
            <a:chExt cx="1339023" cy="407100"/>
          </a:xfrm>
        </p:grpSpPr>
        <p:pic>
          <p:nvPicPr>
            <p:cNvPr id="400" name="Google Shape;400;g2a8b83aa1d7_0_58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1" name="Google Shape;401;g2a8b83aa1d7_0_589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02" name="Google Shape;402;g2a8b83aa1d7_0_589"/>
          <p:cNvSpPr txBox="1"/>
          <p:nvPr/>
        </p:nvSpPr>
        <p:spPr>
          <a:xfrm>
            <a:off x="924339" y="6602874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Swati R Sharma</a:t>
            </a:r>
            <a:endParaRPr b="0" i="0" sz="1200" u="none" cap="none" strike="noStrike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cxnSp>
        <p:nvCxnSpPr>
          <p:cNvPr id="403" name="Google Shape;403;g2a8b83aa1d7_0_589"/>
          <p:cNvCxnSpPr/>
          <p:nvPr/>
        </p:nvCxnSpPr>
        <p:spPr>
          <a:xfrm>
            <a:off x="86139" y="6605125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4" name="Google Shape;404;g2a8b83aa1d7_0_589"/>
          <p:cNvSpPr txBox="1"/>
          <p:nvPr/>
        </p:nvSpPr>
        <p:spPr>
          <a:xfrm>
            <a:off x="3364394" y="6604000"/>
            <a:ext cx="546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#3140705(OOP)  Unit 01 – Introduction to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a8b83aa1d7_0_589"/>
          <p:cNvSpPr txBox="1"/>
          <p:nvPr/>
        </p:nvSpPr>
        <p:spPr>
          <a:xfrm>
            <a:off x="6502984" y="880013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g2a8b83aa1d7_0_600"/>
          <p:cNvGrpSpPr/>
          <p:nvPr/>
        </p:nvGrpSpPr>
        <p:grpSpPr>
          <a:xfrm>
            <a:off x="10721798" y="852808"/>
            <a:ext cx="1339023" cy="407100"/>
            <a:chOff x="10721798" y="852808"/>
            <a:chExt cx="1339023" cy="407100"/>
          </a:xfrm>
        </p:grpSpPr>
        <p:pic>
          <p:nvPicPr>
            <p:cNvPr id="408" name="Google Shape;408;g2a8b83aa1d7_0_60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9" name="Google Shape;409;g2a8b83aa1d7_0_600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10" name="Google Shape;410;g2a8b83aa1d7_0_600"/>
          <p:cNvSpPr/>
          <p:nvPr/>
        </p:nvSpPr>
        <p:spPr>
          <a:xfrm>
            <a:off x="0" y="6604000"/>
            <a:ext cx="12192000" cy="2541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11" name="Google Shape;411;g2a8b83aa1d7_0_600"/>
          <p:cNvSpPr txBox="1"/>
          <p:nvPr/>
        </p:nvSpPr>
        <p:spPr>
          <a:xfrm>
            <a:off x="86106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12" name="Google Shape;412;g2a8b83aa1d7_0_600"/>
          <p:cNvPicPr preferRelativeResize="0"/>
          <p:nvPr/>
        </p:nvPicPr>
        <p:blipFill rotWithShape="1">
          <a:blip r:embed="rId3">
            <a:alphaModFix/>
          </a:blip>
          <a:srcRect b="3534" l="0" r="1768" t="86738"/>
          <a:stretch/>
        </p:blipFill>
        <p:spPr>
          <a:xfrm>
            <a:off x="0" y="0"/>
            <a:ext cx="12192001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g2a8b83aa1d7_0_600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4" name="Google Shape;414;g2a8b83aa1d7_0_600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5" name="Google Shape;415;g2a8b83aa1d7_0_60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6" name="Google Shape;416;g2a8b83aa1d7_0_600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3064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D3064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g2a8b83aa1d7_0_600"/>
          <p:cNvSpPr txBox="1"/>
          <p:nvPr/>
        </p:nvSpPr>
        <p:spPr>
          <a:xfrm>
            <a:off x="8382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Swati R Sharma</a:t>
            </a:r>
            <a:endParaRPr b="0" i="0" sz="1200" u="none" cap="none" strike="noStrike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18" name="Google Shape;418;g2a8b83aa1d7_0_600"/>
          <p:cNvSpPr txBox="1"/>
          <p:nvPr/>
        </p:nvSpPr>
        <p:spPr>
          <a:xfrm>
            <a:off x="3364394" y="6604000"/>
            <a:ext cx="546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#3140705(OOP)  Unit 01 – Introduction to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g2a8b83aa1d7_0_600"/>
          <p:cNvSpPr txBox="1"/>
          <p:nvPr/>
        </p:nvSpPr>
        <p:spPr>
          <a:xfrm>
            <a:off x="6334539" y="1444487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g2a8b83aa1d7_0_614"/>
          <p:cNvGrpSpPr/>
          <p:nvPr/>
        </p:nvGrpSpPr>
        <p:grpSpPr>
          <a:xfrm>
            <a:off x="131179" y="6047527"/>
            <a:ext cx="1339023" cy="407100"/>
            <a:chOff x="10721798" y="852808"/>
            <a:chExt cx="1339023" cy="407100"/>
          </a:xfrm>
        </p:grpSpPr>
        <p:pic>
          <p:nvPicPr>
            <p:cNvPr id="422" name="Google Shape;422;g2a8b83aa1d7_0_6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3" name="Google Shape;423;g2a8b83aa1d7_0_614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24" name="Google Shape;424;g2a8b83aa1d7_0_614"/>
          <p:cNvSpPr/>
          <p:nvPr/>
        </p:nvSpPr>
        <p:spPr>
          <a:xfrm>
            <a:off x="0" y="6604000"/>
            <a:ext cx="12192000" cy="2541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25" name="Google Shape;425;g2a8b83aa1d7_0_614"/>
          <p:cNvSpPr txBox="1"/>
          <p:nvPr/>
        </p:nvSpPr>
        <p:spPr>
          <a:xfrm>
            <a:off x="86106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26" name="Google Shape;426;g2a8b83aa1d7_0_614"/>
          <p:cNvPicPr preferRelativeResize="0"/>
          <p:nvPr/>
        </p:nvPicPr>
        <p:blipFill rotWithShape="1">
          <a:blip r:embed="rId3">
            <a:alphaModFix/>
          </a:blip>
          <a:srcRect b="3534" l="0" r="1768" t="86738"/>
          <a:stretch/>
        </p:blipFill>
        <p:spPr>
          <a:xfrm>
            <a:off x="0" y="0"/>
            <a:ext cx="12192001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g2a8b83aa1d7_0_614"/>
          <p:cNvSpPr txBox="1"/>
          <p:nvPr>
            <p:ph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28" name="Google Shape;428;g2a8b83aa1d7_0_614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g2a8b83aa1d7_0_614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0" name="Google Shape;430;g2a8b83aa1d7_0_614"/>
          <p:cNvSpPr txBox="1"/>
          <p:nvPr>
            <p:ph idx="1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g2a8b83aa1d7_0_614"/>
          <p:cNvSpPr txBox="1"/>
          <p:nvPr/>
        </p:nvSpPr>
        <p:spPr>
          <a:xfrm>
            <a:off x="8382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Swati R Sharma</a:t>
            </a:r>
            <a:endParaRPr b="0" i="0" sz="1200" u="none" cap="none" strike="noStrike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32" name="Google Shape;432;g2a8b83aa1d7_0_614"/>
          <p:cNvSpPr txBox="1"/>
          <p:nvPr/>
        </p:nvSpPr>
        <p:spPr>
          <a:xfrm>
            <a:off x="3364394" y="6604000"/>
            <a:ext cx="546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#3140705(OOP)  Unit 01 – Introduction to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g2a8b83aa1d7_0_614"/>
          <p:cNvSpPr txBox="1"/>
          <p:nvPr/>
        </p:nvSpPr>
        <p:spPr>
          <a:xfrm>
            <a:off x="6502984" y="880013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R">
  <p:cSld name="Title and Content - Logo on B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45"/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46" name="Google Shape;46;p4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" name="Google Shape;47;p45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8" name="Google Shape;48;p45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" name="Google Shape;49;p45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 V.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0" name="Google Shape;50;p45"/>
          <p:cNvSpPr txBox="1"/>
          <p:nvPr/>
        </p:nvSpPr>
        <p:spPr>
          <a:xfrm>
            <a:off x="3653367" y="6604000"/>
            <a:ext cx="4885267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51" name="Google Shape;51;p45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52" name="Google Shape;52;p45"/>
          <p:cNvPicPr preferRelativeResize="0"/>
          <p:nvPr/>
        </p:nvPicPr>
        <p:blipFill rotWithShape="1">
          <a:blip r:embed="rId3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5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45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45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a8b83aa1d7_0_628"/>
          <p:cNvSpPr/>
          <p:nvPr/>
        </p:nvSpPr>
        <p:spPr>
          <a:xfrm>
            <a:off x="0" y="6604000"/>
            <a:ext cx="12192000" cy="2541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36" name="Google Shape;436;g2a8b83aa1d7_0_628"/>
          <p:cNvSpPr txBox="1"/>
          <p:nvPr/>
        </p:nvSpPr>
        <p:spPr>
          <a:xfrm>
            <a:off x="8382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Swati R Sharma</a:t>
            </a:r>
            <a:endParaRPr b="0" i="0" sz="1200" u="none" cap="none" strike="noStrike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437" name="Google Shape;437;g2a8b83aa1d7_0_628"/>
          <p:cNvSpPr txBox="1"/>
          <p:nvPr/>
        </p:nvSpPr>
        <p:spPr>
          <a:xfrm>
            <a:off x="8610600" y="6604000"/>
            <a:ext cx="27432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i="0" sz="1200" u="none" cap="none" strike="noStrike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438" name="Google Shape;438;g2a8b83aa1d7_0_62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410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39" name="Google Shape;439;g2a8b83aa1d7_0_628"/>
          <p:cNvGrpSpPr/>
          <p:nvPr/>
        </p:nvGrpSpPr>
        <p:grpSpPr>
          <a:xfrm>
            <a:off x="10357701" y="5976535"/>
            <a:ext cx="1649006" cy="501344"/>
            <a:chOff x="10721798" y="852808"/>
            <a:chExt cx="1339023" cy="407100"/>
          </a:xfrm>
        </p:grpSpPr>
        <p:pic>
          <p:nvPicPr>
            <p:cNvPr id="440" name="Google Shape;440;g2a8b83aa1d7_0_62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0721798" y="852808"/>
              <a:ext cx="1339023" cy="4070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1" name="Google Shape;441;g2a8b83aa1d7_0_628"/>
            <p:cNvSpPr/>
            <p:nvPr/>
          </p:nvSpPr>
          <p:spPr>
            <a:xfrm>
              <a:off x="10721799" y="852808"/>
              <a:ext cx="1338900" cy="407100"/>
            </a:xfrm>
            <a:prstGeom prst="rect">
              <a:avLst/>
            </a:pr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442" name="Google Shape;442;g2a8b83aa1d7_0_628"/>
          <p:cNvSpPr txBox="1"/>
          <p:nvPr/>
        </p:nvSpPr>
        <p:spPr>
          <a:xfrm>
            <a:off x="3364394" y="6604000"/>
            <a:ext cx="54633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#3140705(OOP)  Unit 01 – Introduction to java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g2a8b83aa1d7_0_628"/>
          <p:cNvSpPr txBox="1"/>
          <p:nvPr/>
        </p:nvSpPr>
        <p:spPr>
          <a:xfrm>
            <a:off x="6502984" y="880013"/>
            <a:ext cx="21837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US" sz="7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OOP Java is the easiest, scoring and my favorite subject</a:t>
            </a:r>
            <a:endParaRPr b="0" i="0" sz="700" u="none" cap="none" strike="noStrike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lete Blanck">
  <p:cSld name="1_Complete Blanck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a8b83aa1d7_0_638"/>
          <p:cNvSpPr txBox="1"/>
          <p:nvPr/>
        </p:nvSpPr>
        <p:spPr>
          <a:xfrm>
            <a:off x="375920" y="457200"/>
            <a:ext cx="418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 to Crop Circular Photo?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2a8b83aa1d7_0_638"/>
          <p:cNvSpPr/>
          <p:nvPr>
            <p:ph idx="2" type="pic"/>
          </p:nvPr>
        </p:nvSpPr>
        <p:spPr>
          <a:xfrm>
            <a:off x="1177236" y="1556372"/>
            <a:ext cx="3891000" cy="389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eep Puple">
  <p:cSld name="Title Slide - Deep Puple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g2a8b83aa1d7_0_641"/>
          <p:cNvPicPr preferRelativeResize="0"/>
          <p:nvPr/>
        </p:nvPicPr>
        <p:blipFill rotWithShape="1">
          <a:blip r:embed="rId2">
            <a:alphaModFix/>
          </a:blip>
          <a:srcRect b="24998" l="0" r="0" t="18748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g2a8b83aa1d7_0_641"/>
          <p:cNvSpPr txBox="1"/>
          <p:nvPr/>
        </p:nvSpPr>
        <p:spPr>
          <a:xfrm>
            <a:off x="1837677" y="5802204"/>
            <a:ext cx="451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g2a8b83aa1d7_0_641"/>
          <p:cNvSpPr/>
          <p:nvPr/>
        </p:nvSpPr>
        <p:spPr>
          <a:xfrm>
            <a:off x="2554514" y="1"/>
            <a:ext cx="5255700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301B92"/>
              </a:gs>
              <a:gs pos="10000">
                <a:srgbClr val="301B92"/>
              </a:gs>
              <a:gs pos="100000">
                <a:srgbClr val="673BB7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51" name="Google Shape;451;g2a8b83aa1d7_0_641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301B92"/>
              </a:gs>
              <a:gs pos="10000">
                <a:srgbClr val="301B92"/>
              </a:gs>
              <a:gs pos="100000">
                <a:srgbClr val="673BB7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452" name="Google Shape;452;g2a8b83aa1d7_0_6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g2a8b83aa1d7_0_6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4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g2a8b83aa1d7_0_641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5" name="Google Shape;455;g2a8b83aa1d7_0_641"/>
          <p:cNvSpPr txBox="1"/>
          <p:nvPr>
            <p:ph type="ctrTitle"/>
          </p:nvPr>
        </p:nvSpPr>
        <p:spPr>
          <a:xfrm>
            <a:off x="559490" y="1122364"/>
            <a:ext cx="7035300" cy="25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56" name="Google Shape;456;g2a8b83aa1d7_0_6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2a8b83aa1d7_0_6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2a8b83aa1d7_0_641"/>
          <p:cNvSpPr txBox="1"/>
          <p:nvPr>
            <p:ph idx="1" type="body"/>
          </p:nvPr>
        </p:nvSpPr>
        <p:spPr>
          <a:xfrm>
            <a:off x="2180943" y="6175935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9" name="Google Shape;459;g2a8b83aa1d7_0_641"/>
          <p:cNvSpPr txBox="1"/>
          <p:nvPr>
            <p:ph idx="2" type="body"/>
          </p:nvPr>
        </p:nvSpPr>
        <p:spPr>
          <a:xfrm>
            <a:off x="2183874" y="6460218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0" name="Google Shape;460;g2a8b83aa1d7_0_641"/>
          <p:cNvSpPr txBox="1"/>
          <p:nvPr>
            <p:ph idx="3" type="body"/>
          </p:nvPr>
        </p:nvSpPr>
        <p:spPr>
          <a:xfrm>
            <a:off x="1837678" y="5537768"/>
            <a:ext cx="3735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g2a8b83aa1d7_0_641"/>
          <p:cNvSpPr txBox="1"/>
          <p:nvPr>
            <p:ph idx="4" type="body"/>
          </p:nvPr>
        </p:nvSpPr>
        <p:spPr>
          <a:xfrm>
            <a:off x="1837677" y="5273332"/>
            <a:ext cx="55809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01B92"/>
              </a:buClr>
              <a:buSzPts val="1800"/>
              <a:buNone/>
              <a:defRPr b="1" sz="1800">
                <a:solidFill>
                  <a:srgbClr val="301B92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62" name="Google Shape;462;g2a8b83aa1d7_0_641"/>
          <p:cNvPicPr preferRelativeResize="0"/>
          <p:nvPr/>
        </p:nvPicPr>
        <p:blipFill rotWithShape="1">
          <a:blip r:embed="rId7">
            <a:alphaModFix/>
          </a:blip>
          <a:srcRect b="17722" l="62021" r="2731" t="18063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g2a8b83aa1d7_0_641"/>
          <p:cNvSpPr txBox="1"/>
          <p:nvPr>
            <p:ph idx="5" type="body"/>
          </p:nvPr>
        </p:nvSpPr>
        <p:spPr>
          <a:xfrm>
            <a:off x="2581756" y="20384"/>
            <a:ext cx="46464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User icon Royalty Free Vector Image - VectorStock" id="464" name="Google Shape;464;g2a8b83aa1d7_0_641"/>
          <p:cNvPicPr preferRelativeResize="0"/>
          <p:nvPr/>
        </p:nvPicPr>
        <p:blipFill rotWithShape="1">
          <a:blip r:embed="rId8">
            <a:alphaModFix/>
          </a:blip>
          <a:srcRect b="34219" l="26031" r="26027" t="21391"/>
          <a:stretch/>
        </p:blipFill>
        <p:spPr>
          <a:xfrm>
            <a:off x="353568" y="5211250"/>
            <a:ext cx="1354665" cy="1354665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5" name="Google Shape;465;g2a8b83aa1d7_0_641"/>
          <p:cNvSpPr/>
          <p:nvPr>
            <p:ph idx="6" type="pic"/>
          </p:nvPr>
        </p:nvSpPr>
        <p:spPr>
          <a:xfrm>
            <a:off x="353569" y="5211251"/>
            <a:ext cx="1353600" cy="1353600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466" name="Google Shape;466;g2a8b83aa1d7_0_6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885249" y="320499"/>
            <a:ext cx="2976890" cy="904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g2a8b83aa1d7_0_661"/>
          <p:cNvPicPr preferRelativeResize="0"/>
          <p:nvPr/>
        </p:nvPicPr>
        <p:blipFill rotWithShape="1">
          <a:blip r:embed="rId2">
            <a:alphaModFix/>
          </a:blip>
          <a:srcRect b="21179" l="0" r="11582" t="0"/>
          <a:stretch/>
        </p:blipFill>
        <p:spPr>
          <a:xfrm rot="-5400000">
            <a:off x="9807099" y="606901"/>
            <a:ext cx="2991808" cy="17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g2a8b83aa1d7_0_661"/>
          <p:cNvPicPr preferRelativeResize="0"/>
          <p:nvPr/>
        </p:nvPicPr>
        <p:blipFill rotWithShape="1">
          <a:blip r:embed="rId3">
            <a:alphaModFix/>
          </a:blip>
          <a:srcRect b="17722" l="79646" r="2729" t="18063"/>
          <a:stretch/>
        </p:blipFill>
        <p:spPr>
          <a:xfrm>
            <a:off x="0" y="401568"/>
            <a:ext cx="543946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g2a8b83aa1d7_0_661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  <a:defRPr b="1" i="1" sz="60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g2a8b83aa1d7_0_661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2000"/>
              <a:buNone/>
              <a:defRPr sz="2000">
                <a:solidFill>
                  <a:srgbClr val="8A8A8A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800"/>
              <a:buNone/>
              <a:defRPr sz="1800">
                <a:solidFill>
                  <a:srgbClr val="8A8A8A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A8A8A"/>
              </a:buClr>
              <a:buSzPts val="1600"/>
              <a:buNone/>
              <a:defRPr sz="16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472" name="Google Shape;472;g2a8b83aa1d7_0_661"/>
          <p:cNvSpPr/>
          <p:nvPr/>
        </p:nvSpPr>
        <p:spPr>
          <a:xfrm>
            <a:off x="0" y="5905332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25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473" name="Google Shape;473;g2a8b83aa1d7_0_661"/>
          <p:cNvGrpSpPr/>
          <p:nvPr/>
        </p:nvGrpSpPr>
        <p:grpSpPr>
          <a:xfrm>
            <a:off x="9437217" y="6087665"/>
            <a:ext cx="2554022" cy="587471"/>
            <a:chOff x="131177" y="5775962"/>
            <a:chExt cx="2530238" cy="582000"/>
          </a:xfrm>
        </p:grpSpPr>
        <p:pic>
          <p:nvPicPr>
            <p:cNvPr id="474" name="Google Shape;474;g2a8b83aa1d7_0_6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Google Shape;475;g2a8b83aa1d7_0_661"/>
            <p:cNvSpPr/>
            <p:nvPr/>
          </p:nvSpPr>
          <p:spPr>
            <a:xfrm>
              <a:off x="131178" y="5775962"/>
              <a:ext cx="2530200" cy="582000"/>
            </a:xfrm>
            <a:prstGeom prst="rect">
              <a:avLst/>
            </a:prstGeom>
            <a:solidFill>
              <a:schemeClr val="lt1">
                <a:alpha val="6941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Default Color">
  <p:cSld name="Title Slide - Default Colo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46"/>
          <p:cNvPicPr preferRelativeResize="0"/>
          <p:nvPr/>
        </p:nvPicPr>
        <p:blipFill rotWithShape="1">
          <a:blip r:embed="rId2">
            <a:alphaModFix/>
          </a:blip>
          <a:srcRect b="24999" l="0" r="0" t="1875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6"/>
          <p:cNvSpPr txBox="1"/>
          <p:nvPr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 of Engineering &amp; Technology, Rajkot</a:t>
            </a:r>
            <a:endParaRPr/>
          </a:p>
        </p:txBody>
      </p:sp>
      <p:sp>
        <p:nvSpPr>
          <p:cNvPr id="60" name="Google Shape;60;p46"/>
          <p:cNvSpPr/>
          <p:nvPr/>
        </p:nvSpPr>
        <p:spPr>
          <a:xfrm>
            <a:off x="2554514" y="1"/>
            <a:ext cx="5255702" cy="1335004"/>
          </a:xfrm>
          <a:custGeom>
            <a:rect b="b" l="l" r="r" t="t"/>
            <a:pathLst>
              <a:path extrusionOk="0" h="517" w="2048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1" name="Google Shape;61;p46"/>
          <p:cNvSpPr/>
          <p:nvPr/>
        </p:nvSpPr>
        <p:spPr>
          <a:xfrm>
            <a:off x="0" y="5905331"/>
            <a:ext cx="1901425" cy="952668"/>
          </a:xfrm>
          <a:custGeom>
            <a:rect b="b" l="l" r="r" t="t"/>
            <a:pathLst>
              <a:path extrusionOk="0" h="1024" w="2048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dk2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62" name="Google Shape;6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08334" y="4602222"/>
            <a:ext cx="3383666" cy="2255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40861" y="2096941"/>
            <a:ext cx="2813885" cy="21192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46"/>
          <p:cNvCxnSpPr/>
          <p:nvPr/>
        </p:nvCxnSpPr>
        <p:spPr>
          <a:xfrm>
            <a:off x="1926694" y="6124097"/>
            <a:ext cx="4356000" cy="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46"/>
          <p:cNvSpPr txBox="1"/>
          <p:nvPr>
            <p:ph type="ctrTitle"/>
          </p:nvPr>
        </p:nvSpPr>
        <p:spPr>
          <a:xfrm>
            <a:off x="559490" y="1122364"/>
            <a:ext cx="7035300" cy="2578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6600"/>
              <a:buFont typeface="Roboto Condensed"/>
              <a:buNone/>
              <a:defRPr b="1" sz="66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8063" y="6232297"/>
            <a:ext cx="182880" cy="18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98063" y="6505320"/>
            <a:ext cx="182880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6"/>
          <p:cNvSpPr txBox="1"/>
          <p:nvPr>
            <p:ph idx="1" type="body"/>
          </p:nvPr>
        </p:nvSpPr>
        <p:spPr>
          <a:xfrm>
            <a:off x="2180943" y="6175935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2" type="body"/>
          </p:nvPr>
        </p:nvSpPr>
        <p:spPr>
          <a:xfrm>
            <a:off x="2183874" y="646021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0" sz="16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46"/>
          <p:cNvSpPr txBox="1"/>
          <p:nvPr>
            <p:ph idx="3" type="body"/>
          </p:nvPr>
        </p:nvSpPr>
        <p:spPr>
          <a:xfrm>
            <a:off x="1837678" y="5537768"/>
            <a:ext cx="3735998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4" type="body"/>
          </p:nvPr>
        </p:nvSpPr>
        <p:spPr>
          <a:xfrm>
            <a:off x="1837677" y="5273332"/>
            <a:ext cx="5581039" cy="2900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1800"/>
              <a:buNone/>
              <a:defRPr b="1" sz="1800">
                <a:solidFill>
                  <a:srgbClr val="1D306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2" name="Google Shape;72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95842" y="307556"/>
            <a:ext cx="3573889" cy="8219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46"/>
          <p:cNvPicPr preferRelativeResize="0"/>
          <p:nvPr/>
        </p:nvPicPr>
        <p:blipFill rotWithShape="1">
          <a:blip r:embed="rId8">
            <a:alphaModFix/>
          </a:blip>
          <a:srcRect b="17724" l="62022" r="2731" t="18062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6"/>
          <p:cNvSpPr txBox="1"/>
          <p:nvPr>
            <p:ph idx="5" type="body"/>
          </p:nvPr>
        </p:nvSpPr>
        <p:spPr>
          <a:xfrm>
            <a:off x="2581756" y="20384"/>
            <a:ext cx="4646358" cy="7346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5" name="Google Shape;75;p46"/>
          <p:cNvPicPr preferRelativeResize="0"/>
          <p:nvPr/>
        </p:nvPicPr>
        <p:blipFill rotWithShape="1">
          <a:blip r:embed="rId9">
            <a:alphaModFix/>
          </a:blip>
          <a:srcRect b="22103" l="144383" r="-144383" t="-16142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er icon Royalty Free Vector Image - VectorStock" id="76" name="Google Shape;76;p46"/>
          <p:cNvPicPr preferRelativeResize="0"/>
          <p:nvPr/>
        </p:nvPicPr>
        <p:blipFill rotWithShape="1">
          <a:blip r:embed="rId10">
            <a:alphaModFix/>
          </a:blip>
          <a:srcRect b="34222" l="26030" r="26030" t="21389"/>
          <a:stretch/>
        </p:blipFill>
        <p:spPr>
          <a:xfrm>
            <a:off x="353568" y="5211250"/>
            <a:ext cx="1353600" cy="1353600"/>
          </a:xfrm>
          <a:custGeom>
            <a:rect b="b" l="l" r="r" t="t"/>
            <a:pathLst>
              <a:path extrusionOk="0" h="3044190" w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46"/>
          <p:cNvSpPr/>
          <p:nvPr>
            <p:ph idx="6" type="pic"/>
          </p:nvPr>
        </p:nvSpPr>
        <p:spPr>
          <a:xfrm>
            <a:off x="353569" y="5211251"/>
            <a:ext cx="1353599" cy="1353599"/>
          </a:xfrm>
          <a:prstGeom prst="rect">
            <a:avLst/>
          </a:prstGeom>
          <a:noFill/>
          <a:ln cap="flat" cmpd="sng" w="9525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TR">
  <p:cSld name="Title and Content - Logo on T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47"/>
          <p:cNvGrpSpPr/>
          <p:nvPr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80" name="Google Shape;80;p4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47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82" name="Google Shape;82;p47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3" name="Google Shape;83;p47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 V.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4" name="Google Shape;84;p47"/>
          <p:cNvSpPr txBox="1"/>
          <p:nvPr/>
        </p:nvSpPr>
        <p:spPr>
          <a:xfrm>
            <a:off x="3556000" y="6604000"/>
            <a:ext cx="50800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85" name="Google Shape;85;p47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86" name="Google Shape;86;p47"/>
          <p:cNvPicPr preferRelativeResize="0"/>
          <p:nvPr/>
        </p:nvPicPr>
        <p:blipFill rotWithShape="1">
          <a:blip r:embed="rId3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7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47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" name="Google Shape;90;p47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- Logo on BL">
  <p:cSld name="Title and Content - Logo on BL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48"/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93" name="Google Shape;93;p4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48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95" name="Google Shape;95;p48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" name="Google Shape;96;p48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 V.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7" name="Google Shape;97;p48"/>
          <p:cNvSpPr txBox="1"/>
          <p:nvPr/>
        </p:nvSpPr>
        <p:spPr>
          <a:xfrm>
            <a:off x="3556000" y="6604000"/>
            <a:ext cx="50800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98" name="Google Shape;98;p48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99" name="Google Shape;99;p48"/>
          <p:cNvPicPr preferRelativeResize="0"/>
          <p:nvPr/>
        </p:nvPicPr>
        <p:blipFill rotWithShape="1">
          <a:blip r:embed="rId3">
            <a:alphaModFix/>
          </a:blip>
          <a:srcRect b="3534" l="0" r="1768" t="86739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8"/>
          <p:cNvSpPr txBox="1"/>
          <p:nvPr>
            <p:ph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ts val="3400"/>
              <a:buFont typeface="Roboto Condensed"/>
              <a:buNone/>
              <a:defRPr b="1" sz="34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8"/>
          <p:cNvSpPr txBox="1"/>
          <p:nvPr>
            <p:ph idx="1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  <a:defRPr sz="2400">
                <a:solidFill>
                  <a:schemeClr val="dk1"/>
                </a:solidFill>
              </a:defRPr>
            </a:lvl1pPr>
            <a:lvl2pPr indent="-355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⮩"/>
              <a:defRPr sz="2000">
                <a:solidFill>
                  <a:schemeClr val="dk1"/>
                </a:solidFill>
              </a:defRPr>
            </a:lvl2pPr>
            <a:lvl3pPr indent="-3429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3pPr>
            <a:lvl4pPr indent="-3302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2" name="Google Shape;102;p48"/>
          <p:cNvCxnSpPr/>
          <p:nvPr/>
        </p:nvCxnSpPr>
        <p:spPr>
          <a:xfrm>
            <a:off x="0" y="71120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48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TR">
  <p:cSld name="Blanck - Logo on T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9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6" name="Google Shape;106;p49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V.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7" name="Google Shape;107;p49"/>
          <p:cNvSpPr txBox="1"/>
          <p:nvPr/>
        </p:nvSpPr>
        <p:spPr>
          <a:xfrm>
            <a:off x="3594100" y="6604000"/>
            <a:ext cx="50038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08" name="Google Shape;108;p49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9" name="Google Shape;109;p49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49"/>
          <p:cNvGrpSpPr/>
          <p:nvPr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11" name="Google Shape;111;p4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49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R">
  <p:cSld name="Blanck - Logo on B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0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" name="Google Shape;115;p50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 V.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6" name="Google Shape;116;p50"/>
          <p:cNvSpPr txBox="1"/>
          <p:nvPr/>
        </p:nvSpPr>
        <p:spPr>
          <a:xfrm>
            <a:off x="3484034" y="6604000"/>
            <a:ext cx="5223933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17" name="Google Shape;117;p50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18" name="Google Shape;118;p50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9" name="Google Shape;119;p50"/>
          <p:cNvGrpSpPr/>
          <p:nvPr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0" name="Google Shape;120;p5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50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ck - Logo on BL">
  <p:cSld name="Blanck - Logo on BL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1"/>
          <p:cNvSpPr/>
          <p:nvPr/>
        </p:nvSpPr>
        <p:spPr>
          <a:xfrm>
            <a:off x="0" y="6604000"/>
            <a:ext cx="12191998" cy="254000"/>
          </a:xfrm>
          <a:prstGeom prst="roundRect">
            <a:avLst>
              <a:gd fmla="val 0" name="adj"/>
            </a:avLst>
          </a:prstGeom>
          <a:solidFill>
            <a:srgbClr val="DFDFD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4" name="Google Shape;124;p51"/>
          <p:cNvSpPr txBox="1"/>
          <p:nvPr/>
        </p:nvSpPr>
        <p:spPr>
          <a:xfrm>
            <a:off x="8382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Prof. Arjun V. Bala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5" name="Google Shape;125;p51"/>
          <p:cNvSpPr txBox="1"/>
          <p:nvPr/>
        </p:nvSpPr>
        <p:spPr>
          <a:xfrm>
            <a:off x="3475567" y="6604000"/>
            <a:ext cx="5240867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#3150713 (PDS)   </a:t>
            </a:r>
            <a:r>
              <a:rPr lang="en-US" sz="1200">
                <a:solidFill>
                  <a:srgbClr val="36363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⬥</a:t>
            </a:r>
            <a:r>
              <a:rPr lang="en-US" sz="1200">
                <a:solidFill>
                  <a:srgbClr val="363636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  Unit 01 – Overview of Python and Data Structure</a:t>
            </a:r>
            <a:endParaRPr sz="1200">
              <a:solidFill>
                <a:srgbClr val="363636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  <p:sp>
        <p:nvSpPr>
          <p:cNvPr id="126" name="Google Shape;126;p51"/>
          <p:cNvSpPr txBox="1"/>
          <p:nvPr/>
        </p:nvSpPr>
        <p:spPr>
          <a:xfrm>
            <a:off x="8610600" y="6604000"/>
            <a:ext cx="2743200" cy="255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 sz="1200">
                <a:solidFill>
                  <a:srgbClr val="36363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‹#›</a:t>
            </a:fld>
            <a:endParaRPr b="1" sz="1200">
              <a:solidFill>
                <a:srgbClr val="36363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27" name="Google Shape;127;p51"/>
          <p:cNvCxnSpPr/>
          <p:nvPr/>
        </p:nvCxnSpPr>
        <p:spPr>
          <a:xfrm>
            <a:off x="0" y="6606251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BFBFBF">
                <a:alpha val="69803"/>
              </a:srgbClr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8" name="Google Shape;128;p51"/>
          <p:cNvGrpSpPr/>
          <p:nvPr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9" name="Google Shape;129;p5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51"/>
            <p:cNvSpPr/>
            <p:nvPr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l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3" name="Google Shape;1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14" name="Google Shape;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8b83aa1d7_0_5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Condensed"/>
              <a:buNone/>
              <a:defRPr b="0" i="0" sz="4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8" name="Google Shape;338;g2a8b83aa1d7_0_5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39" name="Google Shape;339;g2a8b83aa1d7_0_5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0" name="Google Shape;340;g2a8b83aa1d7_0_5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341" name="Google Shape;341;g2a8b83aa1d7_0_5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A8A8A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://anaconda.com/download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javatpoint.com/python-literal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3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3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www.geeksforgeeks.org/python-gui-tkinter/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blemsolvingwithpython.com/04-Data-Types-and-Variables/04.05-Dictionaries-and-Tuples/" TargetMode="External"/><Relationship Id="rId4" Type="http://schemas.openxmlformats.org/officeDocument/2006/relationships/hyperlink" Target="https://www.w3schools.com/python/" TargetMode="External"/><Relationship Id="rId5" Type="http://schemas.openxmlformats.org/officeDocument/2006/relationships/hyperlink" Target="https://www.javatpoint.com/python-tutorial" TargetMode="External"/><Relationship Id="rId6" Type="http://schemas.openxmlformats.org/officeDocument/2006/relationships/hyperlink" Target="https://www.geeksforgeeks.org/python-gui-tkinter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a8b83aa1d7_0_147"/>
          <p:cNvSpPr txBox="1"/>
          <p:nvPr/>
        </p:nvSpPr>
        <p:spPr>
          <a:xfrm>
            <a:off x="2785850" y="2146450"/>
            <a:ext cx="6164100" cy="17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Unit-5 to 9</a:t>
            </a:r>
            <a:endParaRPr sz="72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2" name="Google Shape;482;g2a8b83aa1d7_0_147"/>
          <p:cNvSpPr txBox="1"/>
          <p:nvPr/>
        </p:nvSpPr>
        <p:spPr>
          <a:xfrm>
            <a:off x="6995500" y="4737000"/>
            <a:ext cx="45102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Presented By: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           Dr. Maitri Patel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Why Python?</a:t>
            </a:r>
            <a:endParaRPr/>
          </a:p>
        </p:txBody>
      </p:sp>
      <p:sp>
        <p:nvSpPr>
          <p:cNvPr id="540" name="Google Shape;540;p4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has many advantages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Easy to learn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Less code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Syntax is easier to read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Open source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Huge amount of additional open-source libraries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Some libraries listed below.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matplotib</a:t>
            </a:r>
            <a:r>
              <a:rPr lang="en-US"/>
              <a:t> for plotting charts and graphs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BeautifulSoup</a:t>
            </a:r>
            <a:r>
              <a:rPr lang="en-US"/>
              <a:t> for HTML parsing and XML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NumPy</a:t>
            </a:r>
            <a:r>
              <a:rPr lang="en-US"/>
              <a:t> for scientific computing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pandas</a:t>
            </a:r>
            <a:r>
              <a:rPr lang="en-US"/>
              <a:t> for performing data analysis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SciPy</a:t>
            </a:r>
            <a:r>
              <a:rPr lang="en-US"/>
              <a:t> for engineering applications, science, and mathematics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Scikit </a:t>
            </a:r>
            <a:r>
              <a:rPr lang="en-US"/>
              <a:t>for machine learning 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Django</a:t>
            </a:r>
            <a:r>
              <a:rPr lang="en-US"/>
              <a:t> for server-side web development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And many more..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Installing Python</a:t>
            </a:r>
            <a:endParaRPr/>
          </a:p>
        </p:txBody>
      </p:sp>
      <p:sp>
        <p:nvSpPr>
          <p:cNvPr id="546" name="Google Shape;546;p5"/>
          <p:cNvSpPr txBox="1"/>
          <p:nvPr>
            <p:ph idx="4294967295" type="body"/>
          </p:nvPr>
        </p:nvSpPr>
        <p:spPr>
          <a:xfrm>
            <a:off x="131180" y="805619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4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600"/>
              <a:t>For Windows &amp; Mac: </a:t>
            </a:r>
            <a:endParaRPr sz="26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To install python in windows you need to download installable file from </a:t>
            </a:r>
            <a:r>
              <a:rPr lang="en-US" sz="2200" u="sng">
                <a:solidFill>
                  <a:schemeClr val="hlink"/>
                </a:solidFill>
                <a:hlinkClick r:id="rId3"/>
              </a:rPr>
              <a:t>https://www.python.org/downloads/</a:t>
            </a:r>
            <a:r>
              <a:rPr lang="en-US" sz="2200"/>
              <a:t> 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After downloading the installable file you need to execute the file.</a:t>
            </a:r>
            <a:endParaRPr sz="2200"/>
          </a:p>
          <a:p>
            <a:pPr indent="-2524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600"/>
              <a:t>For Linux :</a:t>
            </a:r>
            <a:endParaRPr sz="26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For ubuntu 16.10 or newer </a:t>
            </a:r>
            <a:endParaRPr sz="2200"/>
          </a:p>
          <a:p>
            <a:pPr indent="-2159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sudo apt-get update </a:t>
            </a:r>
            <a:endParaRPr sz="1800"/>
          </a:p>
          <a:p>
            <a:pPr indent="-2159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sudo apt-get install python3.8</a:t>
            </a:r>
            <a:endParaRPr sz="1800"/>
          </a:p>
          <a:p>
            <a:pPr indent="-2524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600"/>
              <a:t>To verify the installation </a:t>
            </a:r>
            <a:endParaRPr sz="26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Windows	: </a:t>
            </a:r>
            <a:endParaRPr sz="2200"/>
          </a:p>
          <a:p>
            <a:pPr indent="-2159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python --version</a:t>
            </a:r>
            <a:endParaRPr sz="18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Linux : </a:t>
            </a:r>
            <a:endParaRPr sz="2200"/>
          </a:p>
          <a:p>
            <a:pPr indent="-2159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b="1" lang="en-US" sz="1800"/>
              <a:t>python</a:t>
            </a:r>
            <a:r>
              <a:rPr b="1" lang="en-US" sz="1800">
                <a:solidFill>
                  <a:srgbClr val="FF0000"/>
                </a:solidFill>
              </a:rPr>
              <a:t>3</a:t>
            </a:r>
            <a:r>
              <a:rPr lang="en-US" sz="1800"/>
              <a:t> --version (linux might have python2 already installed, you can check python 2 using </a:t>
            </a:r>
            <a:r>
              <a:rPr b="1" lang="en-US" sz="1800"/>
              <a:t>python --version</a:t>
            </a:r>
            <a:r>
              <a:rPr lang="en-US" sz="1800"/>
              <a:t>)</a:t>
            </a:r>
            <a:endParaRPr sz="1800"/>
          </a:p>
          <a:p>
            <a:pPr indent="-2524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600"/>
              <a:t>Alternatively we can use anaconda distribution for the python installation</a:t>
            </a:r>
            <a:endParaRPr sz="26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http://anaconda.com/downloads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Anaconda comes with many useful inbuilt libraries.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Hello World using Python</a:t>
            </a:r>
            <a:endParaRPr/>
          </a:p>
        </p:txBody>
      </p:sp>
      <p:sp>
        <p:nvSpPr>
          <p:cNvPr id="552" name="Google Shape;552;p6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To write python programs, we can use any text editors or IDE (Integrated Development Environment).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Create new file in editor, save it as </a:t>
            </a:r>
            <a:r>
              <a:rPr b="1" lang="en-US"/>
              <a:t>first</a:t>
            </a:r>
            <a:r>
              <a:rPr b="1" lang="en-US">
                <a:solidFill>
                  <a:srgbClr val="FF0000"/>
                </a:solidFill>
              </a:rPr>
              <a:t>.py </a:t>
            </a:r>
            <a:r>
              <a:rPr lang="en-US"/>
              <a:t>(Extensions for python programs will be .py)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To run the python file open command prompt and change directory to where your python file is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Next, run python command (python filename.py)</a:t>
            </a:r>
            <a:endParaRPr/>
          </a:p>
        </p:txBody>
      </p:sp>
      <p:pic>
        <p:nvPicPr>
          <p:cNvPr id="553" name="Google Shape;5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5530" y="4579497"/>
            <a:ext cx="4047597" cy="9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5522" y="6098189"/>
            <a:ext cx="5386918" cy="503410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6"/>
          <p:cNvSpPr/>
          <p:nvPr/>
        </p:nvSpPr>
        <p:spPr>
          <a:xfrm>
            <a:off x="1515509" y="3090438"/>
            <a:ext cx="4034400" cy="33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 World from python"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6" name="Google Shape;556;p6"/>
          <p:cNvSpPr/>
          <p:nvPr/>
        </p:nvSpPr>
        <p:spPr>
          <a:xfrm>
            <a:off x="1015516" y="3090438"/>
            <a:ext cx="500100" cy="33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6"/>
          <p:cNvSpPr/>
          <p:nvPr/>
        </p:nvSpPr>
        <p:spPr>
          <a:xfrm>
            <a:off x="1015516" y="2761254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58" name="Google Shape;558;p6"/>
          <p:cNvSpPr/>
          <p:nvPr/>
        </p:nvSpPr>
        <p:spPr>
          <a:xfrm>
            <a:off x="6194833" y="2761243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7750" y="10743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line does not end with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;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a8b83aa1d7_0_126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Variables in Python (Local and Global)</a:t>
            </a:r>
            <a:endParaRPr/>
          </a:p>
        </p:txBody>
      </p:sp>
      <p:sp>
        <p:nvSpPr>
          <p:cNvPr id="564" name="Google Shape;564;g2a8b83aa1d7_0_126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Python variable is a reserved memory location to store values.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Unlike other programming languages, Python has no command for declaring a variable.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variable is created the moment you first assign a value to it.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uses Dynamic Typing so,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need not to specify the data types to the variable as it will internally assign the data type to the variable according to the value assigned.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also reassign the different data type to the same variable, variable data type will change to new data type automatically.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We can check the current data type of the variable with </a:t>
            </a:r>
            <a:r>
              <a:rPr b="1" lang="en-US"/>
              <a:t>type(variablename)</a:t>
            </a:r>
            <a:r>
              <a:rPr lang="en-US"/>
              <a:t> in-built function.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Rules for variable name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Name can not start with digit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Space not allowed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Can not contain special character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Python keywords not allowed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b="1" lang="en-US"/>
              <a:t>Should</a:t>
            </a:r>
            <a:r>
              <a:rPr lang="en-US"/>
              <a:t> be in lower case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a8b83aa1d7_0_131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Example of Python variable</a:t>
            </a:r>
            <a:endParaRPr/>
          </a:p>
        </p:txBody>
      </p:sp>
      <p:sp>
        <p:nvSpPr>
          <p:cNvPr id="570" name="Google Shape;570;g2a8b83aa1d7_0_131"/>
          <p:cNvSpPr txBox="1"/>
          <p:nvPr>
            <p:ph idx="4294967295" type="body"/>
          </p:nvPr>
        </p:nvSpPr>
        <p:spPr>
          <a:xfrm>
            <a:off x="131180" y="7999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Example :</a:t>
            </a:r>
            <a:endParaRPr/>
          </a:p>
        </p:txBody>
      </p:sp>
      <p:sp>
        <p:nvSpPr>
          <p:cNvPr id="571" name="Google Shape;571;g2a8b83aa1d7_0_131"/>
          <p:cNvSpPr/>
          <p:nvPr/>
        </p:nvSpPr>
        <p:spPr>
          <a:xfrm>
            <a:off x="1055170" y="1512070"/>
            <a:ext cx="8472300" cy="2585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print(type(x))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123.456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"insitute of engneering and technology"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print(type(x))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2" name="Google Shape;572;g2a8b83aa1d7_0_131"/>
          <p:cNvSpPr/>
          <p:nvPr/>
        </p:nvSpPr>
        <p:spPr>
          <a:xfrm>
            <a:off x="555177" y="1512070"/>
            <a:ext cx="500100" cy="25545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3" name="Google Shape;573;g2a8b83aa1d7_0_131"/>
          <p:cNvSpPr/>
          <p:nvPr/>
        </p:nvSpPr>
        <p:spPr>
          <a:xfrm>
            <a:off x="555177" y="1182886"/>
            <a:ext cx="10905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4" name="Google Shape;574;g2a8b83aa1d7_0_131"/>
          <p:cNvSpPr/>
          <p:nvPr/>
        </p:nvSpPr>
        <p:spPr>
          <a:xfrm>
            <a:off x="1032909" y="4475738"/>
            <a:ext cx="8472300" cy="33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demo.py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g2a8b83aa1d7_0_131"/>
          <p:cNvSpPr/>
          <p:nvPr/>
        </p:nvSpPr>
        <p:spPr>
          <a:xfrm>
            <a:off x="532916" y="4475738"/>
            <a:ext cx="500100" cy="338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6" name="Google Shape;576;g2a8b83aa1d7_0_131"/>
          <p:cNvSpPr/>
          <p:nvPr/>
        </p:nvSpPr>
        <p:spPr>
          <a:xfrm>
            <a:off x="532916" y="4146554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in terminal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77" name="Google Shape;577;g2a8b83aa1d7_0_131"/>
          <p:cNvSpPr/>
          <p:nvPr/>
        </p:nvSpPr>
        <p:spPr>
          <a:xfrm>
            <a:off x="1062019" y="5224040"/>
            <a:ext cx="8472300" cy="132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123.456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institute of engineering and technology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8" name="Google Shape;578;g2a8b83aa1d7_0_131"/>
          <p:cNvSpPr/>
          <p:nvPr/>
        </p:nvSpPr>
        <p:spPr>
          <a:xfrm>
            <a:off x="562026" y="5224040"/>
            <a:ext cx="500100" cy="132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579" name="Google Shape;579;g2a8b83aa1d7_0_131"/>
          <p:cNvSpPr/>
          <p:nvPr/>
        </p:nvSpPr>
        <p:spPr>
          <a:xfrm>
            <a:off x="562026" y="4894856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80" name="Google Shape;580;g2a8b83aa1d7_0_131"/>
          <p:cNvSpPr/>
          <p:nvPr/>
        </p:nvSpPr>
        <p:spPr>
          <a:xfrm>
            <a:off x="4584700" y="1803400"/>
            <a:ext cx="4889400" cy="48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70" y="60395"/>
                </a:moveTo>
                <a:lnTo>
                  <a:pt x="-64915" y="-26567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Reassign same variable to hold different data type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581" name="Google Shape;581;g2a8b83aa1d7_0_131"/>
          <p:cNvCxnSpPr>
            <a:endCxn id="580" idx="2"/>
          </p:cNvCxnSpPr>
          <p:nvPr/>
        </p:nvCxnSpPr>
        <p:spPr>
          <a:xfrm flipH="1" rot="10800000">
            <a:off x="3594100" y="2044750"/>
            <a:ext cx="990600" cy="1193700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2" name="Google Shape;582;g2a8b83aa1d7_0_131"/>
          <p:cNvSpPr txBox="1"/>
          <p:nvPr/>
        </p:nvSpPr>
        <p:spPr>
          <a:xfrm>
            <a:off x="2963825" y="803900"/>
            <a:ext cx="874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https://www.javatpoint.com/python-variables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Data types in Python</a:t>
            </a:r>
            <a:endParaRPr/>
          </a:p>
        </p:txBody>
      </p:sp>
      <p:graphicFrame>
        <p:nvGraphicFramePr>
          <p:cNvPr id="588" name="Google Shape;588;p7"/>
          <p:cNvGraphicFramePr/>
          <p:nvPr/>
        </p:nvGraphicFramePr>
        <p:xfrm>
          <a:off x="389325" y="1487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354950"/>
                <a:gridCol w="1109600"/>
                <a:gridCol w="894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chemeClr val="lt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Data Types</a:t>
                      </a:r>
                      <a:endParaRPr b="1" sz="1900">
                        <a:solidFill>
                          <a:schemeClr val="l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Integer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int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Whole number such as 0,1,5,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-5 etc..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Float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float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Numbers with decimal points such as 1.5, 7.9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, -8.2 etc..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String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str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Sequence of character (Ordered) such as “darshan”, ‘college’, “રાજકોટ” etc..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Boolean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bool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Logical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values indicating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ure or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alse (T and F here are capital in python)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89" name="Google Shape;589;p7"/>
          <p:cNvSpPr txBox="1"/>
          <p:nvPr/>
        </p:nvSpPr>
        <p:spPr>
          <a:xfrm>
            <a:off x="389325" y="4348400"/>
            <a:ext cx="3000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x = "Hello World"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print(x)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the data type of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print(type(x)) </a:t>
            </a:r>
            <a:endParaRPr b="1" sz="1500"/>
          </a:p>
        </p:txBody>
      </p:sp>
      <p:sp>
        <p:nvSpPr>
          <p:cNvPr id="590" name="Google Shape;590;p7"/>
          <p:cNvSpPr txBox="1"/>
          <p:nvPr/>
        </p:nvSpPr>
        <p:spPr>
          <a:xfrm>
            <a:off x="3096000" y="4348400"/>
            <a:ext cx="3000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x = 20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print(x)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the data type of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print(type(x))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1" name="Google Shape;591;p7"/>
          <p:cNvSpPr txBox="1"/>
          <p:nvPr/>
        </p:nvSpPr>
        <p:spPr>
          <a:xfrm>
            <a:off x="5929875" y="4340600"/>
            <a:ext cx="3000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x = 20.5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print(x)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the data type of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print(type(x))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</p:txBody>
      </p:sp>
      <p:sp>
        <p:nvSpPr>
          <p:cNvPr id="592" name="Google Shape;592;p7"/>
          <p:cNvSpPr txBox="1"/>
          <p:nvPr/>
        </p:nvSpPr>
        <p:spPr>
          <a:xfrm>
            <a:off x="8802675" y="4240700"/>
            <a:ext cx="30000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x = True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print(x)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#display the data type of x: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print(type(x))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b56435274b_0_44"/>
          <p:cNvSpPr txBox="1"/>
          <p:nvPr/>
        </p:nvSpPr>
        <p:spPr>
          <a:xfrm>
            <a:off x="369425" y="266925"/>
            <a:ext cx="4213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None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99" name="Google Shape;599;g2b56435274b_0_44"/>
          <p:cNvSpPr txBox="1"/>
          <p:nvPr/>
        </p:nvSpPr>
        <p:spPr>
          <a:xfrm>
            <a:off x="369425" y="959025"/>
            <a:ext cx="11603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Python, </a:t>
            </a:r>
            <a:r>
              <a:rPr lang="en-US" sz="17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a special constant that represents the absence of a value or a null value. It is often used to indicate that a variable or function doesn't return any meaningful result. Here are some key points about </a:t>
            </a:r>
            <a:r>
              <a:rPr lang="en-US" sz="17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0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2200"/>
          </a:p>
        </p:txBody>
      </p:sp>
      <p:sp>
        <p:nvSpPr>
          <p:cNvPr id="600" name="Google Shape;600;g2b56435274b_0_44"/>
          <p:cNvSpPr txBox="1"/>
          <p:nvPr/>
        </p:nvSpPr>
        <p:spPr>
          <a:xfrm>
            <a:off x="420150" y="2129000"/>
            <a:ext cx="11231100" cy="27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 in Assignments: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is commonly used to initialize a variable when you want to indicate that it has no initial value.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example: </a:t>
            </a: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x = None</a:t>
            </a:r>
            <a:endParaRPr sz="1950">
              <a:solidFill>
                <a:srgbClr val="37415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Function Return Values: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Functions in Python that do not explicitly return a value automatically return </a:t>
            </a: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g2b56435274b_0_44"/>
          <p:cNvSpPr txBox="1"/>
          <p:nvPr/>
        </p:nvSpPr>
        <p:spPr>
          <a:xfrm>
            <a:off x="2099350" y="4867400"/>
            <a:ext cx="5782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def my_function():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# Some code without a return statement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# ...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result = my_function()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print(result)  # Outputs: None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b56435274b_0_58"/>
          <p:cNvSpPr txBox="1"/>
          <p:nvPr/>
        </p:nvSpPr>
        <p:spPr>
          <a:xfrm>
            <a:off x="494275" y="617825"/>
            <a:ext cx="107739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Comparison: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often used in comparisons to check if a variable has been assigned a value.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71429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195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g2b56435274b_0_58"/>
          <p:cNvSpPr txBox="1"/>
          <p:nvPr/>
        </p:nvSpPr>
        <p:spPr>
          <a:xfrm>
            <a:off x="2063600" y="2038850"/>
            <a:ext cx="4990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x = None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if x is None: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    print("x has no value.")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609" name="Google Shape;609;g2b56435274b_0_58"/>
          <p:cNvSpPr txBox="1"/>
          <p:nvPr/>
        </p:nvSpPr>
        <p:spPr>
          <a:xfrm>
            <a:off x="494275" y="3237475"/>
            <a:ext cx="114906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Default Function Arguments: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sometimes used as a default value for function parameters to indicate that the argument is optional and not provided by the caller.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g2b56435274b_0_58"/>
          <p:cNvSpPr txBox="1"/>
          <p:nvPr/>
        </p:nvSpPr>
        <p:spPr>
          <a:xfrm>
            <a:off x="1828800" y="5103325"/>
            <a:ext cx="51144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def my_function(param=None):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# Some code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# ...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2b56435274b_0_74"/>
          <p:cNvSpPr txBox="1"/>
          <p:nvPr/>
        </p:nvSpPr>
        <p:spPr>
          <a:xfrm>
            <a:off x="654925" y="580775"/>
            <a:ext cx="64983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Boolean Context: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a boolean context, </a:t>
            </a: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evaluates to </a:t>
            </a:r>
            <a:r>
              <a:rPr lang="en-US" sz="19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2100"/>
              <a:buFont typeface="Roboto"/>
              <a:buChar char="●"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For example:</a:t>
            </a:r>
            <a:endParaRPr sz="21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g2b56435274b_0_74"/>
          <p:cNvSpPr txBox="1"/>
          <p:nvPr/>
        </p:nvSpPr>
        <p:spPr>
          <a:xfrm>
            <a:off x="1458100" y="2174800"/>
            <a:ext cx="533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if not None: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  print("This will be executed.")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2b56435274b_0_33"/>
          <p:cNvSpPr txBox="1"/>
          <p:nvPr/>
        </p:nvSpPr>
        <p:spPr>
          <a:xfrm>
            <a:off x="3299250" y="1383950"/>
            <a:ext cx="8710200" cy="30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Python, several values are considered "falsy," meaning they evaluate to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a boolean context. These values include: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constants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Numeric values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Empty sequences: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(empty string),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(empty list), and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(empty tuple).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Empty sets: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set()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Empty dictionaries: </a:t>
            </a:r>
            <a:r>
              <a:rPr lang="en-US" sz="16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(empty dictionary).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These values are considered false when used in conditions or boolean expressions. </a:t>
            </a:r>
            <a:endParaRPr sz="18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g2b56435274b_0_33"/>
          <p:cNvSpPr txBox="1"/>
          <p:nvPr/>
        </p:nvSpPr>
        <p:spPr>
          <a:xfrm>
            <a:off x="210075" y="1594025"/>
            <a:ext cx="2173500" cy="29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950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(())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([])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en-US" sz="19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({})</a:t>
            </a:r>
            <a:endParaRPr sz="19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5" name="Google Shape;625;g2b56435274b_0_33"/>
          <p:cNvSpPr txBox="1"/>
          <p:nvPr/>
        </p:nvSpPr>
        <p:spPr>
          <a:xfrm>
            <a:off x="443550" y="303975"/>
            <a:ext cx="4633800" cy="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Boolean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a8b83aa1d7_0_157"/>
          <p:cNvSpPr txBox="1"/>
          <p:nvPr>
            <p:ph idx="4294967295"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3064"/>
              </a:buClr>
              <a:buSzPts val="6000"/>
              <a:buFont typeface="Roboto Condensed"/>
              <a:buNone/>
            </a:pPr>
            <a:r>
              <a:rPr lang="en-US"/>
              <a:t>Syllabus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acd45faa65_0_58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M</a:t>
            </a:r>
            <a:r>
              <a:rPr lang="en-US"/>
              <a:t>emory size for different variables</a:t>
            </a:r>
            <a:endParaRPr/>
          </a:p>
        </p:txBody>
      </p:sp>
      <p:sp>
        <p:nvSpPr>
          <p:cNvPr id="631" name="Google Shape;631;g2acd45faa65_0_58"/>
          <p:cNvSpPr txBox="1"/>
          <p:nvPr/>
        </p:nvSpPr>
        <p:spPr>
          <a:xfrm>
            <a:off x="0" y="1198600"/>
            <a:ext cx="1219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https://www.askpython.com/python/built-in-methods/variables-memory-size-in-python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32" name="Google Shape;632;g2acd45faa65_0_58"/>
          <p:cNvSpPr txBox="1"/>
          <p:nvPr/>
        </p:nvSpPr>
        <p:spPr>
          <a:xfrm>
            <a:off x="106325" y="2130963"/>
            <a:ext cx="519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Literals</a:t>
            </a:r>
            <a:endParaRPr sz="4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3" name="Google Shape;633;g2acd45faa65_0_58"/>
          <p:cNvSpPr txBox="1"/>
          <p:nvPr/>
        </p:nvSpPr>
        <p:spPr>
          <a:xfrm>
            <a:off x="172775" y="2920950"/>
            <a:ext cx="11124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https://www.javatpoint.com/python-literals</a:t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For multiline comments, single </a:t>
            </a:r>
            <a:r>
              <a:rPr lang="en-US" sz="2000">
                <a:solidFill>
                  <a:srgbClr val="FF0000"/>
                </a:solidFill>
              </a:rPr>
              <a:t>quotation</a:t>
            </a:r>
            <a:r>
              <a:rPr lang="en-US" sz="2000">
                <a:solidFill>
                  <a:srgbClr val="FF0000"/>
                </a:solidFill>
              </a:rPr>
              <a:t> with backslash specifies the line continuation. If you want to print it in multilines, add \n before or after the line.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634" name="Google Shape;634;g2acd45faa65_0_58"/>
          <p:cNvSpPr txBox="1"/>
          <p:nvPr/>
        </p:nvSpPr>
        <p:spPr>
          <a:xfrm>
            <a:off x="232150" y="4144063"/>
            <a:ext cx="5196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3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Numbers</a:t>
            </a:r>
            <a:endParaRPr sz="4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35" name="Google Shape;635;g2acd45faa65_0_58"/>
          <p:cNvSpPr txBox="1"/>
          <p:nvPr/>
        </p:nvSpPr>
        <p:spPr>
          <a:xfrm>
            <a:off x="305700" y="5130200"/>
            <a:ext cx="70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https://www.w3schools.com/python/python_numbers.asp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aa0ab796b9_0_12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in python</a:t>
            </a:r>
            <a:endParaRPr/>
          </a:p>
        </p:txBody>
      </p:sp>
      <p:sp>
        <p:nvSpPr>
          <p:cNvPr id="641" name="Google Shape;641;g2aa0ab796b9_0_12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String is </a:t>
            </a:r>
            <a:r>
              <a:rPr b="1" lang="en-US"/>
              <a:t>Ordered Sequence of character </a:t>
            </a:r>
            <a:r>
              <a:rPr lang="en-US"/>
              <a:t>such as “darshan”, ‘college’, “રાજકોટ” etc..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Strings</a:t>
            </a:r>
            <a:r>
              <a:rPr b="1" lang="en-US"/>
              <a:t> </a:t>
            </a:r>
            <a:r>
              <a:rPr lang="en-US"/>
              <a:t>are </a:t>
            </a:r>
            <a:r>
              <a:rPr b="1" lang="en-US"/>
              <a:t>arrays of bytes </a:t>
            </a:r>
            <a:r>
              <a:rPr lang="en-US"/>
              <a:t>representing </a:t>
            </a:r>
            <a:r>
              <a:rPr b="1" lang="en-US"/>
              <a:t>Unicode </a:t>
            </a:r>
            <a:r>
              <a:rPr lang="en-US"/>
              <a:t>characters.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String can be represented as single, double or triple quotes.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String with </a:t>
            </a:r>
            <a:r>
              <a:rPr b="1" lang="en-US"/>
              <a:t>triple </a:t>
            </a:r>
            <a:r>
              <a:rPr lang="en-US"/>
              <a:t>Quotes allows </a:t>
            </a:r>
            <a:r>
              <a:rPr b="1" lang="en-US"/>
              <a:t>multiple </a:t>
            </a:r>
            <a:r>
              <a:rPr lang="en-US"/>
              <a:t>lines.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🞂"/>
            </a:pPr>
            <a:r>
              <a:rPr lang="en-US"/>
              <a:t>String in python is </a:t>
            </a:r>
            <a:r>
              <a:rPr b="1" lang="en-US"/>
              <a:t>immutable</a:t>
            </a:r>
            <a:r>
              <a:rPr lang="en-US"/>
              <a:t>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Square brackets can be used to access elements of the string, Ex. “Darshan”[1] = a, characters can also be accessed with reverse index like “Darshan”[-1] = n.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642" name="Google Shape;642;g2aa0ab796b9_0_12"/>
          <p:cNvSpPr/>
          <p:nvPr/>
        </p:nvSpPr>
        <p:spPr>
          <a:xfrm>
            <a:off x="521810" y="5122639"/>
            <a:ext cx="10869600" cy="15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x = "  D  a  r  s  h  a  n 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index =    0  1  2  3  4  5  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Reverse index =    0 -6 -5 -4 -3 -2 -1 </a:t>
            </a:r>
            <a:endParaRPr b="1" sz="3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g2aa0ab796b9_0_12"/>
          <p:cNvSpPr/>
          <p:nvPr/>
        </p:nvSpPr>
        <p:spPr>
          <a:xfrm>
            <a:off x="521810" y="4793455"/>
            <a:ext cx="15510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String index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2aa0ab796b9_0_1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functions in python </a:t>
            </a:r>
            <a:endParaRPr/>
          </a:p>
        </p:txBody>
      </p:sp>
      <p:sp>
        <p:nvSpPr>
          <p:cNvPr id="649" name="Google Shape;649;g2aa0ab796b9_0_19"/>
          <p:cNvSpPr txBox="1"/>
          <p:nvPr>
            <p:ph idx="4294967295" type="body"/>
          </p:nvPr>
        </p:nvSpPr>
        <p:spPr>
          <a:xfrm>
            <a:off x="13125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4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lang="en-US" sz="2600"/>
              <a:t>Python has lots of built-in methods that you can use on strings, we are going to cover some frequently used methods for string like</a:t>
            </a:r>
            <a:endParaRPr sz="26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 sz="2200">
                <a:solidFill>
                  <a:srgbClr val="C00000"/>
                </a:solidFill>
              </a:rPr>
              <a:t>len()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count()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capitalize(), lower(), upper()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istitle(), islower(), isupper()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find(), rfind(), replace()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index(), rindex()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Methods for validations like</a:t>
            </a:r>
            <a:endParaRPr sz="2200"/>
          </a:p>
          <a:p>
            <a:pPr indent="-2159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US" sz="1800"/>
              <a:t>isalpha(), isalnum(), isdecimal(), isdigit()</a:t>
            </a:r>
            <a:endParaRPr sz="18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strip(), lstrip(), rstrip()</a:t>
            </a:r>
            <a:endParaRPr sz="2200"/>
          </a:p>
          <a:p>
            <a:pPr indent="-3397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 sz="2200"/>
              <a:t>Etc..</a:t>
            </a:r>
            <a:endParaRPr sz="2200"/>
          </a:p>
          <a:p>
            <a:pPr indent="-2524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b="1" lang="en-US" sz="2600"/>
              <a:t>Note</a:t>
            </a:r>
            <a:r>
              <a:rPr lang="en-US" sz="2600"/>
              <a:t> : len() is not the method of the string but can be used to get the length of the string</a:t>
            </a:r>
            <a:endParaRPr sz="2600"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650" name="Google Shape;650;g2aa0ab796b9_0_19"/>
          <p:cNvSpPr/>
          <p:nvPr/>
        </p:nvSpPr>
        <p:spPr>
          <a:xfrm>
            <a:off x="1462110" y="6076708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print(len(x))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g2aa0ab796b9_0_19"/>
          <p:cNvSpPr/>
          <p:nvPr/>
        </p:nvSpPr>
        <p:spPr>
          <a:xfrm>
            <a:off x="962117" y="6076708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g2aa0ab796b9_0_19"/>
          <p:cNvSpPr/>
          <p:nvPr/>
        </p:nvSpPr>
        <p:spPr>
          <a:xfrm>
            <a:off x="962117" y="5747524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lendemo.py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53" name="Google Shape;653;g2aa0ab796b9_0_19"/>
          <p:cNvSpPr/>
          <p:nvPr/>
        </p:nvSpPr>
        <p:spPr>
          <a:xfrm>
            <a:off x="3796366" y="5881199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7750" y="10743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7 (length of “Darshan”)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aa0ab796b9_0_28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methods (cont.)</a:t>
            </a:r>
            <a:endParaRPr/>
          </a:p>
        </p:txBody>
      </p:sp>
      <p:sp>
        <p:nvSpPr>
          <p:cNvPr id="659" name="Google Shape;659;g2aa0ab796b9_0_28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count</a:t>
            </a:r>
            <a:r>
              <a:rPr lang="en-US"/>
              <a:t>() method will returns the number of times a specified value occurs in a string.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b="1" lang="en-US" sz="2400"/>
              <a:t>title</a:t>
            </a:r>
            <a:r>
              <a:rPr lang="en-US" sz="2400"/>
              <a:t>(), </a:t>
            </a:r>
            <a:r>
              <a:rPr b="1" lang="en-US" sz="2400"/>
              <a:t>lower</a:t>
            </a:r>
            <a:r>
              <a:rPr lang="en-US" sz="2400"/>
              <a:t>(), </a:t>
            </a:r>
            <a:r>
              <a:rPr b="1" lang="en-US" sz="2400"/>
              <a:t>upper</a:t>
            </a:r>
            <a:r>
              <a:rPr lang="en-US" sz="2400"/>
              <a:t>() will returns capitalized, lower case and upper case string respectively.</a:t>
            </a:r>
            <a:endParaRPr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660" name="Google Shape;660;g2aa0ab796b9_0_28"/>
          <p:cNvSpPr/>
          <p:nvPr/>
        </p:nvSpPr>
        <p:spPr>
          <a:xfrm>
            <a:off x="1103585" y="2107829"/>
            <a:ext cx="8472300" cy="858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 = x.count(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print(ca)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1" name="Google Shape;661;g2aa0ab796b9_0_28"/>
          <p:cNvSpPr/>
          <p:nvPr/>
        </p:nvSpPr>
        <p:spPr>
          <a:xfrm>
            <a:off x="603592" y="2107829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2" name="Google Shape;662;g2aa0ab796b9_0_28"/>
          <p:cNvSpPr/>
          <p:nvPr/>
        </p:nvSpPr>
        <p:spPr>
          <a:xfrm>
            <a:off x="603592" y="1778645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3" name="Google Shape;663;g2aa0ab796b9_0_28"/>
          <p:cNvSpPr/>
          <p:nvPr/>
        </p:nvSpPr>
        <p:spPr>
          <a:xfrm>
            <a:off x="3809316" y="2188545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0123" y="11837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2 (occurrence of ‘a’ in “Darshan”)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4" name="Google Shape;664;g2aa0ab796b9_0_28"/>
          <p:cNvSpPr/>
          <p:nvPr/>
        </p:nvSpPr>
        <p:spPr>
          <a:xfrm>
            <a:off x="1103596" y="4266234"/>
            <a:ext cx="8472300" cy="184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 Institute, rajkot"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 = x.title()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 = x.lower()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 = x.upper()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print(u)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5" name="Google Shape;665;g2aa0ab796b9_0_28"/>
          <p:cNvSpPr/>
          <p:nvPr/>
        </p:nvSpPr>
        <p:spPr>
          <a:xfrm>
            <a:off x="603603" y="4266234"/>
            <a:ext cx="500100" cy="181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6" name="Google Shape;666;g2aa0ab796b9_0_28"/>
          <p:cNvSpPr/>
          <p:nvPr/>
        </p:nvSpPr>
        <p:spPr>
          <a:xfrm>
            <a:off x="603603" y="393705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changecase.py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7" name="Google Shape;667;g2aa0ab796b9_0_28"/>
          <p:cNvSpPr/>
          <p:nvPr/>
        </p:nvSpPr>
        <p:spPr>
          <a:xfrm>
            <a:off x="4785372" y="4357226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837" y="24557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Darshan Institute, Rajkot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8" name="Google Shape;668;g2aa0ab796b9_0_28"/>
          <p:cNvSpPr/>
          <p:nvPr/>
        </p:nvSpPr>
        <p:spPr>
          <a:xfrm>
            <a:off x="4783660" y="4941141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837" y="16828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darshan institute, rajkot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69" name="Google Shape;669;g2aa0ab796b9_0_28"/>
          <p:cNvSpPr/>
          <p:nvPr/>
        </p:nvSpPr>
        <p:spPr>
          <a:xfrm>
            <a:off x="4802496" y="5525055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1386" y="8615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DARSHAN INSTITUTE, RAJKOT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aa0ab796b9_0_43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methods (cont.)</a:t>
            </a:r>
            <a:endParaRPr/>
          </a:p>
        </p:txBody>
      </p:sp>
      <p:sp>
        <p:nvSpPr>
          <p:cNvPr id="675" name="Google Shape;675;g2aa0ab796b9_0_43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1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b="1" lang="en-US" sz="2400"/>
              <a:t>istitle</a:t>
            </a:r>
            <a:r>
              <a:rPr lang="en-US" sz="2400"/>
              <a:t>(), </a:t>
            </a:r>
            <a:r>
              <a:rPr b="1" lang="en-US" sz="2400"/>
              <a:t>islower</a:t>
            </a:r>
            <a:r>
              <a:rPr lang="en-US" sz="2400"/>
              <a:t>(), </a:t>
            </a:r>
            <a:r>
              <a:rPr b="1" lang="en-US" sz="2400"/>
              <a:t>isupper</a:t>
            </a:r>
            <a:r>
              <a:rPr lang="en-US" sz="2400"/>
              <a:t>() will returns True if the given string is capitalized, lower case and upper case respectively.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651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b="1" lang="en-US" sz="2400"/>
              <a:t>strip</a:t>
            </a:r>
            <a:r>
              <a:rPr lang="en-US" sz="2400"/>
              <a:t>() method will remove whitespaces from both side of the string and returns the string.</a:t>
            </a:r>
            <a:endParaRPr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1127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651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Noto Sans Symbols"/>
              <a:buChar char="🞂"/>
            </a:pPr>
            <a:r>
              <a:rPr b="1" lang="en-US" sz="2400"/>
              <a:t>rstrip</a:t>
            </a:r>
            <a:r>
              <a:rPr lang="en-US" sz="2400"/>
              <a:t>() and </a:t>
            </a:r>
            <a:r>
              <a:rPr b="1" lang="en-US" sz="2400"/>
              <a:t>lstrip</a:t>
            </a:r>
            <a:r>
              <a:rPr lang="en-US" sz="2400"/>
              <a:t>() will remove whitespaces from right and left side respectively.</a:t>
            </a:r>
            <a:endParaRPr/>
          </a:p>
        </p:txBody>
      </p:sp>
      <p:sp>
        <p:nvSpPr>
          <p:cNvPr id="676" name="Google Shape;676;g2aa0ab796b9_0_43"/>
          <p:cNvSpPr/>
          <p:nvPr/>
        </p:nvSpPr>
        <p:spPr>
          <a:xfrm>
            <a:off x="1005702" y="4771862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     Darshan  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 = x.strip()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print(f)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7" name="Google Shape;677;g2aa0ab796b9_0_43"/>
          <p:cNvSpPr/>
          <p:nvPr/>
        </p:nvSpPr>
        <p:spPr>
          <a:xfrm>
            <a:off x="505709" y="4771862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8" name="Google Shape;678;g2aa0ab796b9_0_43"/>
          <p:cNvSpPr/>
          <p:nvPr/>
        </p:nvSpPr>
        <p:spPr>
          <a:xfrm>
            <a:off x="505709" y="444267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stripdemo.py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79" name="Google Shape;679;g2aa0ab796b9_0_43"/>
          <p:cNvSpPr/>
          <p:nvPr/>
        </p:nvSpPr>
        <p:spPr>
          <a:xfrm>
            <a:off x="3711433" y="4852578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0123" y="11837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(without space)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0" name="Google Shape;680;g2aa0ab796b9_0_43"/>
          <p:cNvSpPr/>
          <p:nvPr/>
        </p:nvSpPr>
        <p:spPr>
          <a:xfrm>
            <a:off x="1041471" y="1964093"/>
            <a:ext cx="8472300" cy="1846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 = x.istitle()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 = x.islower()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 = x.isupper()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print(u)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g2aa0ab796b9_0_43"/>
          <p:cNvSpPr/>
          <p:nvPr/>
        </p:nvSpPr>
        <p:spPr>
          <a:xfrm>
            <a:off x="541478" y="1964093"/>
            <a:ext cx="500100" cy="181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2" name="Google Shape;682;g2aa0ab796b9_0_43"/>
          <p:cNvSpPr/>
          <p:nvPr/>
        </p:nvSpPr>
        <p:spPr>
          <a:xfrm>
            <a:off x="541478" y="1634909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checkcase.py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3" name="Google Shape;683;g2aa0ab796b9_0_43"/>
          <p:cNvSpPr/>
          <p:nvPr/>
        </p:nvSpPr>
        <p:spPr>
          <a:xfrm>
            <a:off x="4723247" y="2055085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837" y="24557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4" name="Google Shape;684;g2aa0ab796b9_0_43"/>
          <p:cNvSpPr/>
          <p:nvPr/>
        </p:nvSpPr>
        <p:spPr>
          <a:xfrm>
            <a:off x="4721535" y="2639000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837" y="16828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85" name="Google Shape;685;g2aa0ab796b9_0_43"/>
          <p:cNvSpPr/>
          <p:nvPr/>
        </p:nvSpPr>
        <p:spPr>
          <a:xfrm>
            <a:off x="4740371" y="3222914"/>
            <a:ext cx="4495800" cy="51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1386" y="8615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False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2aa0ab796b9_0_58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methods (cont.)</a:t>
            </a:r>
            <a:endParaRPr/>
          </a:p>
        </p:txBody>
      </p:sp>
      <p:sp>
        <p:nvSpPr>
          <p:cNvPr id="691" name="Google Shape;691;g2aa0ab796b9_0_58"/>
          <p:cNvSpPr txBox="1"/>
          <p:nvPr>
            <p:ph idx="4294967295" type="body"/>
          </p:nvPr>
        </p:nvSpPr>
        <p:spPr>
          <a:xfrm>
            <a:off x="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4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b="1" lang="en-US" sz="2600"/>
              <a:t>find</a:t>
            </a:r>
            <a:r>
              <a:rPr lang="en-US" sz="2600"/>
              <a:t>() method will search the string and returns the index at which they find the specified value</a:t>
            </a:r>
            <a:endParaRPr sz="2600"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52412" lvl="0" marL="265112" rtl="0" algn="just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b="1" lang="en-US" sz="2600"/>
              <a:t>rfind</a:t>
            </a:r>
            <a:r>
              <a:rPr lang="en-US" sz="2600"/>
              <a:t>() will search the string and returns the last index at which they find the specified value</a:t>
            </a:r>
            <a:endParaRPr sz="2600"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52412" lvl="1" marL="265112" rtl="0" algn="just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SzPts val="2200"/>
              <a:buFont typeface="Noto Sans Symbols"/>
              <a:buChar char="🞂"/>
            </a:pPr>
            <a:r>
              <a:rPr b="1" lang="en-US" sz="2200"/>
              <a:t>Note</a:t>
            </a:r>
            <a:r>
              <a:rPr lang="en-US" sz="2200"/>
              <a:t> : </a:t>
            </a:r>
            <a:r>
              <a:rPr b="1" lang="en-US" sz="2200"/>
              <a:t>find</a:t>
            </a:r>
            <a:r>
              <a:rPr lang="en-US" sz="2200"/>
              <a:t>() and </a:t>
            </a:r>
            <a:r>
              <a:rPr b="1" lang="en-US" sz="2200"/>
              <a:t>rfind</a:t>
            </a:r>
            <a:r>
              <a:rPr lang="en-US" sz="2200"/>
              <a:t>() will </a:t>
            </a:r>
            <a:r>
              <a:rPr b="1" lang="en-US" sz="2200"/>
              <a:t>return -1</a:t>
            </a:r>
            <a:r>
              <a:rPr lang="en-US" sz="2200"/>
              <a:t> if they are unable to find the given string.</a:t>
            </a:r>
            <a:endParaRPr sz="2200"/>
          </a:p>
          <a:p>
            <a:pPr indent="-252412" lvl="1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200"/>
              <a:buFont typeface="Noto Sans Symbols"/>
              <a:buChar char="🞂"/>
            </a:pPr>
            <a:r>
              <a:rPr b="1" lang="en-US" sz="2200"/>
              <a:t>replace</a:t>
            </a:r>
            <a:r>
              <a:rPr lang="en-US" sz="2200"/>
              <a:t>() will replace str1 with str2 from our string and return the updated string</a:t>
            </a:r>
            <a:endParaRPr sz="2200"/>
          </a:p>
        </p:txBody>
      </p:sp>
      <p:sp>
        <p:nvSpPr>
          <p:cNvPr id="692" name="Google Shape;692;g2aa0ab796b9_0_58"/>
          <p:cNvSpPr/>
          <p:nvPr/>
        </p:nvSpPr>
        <p:spPr>
          <a:xfrm>
            <a:off x="1068910" y="177785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rajkot, india'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 = x.find(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print(f)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3" name="Google Shape;693;g2aa0ab796b9_0_58"/>
          <p:cNvSpPr/>
          <p:nvPr/>
        </p:nvSpPr>
        <p:spPr>
          <a:xfrm>
            <a:off x="568917" y="177785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4" name="Google Shape;694;g2aa0ab796b9_0_58"/>
          <p:cNvSpPr/>
          <p:nvPr/>
        </p:nvSpPr>
        <p:spPr>
          <a:xfrm>
            <a:off x="568917" y="144867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5" name="Google Shape;695;g2aa0ab796b9_0_58"/>
          <p:cNvSpPr/>
          <p:nvPr/>
        </p:nvSpPr>
        <p:spPr>
          <a:xfrm>
            <a:off x="5840508" y="1867036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8 (occurrence of ‘in’  in x)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6" name="Google Shape;696;g2aa0ab796b9_0_58"/>
          <p:cNvSpPr/>
          <p:nvPr/>
        </p:nvSpPr>
        <p:spPr>
          <a:xfrm>
            <a:off x="1068910" y="3758191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rajkot, india'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 = x.rfind(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g2aa0ab796b9_0_58"/>
          <p:cNvSpPr/>
          <p:nvPr/>
        </p:nvSpPr>
        <p:spPr>
          <a:xfrm>
            <a:off x="568917" y="3758191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8" name="Google Shape;698;g2aa0ab796b9_0_58"/>
          <p:cNvSpPr/>
          <p:nvPr/>
        </p:nvSpPr>
        <p:spPr>
          <a:xfrm>
            <a:off x="568917" y="3429007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rfinddemo.py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699" name="Google Shape;699;g2aa0ab796b9_0_58"/>
          <p:cNvSpPr/>
          <p:nvPr/>
        </p:nvSpPr>
        <p:spPr>
          <a:xfrm>
            <a:off x="5840508" y="3847373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27 (last occurrence of ‘in’  in x)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0" name="Google Shape;700;g2aa0ab796b9_0_58"/>
          <p:cNvSpPr/>
          <p:nvPr/>
        </p:nvSpPr>
        <p:spPr>
          <a:xfrm>
            <a:off x="1068910" y="5835638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rajkot, india'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 = x.replace(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'india'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'INDIA'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1" name="Google Shape;701;g2aa0ab796b9_0_58"/>
          <p:cNvSpPr/>
          <p:nvPr/>
        </p:nvSpPr>
        <p:spPr>
          <a:xfrm>
            <a:off x="568917" y="5827171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g2aa0ab796b9_0_58"/>
          <p:cNvSpPr/>
          <p:nvPr/>
        </p:nvSpPr>
        <p:spPr>
          <a:xfrm>
            <a:off x="568917" y="5497987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replacedemo.py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03" name="Google Shape;703;g2aa0ab796b9_0_58"/>
          <p:cNvSpPr/>
          <p:nvPr/>
        </p:nvSpPr>
        <p:spPr>
          <a:xfrm>
            <a:off x="5840508" y="5924820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b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</a:b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“darshan institute, rajkot, INDIA”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aa0ab796b9_0_75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methods (cont.)</a:t>
            </a:r>
            <a:endParaRPr/>
          </a:p>
        </p:txBody>
      </p:sp>
      <p:sp>
        <p:nvSpPr>
          <p:cNvPr id="709" name="Google Shape;709;g2aa0ab796b9_0_75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24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b="1" lang="en-US" sz="2600"/>
              <a:t>index</a:t>
            </a:r>
            <a:r>
              <a:rPr lang="en-US" sz="2600"/>
              <a:t>() method will search the string and returns the index at which they find the specified value, but if they are unable to find the string it will raise an exception.</a:t>
            </a:r>
            <a:endParaRPr sz="2600"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600"/>
          </a:p>
          <a:p>
            <a:pPr indent="-2524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Noto Sans Symbols"/>
              <a:buChar char="🞂"/>
            </a:pPr>
            <a:r>
              <a:rPr b="1" lang="en-US" sz="2600"/>
              <a:t>rindex</a:t>
            </a:r>
            <a:r>
              <a:rPr lang="en-US" sz="2600"/>
              <a:t>() will search the string and returns the last index at which they find the specified value , but if they are unable to find the string it will raise an exception.</a:t>
            </a:r>
            <a:endParaRPr sz="2600"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 : </a:t>
            </a:r>
            <a:r>
              <a:rPr b="1" lang="en-US"/>
              <a:t>find</a:t>
            </a:r>
            <a:r>
              <a:rPr lang="en-US"/>
              <a:t>() and </a:t>
            </a:r>
            <a:r>
              <a:rPr b="1" lang="en-US"/>
              <a:t>index</a:t>
            </a:r>
            <a:r>
              <a:rPr lang="en-US"/>
              <a:t>() are almost same, the only difference is if </a:t>
            </a:r>
            <a:r>
              <a:rPr b="1" lang="en-US"/>
              <a:t>find</a:t>
            </a:r>
            <a:r>
              <a:rPr lang="en-US"/>
              <a:t>() is unable to find the string it will return -1 and if </a:t>
            </a:r>
            <a:r>
              <a:rPr b="1" lang="en-US"/>
              <a:t>index</a:t>
            </a:r>
            <a:r>
              <a:rPr lang="en-US"/>
              <a:t>() is unable to find the string it will raise an exception.</a:t>
            </a:r>
            <a:endParaRPr/>
          </a:p>
        </p:txBody>
      </p:sp>
      <p:sp>
        <p:nvSpPr>
          <p:cNvPr id="710" name="Google Shape;710;g2aa0ab796b9_0_75"/>
          <p:cNvSpPr/>
          <p:nvPr/>
        </p:nvSpPr>
        <p:spPr>
          <a:xfrm>
            <a:off x="1022635" y="209192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rajkot, india'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 = x.index(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print(f)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1" name="Google Shape;711;g2aa0ab796b9_0_75"/>
          <p:cNvSpPr/>
          <p:nvPr/>
        </p:nvSpPr>
        <p:spPr>
          <a:xfrm>
            <a:off x="522642" y="209192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2" name="Google Shape;712;g2aa0ab796b9_0_75"/>
          <p:cNvSpPr/>
          <p:nvPr/>
        </p:nvSpPr>
        <p:spPr>
          <a:xfrm>
            <a:off x="522642" y="17627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indexdemo.py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3" name="Google Shape;713;g2aa0ab796b9_0_75"/>
          <p:cNvSpPr/>
          <p:nvPr/>
        </p:nvSpPr>
        <p:spPr>
          <a:xfrm>
            <a:off x="5794233" y="2181106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8 (occurrence of ‘in’  in x)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4" name="Google Shape;714;g2aa0ab796b9_0_75"/>
          <p:cNvSpPr/>
          <p:nvPr/>
        </p:nvSpPr>
        <p:spPr>
          <a:xfrm>
            <a:off x="1022635" y="4606481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 institute, rajkot, india'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 = x.rindex(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g2aa0ab796b9_0_75"/>
          <p:cNvSpPr/>
          <p:nvPr/>
        </p:nvSpPr>
        <p:spPr>
          <a:xfrm>
            <a:off x="522642" y="4606481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6" name="Google Shape;716;g2aa0ab796b9_0_75"/>
          <p:cNvSpPr/>
          <p:nvPr/>
        </p:nvSpPr>
        <p:spPr>
          <a:xfrm>
            <a:off x="522642" y="4277297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rindexdemo.py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17" name="Google Shape;717;g2aa0ab796b9_0_75"/>
          <p:cNvSpPr/>
          <p:nvPr/>
        </p:nvSpPr>
        <p:spPr>
          <a:xfrm>
            <a:off x="5794233" y="4695663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27 (last occurrence of ‘in’  in x)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a0ab796b9_0_88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methods (cont.)</a:t>
            </a:r>
            <a:endParaRPr/>
          </a:p>
        </p:txBody>
      </p:sp>
      <p:sp>
        <p:nvSpPr>
          <p:cNvPr id="723" name="Google Shape;723;g2aa0ab796b9_0_88"/>
          <p:cNvSpPr txBox="1"/>
          <p:nvPr>
            <p:ph idx="4294967295" type="body"/>
          </p:nvPr>
        </p:nvSpPr>
        <p:spPr>
          <a:xfrm>
            <a:off x="13125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isalnum</a:t>
            </a:r>
            <a:r>
              <a:rPr lang="en-US"/>
              <a:t>() method will return true if all the characters in the string are alphanumeric (i.e either alphabets or numeric).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isalpha</a:t>
            </a:r>
            <a:r>
              <a:rPr lang="en-US"/>
              <a:t>() and </a:t>
            </a:r>
            <a:r>
              <a:rPr b="1" lang="en-US"/>
              <a:t>isnumeric</a:t>
            </a:r>
            <a:r>
              <a:rPr lang="en-US"/>
              <a:t>() will return true if all the characters in the string are only alphabets and numeric respectively.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isdecimal</a:t>
            </a:r>
            <a:r>
              <a:rPr lang="en-US"/>
              <a:t>() will return true is all the characters in the string are decimal.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Note</a:t>
            </a:r>
            <a:r>
              <a:rPr lang="en-US"/>
              <a:t> : </a:t>
            </a:r>
            <a:r>
              <a:rPr b="1" lang="en-US"/>
              <a:t>isnumeric</a:t>
            </a:r>
            <a:r>
              <a:rPr lang="en-US"/>
              <a:t>() and </a:t>
            </a:r>
            <a:r>
              <a:rPr b="1" lang="en-US"/>
              <a:t>isdigit</a:t>
            </a:r>
            <a:r>
              <a:rPr lang="en-US"/>
              <a:t>() are almost same, you suppose to find the difference as Home work assignment for the string methods.</a:t>
            </a:r>
            <a:endParaRPr/>
          </a:p>
        </p:txBody>
      </p:sp>
      <p:sp>
        <p:nvSpPr>
          <p:cNvPr id="724" name="Google Shape;724;g2aa0ab796b9_0_88"/>
          <p:cNvSpPr/>
          <p:nvPr/>
        </p:nvSpPr>
        <p:spPr>
          <a:xfrm>
            <a:off x="1022635" y="189532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'darshan123'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 = x.isalnum()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print(f)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g2aa0ab796b9_0_88"/>
          <p:cNvSpPr/>
          <p:nvPr/>
        </p:nvSpPr>
        <p:spPr>
          <a:xfrm>
            <a:off x="522642" y="189532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6" name="Google Shape;726;g2aa0ab796b9_0_88"/>
          <p:cNvSpPr/>
          <p:nvPr/>
        </p:nvSpPr>
        <p:spPr>
          <a:xfrm>
            <a:off x="522642" y="1566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isalnumdemo.py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7" name="Google Shape;727;g2aa0ab796b9_0_88"/>
          <p:cNvSpPr/>
          <p:nvPr/>
        </p:nvSpPr>
        <p:spPr>
          <a:xfrm>
            <a:off x="5794233" y="1984506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28" name="Google Shape;728;g2aa0ab796b9_0_88"/>
          <p:cNvSpPr/>
          <p:nvPr/>
        </p:nvSpPr>
        <p:spPr>
          <a:xfrm>
            <a:off x="1022635" y="495781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'123.5'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 = x.isdecimal()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print(r)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9" name="Google Shape;729;g2aa0ab796b9_0_88"/>
          <p:cNvSpPr/>
          <p:nvPr/>
        </p:nvSpPr>
        <p:spPr>
          <a:xfrm>
            <a:off x="522642" y="495781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0" name="Google Shape;730;g2aa0ab796b9_0_88"/>
          <p:cNvSpPr/>
          <p:nvPr/>
        </p:nvSpPr>
        <p:spPr>
          <a:xfrm>
            <a:off x="522642" y="462863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isdecimaldemo.py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31" name="Google Shape;731;g2aa0ab796b9_0_88"/>
          <p:cNvSpPr/>
          <p:nvPr/>
        </p:nvSpPr>
        <p:spPr>
          <a:xfrm>
            <a:off x="5794233" y="5046996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9559" y="1200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True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2aa0ab796b9_0_101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Slicing </a:t>
            </a:r>
            <a:endParaRPr/>
          </a:p>
        </p:txBody>
      </p:sp>
      <p:sp>
        <p:nvSpPr>
          <p:cNvPr id="737" name="Google Shape;737;g2aa0ab796b9_0_101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get the substring in python using string slicing, we can specify start index, end index and steps (colon separated) to slice the string.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https://www.w3schools.com/python/python_strings_slicing.asp</a:t>
            </a:r>
            <a:endParaRPr>
              <a:solidFill>
                <a:srgbClr val="FF0000"/>
              </a:solidFill>
            </a:endParaRPr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aa0ab796b9_0_11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print format</a:t>
            </a:r>
            <a:endParaRPr/>
          </a:p>
        </p:txBody>
      </p:sp>
      <p:sp>
        <p:nvSpPr>
          <p:cNvPr id="743" name="Google Shape;743;g2aa0ab796b9_0_117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str.format()</a:t>
            </a:r>
            <a:r>
              <a:rPr lang="en-US"/>
              <a:t> is one of the </a:t>
            </a:r>
            <a:r>
              <a:rPr i="1" lang="en-US"/>
              <a:t>string formatting methods</a:t>
            </a:r>
            <a:r>
              <a:rPr lang="en-US"/>
              <a:t> in Python3, which allows multiple substitutions and value formatting. 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This method lets us concatenate elements within a string through positional formatting.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https://www.w3schools.com/python/python_strings_format.asp</a:t>
            </a:r>
            <a:endParaRPr>
              <a:solidFill>
                <a:srgbClr val="FF0000"/>
              </a:solidFill>
            </a:endParaRPr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specify multiple parameters to the function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44" name="Google Shape;744;g2aa0ab796b9_0_117"/>
          <p:cNvSpPr/>
          <p:nvPr/>
        </p:nvSpPr>
        <p:spPr>
          <a:xfrm>
            <a:off x="1022635" y="2901232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'{} institute, rajkot'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 = 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'ABCD'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5" name="Google Shape;745;g2aa0ab796b9_0_117"/>
          <p:cNvSpPr/>
          <p:nvPr/>
        </p:nvSpPr>
        <p:spPr>
          <a:xfrm>
            <a:off x="522642" y="2901232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746" name="Google Shape;746;g2aa0ab796b9_0_117"/>
          <p:cNvSpPr/>
          <p:nvPr/>
        </p:nvSpPr>
        <p:spPr>
          <a:xfrm>
            <a:off x="522642" y="257204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strformat.py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7" name="Google Shape;747;g2aa0ab796b9_0_117"/>
          <p:cNvSpPr/>
          <p:nvPr/>
        </p:nvSpPr>
        <p:spPr>
          <a:xfrm>
            <a:off x="5794233" y="2990415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5774" y="15660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institute, rajkot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8" name="Google Shape;748;g2aa0ab796b9_0_117"/>
          <p:cNvSpPr/>
          <p:nvPr/>
        </p:nvSpPr>
        <p:spPr>
          <a:xfrm>
            <a:off x="5794233" y="3473015"/>
            <a:ext cx="5220900" cy="65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7633" y="6924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 function call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ABCD institute, rajkot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49" name="Google Shape;749;g2aa0ab796b9_0_117"/>
          <p:cNvSpPr/>
          <p:nvPr/>
        </p:nvSpPr>
        <p:spPr>
          <a:xfrm>
            <a:off x="964810" y="5513532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'{} institute, {}'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 = 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'ABCD'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'XYZ'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0" name="Google Shape;750;g2aa0ab796b9_0_117"/>
          <p:cNvSpPr/>
          <p:nvPr/>
        </p:nvSpPr>
        <p:spPr>
          <a:xfrm>
            <a:off x="464817" y="5513532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751" name="Google Shape;751;g2aa0ab796b9_0_117"/>
          <p:cNvSpPr/>
          <p:nvPr/>
        </p:nvSpPr>
        <p:spPr>
          <a:xfrm>
            <a:off x="464817" y="518434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strformat.py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2" name="Google Shape;752;g2aa0ab796b9_0_117"/>
          <p:cNvSpPr/>
          <p:nvPr/>
        </p:nvSpPr>
        <p:spPr>
          <a:xfrm>
            <a:off x="5736408" y="5602715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5774" y="15660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institute, rajkot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53" name="Google Shape;753;g2aa0ab796b9_0_117"/>
          <p:cNvSpPr/>
          <p:nvPr/>
        </p:nvSpPr>
        <p:spPr>
          <a:xfrm>
            <a:off x="5736408" y="6085315"/>
            <a:ext cx="5220900" cy="65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31481" y="6769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 function call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ABCD institute, XYZ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a8b83aa1d7_0_161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Syllabus (Theory)</a:t>
            </a:r>
            <a:endParaRPr/>
          </a:p>
        </p:txBody>
      </p:sp>
      <p:graphicFrame>
        <p:nvGraphicFramePr>
          <p:cNvPr id="493" name="Google Shape;493;g2a8b83aa1d7_0_161"/>
          <p:cNvGraphicFramePr/>
          <p:nvPr/>
        </p:nvGraphicFramePr>
        <p:xfrm>
          <a:off x="510013" y="1080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{5529DE5A-847E-4958-9808-BA1F3A7BE874}</a:tableStyleId>
              </a:tblPr>
              <a:tblGrid>
                <a:gridCol w="615900"/>
                <a:gridCol w="103687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Sr. No.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Content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02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Computer Fundamentals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Introduction to Computers, Characteristics of Computers, Uses of computers, Types and generations of Computers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Basic Computer Organization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Units of a computer, CPU, ALU, memory hierarchy, Registers, I/O devices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Planning the Computer Program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Concept of problem solving, Problem definition, Program design, Debugging, Types of errors in programming, Documentation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Techniques of Problem Solving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Flowcharting, decision table, Algorithms, Structured programming concepts, Programming methodologies viz. top-down and bottom-up programming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Overview of Programming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Structure of a Python Program, Elements of Python, Introduction to Python, Python Interpreter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Introduction to Python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Using Python as calculator, Python shell, Indentation, Atoms, Identifiers and keywords, Literals, Strings, Operators-Arithmetic operator, Relational, Logical or Boolean operator, Assignment Operator, Ternary operator, Bitwise operator, Increment or Decrement operator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aa0ab796b9_0_132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String print format (cont.)</a:t>
            </a:r>
            <a:endParaRPr/>
          </a:p>
        </p:txBody>
      </p:sp>
      <p:sp>
        <p:nvSpPr>
          <p:cNvPr id="759" name="Google Shape;759;g2aa0ab796b9_0_132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specify the order of parameters in the string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also specify alias within the string to specify the order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format the decimal values using format method</a:t>
            </a:r>
            <a:endParaRPr/>
          </a:p>
        </p:txBody>
      </p:sp>
      <p:sp>
        <p:nvSpPr>
          <p:cNvPr id="760" name="Google Shape;760;g2aa0ab796b9_0_132"/>
          <p:cNvSpPr/>
          <p:nvPr/>
        </p:nvSpPr>
        <p:spPr>
          <a:xfrm>
            <a:off x="1022635" y="1641324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'{1} institute, {0}'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 = 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print(x.format(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'ABCD'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'XYZ'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1" name="Google Shape;761;g2aa0ab796b9_0_132"/>
          <p:cNvSpPr/>
          <p:nvPr/>
        </p:nvSpPr>
        <p:spPr>
          <a:xfrm>
            <a:off x="522642" y="1641324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762" name="Google Shape;762;g2aa0ab796b9_0_132"/>
          <p:cNvSpPr/>
          <p:nvPr/>
        </p:nvSpPr>
        <p:spPr>
          <a:xfrm>
            <a:off x="522642" y="1312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strformat.py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3" name="Google Shape;763;g2aa0ab796b9_0_132"/>
          <p:cNvSpPr/>
          <p:nvPr/>
        </p:nvSpPr>
        <p:spPr>
          <a:xfrm>
            <a:off x="5794233" y="1730507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5774" y="15660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rajkot institute, darshan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4" name="Google Shape;764;g2aa0ab796b9_0_132"/>
          <p:cNvSpPr/>
          <p:nvPr/>
        </p:nvSpPr>
        <p:spPr>
          <a:xfrm>
            <a:off x="5794233" y="2213107"/>
            <a:ext cx="5220900" cy="657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32648" y="6615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Inline function call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XYZ institute, ABCD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5" name="Google Shape;765;g2aa0ab796b9_0_132"/>
          <p:cNvSpPr/>
          <p:nvPr/>
        </p:nvSpPr>
        <p:spPr>
          <a:xfrm>
            <a:off x="1022635" y="3842657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'{collegename} institute, {cityname}'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print(x.format(collegename=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,cityname=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</p:txBody>
      </p:sp>
      <p:sp>
        <p:nvSpPr>
          <p:cNvPr id="766" name="Google Shape;766;g2aa0ab796b9_0_132"/>
          <p:cNvSpPr/>
          <p:nvPr/>
        </p:nvSpPr>
        <p:spPr>
          <a:xfrm>
            <a:off x="522642" y="3842657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767" name="Google Shape;767;g2aa0ab796b9_0_132"/>
          <p:cNvSpPr/>
          <p:nvPr/>
        </p:nvSpPr>
        <p:spPr>
          <a:xfrm>
            <a:off x="522642" y="3513473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strformat.py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8" name="Google Shape;768;g2aa0ab796b9_0_132"/>
          <p:cNvSpPr/>
          <p:nvPr/>
        </p:nvSpPr>
        <p:spPr>
          <a:xfrm>
            <a:off x="8071767" y="3940306"/>
            <a:ext cx="37308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2594" y="8784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 institute, rajkot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69" name="Google Shape;769;g2aa0ab796b9_0_132"/>
          <p:cNvSpPr/>
          <p:nvPr/>
        </p:nvSpPr>
        <p:spPr>
          <a:xfrm>
            <a:off x="1022635" y="5239657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per = 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438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/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*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'result = {r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:3.2f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} %'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.format(r=per)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print(x)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0" name="Google Shape;770;g2aa0ab796b9_0_132"/>
          <p:cNvSpPr/>
          <p:nvPr/>
        </p:nvSpPr>
        <p:spPr>
          <a:xfrm>
            <a:off x="522642" y="5239657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771" name="Google Shape;771;g2aa0ab796b9_0_132"/>
          <p:cNvSpPr/>
          <p:nvPr/>
        </p:nvSpPr>
        <p:spPr>
          <a:xfrm>
            <a:off x="522642" y="4910473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strformat.py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2" name="Google Shape;772;g2aa0ab796b9_0_132"/>
          <p:cNvSpPr/>
          <p:nvPr/>
        </p:nvSpPr>
        <p:spPr>
          <a:xfrm>
            <a:off x="5997433" y="5481239"/>
            <a:ext cx="37308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27714" y="13763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 = 87.60 %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3" name="Google Shape;773;g2aa0ab796b9_0_132"/>
          <p:cNvSpPr/>
          <p:nvPr/>
        </p:nvSpPr>
        <p:spPr>
          <a:xfrm>
            <a:off x="2559967" y="6124704"/>
            <a:ext cx="8352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0092" y="-4100"/>
                </a:moveTo>
                <a:lnTo>
                  <a:pt x="69043" y="-10658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width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4" name="Google Shape;774;g2aa0ab796b9_0_132"/>
          <p:cNvSpPr/>
          <p:nvPr/>
        </p:nvSpPr>
        <p:spPr>
          <a:xfrm>
            <a:off x="3550567" y="6124704"/>
            <a:ext cx="13092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0092" y="-4100"/>
                </a:moveTo>
                <a:lnTo>
                  <a:pt x="-23603" y="-9947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precision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775" name="Google Shape;775;g2aa0ab796b9_0_132"/>
          <p:cNvSpPr txBox="1"/>
          <p:nvPr/>
        </p:nvSpPr>
        <p:spPr>
          <a:xfrm>
            <a:off x="4954500" y="6210000"/>
            <a:ext cx="710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https://deepnote.com/@franklind-roseevelt/Untitled-Python-Project-8b8d3d32-89a4-4b5b-a524-c1911205b98b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aa0ab796b9_0_152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Operators in python</a:t>
            </a:r>
            <a:endParaRPr/>
          </a:p>
        </p:txBody>
      </p:sp>
      <p:sp>
        <p:nvSpPr>
          <p:cNvPr id="781" name="Google Shape;781;g2aa0ab796b9_0_152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segregate python operators in the following groups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Arithmetic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Assignment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Comparison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Logical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Identity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Membership operators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Bitwise operators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782" name="Google Shape;782;g2aa0ab796b9_0_152"/>
          <p:cNvSpPr txBox="1"/>
          <p:nvPr/>
        </p:nvSpPr>
        <p:spPr>
          <a:xfrm>
            <a:off x="4332750" y="1900550"/>
            <a:ext cx="737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https://www.w3schools.com/python/python_operators.asp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aa0ab796b9_0_15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Arithmetic Operators</a:t>
            </a:r>
            <a:endParaRPr/>
          </a:p>
        </p:txBody>
      </p:sp>
      <p:sp>
        <p:nvSpPr>
          <p:cNvPr id="788" name="Google Shape;788;g2aa0ab796b9_0_157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 : consider A = 10 and B = 3</a:t>
            </a:r>
            <a:endParaRPr/>
          </a:p>
        </p:txBody>
      </p:sp>
      <p:graphicFrame>
        <p:nvGraphicFramePr>
          <p:cNvPr id="789" name="Google Shape;789;g2aa0ab796b9_0_157"/>
          <p:cNvGraphicFramePr/>
          <p:nvPr/>
        </p:nvGraphicFramePr>
        <p:xfrm>
          <a:off x="348125" y="13799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429875"/>
                <a:gridCol w="4394200"/>
                <a:gridCol w="2921000"/>
                <a:gridCol w="2668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+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Addition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+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13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-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Subtraction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-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7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/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Division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/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3.3333333333333335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*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Multiplication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*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30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%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Modulus return the remainder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A % B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1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//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Floor division returns the quotient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A // B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3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**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Exponentiation 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A ** B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10 * 10 * 10 = 1000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2aa0ab796b9_0_163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Logical Operators</a:t>
            </a:r>
            <a:endParaRPr/>
          </a:p>
        </p:txBody>
      </p:sp>
      <p:sp>
        <p:nvSpPr>
          <p:cNvPr id="795" name="Google Shape;795;g2aa0ab796b9_0_163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 : consider A = 10 and B = 3</a:t>
            </a:r>
            <a:endParaRPr/>
          </a:p>
        </p:txBody>
      </p:sp>
      <p:graphicFrame>
        <p:nvGraphicFramePr>
          <p:cNvPr id="796" name="Google Shape;796;g2aa0ab796b9_0_163"/>
          <p:cNvGraphicFramePr/>
          <p:nvPr/>
        </p:nvGraphicFramePr>
        <p:xfrm>
          <a:off x="348125" y="13799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429875"/>
                <a:gridCol w="4394200"/>
                <a:gridCol w="2921000"/>
                <a:gridCol w="26682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and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both statements are true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&gt; 5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and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&lt; 5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or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one of the statements is true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&gt; 5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or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 &gt; 5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not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Negate the result, returns True if the result is False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not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( A &gt; 5 )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False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aa0ab796b9_0_16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Identity &amp; Member Operators</a:t>
            </a:r>
            <a:endParaRPr/>
          </a:p>
        </p:txBody>
      </p:sp>
      <p:sp>
        <p:nvSpPr>
          <p:cNvPr id="802" name="Google Shape;802;g2aa0ab796b9_0_169"/>
          <p:cNvSpPr txBox="1"/>
          <p:nvPr>
            <p:ph idx="4294967295" type="body"/>
          </p:nvPr>
        </p:nvSpPr>
        <p:spPr>
          <a:xfrm>
            <a:off x="13125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Identity Operator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 : consider A = [1,2], B = [1,2] and C=A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Member Operator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Note : consider A = 2 and B = [1,2,3]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803" name="Google Shape;803;g2aa0ab796b9_0_169"/>
          <p:cNvGraphicFramePr/>
          <p:nvPr/>
        </p:nvGraphicFramePr>
        <p:xfrm>
          <a:off x="495300" y="18701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357350"/>
                <a:gridCol w="4171325"/>
                <a:gridCol w="2772850"/>
                <a:gridCol w="277285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is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both variables are the same object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is B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is C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FALSE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TRUE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is</a:t>
                      </a:r>
                      <a:r>
                        <a:rPr lang="en-US" sz="1900"/>
                        <a:t> not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both variables are </a:t>
                      </a:r>
                      <a:r>
                        <a:rPr b="1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different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object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is not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TRUE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4" name="Google Shape;804;g2aa0ab796b9_0_169"/>
          <p:cNvGraphicFramePr/>
          <p:nvPr/>
        </p:nvGraphicFramePr>
        <p:xfrm>
          <a:off x="482575" y="4781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360475"/>
                <a:gridCol w="4180900"/>
                <a:gridCol w="2779225"/>
                <a:gridCol w="277922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Example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Output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in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a sequence with the specified value is present in the object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in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TRUE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not in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 Condensed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Returns True if a sequence with the specified value is not present in the object	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A not in B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FALSE</a:t>
                      </a:r>
                      <a:endParaRPr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acd45faa65_0_24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Ternary Operators</a:t>
            </a:r>
            <a:endParaRPr/>
          </a:p>
        </p:txBody>
      </p:sp>
      <p:sp>
        <p:nvSpPr>
          <p:cNvPr id="810" name="Google Shape;810;g2acd45faa65_0_24"/>
          <p:cNvSpPr txBox="1"/>
          <p:nvPr>
            <p:ph idx="4294967295" type="body"/>
          </p:nvPr>
        </p:nvSpPr>
        <p:spPr>
          <a:xfrm>
            <a:off x="13125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rPr lang="en-US">
                <a:solidFill>
                  <a:srgbClr val="FF0000"/>
                </a:solidFill>
              </a:rPr>
              <a:t>https://www.javatpoint.com/ternary-operator-in-python</a:t>
            </a:r>
            <a:endParaRPr>
              <a:solidFill>
                <a:srgbClr val="FF0000"/>
              </a:solidFill>
            </a:endParaRPr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x = true_value if condition else false_value</a:t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Here's how it works:</a:t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condition is evaluated first.</a:t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condition is True, true_value is assigned to x.</a:t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If condition is False, false_value is assigned to x.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acd45faa65_0_33"/>
          <p:cNvSpPr txBox="1"/>
          <p:nvPr/>
        </p:nvSpPr>
        <p:spPr>
          <a:xfrm>
            <a:off x="0" y="0"/>
            <a:ext cx="12192000" cy="6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Assigns 10 to x if condition is True, otherwise assigns 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 = True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= 10 if condition else 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print(x)  # Output: 10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condition = False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= 10 if condition else 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print(x)  # Output: 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a=5, b=6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x=a++ + b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x= - - a  + b</a:t>
            </a:r>
            <a:endParaRPr sz="2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acd45faa65_0_3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Increment and Decrement Operators in Python</a:t>
            </a:r>
            <a:endParaRPr/>
          </a:p>
        </p:txBody>
      </p:sp>
      <p:sp>
        <p:nvSpPr>
          <p:cNvPr id="822" name="Google Shape;822;g2acd45faa65_0_39"/>
          <p:cNvSpPr txBox="1"/>
          <p:nvPr>
            <p:ph idx="4294967295" type="body"/>
          </p:nvPr>
        </p:nvSpPr>
        <p:spPr>
          <a:xfrm>
            <a:off x="131255" y="71129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https://pythonguides.com/increment-and-decrement-operators-in-python/</a:t>
            </a:r>
            <a:endParaRPr>
              <a:solidFill>
                <a:srgbClr val="FF0000"/>
              </a:solidFill>
            </a:endParaRPr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Using += 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Using ++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# There's no direct ++ operator in Python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x = 5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x += 1  # Increment x by 1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print(x)  # Output: 6</a:t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823" name="Google Shape;823;g2acd45faa65_0_39"/>
          <p:cNvSpPr txBox="1"/>
          <p:nvPr/>
        </p:nvSpPr>
        <p:spPr>
          <a:xfrm>
            <a:off x="6251225" y="2105325"/>
            <a:ext cx="5940900" cy="36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Using -=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Using --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There's no direct -- operator in Python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= 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-= 1  # Decrement x by 1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print(x)  # Output: 4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2a3b79d767_1_0"/>
          <p:cNvSpPr txBox="1"/>
          <p:nvPr/>
        </p:nvSpPr>
        <p:spPr>
          <a:xfrm>
            <a:off x="0" y="0"/>
            <a:ext cx="12283500" cy="6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/>
              <a:t>Example: </a:t>
            </a:r>
            <a:r>
              <a:rPr b="1"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~10</a:t>
            </a:r>
            <a:r>
              <a:rPr b="1" lang="en-US" sz="1900"/>
              <a:t> in Python</a:t>
            </a:r>
            <a:endParaRPr b="1"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Step 1: Binary Representation of 10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The number </a:t>
            </a:r>
            <a:r>
              <a:rPr b="1" lang="en-US" sz="1700"/>
              <a:t>10</a:t>
            </a:r>
            <a:r>
              <a:rPr lang="en-US" sz="1700"/>
              <a:t> in an </a:t>
            </a:r>
            <a:r>
              <a:rPr b="1" lang="en-US" sz="1700"/>
              <a:t>8-bit representation</a:t>
            </a:r>
            <a:r>
              <a:rPr lang="en-US" sz="1700"/>
              <a:t>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00001010  (Binary of 10)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Step 2: Apply Bitwise NOT (~)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The </a:t>
            </a:r>
            <a:r>
              <a:rPr b="1" lang="en-US" sz="1700"/>
              <a:t>NOT (~)</a:t>
            </a:r>
            <a:r>
              <a:rPr lang="en-US" sz="1700"/>
              <a:t> operator flips all bits: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11110101  (This is NOT 10)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Since the first bit (leftmost) is </a:t>
            </a:r>
            <a:r>
              <a:rPr b="1" lang="en-US" sz="1700"/>
              <a:t>1</a:t>
            </a:r>
            <a:r>
              <a:rPr lang="en-US" sz="1700"/>
              <a:t>, this represents a </a:t>
            </a:r>
            <a:r>
              <a:rPr b="1" lang="en-US" sz="1700"/>
              <a:t>negative number</a:t>
            </a:r>
            <a:r>
              <a:rPr lang="en-US" sz="1700"/>
              <a:t> in Two's Complement.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/>
              <a:t>Step 3: Convert to Decimal (Two’s Complement)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/>
              <a:t>Invert the bits</a:t>
            </a:r>
            <a:r>
              <a:rPr lang="en-US" sz="1700"/>
              <a:t>: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11110101</a:t>
            </a:r>
            <a:r>
              <a:rPr lang="en-US" sz="1700"/>
              <a:t> →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00001010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-US" sz="1700"/>
              <a:t>Add 1</a:t>
            </a:r>
            <a:r>
              <a:rPr lang="en-US" sz="1700"/>
              <a:t>: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00001010</a:t>
            </a:r>
            <a:r>
              <a:rPr lang="en-US" sz="1700"/>
              <a:t> +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US" sz="1700"/>
              <a:t> =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00001011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Convert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00001011</a:t>
            </a:r>
            <a:r>
              <a:rPr lang="en-US" sz="1700"/>
              <a:t> to decimal → </a:t>
            </a:r>
            <a:r>
              <a:rPr b="1" lang="en-US" sz="1700"/>
              <a:t>11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-US" sz="1700"/>
              <a:t>Since the number was negative (from step 2), the final result is </a:t>
            </a:r>
            <a:r>
              <a:rPr b="1" lang="en-US" sz="1700"/>
              <a:t>-11</a:t>
            </a:r>
            <a:r>
              <a:rPr lang="en-US" sz="1700"/>
              <a:t>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/>
              <a:t>Thus: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print(~10)  # Output: -11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0" name="Google Shape;830;g32a3b79d767_1_0"/>
          <p:cNvSpPr txBox="1"/>
          <p:nvPr/>
        </p:nvSpPr>
        <p:spPr>
          <a:xfrm>
            <a:off x="4919250" y="723425"/>
            <a:ext cx="7012200" cy="2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/>
              <a:t>Understanding Bitwise NOT (~) in Python</a:t>
            </a:r>
            <a:endParaRPr b="1" sz="2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100"/>
              <a:t>The </a:t>
            </a:r>
            <a:r>
              <a:rPr b="1" lang="en-US" sz="2100"/>
              <a:t>bitwise NOT (~) operator</a:t>
            </a:r>
            <a:r>
              <a:rPr lang="en-US" sz="2100"/>
              <a:t> inverts all bits of a number. In Python, numbers are stored using </a:t>
            </a:r>
            <a:r>
              <a:rPr b="1" lang="en-US" sz="2100"/>
              <a:t>Two's Complement Representation</a:t>
            </a:r>
            <a:r>
              <a:rPr lang="en-US" sz="2100"/>
              <a:t>, which affects how negative numbers are processed.</a:t>
            </a:r>
            <a:endParaRPr sz="21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2a8b83aa1d7_0_0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Data structures in python</a:t>
            </a:r>
            <a:endParaRPr/>
          </a:p>
        </p:txBody>
      </p:sp>
      <p:sp>
        <p:nvSpPr>
          <p:cNvPr id="836" name="Google Shape;836;g2a8b83aa1d7_0_0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There are four built-in data structures in Python - </a:t>
            </a:r>
            <a:r>
              <a:rPr i="1" lang="en-US"/>
              <a:t>list, dictionary, tuple and set</a:t>
            </a:r>
            <a:r>
              <a:rPr lang="en-US"/>
              <a:t>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Lets explore all the data structures in detail…</a:t>
            </a:r>
            <a:endParaRPr/>
          </a:p>
        </p:txBody>
      </p:sp>
      <p:graphicFrame>
        <p:nvGraphicFramePr>
          <p:cNvPr id="837" name="Google Shape;837;g2a8b83aa1d7_0_0"/>
          <p:cNvGraphicFramePr/>
          <p:nvPr/>
        </p:nvGraphicFramePr>
        <p:xfrm>
          <a:off x="369291" y="14900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{0CC7A4E8-FF56-4F84-AB71-9D7F60604D28}</a:tableStyleId>
              </a:tblPr>
              <a:tblGrid>
                <a:gridCol w="1354950"/>
                <a:gridCol w="1109600"/>
                <a:gridCol w="8948800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8E8E8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List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list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Ordered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Sequence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of objects, will be represented with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square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brackets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[ ]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Example : [ 18, “darshan”,  True, 102.3 ]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Dictionary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dict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Unordered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key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: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 value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pair of objects , will be represented with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curly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brackets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{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Example : { “college”: “darshan”,  “code”: “054” }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Tuple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tup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Ordered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immutable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sequence of objects, will be represented with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round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brackets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( 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Example : ( 18, “darshan”,  True, 102.3 )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Set</a:t>
                      </a:r>
                      <a:endParaRPr sz="19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dk2"/>
                          </a:solidFill>
                        </a:rPr>
                        <a:t>set</a:t>
                      </a:r>
                      <a:endParaRPr sz="2000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Unordered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collection of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unique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objects, will be represented with the </a:t>
                      </a:r>
                      <a:r>
                        <a:rPr b="1" lang="en-US" sz="2000">
                          <a:solidFill>
                            <a:schemeClr val="dk1"/>
                          </a:solidFill>
                        </a:rPr>
                        <a:t>curly</a:t>
                      </a:r>
                      <a:r>
                        <a:rPr lang="en-US" sz="2000">
                          <a:solidFill>
                            <a:schemeClr val="dk1"/>
                          </a:solidFill>
                        </a:rPr>
                        <a:t> brackets </a:t>
                      </a:r>
                      <a:r>
                        <a:rPr b="1" lang="en-US" sz="2000">
                          <a:solidFill>
                            <a:srgbClr val="FF0000"/>
                          </a:solidFill>
                        </a:rPr>
                        <a:t>{ 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Roboto Condensed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</a:rPr>
                        <a:t>Example : { 18, “darshan”,  True, 102.3 }</a:t>
                      </a:r>
                      <a:endParaRPr b="0" sz="2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a8b83aa1d7_0_670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Syllabus (Cont.)</a:t>
            </a:r>
            <a:endParaRPr/>
          </a:p>
        </p:txBody>
      </p:sp>
      <p:graphicFrame>
        <p:nvGraphicFramePr>
          <p:cNvPr id="499" name="Google Shape;499;g2a8b83aa1d7_0_670"/>
          <p:cNvGraphicFramePr/>
          <p:nvPr/>
        </p:nvGraphicFramePr>
        <p:xfrm>
          <a:off x="510013" y="10805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{5529DE5A-847E-4958-9808-BA1F3A7BE874}</a:tableStyleId>
              </a:tblPr>
              <a:tblGrid>
                <a:gridCol w="615900"/>
                <a:gridCol w="10368775"/>
              </a:tblGrid>
              <a:tr h="7920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Sr. No.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Content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Creating Python Programs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Input and Output Statements, Control statements (Looping-whileLoop), For Loop, Loop Control Conditional Statement- if...else, Difference between break, Continue and pass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Structures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Numbers, Strings, Lists, Tuples, Dictionary, Date &amp; Time, Modules, Defining Functions, Exit function, Default arguments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Introduction to Advanced Python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Objects and Classes, Inheritance, Regular Expressions,</a:t>
                      </a: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sz="1800"/>
                        <a:t>Event Driven Programming, GUI Programming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2a8b83aa1d7_0_6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List </a:t>
            </a:r>
            <a:endParaRPr/>
          </a:p>
        </p:txBody>
      </p:sp>
      <p:sp>
        <p:nvSpPr>
          <p:cNvPr id="843" name="Google Shape;843;g2a8b83aa1d7_0_6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List is a mutable ordered sequence of objects, duplicate values are allowed inside list.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List will be represented by square brackets [ ].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does not have array, List can be used similar to Array.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use slicing similar to string in order to get the sub list from the list.</a:t>
            </a:r>
            <a:endParaRPr/>
          </a:p>
        </p:txBody>
      </p:sp>
      <p:sp>
        <p:nvSpPr>
          <p:cNvPr id="844" name="Google Shape;844;g2a8b83aa1d7_0_6"/>
          <p:cNvSpPr/>
          <p:nvPr/>
        </p:nvSpPr>
        <p:spPr>
          <a:xfrm>
            <a:off x="976360" y="3038491"/>
            <a:ext cx="8472300" cy="15696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print(len(my_list))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 =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"rajkot"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print(my_list[-1])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5" name="Google Shape;845;g2a8b83aa1d7_0_6"/>
          <p:cNvSpPr/>
          <p:nvPr/>
        </p:nvSpPr>
        <p:spPr>
          <a:xfrm>
            <a:off x="476367" y="3038491"/>
            <a:ext cx="500100" cy="15696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846" name="Google Shape;846;g2a8b83aa1d7_0_6"/>
          <p:cNvSpPr/>
          <p:nvPr/>
        </p:nvSpPr>
        <p:spPr>
          <a:xfrm>
            <a:off x="476367" y="2709307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7" name="Google Shape;847;g2a8b83aa1d7_0_6"/>
          <p:cNvSpPr/>
          <p:nvPr/>
        </p:nvSpPr>
        <p:spPr>
          <a:xfrm>
            <a:off x="6255748" y="3276350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68660" y="129137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(length of the List)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8" name="Google Shape;848;g2a8b83aa1d7_0_6"/>
          <p:cNvSpPr/>
          <p:nvPr/>
        </p:nvSpPr>
        <p:spPr>
          <a:xfrm>
            <a:off x="6255747" y="2803176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3518" y="197810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institute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(List index starts with 0)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49" name="Google Shape;849;g2a8b83aa1d7_0_6"/>
          <p:cNvSpPr/>
          <p:nvPr/>
        </p:nvSpPr>
        <p:spPr>
          <a:xfrm>
            <a:off x="6247121" y="3741058"/>
            <a:ext cx="5220900" cy="62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1493" y="9357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'institute', 'rajkot']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spelling of rajkot is updated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0" name="Google Shape;850;g2a8b83aa1d7_0_6"/>
          <p:cNvSpPr/>
          <p:nvPr/>
        </p:nvSpPr>
        <p:spPr>
          <a:xfrm>
            <a:off x="1018335" y="5652624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'gujarat'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'INDIA'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1" name="Google Shape;851;g2a8b83aa1d7_0_6"/>
          <p:cNvSpPr/>
          <p:nvPr/>
        </p:nvSpPr>
        <p:spPr>
          <a:xfrm>
            <a:off x="518342" y="5652624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852" name="Google Shape;852;g2a8b83aa1d7_0_6"/>
          <p:cNvSpPr/>
          <p:nvPr/>
        </p:nvSpPr>
        <p:spPr>
          <a:xfrm>
            <a:off x="518342" y="53234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3" name="Google Shape;853;g2a8b83aa1d7_0_6"/>
          <p:cNvSpPr/>
          <p:nvPr/>
        </p:nvSpPr>
        <p:spPr>
          <a:xfrm>
            <a:off x="6247133" y="6046607"/>
            <a:ext cx="5220900" cy="7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69428" y="1642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['institute', 'rajkot']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Note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end index not included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4" name="Google Shape;854;g2a8b83aa1d7_0_6"/>
          <p:cNvSpPr/>
          <p:nvPr/>
        </p:nvSpPr>
        <p:spPr>
          <a:xfrm>
            <a:off x="6255748" y="4415037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1040" y="3250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rajkot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(-1 represent last element)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55" name="Google Shape;855;g2a8b83aa1d7_0_6"/>
          <p:cNvSpPr txBox="1"/>
          <p:nvPr/>
        </p:nvSpPr>
        <p:spPr>
          <a:xfrm>
            <a:off x="3322675" y="47850"/>
            <a:ext cx="815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https://www.w3schools.com/python/python_lists.asp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a8b83aa1d7_0_22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List methods</a:t>
            </a:r>
            <a:endParaRPr/>
          </a:p>
        </p:txBody>
      </p:sp>
      <p:sp>
        <p:nvSpPr>
          <p:cNvPr id="861" name="Google Shape;861;g2a8b83aa1d7_0_22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append() method will add element at the end of the list.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insert() method will add element at the specified index in the list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2066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700"/>
              <a:buFont typeface="Noto Sans Symbols"/>
              <a:buNone/>
            </a:pPr>
            <a:r>
              <a:t/>
            </a:r>
            <a:endParaRPr sz="700"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extend() method will add one data structure (List or any) to current List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2" name="Google Shape;862;g2a8b83aa1d7_0_22"/>
          <p:cNvSpPr/>
          <p:nvPr/>
        </p:nvSpPr>
        <p:spPr>
          <a:xfrm>
            <a:off x="1022635" y="164132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my_list.append(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'gujarat'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3" name="Google Shape;863;g2a8b83aa1d7_0_22"/>
          <p:cNvSpPr/>
          <p:nvPr/>
        </p:nvSpPr>
        <p:spPr>
          <a:xfrm>
            <a:off x="522642" y="164132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864" name="Google Shape;864;g2a8b83aa1d7_0_22"/>
          <p:cNvSpPr/>
          <p:nvPr/>
        </p:nvSpPr>
        <p:spPr>
          <a:xfrm>
            <a:off x="522642" y="1312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appendlistdemo.py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5" name="Google Shape;865;g2a8b83aa1d7_0_22"/>
          <p:cNvSpPr/>
          <p:nvPr/>
        </p:nvSpPr>
        <p:spPr>
          <a:xfrm>
            <a:off x="5980499" y="1942174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4098" y="10918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'institute', 'rajkot', 'gujarat']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6" name="Google Shape;866;g2a8b83aa1d7_0_22"/>
          <p:cNvSpPr/>
          <p:nvPr/>
        </p:nvSpPr>
        <p:spPr>
          <a:xfrm>
            <a:off x="1039560" y="3900245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my_list.insert(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'of'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my_list.insert(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'engineering'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7" name="Google Shape;867;g2a8b83aa1d7_0_22"/>
          <p:cNvSpPr/>
          <p:nvPr/>
        </p:nvSpPr>
        <p:spPr>
          <a:xfrm>
            <a:off x="539567" y="3889407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868" name="Google Shape;868;g2a8b83aa1d7_0_22"/>
          <p:cNvSpPr/>
          <p:nvPr/>
        </p:nvSpPr>
        <p:spPr>
          <a:xfrm>
            <a:off x="539567" y="3560223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insertlistdemo.py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69" name="Google Shape;869;g2a8b83aa1d7_0_22"/>
          <p:cNvSpPr/>
          <p:nvPr/>
        </p:nvSpPr>
        <p:spPr>
          <a:xfrm>
            <a:off x="6095999" y="4224695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4682" y="18031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'institute', 'of', 'engineering', 'rajkot']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0" name="Google Shape;870;g2a8b83aa1d7_0_22"/>
          <p:cNvSpPr/>
          <p:nvPr/>
        </p:nvSpPr>
        <p:spPr>
          <a:xfrm>
            <a:off x="1039568" y="5722682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my_list1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my_list2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'gujarat'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my_list1.extend(my_list2)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print(my_list1)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1" name="Google Shape;871;g2a8b83aa1d7_0_22"/>
          <p:cNvSpPr/>
          <p:nvPr/>
        </p:nvSpPr>
        <p:spPr>
          <a:xfrm>
            <a:off x="539575" y="5722682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872" name="Google Shape;872;g2a8b83aa1d7_0_22"/>
          <p:cNvSpPr/>
          <p:nvPr/>
        </p:nvSpPr>
        <p:spPr>
          <a:xfrm>
            <a:off x="539575" y="539349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extendlistdemo.py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73" name="Google Shape;873;g2a8b83aa1d7_0_22"/>
          <p:cNvSpPr/>
          <p:nvPr/>
        </p:nvSpPr>
        <p:spPr>
          <a:xfrm>
            <a:off x="4194033" y="6319865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9556" y="8417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'institute', ‘rajkot', ‘gujarat']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a8b83aa1d7_0_3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List methods (cont.)</a:t>
            </a:r>
            <a:endParaRPr/>
          </a:p>
        </p:txBody>
      </p:sp>
      <p:sp>
        <p:nvSpPr>
          <p:cNvPr id="879" name="Google Shape;879;g2a8b83aa1d7_0_39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pop() method will remove the last element from the list and return it.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remove() method will remove first occurrence of specified element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clear() method will remove all the elements from the List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index() method will return first index of the specified element.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80" name="Google Shape;880;g2a8b83aa1d7_0_39"/>
          <p:cNvSpPr/>
          <p:nvPr/>
        </p:nvSpPr>
        <p:spPr>
          <a:xfrm>
            <a:off x="1022635" y="1641324"/>
            <a:ext cx="8472300" cy="107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temp = my_list.pop()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print(temp)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1" name="Google Shape;881;g2a8b83aa1d7_0_39"/>
          <p:cNvSpPr/>
          <p:nvPr/>
        </p:nvSpPr>
        <p:spPr>
          <a:xfrm>
            <a:off x="522642" y="1641324"/>
            <a:ext cx="500100" cy="1077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882" name="Google Shape;882;g2a8b83aa1d7_0_39"/>
          <p:cNvSpPr/>
          <p:nvPr/>
        </p:nvSpPr>
        <p:spPr>
          <a:xfrm>
            <a:off x="522642" y="1312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poplistdemo.py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3" name="Google Shape;883;g2a8b83aa1d7_0_39"/>
          <p:cNvSpPr/>
          <p:nvPr/>
        </p:nvSpPr>
        <p:spPr>
          <a:xfrm>
            <a:off x="5989126" y="1761019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2424" y="15750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rajkot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4" name="Google Shape;884;g2a8b83aa1d7_0_39"/>
          <p:cNvSpPr/>
          <p:nvPr/>
        </p:nvSpPr>
        <p:spPr>
          <a:xfrm>
            <a:off x="1039560" y="3717220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my_list.remove(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5" name="Google Shape;885;g2a8b83aa1d7_0_39"/>
          <p:cNvSpPr/>
          <p:nvPr/>
        </p:nvSpPr>
        <p:spPr>
          <a:xfrm>
            <a:off x="539567" y="3717220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886" name="Google Shape;886;g2a8b83aa1d7_0_39"/>
          <p:cNvSpPr/>
          <p:nvPr/>
        </p:nvSpPr>
        <p:spPr>
          <a:xfrm>
            <a:off x="539567" y="3388036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removelistdemo.py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7" name="Google Shape;887;g2a8b83aa1d7_0_39"/>
          <p:cNvSpPr/>
          <p:nvPr/>
        </p:nvSpPr>
        <p:spPr>
          <a:xfrm>
            <a:off x="5997424" y="4018070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4682" y="11025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['institute', 'darshan', 'rajkot']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88" name="Google Shape;888;g2a8b83aa1d7_0_39"/>
          <p:cNvSpPr/>
          <p:nvPr/>
        </p:nvSpPr>
        <p:spPr>
          <a:xfrm>
            <a:off x="1039568" y="5375455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my_list.clear()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g2a8b83aa1d7_0_39"/>
          <p:cNvSpPr/>
          <p:nvPr/>
        </p:nvSpPr>
        <p:spPr>
          <a:xfrm>
            <a:off x="539575" y="5375455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890" name="Google Shape;890;g2a8b83aa1d7_0_39"/>
          <p:cNvSpPr/>
          <p:nvPr/>
        </p:nvSpPr>
        <p:spPr>
          <a:xfrm>
            <a:off x="539575" y="5046271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clearlistdemo.py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1" name="Google Shape;891;g2a8b83aa1d7_0_39"/>
          <p:cNvSpPr/>
          <p:nvPr/>
        </p:nvSpPr>
        <p:spPr>
          <a:xfrm>
            <a:off x="5997432" y="5676305"/>
            <a:ext cx="31803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20806" y="9938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892" name="Google Shape;892;g2a8b83aa1d7_0_39"/>
          <p:cNvSpPr/>
          <p:nvPr/>
        </p:nvSpPr>
        <p:spPr>
          <a:xfrm>
            <a:off x="5989126" y="2244098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4494" y="8985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'institute‘]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a8b83aa1d7_0_5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List methods (cont.)</a:t>
            </a:r>
            <a:endParaRPr/>
          </a:p>
        </p:txBody>
      </p:sp>
      <p:sp>
        <p:nvSpPr>
          <p:cNvPr id="898" name="Google Shape;898;g2a8b83aa1d7_0_57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count() method will return the number of occurrence of the specified element.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reverse() method will reverse the elements of the List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sort() method will sort the elements in the List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99" name="Google Shape;899;g2a8b83aa1d7_0_57"/>
          <p:cNvSpPr/>
          <p:nvPr/>
        </p:nvSpPr>
        <p:spPr>
          <a:xfrm>
            <a:off x="1022635" y="1641324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 = my_list.count(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print(c)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0" name="Google Shape;900;g2a8b83aa1d7_0_57"/>
          <p:cNvSpPr/>
          <p:nvPr/>
        </p:nvSpPr>
        <p:spPr>
          <a:xfrm>
            <a:off x="522642" y="1641324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901" name="Google Shape;901;g2a8b83aa1d7_0_57"/>
          <p:cNvSpPr/>
          <p:nvPr/>
        </p:nvSpPr>
        <p:spPr>
          <a:xfrm>
            <a:off x="522642" y="1312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countlistdemo.py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2" name="Google Shape;902;g2a8b83aa1d7_0_57"/>
          <p:cNvSpPr/>
          <p:nvPr/>
        </p:nvSpPr>
        <p:spPr>
          <a:xfrm>
            <a:off x="5980501" y="2009994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9111" y="9329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3" name="Google Shape;903;g2a8b83aa1d7_0_57"/>
          <p:cNvSpPr/>
          <p:nvPr/>
        </p:nvSpPr>
        <p:spPr>
          <a:xfrm>
            <a:off x="1039560" y="3632582"/>
            <a:ext cx="8472300" cy="861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my_list.reverse()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4" name="Google Shape;904;g2a8b83aa1d7_0_57"/>
          <p:cNvSpPr/>
          <p:nvPr/>
        </p:nvSpPr>
        <p:spPr>
          <a:xfrm>
            <a:off x="522642" y="3648032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905" name="Google Shape;905;g2a8b83aa1d7_0_57"/>
          <p:cNvSpPr/>
          <p:nvPr/>
        </p:nvSpPr>
        <p:spPr>
          <a:xfrm>
            <a:off x="539567" y="330339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reverselistdemo.py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6" name="Google Shape;906;g2a8b83aa1d7_0_57"/>
          <p:cNvSpPr/>
          <p:nvPr/>
        </p:nvSpPr>
        <p:spPr>
          <a:xfrm>
            <a:off x="5997424" y="3933432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4682" y="11025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['rajkot', ‘institute','darshan']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07" name="Google Shape;907;g2a8b83aa1d7_0_57"/>
          <p:cNvSpPr/>
          <p:nvPr/>
        </p:nvSpPr>
        <p:spPr>
          <a:xfrm>
            <a:off x="1039568" y="5444855"/>
            <a:ext cx="8472300" cy="132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'of'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'enginnering'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my_list.sort()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my_list.sort(reverse=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print(my_list)</a:t>
            </a:r>
            <a:endParaRPr/>
          </a:p>
        </p:txBody>
      </p:sp>
      <p:sp>
        <p:nvSpPr>
          <p:cNvPr id="908" name="Google Shape;908;g2a8b83aa1d7_0_57"/>
          <p:cNvSpPr/>
          <p:nvPr/>
        </p:nvSpPr>
        <p:spPr>
          <a:xfrm>
            <a:off x="522650" y="5444855"/>
            <a:ext cx="500100" cy="132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09" name="Google Shape;909;g2a8b83aa1d7_0_57"/>
          <p:cNvSpPr/>
          <p:nvPr/>
        </p:nvSpPr>
        <p:spPr>
          <a:xfrm>
            <a:off x="539575" y="5115671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sortlistdemo.py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0" name="Google Shape;910;g2a8b83aa1d7_0_57"/>
          <p:cNvSpPr/>
          <p:nvPr/>
        </p:nvSpPr>
        <p:spPr>
          <a:xfrm>
            <a:off x="5997431" y="5745705"/>
            <a:ext cx="51651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5312" y="10180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['college', 'darshan', 'enginnering', 'of', 'rajkot']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1" name="Google Shape;911;g2a8b83aa1d7_0_57"/>
          <p:cNvSpPr/>
          <p:nvPr/>
        </p:nvSpPr>
        <p:spPr>
          <a:xfrm>
            <a:off x="5997431" y="6246037"/>
            <a:ext cx="51651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6314" y="9697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['rajkot', 'of', 'enginnering', 'darshan', 'college']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12" name="Google Shape;912;g2a8b83aa1d7_0_57"/>
          <p:cNvSpPr txBox="1"/>
          <p:nvPr/>
        </p:nvSpPr>
        <p:spPr>
          <a:xfrm>
            <a:off x="3066000" y="5792025"/>
            <a:ext cx="3030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Descending Order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a8b83aa1d7_0_75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Tuple</a:t>
            </a:r>
            <a:endParaRPr/>
          </a:p>
        </p:txBody>
      </p:sp>
      <p:sp>
        <p:nvSpPr>
          <p:cNvPr id="918" name="Google Shape;918;g2a8b83aa1d7_0_75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Tuple is a immutable ordered sequence of objects, duplicate values are allowed inside list.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Tuple will be represented by round brackets ( ).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Tuple is similar to List but List is mutable </a:t>
            </a:r>
            <a:r>
              <a:rPr lang="en-US"/>
              <a:t>whereas</a:t>
            </a:r>
            <a:r>
              <a:rPr lang="en-US"/>
              <a:t> Tuple is immutable.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19" name="Google Shape;919;g2a8b83aa1d7_0_75"/>
          <p:cNvSpPr/>
          <p:nvPr/>
        </p:nvSpPr>
        <p:spPr>
          <a:xfrm>
            <a:off x="976360" y="3540166"/>
            <a:ext cx="8472300" cy="1323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my_tuple = 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'darshan'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'institute'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'of'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'engineering'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'of'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'rajkot'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print(my_tuple)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print(my_tuple.index(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'engineering'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print(my_tuple.count(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'of'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print(my_tuple[-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0" name="Google Shape;920;g2a8b83aa1d7_0_75"/>
          <p:cNvSpPr/>
          <p:nvPr/>
        </p:nvSpPr>
        <p:spPr>
          <a:xfrm>
            <a:off x="476367" y="3540166"/>
            <a:ext cx="500100" cy="132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921" name="Google Shape;921;g2a8b83aa1d7_0_75"/>
          <p:cNvSpPr/>
          <p:nvPr/>
        </p:nvSpPr>
        <p:spPr>
          <a:xfrm>
            <a:off x="476367" y="3210982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tupledemo.py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2" name="Google Shape;922;g2a8b83aa1d7_0_75"/>
          <p:cNvSpPr/>
          <p:nvPr/>
        </p:nvSpPr>
        <p:spPr>
          <a:xfrm>
            <a:off x="6205158" y="3968016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4247" y="7115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(index of ‘engineering’)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3" name="Google Shape;923;g2a8b83aa1d7_0_75"/>
          <p:cNvSpPr/>
          <p:nvPr/>
        </p:nvSpPr>
        <p:spPr>
          <a:xfrm>
            <a:off x="6205157" y="2973183"/>
            <a:ext cx="58083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643" y="27054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('darshan', 'institute', 'of', 'engineering', 'of', 'rajkot')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4" name="Google Shape;924;g2a8b83aa1d7_0_75"/>
          <p:cNvSpPr/>
          <p:nvPr/>
        </p:nvSpPr>
        <p:spPr>
          <a:xfrm>
            <a:off x="6205158" y="4484482"/>
            <a:ext cx="5220900" cy="43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6597" y="-570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5" name="Google Shape;925;g2a8b83aa1d7_0_75"/>
          <p:cNvSpPr/>
          <p:nvPr/>
        </p:nvSpPr>
        <p:spPr>
          <a:xfrm>
            <a:off x="6205158" y="5002067"/>
            <a:ext cx="5220900" cy="434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67812" y="-8428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rajkot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26" name="Google Shape;926;g2a8b83aa1d7_0_75"/>
          <p:cNvSpPr txBox="1"/>
          <p:nvPr/>
        </p:nvSpPr>
        <p:spPr>
          <a:xfrm>
            <a:off x="3987200" y="95700"/>
            <a:ext cx="754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https://www.w3schools.com/python/python_tuples.asp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2a8b83aa1d7_0_8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Dictionary </a:t>
            </a:r>
            <a:endParaRPr/>
          </a:p>
        </p:txBody>
      </p:sp>
      <p:sp>
        <p:nvSpPr>
          <p:cNvPr id="932" name="Google Shape;932;g2a8b83aa1d7_0_87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Dictionary is a unordered collection of key value pairs.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Dictionary will be represented by curly brackets { }.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Dictionary is mutable.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33" name="Google Shape;933;g2a8b83aa1d7_0_87"/>
          <p:cNvSpPr/>
          <p:nvPr/>
        </p:nvSpPr>
        <p:spPr>
          <a:xfrm>
            <a:off x="1022635" y="4728462"/>
            <a:ext cx="8472300" cy="83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my_dict = {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"rajkot"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"engineering"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print(my_dict[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print(my_dict.get(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4" name="Google Shape;934;g2a8b83aa1d7_0_87"/>
          <p:cNvSpPr/>
          <p:nvPr/>
        </p:nvSpPr>
        <p:spPr>
          <a:xfrm>
            <a:off x="522642" y="4728462"/>
            <a:ext cx="500100" cy="831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935" name="Google Shape;935;g2a8b83aa1d7_0_87"/>
          <p:cNvSpPr/>
          <p:nvPr/>
        </p:nvSpPr>
        <p:spPr>
          <a:xfrm>
            <a:off x="522642" y="4399278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dictdemo.py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6" name="Google Shape;936;g2a8b83aa1d7_0_87"/>
          <p:cNvSpPr/>
          <p:nvPr/>
        </p:nvSpPr>
        <p:spPr>
          <a:xfrm>
            <a:off x="5406044" y="5190818"/>
            <a:ext cx="5523600" cy="1020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30391" y="665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values can be accessed using key inside square brackets as well as using get() method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darshan</a:t>
            </a:r>
            <a:endParaRPr i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        rajkot</a:t>
            </a:r>
            <a:endParaRPr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7" name="Google Shape;937;g2a8b83aa1d7_0_87"/>
          <p:cNvSpPr/>
          <p:nvPr/>
        </p:nvSpPr>
        <p:spPr>
          <a:xfrm>
            <a:off x="522641" y="2753405"/>
            <a:ext cx="10238400" cy="338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my_dict = {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'key1'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'value1'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'key2'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'value2'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}</a:t>
            </a:r>
            <a:endParaRPr/>
          </a:p>
        </p:txBody>
      </p:sp>
      <p:sp>
        <p:nvSpPr>
          <p:cNvPr id="938" name="Google Shape;938;g2a8b83aa1d7_0_87"/>
          <p:cNvSpPr/>
          <p:nvPr/>
        </p:nvSpPr>
        <p:spPr>
          <a:xfrm>
            <a:off x="522642" y="2424221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39" name="Google Shape;939;g2a8b83aa1d7_0_87"/>
          <p:cNvSpPr/>
          <p:nvPr/>
        </p:nvSpPr>
        <p:spPr>
          <a:xfrm>
            <a:off x="946187" y="3457155"/>
            <a:ext cx="27546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0053" y="3529"/>
                </a:moveTo>
                <a:lnTo>
                  <a:pt x="73710" y="-8300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value is seperated by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0" name="Google Shape;940;g2a8b83aa1d7_0_87"/>
          <p:cNvSpPr/>
          <p:nvPr/>
        </p:nvSpPr>
        <p:spPr>
          <a:xfrm>
            <a:off x="4077575" y="3457155"/>
            <a:ext cx="33066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0053" y="3529"/>
                </a:moveTo>
                <a:lnTo>
                  <a:pt x="-14230" y="-7309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 value pairs is seperated by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41" name="Google Shape;941;g2a8b83aa1d7_0_87"/>
          <p:cNvSpPr txBox="1"/>
          <p:nvPr/>
        </p:nvSpPr>
        <p:spPr>
          <a:xfrm>
            <a:off x="4384175" y="39075"/>
            <a:ext cx="7258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https://www.w3schools.com/python/python_dictionaries.asp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a8b83aa1d7_0_100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Dictionary methods</a:t>
            </a:r>
            <a:endParaRPr/>
          </a:p>
        </p:txBody>
      </p:sp>
      <p:sp>
        <p:nvSpPr>
          <p:cNvPr id="947" name="Google Shape;947;g2a8b83aa1d7_0_100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keys() method will return list of all the keys associated with the Dictionary.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values() method will return list of all the values associated with the Dictionary.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700"/>
              <a:buNone/>
            </a:pPr>
            <a:r>
              <a:t/>
            </a:r>
            <a:endParaRPr sz="700"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items() method will return list of tuples for each key value pair associated with the Dictionary.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48" name="Google Shape;948;g2a8b83aa1d7_0_100"/>
          <p:cNvSpPr/>
          <p:nvPr/>
        </p:nvSpPr>
        <p:spPr>
          <a:xfrm>
            <a:off x="1022635" y="1641324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my_dict = {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"rajkot"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"engineering"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print(my_dict.keys())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9" name="Google Shape;949;g2a8b83aa1d7_0_100"/>
          <p:cNvSpPr/>
          <p:nvPr/>
        </p:nvSpPr>
        <p:spPr>
          <a:xfrm>
            <a:off x="522642" y="1641324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50" name="Google Shape;950;g2a8b83aa1d7_0_100"/>
          <p:cNvSpPr/>
          <p:nvPr/>
        </p:nvSpPr>
        <p:spPr>
          <a:xfrm>
            <a:off x="522642" y="1312140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keydemo.py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1" name="Google Shape;951;g2a8b83aa1d7_0_100"/>
          <p:cNvSpPr/>
          <p:nvPr/>
        </p:nvSpPr>
        <p:spPr>
          <a:xfrm>
            <a:off x="1039560" y="3864157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my_dict = {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"rajkot"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"engineering"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print(my_dict.values())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2" name="Google Shape;952;g2a8b83aa1d7_0_100"/>
          <p:cNvSpPr/>
          <p:nvPr/>
        </p:nvSpPr>
        <p:spPr>
          <a:xfrm>
            <a:off x="539567" y="3864157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53" name="Google Shape;953;g2a8b83aa1d7_0_100"/>
          <p:cNvSpPr/>
          <p:nvPr/>
        </p:nvSpPr>
        <p:spPr>
          <a:xfrm>
            <a:off x="539567" y="3534973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valuedemo.py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4" name="Google Shape;954;g2a8b83aa1d7_0_100"/>
          <p:cNvSpPr/>
          <p:nvPr/>
        </p:nvSpPr>
        <p:spPr>
          <a:xfrm>
            <a:off x="5997424" y="4165007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51484" y="4019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['darshan', 'rajkot', 'engineering']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5" name="Google Shape;955;g2a8b83aa1d7_0_100"/>
          <p:cNvSpPr/>
          <p:nvPr/>
        </p:nvSpPr>
        <p:spPr>
          <a:xfrm>
            <a:off x="1039568" y="5733955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my_dict = {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'college'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"darshan"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'city'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"rajkot"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'type'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"engineering"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print(my_dict.items())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6" name="Google Shape;956;g2a8b83aa1d7_0_100"/>
          <p:cNvSpPr/>
          <p:nvPr/>
        </p:nvSpPr>
        <p:spPr>
          <a:xfrm>
            <a:off x="539575" y="5733955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57" name="Google Shape;957;g2a8b83aa1d7_0_100"/>
          <p:cNvSpPr/>
          <p:nvPr/>
        </p:nvSpPr>
        <p:spPr>
          <a:xfrm>
            <a:off x="539575" y="5404771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itemsdemo.py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8" name="Google Shape;958;g2a8b83aa1d7_0_100"/>
          <p:cNvSpPr/>
          <p:nvPr/>
        </p:nvSpPr>
        <p:spPr>
          <a:xfrm>
            <a:off x="5997432" y="6034805"/>
            <a:ext cx="4914900" cy="709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57738" y="22487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[('college', 'darshan'), ('city', 'rajkot'), ('type', 'engineering')]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59" name="Google Shape;959;g2a8b83aa1d7_0_100"/>
          <p:cNvSpPr/>
          <p:nvPr/>
        </p:nvSpPr>
        <p:spPr>
          <a:xfrm>
            <a:off x="5980499" y="2114701"/>
            <a:ext cx="52209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56650" y="-1885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['college', 'city', 'type']</a:t>
            </a:r>
            <a:endParaRPr b="1" i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2a8b83aa1d7_0_11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Set</a:t>
            </a:r>
            <a:endParaRPr/>
          </a:p>
        </p:txBody>
      </p:sp>
      <p:sp>
        <p:nvSpPr>
          <p:cNvPr id="965" name="Google Shape;965;g2a8b83aa1d7_0_117"/>
          <p:cNvSpPr txBox="1"/>
          <p:nvPr>
            <p:ph idx="4294967295" type="body"/>
          </p:nvPr>
        </p:nvSpPr>
        <p:spPr>
          <a:xfrm>
            <a:off x="131180" y="863444"/>
            <a:ext cx="11929500" cy="55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2" lvl="0" marL="265112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Set is a unordered collection of unique objects.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Set will be represented by curly brackets { }.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Set has many in-built methods such as add(), clear(), copy(), pop(), remove() etc.. which are similar to methods we have previously seen.</a:t>
            </a:r>
            <a:endParaRPr/>
          </a:p>
          <a:p>
            <a:pPr indent="-2651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Only difference between Set and List is that Set will have only unique elements and List can have duplicate elements.</a:t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2" lvl="0" marL="265112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966" name="Google Shape;966;g2a8b83aa1d7_0_117"/>
          <p:cNvSpPr/>
          <p:nvPr/>
        </p:nvSpPr>
        <p:spPr>
          <a:xfrm>
            <a:off x="1022635" y="2209549"/>
            <a:ext cx="84723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my_set = {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print(my_set)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7" name="Google Shape;967;g2a8b83aa1d7_0_117"/>
          <p:cNvSpPr/>
          <p:nvPr/>
        </p:nvSpPr>
        <p:spPr>
          <a:xfrm>
            <a:off x="522642" y="2209549"/>
            <a:ext cx="500100" cy="5847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968" name="Google Shape;968;g2a8b83aa1d7_0_117"/>
          <p:cNvSpPr/>
          <p:nvPr/>
        </p:nvSpPr>
        <p:spPr>
          <a:xfrm>
            <a:off x="522642" y="1880365"/>
            <a:ext cx="17787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tupledemo.py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69" name="Google Shape;969;g2a8b83aa1d7_0_117"/>
          <p:cNvSpPr/>
          <p:nvPr/>
        </p:nvSpPr>
        <p:spPr>
          <a:xfrm>
            <a:off x="6035771" y="2267742"/>
            <a:ext cx="5808300" cy="428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70314" y="10600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i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{1, 2, 3, 5, 9}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70" name="Google Shape;970;g2a8b83aa1d7_0_117"/>
          <p:cNvSpPr txBox="1"/>
          <p:nvPr/>
        </p:nvSpPr>
        <p:spPr>
          <a:xfrm>
            <a:off x="2711300" y="47850"/>
            <a:ext cx="817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https://www.w3schools.com/python/python_sets.asp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6" name="Google Shape;976;g2adb834b4a3_0_0"/>
          <p:cNvGraphicFramePr/>
          <p:nvPr/>
        </p:nvGraphicFramePr>
        <p:xfrm>
          <a:off x="105013" y="160670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{A4732110-127E-4FCC-BF6C-4CF58A90B6B1}</a:tableStyleId>
              </a:tblPr>
              <a:tblGrid>
                <a:gridCol w="4087000"/>
                <a:gridCol w="7894975"/>
              </a:tblGrid>
              <a:tr h="228600">
                <a:tc>
                  <a:txBody>
                    <a:bodyPr/>
                    <a:lstStyle/>
                    <a:p>
                      <a:pPr indent="0" lvl="0" marL="76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</a:t>
                      </a:r>
                      <a:endParaRPr b="1"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Tuple</a:t>
                      </a:r>
                      <a:endParaRPr b="1"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Used for homogenous data types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Generally used for heterogeneous data types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Mutable in nature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Immutable in nature, which helps in faster iteration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Does not have immutable elements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Immutable elements can be used as a key for a dictionary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 guarantee that the data is write-protected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Implementing a tuple with data that does not change guarantees that it is write-protected</a:t>
                      </a:r>
                      <a:endParaRPr sz="22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sp>
        <p:nvSpPr>
          <p:cNvPr id="977" name="Google Shape;977;g2adb834b4a3_0_0"/>
          <p:cNvSpPr txBox="1"/>
          <p:nvPr/>
        </p:nvSpPr>
        <p:spPr>
          <a:xfrm>
            <a:off x="116925" y="276600"/>
            <a:ext cx="94956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vs TUPLE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" name="Google Shape;983;g2adb834b4a3_0_11"/>
          <p:cNvGraphicFramePr/>
          <p:nvPr/>
        </p:nvGraphicFramePr>
        <p:xfrm>
          <a:off x="110325" y="28328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{A4732110-127E-4FCC-BF6C-4CF58A90B6B1}</a:tableStyleId>
              </a:tblPr>
              <a:tblGrid>
                <a:gridCol w="5378825"/>
                <a:gridCol w="6592525"/>
              </a:tblGrid>
              <a:tr h="228600">
                <a:tc>
                  <a:txBody>
                    <a:bodyPr/>
                    <a:lstStyle/>
                    <a:p>
                      <a:pPr indent="0" lvl="0" marL="76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Lists</a:t>
                      </a:r>
                      <a:endParaRPr b="1"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Dictionary</a:t>
                      </a:r>
                      <a:endParaRPr b="1"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Ordered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Not ordered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elements use index values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Access elements use keys as index values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Collection of elements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Collection of key-value pairs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Allows duplicate members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No duplicate members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Preferred for ordered data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  <a:tc>
                  <a:txBody>
                    <a:bodyPr/>
                    <a:lstStyle/>
                    <a:p>
                      <a:pPr indent="0" lvl="0" marL="76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solidFill>
                            <a:srgbClr val="212121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Preferred for data with unique key values</a:t>
                      </a:r>
                      <a:endParaRPr sz="2300">
                        <a:solidFill>
                          <a:srgbClr val="212121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57150" marB="57150" marR="57150" marL="57150" anchor="ctr"/>
                </a:tc>
              </a:tr>
            </a:tbl>
          </a:graphicData>
        </a:graphic>
      </p:graphicFrame>
      <p:sp>
        <p:nvSpPr>
          <p:cNvPr id="984" name="Google Shape;984;g2adb834b4a3_0_11"/>
          <p:cNvSpPr txBox="1"/>
          <p:nvPr/>
        </p:nvSpPr>
        <p:spPr>
          <a:xfrm>
            <a:off x="259500" y="647300"/>
            <a:ext cx="90966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LIST vs DICTIONARY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a8b83aa1d7_0_51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Syllabus (Practical)</a:t>
            </a:r>
            <a:endParaRPr/>
          </a:p>
        </p:txBody>
      </p:sp>
      <p:graphicFrame>
        <p:nvGraphicFramePr>
          <p:cNvPr id="505" name="Google Shape;505;g2a8b83aa1d7_0_519"/>
          <p:cNvGraphicFramePr/>
          <p:nvPr/>
        </p:nvGraphicFramePr>
        <p:xfrm>
          <a:off x="81438" y="10176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{5529DE5A-847E-4958-9808-BA1F3A7BE874}</a:tableStyleId>
              </a:tblPr>
              <a:tblGrid>
                <a:gridCol w="925800"/>
                <a:gridCol w="11103300"/>
              </a:tblGrid>
              <a:tr h="4646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Sr. No.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Content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180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Section: A ( Simple programs)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Write a menu driven program to convert the given temperature from Fahrenheit to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Celsius and vice versa depending upon user’s choice.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WAP to calculate total marks, percentage and grade of a student. Marks obtained in each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of the three subjects are to be input by the user. Assign grades according to the following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criteria :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A: Percentage &gt;=80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B: Percentage&gt;=70 and &lt;80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C: Percentage&gt;=60 and &lt;70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D: Percentage&gt;=40 and &lt;60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Grade E: Percentage&lt;40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Write a menu-driven program, using user-defined functions to find the area of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rectangle, square, circle and triangle by accepting suitable input parameters from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user.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WAP to display the first n terms of Fibonacci series.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WAP to find factorial of the given number.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6. WAP to find sum of the following series for n terms: 1 – 2/2! + 3/3! ---------n/n!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7. WAP to calculate the sum and product of two compatible matrices.</a:t>
                      </a:r>
                      <a:endParaRPr sz="1800"/>
                    </a:p>
                  </a:txBody>
                  <a:tcPr marT="2775" marB="0" marR="2775" marL="2775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3"/>
          <p:cNvSpPr/>
          <p:nvPr/>
        </p:nvSpPr>
        <p:spPr>
          <a:xfrm>
            <a:off x="6209373" y="5963780"/>
            <a:ext cx="3191481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 is greater than 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0" name="Google Shape;990;p33"/>
          <p:cNvSpPr/>
          <p:nvPr/>
        </p:nvSpPr>
        <p:spPr>
          <a:xfrm>
            <a:off x="5709379" y="5963780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1" name="Google Shape;991;p33"/>
          <p:cNvSpPr/>
          <p:nvPr/>
        </p:nvSpPr>
        <p:spPr>
          <a:xfrm>
            <a:off x="5709379" y="5634596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2" name="Google Shape;992;p33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If statement</a:t>
            </a:r>
            <a:endParaRPr/>
          </a:p>
        </p:txBody>
      </p:sp>
      <p:sp>
        <p:nvSpPr>
          <p:cNvPr id="993" name="Google Shape;993;p33"/>
          <p:cNvSpPr txBox="1"/>
          <p:nvPr>
            <p:ph idx="4294967295" type="body"/>
          </p:nvPr>
        </p:nvSpPr>
        <p:spPr>
          <a:xfrm>
            <a:off x="166662" y="877239"/>
            <a:ext cx="11929641" cy="2075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if statement is written using the </a:t>
            </a:r>
            <a:r>
              <a:rPr b="1" lang="en-US"/>
              <a:t>if</a:t>
            </a:r>
            <a:r>
              <a:rPr lang="en-US"/>
              <a:t> keyword followed by </a:t>
            </a:r>
            <a:r>
              <a:rPr b="1" lang="en-US"/>
              <a:t>condition</a:t>
            </a:r>
            <a:r>
              <a:rPr lang="en-US"/>
              <a:t> and </a:t>
            </a:r>
            <a:r>
              <a:rPr b="1" lang="en-US"/>
              <a:t>colon</a:t>
            </a:r>
            <a:r>
              <a:rPr lang="en-US"/>
              <a:t>(</a:t>
            </a:r>
            <a:r>
              <a:rPr b="1" lang="en-US"/>
              <a:t>:</a:t>
            </a:r>
            <a:r>
              <a:rPr lang="en-US"/>
              <a:t>) 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Code to execute when the condition is true will be ideally written in the next line with </a:t>
            </a:r>
            <a:r>
              <a:rPr b="1" lang="en-US"/>
              <a:t>Indentation</a:t>
            </a:r>
            <a:r>
              <a:rPr lang="en-US"/>
              <a:t> (white space).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relies on indentation to define scope in the code (Other programming languages often use curly-brackets for this purpose).</a:t>
            </a:r>
            <a:endParaRPr/>
          </a:p>
        </p:txBody>
      </p:sp>
      <p:sp>
        <p:nvSpPr>
          <p:cNvPr id="994" name="Google Shape;994;p33"/>
          <p:cNvSpPr/>
          <p:nvPr/>
        </p:nvSpPr>
        <p:spPr>
          <a:xfrm>
            <a:off x="1083709" y="3448532"/>
            <a:ext cx="8472276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some_condition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condition is true</a:t>
            </a:r>
            <a:endParaRPr/>
          </a:p>
        </p:txBody>
      </p:sp>
      <p:sp>
        <p:nvSpPr>
          <p:cNvPr id="995" name="Google Shape;995;p33"/>
          <p:cNvSpPr/>
          <p:nvPr/>
        </p:nvSpPr>
        <p:spPr>
          <a:xfrm>
            <a:off x="583716" y="3448532"/>
            <a:ext cx="499993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6" name="Google Shape;996;p33"/>
          <p:cNvSpPr/>
          <p:nvPr/>
        </p:nvSpPr>
        <p:spPr>
          <a:xfrm>
            <a:off x="583716" y="3119348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7" name="Google Shape;997;p33"/>
          <p:cNvSpPr/>
          <p:nvPr/>
        </p:nvSpPr>
        <p:spPr>
          <a:xfrm>
            <a:off x="4045259" y="3049964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7750" y="10743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 statement ends with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8" name="Google Shape;998;p33"/>
          <p:cNvSpPr/>
          <p:nvPr/>
        </p:nvSpPr>
        <p:spPr>
          <a:xfrm>
            <a:off x="2245569" y="4065393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5978" y="-2834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Indentation (tab/whitespace) at the beginning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99" name="Google Shape;999;p33"/>
          <p:cNvSpPr/>
          <p:nvPr/>
        </p:nvSpPr>
        <p:spPr>
          <a:xfrm>
            <a:off x="1225835" y="5149701"/>
            <a:ext cx="4003711" cy="110799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&gt;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greater than 5"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0" name="Google Shape;1000;p33"/>
          <p:cNvSpPr/>
          <p:nvPr/>
        </p:nvSpPr>
        <p:spPr>
          <a:xfrm>
            <a:off x="725842" y="5149701"/>
            <a:ext cx="499993" cy="10772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1" name="Google Shape;1001;p33"/>
          <p:cNvSpPr/>
          <p:nvPr/>
        </p:nvSpPr>
        <p:spPr>
          <a:xfrm>
            <a:off x="725842" y="4820517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2" name="Google Shape;1002;p33"/>
          <p:cNvSpPr/>
          <p:nvPr/>
        </p:nvSpPr>
        <p:spPr>
          <a:xfrm>
            <a:off x="6231633" y="5194929"/>
            <a:ext cx="3148673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ifdemo.py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3" name="Google Shape;1003;p33"/>
          <p:cNvSpPr/>
          <p:nvPr/>
        </p:nvSpPr>
        <p:spPr>
          <a:xfrm>
            <a:off x="5731640" y="5194929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4" name="Google Shape;1004;p33"/>
          <p:cNvSpPr/>
          <p:nvPr/>
        </p:nvSpPr>
        <p:spPr>
          <a:xfrm>
            <a:off x="5731640" y="4865745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in terminal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05" name="Google Shape;1005;p33"/>
          <p:cNvSpPr txBox="1"/>
          <p:nvPr/>
        </p:nvSpPr>
        <p:spPr>
          <a:xfrm>
            <a:off x="3741375" y="47800"/>
            <a:ext cx="7476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0000"/>
                </a:solidFill>
              </a:rPr>
              <a:t>https://www.w3schools.com/python/python_conditions.asp</a:t>
            </a:r>
            <a:endParaRPr sz="19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4"/>
          <p:cNvSpPr/>
          <p:nvPr/>
        </p:nvSpPr>
        <p:spPr>
          <a:xfrm>
            <a:off x="6137454" y="3919223"/>
            <a:ext cx="3191481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 is less than 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1" name="Google Shape;1011;p34"/>
          <p:cNvSpPr/>
          <p:nvPr/>
        </p:nvSpPr>
        <p:spPr>
          <a:xfrm>
            <a:off x="5637460" y="3919223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2" name="Google Shape;1012;p34"/>
          <p:cNvSpPr/>
          <p:nvPr/>
        </p:nvSpPr>
        <p:spPr>
          <a:xfrm>
            <a:off x="5637460" y="3590039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3" name="Google Shape;1013;p34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If else statement</a:t>
            </a:r>
            <a:endParaRPr/>
          </a:p>
        </p:txBody>
      </p:sp>
      <p:sp>
        <p:nvSpPr>
          <p:cNvPr id="1014" name="Google Shape;1014;p34"/>
          <p:cNvSpPr/>
          <p:nvPr/>
        </p:nvSpPr>
        <p:spPr>
          <a:xfrm>
            <a:off x="1083709" y="1236960"/>
            <a:ext cx="8472276" cy="10772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some_condition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condition is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condition is false</a:t>
            </a:r>
            <a:endParaRPr/>
          </a:p>
        </p:txBody>
      </p:sp>
      <p:sp>
        <p:nvSpPr>
          <p:cNvPr id="1015" name="Google Shape;1015;p34"/>
          <p:cNvSpPr/>
          <p:nvPr/>
        </p:nvSpPr>
        <p:spPr>
          <a:xfrm>
            <a:off x="593990" y="1236960"/>
            <a:ext cx="499993" cy="10772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6" name="Google Shape;1016;p34"/>
          <p:cNvSpPr/>
          <p:nvPr/>
        </p:nvSpPr>
        <p:spPr>
          <a:xfrm>
            <a:off x="583716" y="907776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17" name="Google Shape;1017;p34"/>
          <p:cNvSpPr/>
          <p:nvPr/>
        </p:nvSpPr>
        <p:spPr>
          <a:xfrm>
            <a:off x="1130138" y="3140064"/>
            <a:ext cx="4003711" cy="1569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&gt;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greater than 5"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less than 5"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8" name="Google Shape;1018;p34"/>
          <p:cNvSpPr/>
          <p:nvPr/>
        </p:nvSpPr>
        <p:spPr>
          <a:xfrm>
            <a:off x="630145" y="3140064"/>
            <a:ext cx="499993" cy="15696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9" name="Google Shape;1019;p34"/>
          <p:cNvSpPr/>
          <p:nvPr/>
        </p:nvSpPr>
        <p:spPr>
          <a:xfrm>
            <a:off x="630145" y="2810880"/>
            <a:ext cx="161332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ifelsedemo.py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0" name="Google Shape;1020;p34"/>
          <p:cNvSpPr/>
          <p:nvPr/>
        </p:nvSpPr>
        <p:spPr>
          <a:xfrm>
            <a:off x="6159714" y="3150372"/>
            <a:ext cx="3148673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ifelsedemo.py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1" name="Google Shape;1021;p34"/>
          <p:cNvSpPr/>
          <p:nvPr/>
        </p:nvSpPr>
        <p:spPr>
          <a:xfrm>
            <a:off x="5659721" y="3150372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2" name="Google Shape;1022;p34"/>
          <p:cNvSpPr/>
          <p:nvPr/>
        </p:nvSpPr>
        <p:spPr>
          <a:xfrm>
            <a:off x="5659721" y="2821188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in terminal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5"/>
          <p:cNvSpPr/>
          <p:nvPr/>
        </p:nvSpPr>
        <p:spPr>
          <a:xfrm>
            <a:off x="6137454" y="4102103"/>
            <a:ext cx="3191481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 is greater than 5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8" name="Google Shape;1028;p35"/>
          <p:cNvSpPr/>
          <p:nvPr/>
        </p:nvSpPr>
        <p:spPr>
          <a:xfrm>
            <a:off x="5637460" y="4102103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9" name="Google Shape;1029;p35"/>
          <p:cNvSpPr/>
          <p:nvPr/>
        </p:nvSpPr>
        <p:spPr>
          <a:xfrm>
            <a:off x="5637460" y="3772919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0" name="Google Shape;1030;p35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If, elif and else statement</a:t>
            </a:r>
            <a:endParaRPr/>
          </a:p>
        </p:txBody>
      </p:sp>
      <p:sp>
        <p:nvSpPr>
          <p:cNvPr id="1031" name="Google Shape;1031;p35"/>
          <p:cNvSpPr/>
          <p:nvPr/>
        </p:nvSpPr>
        <p:spPr>
          <a:xfrm>
            <a:off x="1083709" y="1236960"/>
            <a:ext cx="8472276" cy="1569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some_condition_1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6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condition 1 is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elif some_condition_2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condition 2 is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# Code to execute when both conditions are false</a:t>
            </a:r>
            <a:endParaRPr/>
          </a:p>
        </p:txBody>
      </p:sp>
      <p:sp>
        <p:nvSpPr>
          <p:cNvPr id="1032" name="Google Shape;1032;p35"/>
          <p:cNvSpPr/>
          <p:nvPr/>
        </p:nvSpPr>
        <p:spPr>
          <a:xfrm>
            <a:off x="593990" y="1236960"/>
            <a:ext cx="499993" cy="15696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3" name="Google Shape;1033;p35"/>
          <p:cNvSpPr/>
          <p:nvPr/>
        </p:nvSpPr>
        <p:spPr>
          <a:xfrm>
            <a:off x="583716" y="907776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4" name="Google Shape;1034;p35"/>
          <p:cNvSpPr/>
          <p:nvPr/>
        </p:nvSpPr>
        <p:spPr>
          <a:xfrm>
            <a:off x="1130138" y="3322944"/>
            <a:ext cx="4003711" cy="2062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&gt;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greater than 12"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&gt;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greater than 5"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less than 5"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5" name="Google Shape;1035;p35"/>
          <p:cNvSpPr/>
          <p:nvPr/>
        </p:nvSpPr>
        <p:spPr>
          <a:xfrm>
            <a:off x="630145" y="3322944"/>
            <a:ext cx="499993" cy="206210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036" name="Google Shape;1036;p35"/>
          <p:cNvSpPr/>
          <p:nvPr/>
        </p:nvSpPr>
        <p:spPr>
          <a:xfrm>
            <a:off x="630145" y="2993760"/>
            <a:ext cx="161332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ifelifdemo.py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37" name="Google Shape;1037;p35"/>
          <p:cNvSpPr/>
          <p:nvPr/>
        </p:nvSpPr>
        <p:spPr>
          <a:xfrm>
            <a:off x="6159714" y="3333252"/>
            <a:ext cx="3148673" cy="33855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python ifelifdemo.py</a:t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8" name="Google Shape;1038;p35"/>
          <p:cNvSpPr/>
          <p:nvPr/>
        </p:nvSpPr>
        <p:spPr>
          <a:xfrm>
            <a:off x="5659721" y="3333252"/>
            <a:ext cx="499993" cy="33855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9" name="Google Shape;1039;p35"/>
          <p:cNvSpPr/>
          <p:nvPr/>
        </p:nvSpPr>
        <p:spPr>
          <a:xfrm>
            <a:off x="5659721" y="3004068"/>
            <a:ext cx="1778770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Run in terminal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36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For loop in python</a:t>
            </a:r>
            <a:endParaRPr/>
          </a:p>
        </p:txBody>
      </p:sp>
      <p:sp>
        <p:nvSpPr>
          <p:cNvPr id="1045" name="Google Shape;1045;p36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Many objects in python are </a:t>
            </a:r>
            <a:r>
              <a:rPr b="1" lang="en-US"/>
              <a:t>iterable, </a:t>
            </a:r>
            <a:r>
              <a:rPr lang="en-US"/>
              <a:t>meaning we can iterate over every element in the object.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such as every elements from the List, every characters from the string etc..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We can use for loop to execute block of code for each element of iterable object.</a:t>
            </a:r>
            <a:endParaRPr/>
          </a:p>
        </p:txBody>
      </p:sp>
      <p:sp>
        <p:nvSpPr>
          <p:cNvPr id="1046" name="Google Shape;1046;p36"/>
          <p:cNvSpPr/>
          <p:nvPr/>
        </p:nvSpPr>
        <p:spPr>
          <a:xfrm>
            <a:off x="1083709" y="2582681"/>
            <a:ext cx="8472276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temp_item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iterable_object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Code to execute for each object in iterable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7" name="Google Shape;1047;p36"/>
          <p:cNvSpPr/>
          <p:nvPr/>
        </p:nvSpPr>
        <p:spPr>
          <a:xfrm>
            <a:off x="583716" y="2582681"/>
            <a:ext cx="499993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8" name="Google Shape;1048;p36"/>
          <p:cNvSpPr/>
          <p:nvPr/>
        </p:nvSpPr>
        <p:spPr>
          <a:xfrm>
            <a:off x="583716" y="2253497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49" name="Google Shape;1049;p36"/>
          <p:cNvSpPr/>
          <p:nvPr/>
        </p:nvSpPr>
        <p:spPr>
          <a:xfrm>
            <a:off x="5675650" y="2184112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7750" y="10743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loop ends with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0" name="Google Shape;1050;p36"/>
          <p:cNvSpPr/>
          <p:nvPr/>
        </p:nvSpPr>
        <p:spPr>
          <a:xfrm>
            <a:off x="2245569" y="3199542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5978" y="-2834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Indentation (tab/whitespace) at the beginning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1" name="Google Shape;1051;p36"/>
          <p:cNvSpPr/>
          <p:nvPr/>
        </p:nvSpPr>
        <p:spPr>
          <a:xfrm>
            <a:off x="1079186" y="4407829"/>
            <a:ext cx="4003711" cy="861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list_item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my_list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print(list_item)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2" name="Google Shape;1052;p36"/>
          <p:cNvSpPr/>
          <p:nvPr/>
        </p:nvSpPr>
        <p:spPr>
          <a:xfrm>
            <a:off x="579193" y="4407829"/>
            <a:ext cx="499993" cy="830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53" name="Google Shape;1053;p36"/>
          <p:cNvSpPr/>
          <p:nvPr/>
        </p:nvSpPr>
        <p:spPr>
          <a:xfrm>
            <a:off x="579193" y="4078645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fordemo1.py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4" name="Google Shape;1054;p36"/>
          <p:cNvSpPr/>
          <p:nvPr/>
        </p:nvSpPr>
        <p:spPr>
          <a:xfrm>
            <a:off x="4062511" y="4080294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9879" y="8457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5" name="Google Shape;1055;p36"/>
          <p:cNvSpPr/>
          <p:nvPr/>
        </p:nvSpPr>
        <p:spPr>
          <a:xfrm>
            <a:off x="6539707" y="4407829"/>
            <a:ext cx="4003711" cy="10772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list_item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my_list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list_item %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==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print(list_item)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6" name="Google Shape;1056;p36"/>
          <p:cNvSpPr/>
          <p:nvPr/>
        </p:nvSpPr>
        <p:spPr>
          <a:xfrm>
            <a:off x="6039714" y="4407829"/>
            <a:ext cx="499993" cy="10772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57" name="Google Shape;1057;p36"/>
          <p:cNvSpPr/>
          <p:nvPr/>
        </p:nvSpPr>
        <p:spPr>
          <a:xfrm>
            <a:off x="6039714" y="4078645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fordemo2.py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8" name="Google Shape;1058;p36"/>
          <p:cNvSpPr/>
          <p:nvPr/>
        </p:nvSpPr>
        <p:spPr>
          <a:xfrm>
            <a:off x="10101002" y="4071668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61654" y="105289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6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59" name="Google Shape;1059;p36"/>
          <p:cNvSpPr txBox="1"/>
          <p:nvPr/>
        </p:nvSpPr>
        <p:spPr>
          <a:xfrm>
            <a:off x="4596000" y="95600"/>
            <a:ext cx="720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060" name="Google Shape;1060;p36"/>
          <p:cNvSpPr txBox="1"/>
          <p:nvPr/>
        </p:nvSpPr>
        <p:spPr>
          <a:xfrm>
            <a:off x="4285050" y="218600"/>
            <a:ext cx="782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https://www.w3schools.com/python/python_for_loops.asp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7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For loop (tuple unpacking)</a:t>
            </a:r>
            <a:endParaRPr/>
          </a:p>
        </p:txBody>
      </p:sp>
      <p:sp>
        <p:nvSpPr>
          <p:cNvPr id="1066" name="Google Shape;1066;p37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Sometimes we have nested data structure like List of tuples, and if we want to iterate with such list we can use tuple unpacking.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39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🞂"/>
            </a:pPr>
            <a:r>
              <a:rPr lang="en-US" sz="2400"/>
              <a:t>range() function will create a list from 0 till (not including) the value specified as argument.</a:t>
            </a:r>
            <a:endParaRPr sz="2400"/>
          </a:p>
        </p:txBody>
      </p:sp>
      <p:sp>
        <p:nvSpPr>
          <p:cNvPr id="1067" name="Google Shape;1067;p37"/>
          <p:cNvSpPr/>
          <p:nvPr/>
        </p:nvSpPr>
        <p:spPr>
          <a:xfrm>
            <a:off x="1079186" y="2208093"/>
            <a:ext cx="4605622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list_item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my_list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print(list_item[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8" name="Google Shape;1068;p37"/>
          <p:cNvSpPr/>
          <p:nvPr/>
        </p:nvSpPr>
        <p:spPr>
          <a:xfrm>
            <a:off x="579193" y="2208093"/>
            <a:ext cx="499993" cy="830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69" name="Google Shape;1069;p37"/>
          <p:cNvSpPr/>
          <p:nvPr/>
        </p:nvSpPr>
        <p:spPr>
          <a:xfrm>
            <a:off x="579193" y="1878909"/>
            <a:ext cx="269884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withouttupleunapacking.py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0" name="Google Shape;1070;p37"/>
          <p:cNvSpPr/>
          <p:nvPr/>
        </p:nvSpPr>
        <p:spPr>
          <a:xfrm>
            <a:off x="3769213" y="3114136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2260" y="-756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1" name="Google Shape;1071;p37"/>
          <p:cNvSpPr/>
          <p:nvPr/>
        </p:nvSpPr>
        <p:spPr>
          <a:xfrm>
            <a:off x="6539707" y="2208093"/>
            <a:ext cx="4424467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[(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 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a,b,c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my_list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print(b)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2" name="Google Shape;1072;p37"/>
          <p:cNvSpPr/>
          <p:nvPr/>
        </p:nvSpPr>
        <p:spPr>
          <a:xfrm>
            <a:off x="6039714" y="2208093"/>
            <a:ext cx="499993" cy="830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73" name="Google Shape;1073;p37"/>
          <p:cNvSpPr/>
          <p:nvPr/>
        </p:nvSpPr>
        <p:spPr>
          <a:xfrm>
            <a:off x="6039715" y="1878909"/>
            <a:ext cx="2776482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withtupleunpacking.py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4" name="Google Shape;1074;p37"/>
          <p:cNvSpPr/>
          <p:nvPr/>
        </p:nvSpPr>
        <p:spPr>
          <a:xfrm>
            <a:off x="8392972" y="3122762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47671" y="-1256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6012081" y="3131389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7403" y="-2480"/>
                </a:moveTo>
                <a:lnTo>
                  <a:pt x="89946" y="-3756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technique is known as tuple unpacking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1079186" y="5581022"/>
            <a:ext cx="4605622" cy="8617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my_list = range(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list_item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my_list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print(list_item)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7" name="Google Shape;1077;p37"/>
          <p:cNvSpPr/>
          <p:nvPr/>
        </p:nvSpPr>
        <p:spPr>
          <a:xfrm>
            <a:off x="579193" y="5581022"/>
            <a:ext cx="499993" cy="8309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</p:txBody>
      </p:sp>
      <p:sp>
        <p:nvSpPr>
          <p:cNvPr id="1078" name="Google Shape;1078;p37"/>
          <p:cNvSpPr/>
          <p:nvPr/>
        </p:nvSpPr>
        <p:spPr>
          <a:xfrm>
            <a:off x="579193" y="5251838"/>
            <a:ext cx="269884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rangedemo.py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79" name="Google Shape;1079;p37"/>
          <p:cNvSpPr/>
          <p:nvPr/>
        </p:nvSpPr>
        <p:spPr>
          <a:xfrm>
            <a:off x="4519711" y="5184461"/>
            <a:ext cx="1406636" cy="167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91828" y="78972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8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While loop                          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https://www.w3schools.com/python/python_while_loops.asp</a:t>
            </a:r>
            <a:endParaRPr/>
          </a:p>
        </p:txBody>
      </p:sp>
      <p:sp>
        <p:nvSpPr>
          <p:cNvPr id="1085" name="Google Shape;1085;p38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While loop will continue to execute block of code until some condition remains True.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For example,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while felling hungry, keep eating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while have internet pack available, keep watching videos</a:t>
            </a:r>
            <a:endParaRPr/>
          </a:p>
          <a:p>
            <a:pPr indent="-225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086" name="Google Shape;1086;p38"/>
          <p:cNvSpPr/>
          <p:nvPr/>
        </p:nvSpPr>
        <p:spPr>
          <a:xfrm>
            <a:off x="1083709" y="2798341"/>
            <a:ext cx="8472276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some_condition 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Code to execute in loop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38"/>
          <p:cNvSpPr/>
          <p:nvPr/>
        </p:nvSpPr>
        <p:spPr>
          <a:xfrm>
            <a:off x="583716" y="2798341"/>
            <a:ext cx="499993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1" sz="1600">
              <a:solidFill>
                <a:srgbClr val="57575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8" name="Google Shape;1088;p38"/>
          <p:cNvSpPr/>
          <p:nvPr/>
        </p:nvSpPr>
        <p:spPr>
          <a:xfrm>
            <a:off x="583716" y="2469157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89" name="Google Shape;1089;p38"/>
          <p:cNvSpPr/>
          <p:nvPr/>
        </p:nvSpPr>
        <p:spPr>
          <a:xfrm>
            <a:off x="5675650" y="2399772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53440" y="11404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 loop ends with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0" name="Google Shape;1090;p38"/>
          <p:cNvSpPr/>
          <p:nvPr/>
        </p:nvSpPr>
        <p:spPr>
          <a:xfrm>
            <a:off x="2245569" y="3415202"/>
            <a:ext cx="4495800" cy="62653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5978" y="-2834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Indentation (tab/whitespace) at the beginning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1" name="Google Shape;1091;p38"/>
          <p:cNvSpPr/>
          <p:nvPr/>
        </p:nvSpPr>
        <p:spPr>
          <a:xfrm>
            <a:off x="1079186" y="4528599"/>
            <a:ext cx="4881667" cy="10772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&lt;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x +=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x++ is valid in python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2" name="Google Shape;1092;p38"/>
          <p:cNvSpPr/>
          <p:nvPr/>
        </p:nvSpPr>
        <p:spPr>
          <a:xfrm>
            <a:off x="579193" y="4528599"/>
            <a:ext cx="499993" cy="1077218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</p:txBody>
      </p:sp>
      <p:sp>
        <p:nvSpPr>
          <p:cNvPr id="1093" name="Google Shape;1093;p38"/>
          <p:cNvSpPr/>
          <p:nvPr/>
        </p:nvSpPr>
        <p:spPr>
          <a:xfrm>
            <a:off x="579193" y="4199415"/>
            <a:ext cx="1680928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4" name="Google Shape;1094;p38"/>
          <p:cNvSpPr/>
          <p:nvPr/>
        </p:nvSpPr>
        <p:spPr>
          <a:xfrm>
            <a:off x="5494496" y="4261448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252258" y="7814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5" name="Google Shape;1095;p38"/>
          <p:cNvSpPr/>
          <p:nvPr/>
        </p:nvSpPr>
        <p:spPr>
          <a:xfrm>
            <a:off x="7514491" y="4045518"/>
            <a:ext cx="4677509" cy="15696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 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&lt;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x +=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 x++ is valid in python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"X is greater than 3"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6" name="Google Shape;1096;p38"/>
          <p:cNvSpPr/>
          <p:nvPr/>
        </p:nvSpPr>
        <p:spPr>
          <a:xfrm>
            <a:off x="7014498" y="4045518"/>
            <a:ext cx="499993" cy="156966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</p:txBody>
      </p:sp>
      <p:sp>
        <p:nvSpPr>
          <p:cNvPr id="1097" name="Google Shape;1097;p38"/>
          <p:cNvSpPr/>
          <p:nvPr/>
        </p:nvSpPr>
        <p:spPr>
          <a:xfrm>
            <a:off x="7014498" y="3716334"/>
            <a:ext cx="1286181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withelse.py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98" name="Google Shape;1098;p38"/>
          <p:cNvSpPr/>
          <p:nvPr/>
        </p:nvSpPr>
        <p:spPr>
          <a:xfrm>
            <a:off x="10489190" y="3269409"/>
            <a:ext cx="1406636" cy="1449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61738" y="168146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 is greater than 3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265347169af_0_9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Do-</a:t>
            </a:r>
            <a:r>
              <a:rPr lang="en-US"/>
              <a:t>While loop</a:t>
            </a:r>
            <a:endParaRPr/>
          </a:p>
        </p:txBody>
      </p:sp>
      <p:sp>
        <p:nvSpPr>
          <p:cNvPr id="1104" name="Google Shape;1104;g265347169af_0_9"/>
          <p:cNvSpPr txBox="1"/>
          <p:nvPr/>
        </p:nvSpPr>
        <p:spPr>
          <a:xfrm>
            <a:off x="188100" y="814450"/>
            <a:ext cx="112173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Python doesn't have do-while loop. But we can c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reate a program like this.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= 1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while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True: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print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(i)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i = i + 1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(i &gt; 5):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      </a:t>
            </a:r>
            <a:r>
              <a:rPr b="1"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break</a:t>
            </a:r>
            <a:r>
              <a:rPr lang="en-US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1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2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3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4 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5  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3191d7325f_0_7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Switch Case</a:t>
            </a:r>
            <a:endParaRPr b="1"/>
          </a:p>
        </p:txBody>
      </p:sp>
      <p:sp>
        <p:nvSpPr>
          <p:cNvPr id="1110" name="Google Shape;1110;g33191d7325f_0_7"/>
          <p:cNvSpPr txBox="1"/>
          <p:nvPr/>
        </p:nvSpPr>
        <p:spPr>
          <a:xfrm>
            <a:off x="0" y="1422125"/>
            <a:ext cx="112173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333333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1" name="Google Shape;1111;g33191d7325f_0_7"/>
          <p:cNvSpPr txBox="1"/>
          <p:nvPr/>
        </p:nvSpPr>
        <p:spPr>
          <a:xfrm>
            <a:off x="2166675" y="109350"/>
            <a:ext cx="1073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https://www.freecodecamp.org/news/python-switch-statement-switch-case-example/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112" name="Google Shape;1112;g33191d7325f_0_7"/>
          <p:cNvSpPr txBox="1"/>
          <p:nvPr/>
        </p:nvSpPr>
        <p:spPr>
          <a:xfrm>
            <a:off x="242400" y="1576750"/>
            <a:ext cx="5212200" cy="50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term</a:t>
            </a:r>
            <a:r>
              <a:rPr lang="en-US" sz="2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pattern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2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     action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pattern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2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     action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pattern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2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     action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050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5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05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       action</a:t>
            </a:r>
            <a:r>
              <a:rPr lang="en-US" sz="205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default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3300"/>
              </a:spcBef>
              <a:spcAft>
                <a:spcPts val="3300"/>
              </a:spcAft>
              <a:buNone/>
            </a:pPr>
            <a:r>
              <a:rPr lang="en-US" sz="1800">
                <a:solidFill>
                  <a:srgbClr val="0A0A23"/>
                </a:solidFill>
                <a:highlight>
                  <a:srgbClr val="FFFFFF"/>
                </a:highlight>
              </a:rPr>
              <a:t>Note that the underscore symbol is what you use to define a default case for the switch statement in Python.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13" name="Google Shape;1113;g33191d7325f_0_7"/>
          <p:cNvSpPr txBox="1"/>
          <p:nvPr/>
        </p:nvSpPr>
        <p:spPr>
          <a:xfrm>
            <a:off x="5512475" y="799450"/>
            <a:ext cx="6380400" cy="56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lang </a:t>
            </a:r>
            <a:r>
              <a:rPr lang="en-US" sz="2000">
                <a:solidFill>
                  <a:srgbClr val="9A6E3A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"What's the programming language you want to learn? 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match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lang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"JavaScript"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"You can become a web developer."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"Python"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"You can become a Data Scientist"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90500" marR="190500" rtl="0" algn="l">
              <a:lnSpc>
                <a:spcPct val="150000"/>
              </a:lnSpc>
              <a:spcBef>
                <a:spcPts val="1700"/>
              </a:spcBef>
              <a:spcAft>
                <a:spcPts val="3300"/>
              </a:spcAft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2000">
                <a:solidFill>
                  <a:srgbClr val="0077AA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669900"/>
                </a:solidFill>
                <a:latin typeface="Consolas"/>
                <a:ea typeface="Consolas"/>
                <a:cs typeface="Consolas"/>
                <a:sym typeface="Consolas"/>
              </a:rPr>
              <a:t>"The language doesn't matter, what matters is solving problems."</a:t>
            </a:r>
            <a:r>
              <a:rPr lang="en-US" sz="20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39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break, continue &amp; pass keywords</a:t>
            </a:r>
            <a:endParaRPr/>
          </a:p>
        </p:txBody>
      </p:sp>
      <p:sp>
        <p:nvSpPr>
          <p:cNvPr id="1119" name="Google Shape;1119;p39"/>
          <p:cNvSpPr txBox="1"/>
          <p:nvPr>
            <p:ph idx="4294967295" type="body"/>
          </p:nvPr>
        </p:nvSpPr>
        <p:spPr>
          <a:xfrm>
            <a:off x="131180" y="863444"/>
            <a:ext cx="5458737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break : Breaks out of the current closest enclosing loop.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continue : Goes to the top of the current closest enclosing loop.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Pass : Does nothing at all, will be used as a placeholder in conditions where you don’t want to write anything.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</p:txBody>
      </p:sp>
      <p:sp>
        <p:nvSpPr>
          <p:cNvPr id="1120" name="Google Shape;1120;p39"/>
          <p:cNvSpPr/>
          <p:nvPr/>
        </p:nvSpPr>
        <p:spPr>
          <a:xfrm>
            <a:off x="6703609" y="1302321"/>
            <a:ext cx="4605622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range(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 ==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print(temp)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1" name="Google Shape;1121;p39"/>
          <p:cNvSpPr/>
          <p:nvPr/>
        </p:nvSpPr>
        <p:spPr>
          <a:xfrm>
            <a:off x="6203616" y="1302321"/>
            <a:ext cx="499993" cy="132343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122" name="Google Shape;1122;p39"/>
          <p:cNvSpPr/>
          <p:nvPr/>
        </p:nvSpPr>
        <p:spPr>
          <a:xfrm>
            <a:off x="6203616" y="973137"/>
            <a:ext cx="269884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breakdemo.py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3" name="Google Shape;1123;p39"/>
          <p:cNvSpPr/>
          <p:nvPr/>
        </p:nvSpPr>
        <p:spPr>
          <a:xfrm>
            <a:off x="10144134" y="905760"/>
            <a:ext cx="1406636" cy="167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26416" y="5732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</p:txBody>
      </p:sp>
      <p:sp>
        <p:nvSpPr>
          <p:cNvPr id="1124" name="Google Shape;1124;p39"/>
          <p:cNvSpPr/>
          <p:nvPr/>
        </p:nvSpPr>
        <p:spPr>
          <a:xfrm>
            <a:off x="6703609" y="3355408"/>
            <a:ext cx="4605622" cy="132343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range(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 == 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print(temp)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5" name="Google Shape;1125;p39"/>
          <p:cNvSpPr/>
          <p:nvPr/>
        </p:nvSpPr>
        <p:spPr>
          <a:xfrm>
            <a:off x="6203616" y="3355408"/>
            <a:ext cx="499993" cy="1323439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</p:txBody>
      </p:sp>
      <p:sp>
        <p:nvSpPr>
          <p:cNvPr id="1126" name="Google Shape;1126;p39"/>
          <p:cNvSpPr/>
          <p:nvPr/>
        </p:nvSpPr>
        <p:spPr>
          <a:xfrm>
            <a:off x="6203616" y="3026224"/>
            <a:ext cx="269884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continuedemo.py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7" name="Google Shape;1127;p39"/>
          <p:cNvSpPr/>
          <p:nvPr/>
        </p:nvSpPr>
        <p:spPr>
          <a:xfrm>
            <a:off x="10144134" y="2958847"/>
            <a:ext cx="1406636" cy="1673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26416" y="57323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28" name="Google Shape;1128;p39"/>
          <p:cNvSpPr/>
          <p:nvPr/>
        </p:nvSpPr>
        <p:spPr>
          <a:xfrm>
            <a:off x="6703609" y="5296351"/>
            <a:ext cx="4605622" cy="58477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temp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range(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pass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29" name="Google Shape;1129;p39"/>
          <p:cNvSpPr/>
          <p:nvPr/>
        </p:nvSpPr>
        <p:spPr>
          <a:xfrm>
            <a:off x="6203616" y="5296351"/>
            <a:ext cx="499993" cy="5847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</p:txBody>
      </p:sp>
      <p:sp>
        <p:nvSpPr>
          <p:cNvPr id="1130" name="Google Shape;1130;p39"/>
          <p:cNvSpPr/>
          <p:nvPr/>
        </p:nvSpPr>
        <p:spPr>
          <a:xfrm>
            <a:off x="6203616" y="4967167"/>
            <a:ext cx="2698845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passdemo.py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31" name="Google Shape;1131;p39"/>
          <p:cNvSpPr/>
          <p:nvPr/>
        </p:nvSpPr>
        <p:spPr>
          <a:xfrm>
            <a:off x="10040616" y="5115464"/>
            <a:ext cx="2151383" cy="43130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80790" y="15092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 </a:t>
            </a: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(nothing)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0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Functions in python</a:t>
            </a:r>
            <a:endParaRPr/>
          </a:p>
        </p:txBody>
      </p:sp>
      <p:sp>
        <p:nvSpPr>
          <p:cNvPr id="1137" name="Google Shape;1137;p40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Creating clean repeatable code is a key part of becoming an effective programmer.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A function is a block of code which only runs when it is called.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In Python a function is defined using the def keyword:</a:t>
            </a:r>
            <a:endParaRPr/>
          </a:p>
        </p:txBody>
      </p:sp>
      <p:sp>
        <p:nvSpPr>
          <p:cNvPr id="1138" name="Google Shape;1138;p40"/>
          <p:cNvSpPr/>
          <p:nvPr/>
        </p:nvSpPr>
        <p:spPr>
          <a:xfrm>
            <a:off x="238166" y="3087731"/>
            <a:ext cx="8952000" cy="5847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function_name()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#code to execute when function is called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39" name="Google Shape;1139;p40"/>
          <p:cNvSpPr/>
          <p:nvPr/>
        </p:nvSpPr>
        <p:spPr>
          <a:xfrm>
            <a:off x="238166" y="2758547"/>
            <a:ext cx="12861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0" name="Google Shape;1140;p40"/>
          <p:cNvSpPr/>
          <p:nvPr/>
        </p:nvSpPr>
        <p:spPr>
          <a:xfrm>
            <a:off x="5330100" y="2689162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69787" y="114041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ends with </a:t>
            </a:r>
            <a:r>
              <a:rPr b="1" lang="en-US" sz="1800">
                <a:solidFill>
                  <a:srgbClr val="FF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1" name="Google Shape;1141;p40"/>
          <p:cNvSpPr/>
          <p:nvPr/>
        </p:nvSpPr>
        <p:spPr>
          <a:xfrm>
            <a:off x="1900019" y="3704592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36338" y="-2669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Indentation (tab/whitespace) at the beginning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2" name="Google Shape;1142;p40"/>
          <p:cNvSpPr/>
          <p:nvPr/>
        </p:nvSpPr>
        <p:spPr>
          <a:xfrm>
            <a:off x="1079186" y="4528599"/>
            <a:ext cx="5649418" cy="20621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seperator()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'=============================='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 world"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seperator()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"from IAR college"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seperator()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"Gandhinagar"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3" name="Google Shape;1143;p40"/>
          <p:cNvSpPr/>
          <p:nvPr/>
        </p:nvSpPr>
        <p:spPr>
          <a:xfrm>
            <a:off x="579193" y="4528599"/>
            <a:ext cx="499993" cy="206210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</p:txBody>
      </p:sp>
      <p:sp>
        <p:nvSpPr>
          <p:cNvPr id="1144" name="Google Shape;1144;p40"/>
          <p:cNvSpPr/>
          <p:nvPr/>
        </p:nvSpPr>
        <p:spPr>
          <a:xfrm>
            <a:off x="579193" y="4199415"/>
            <a:ext cx="1680928" cy="329184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functiondemo.py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5" name="Google Shape;1145;p40"/>
          <p:cNvSpPr/>
          <p:nvPr/>
        </p:nvSpPr>
        <p:spPr>
          <a:xfrm>
            <a:off x="7228404" y="3778370"/>
            <a:ext cx="4365497" cy="181154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59596" y="131575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hello world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==============================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IAR college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==============================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Gandhinagar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46" name="Google Shape;1146;p40"/>
          <p:cNvSpPr txBox="1"/>
          <p:nvPr/>
        </p:nvSpPr>
        <p:spPr>
          <a:xfrm>
            <a:off x="4944150" y="47800"/>
            <a:ext cx="724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https://www.w3schools.com/python/python_functions.asp</a:t>
            </a:r>
            <a:endParaRPr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a8b83aa1d7_0_525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Syllabus (Cont.)</a:t>
            </a:r>
            <a:endParaRPr/>
          </a:p>
        </p:txBody>
      </p:sp>
      <p:graphicFrame>
        <p:nvGraphicFramePr>
          <p:cNvPr id="511" name="Google Shape;511;g2a8b83aa1d7_0_525"/>
          <p:cNvGraphicFramePr/>
          <p:nvPr/>
        </p:nvGraphicFramePr>
        <p:xfrm>
          <a:off x="451262" y="860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{5529DE5A-847E-4958-9808-BA1F3A7BE874}</a:tableStyleId>
              </a:tblPr>
              <a:tblGrid>
                <a:gridCol w="657050"/>
                <a:gridCol w="10363250"/>
              </a:tblGrid>
              <a:tr h="679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Sr. No.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Content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977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 u="none" cap="none" strike="noStrike"/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Section: B (Visual Python):</a:t>
                      </a:r>
                      <a:endParaRPr b="1"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 the programs should be written using user defined functions, wherever possible.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1. Write a menu-driven program to create mathematical 3D objects: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Curve, Sphere, Cone, Arrow, Ring and Cylinder.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2. WAP to read n integers and display them as a histogram.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 WAP to plot a graph of people with pulse rate p vs. height h. The values of p and h are to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 entered by the user.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4. WAP to calculate the mass m in a chemical reaction. The mass m (in gms) disintegrates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according to the formula m=60/(t+2), where t is the time in hours. Sketch a graph for t vs.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m, where t&gt;=0.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5. Input initial velocity and acceleration, and plot the following graphs depicting equations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of motion: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I. Velocity wrt time (v=u+at)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II. distance wrt time ( s=u*t+0.5*a*t*t)</a:t>
                      </a:r>
                      <a:endParaRPr sz="18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III. distance wrt velocity ( s=(v*v-u*u)/2*a )</a:t>
                      </a:r>
                      <a:endParaRPr/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1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Function (cont.) (DOCSTRING &amp; return)</a:t>
            </a:r>
            <a:endParaRPr/>
          </a:p>
        </p:txBody>
      </p:sp>
      <p:sp>
        <p:nvSpPr>
          <p:cNvPr id="1152" name="Google Shape;1152;p41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Doc string helps us to define the documentation about the function within the function itself.</a:t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1127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return statement </a:t>
            </a:r>
            <a:r>
              <a:rPr lang="en-US"/>
              <a:t>: return allows us to assign the output of the function to a new variable, return is use to send back the result of the function, instead of just printing it out.</a:t>
            </a:r>
            <a:endParaRPr/>
          </a:p>
        </p:txBody>
      </p:sp>
      <p:sp>
        <p:nvSpPr>
          <p:cNvPr id="1153" name="Google Shape;1153;p41"/>
          <p:cNvSpPr/>
          <p:nvPr/>
        </p:nvSpPr>
        <p:spPr>
          <a:xfrm>
            <a:off x="2604266" y="1770636"/>
            <a:ext cx="8952000" cy="181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function_name()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        DOCSTRING: explains the 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INPUT: explains 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	OUTPUT: explains output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    '''</a:t>
            </a:r>
            <a:endParaRPr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#code to execute when function is called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4" name="Google Shape;1154;p41"/>
          <p:cNvSpPr/>
          <p:nvPr/>
        </p:nvSpPr>
        <p:spPr>
          <a:xfrm>
            <a:off x="2604266" y="1441452"/>
            <a:ext cx="12861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Syntax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5" name="Google Shape;1155;p41"/>
          <p:cNvSpPr/>
          <p:nvPr/>
        </p:nvSpPr>
        <p:spPr>
          <a:xfrm>
            <a:off x="7696200" y="1372067"/>
            <a:ext cx="4495800" cy="62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11694" y="153694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Enclosed within triple quotes</a:t>
            </a:r>
            <a:endParaRPr b="1" sz="1800">
              <a:solidFill>
                <a:srgbClr val="FF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6" name="Google Shape;1156;p41"/>
          <p:cNvSpPr/>
          <p:nvPr/>
        </p:nvSpPr>
        <p:spPr>
          <a:xfrm>
            <a:off x="5087686" y="4975677"/>
            <a:ext cx="4881600" cy="18159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add_number(n1,n2) 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lang="en-US" sz="16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n1 + n2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sum1 = add_number(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sum2 = add_number(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6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print(sum1)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print(sum2)</a:t>
            </a:r>
            <a:endParaRPr b="0" sz="16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7" name="Google Shape;1157;p41"/>
          <p:cNvSpPr/>
          <p:nvPr/>
        </p:nvSpPr>
        <p:spPr>
          <a:xfrm>
            <a:off x="4587693" y="4975677"/>
            <a:ext cx="500100" cy="1815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</p:txBody>
      </p:sp>
      <p:sp>
        <p:nvSpPr>
          <p:cNvPr id="1158" name="Google Shape;1158;p41"/>
          <p:cNvSpPr/>
          <p:nvPr/>
        </p:nvSpPr>
        <p:spPr>
          <a:xfrm>
            <a:off x="4587693" y="4646493"/>
            <a:ext cx="1680900" cy="3291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575757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whiledemo.py</a:t>
            </a:r>
            <a:endParaRPr sz="16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59" name="Google Shape;1159;p41"/>
          <p:cNvSpPr/>
          <p:nvPr/>
        </p:nvSpPr>
        <p:spPr>
          <a:xfrm>
            <a:off x="8830136" y="5122594"/>
            <a:ext cx="1406700" cy="144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734" y="64662"/>
                </a:moveTo>
                <a:lnTo>
                  <a:pt x="-194857" y="113148"/>
                </a:lnTo>
              </a:path>
            </a:pathLst>
          </a:custGeom>
          <a:solidFill>
            <a:srgbClr val="D8D8D8"/>
          </a:solidFill>
          <a:ln cap="flat" cmpd="sng" w="127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8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7</a:t>
            </a:r>
            <a:endParaRPr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265347169af_0_30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/>
              <a:t>Python Keyword and Positional Arguments</a:t>
            </a:r>
            <a:endParaRPr/>
          </a:p>
        </p:txBody>
      </p:sp>
      <p:sp>
        <p:nvSpPr>
          <p:cNvPr id="1165" name="Google Shape;1165;g265347169af_0_30"/>
          <p:cNvSpPr txBox="1"/>
          <p:nvPr/>
        </p:nvSpPr>
        <p:spPr>
          <a:xfrm>
            <a:off x="66450" y="863900"/>
            <a:ext cx="1121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166" name="Google Shape;1166;g265347169af_0_30"/>
          <p:cNvSpPr txBox="1"/>
          <p:nvPr/>
        </p:nvSpPr>
        <p:spPr>
          <a:xfrm>
            <a:off x="332275" y="2503900"/>
            <a:ext cx="57636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def check_eligibility(name, age):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print("Hello",name)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if(age&lt;18):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not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else: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check_eligibility("Mohan", 25)</a:t>
            </a:r>
            <a:endParaRPr b="1" sz="2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67" name="Google Shape;1167;g265347169af_0_30"/>
          <p:cNvSpPr txBox="1"/>
          <p:nvPr/>
        </p:nvSpPr>
        <p:spPr>
          <a:xfrm>
            <a:off x="212625" y="2998050"/>
            <a:ext cx="5622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168" name="Google Shape;1168;g265347169af_0_30"/>
          <p:cNvSpPr txBox="1"/>
          <p:nvPr/>
        </p:nvSpPr>
        <p:spPr>
          <a:xfrm>
            <a:off x="332275" y="4487000"/>
            <a:ext cx="980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69" name="Google Shape;1169;g265347169af_0_30"/>
          <p:cNvSpPr txBox="1"/>
          <p:nvPr/>
        </p:nvSpPr>
        <p:spPr>
          <a:xfrm>
            <a:off x="212625" y="863900"/>
            <a:ext cx="1185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https://www.tutorialspoint.com/keyword-and-positional-argument-in-python#:~:text=Positional%20Arguments,-Positional%20arguments%20are&amp;text=When%20you%20call%20a%20function,definition%20or%20the%20function's%20signature.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70" name="Google Shape;1170;g265347169af_0_30"/>
          <p:cNvSpPr txBox="1"/>
          <p:nvPr/>
        </p:nvSpPr>
        <p:spPr>
          <a:xfrm>
            <a:off x="212625" y="1737750"/>
            <a:ext cx="300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2100"/>
              <a:t>Positional Arguments</a:t>
            </a:r>
            <a:endParaRPr b="1" sz="2100"/>
          </a:p>
        </p:txBody>
      </p:sp>
      <p:sp>
        <p:nvSpPr>
          <p:cNvPr id="1171" name="Google Shape;1171;g265347169af_0_30"/>
          <p:cNvSpPr txBox="1"/>
          <p:nvPr/>
        </p:nvSpPr>
        <p:spPr>
          <a:xfrm>
            <a:off x="472500" y="5409650"/>
            <a:ext cx="3000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Output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/>
              <a:t>Hello Mohan</a:t>
            </a:r>
            <a:endParaRPr sz="1150"/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You are allowed to vote.</a:t>
            </a:r>
            <a:endParaRPr sz="1150"/>
          </a:p>
        </p:txBody>
      </p:sp>
      <p:sp>
        <p:nvSpPr>
          <p:cNvPr id="1172" name="Google Shape;1172;g265347169af_0_30"/>
          <p:cNvSpPr txBox="1"/>
          <p:nvPr/>
        </p:nvSpPr>
        <p:spPr>
          <a:xfrm>
            <a:off x="6342100" y="1479500"/>
            <a:ext cx="5955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100"/>
              <a:t>Keyword Arguments</a:t>
            </a:r>
            <a:endParaRPr b="1" sz="2100"/>
          </a:p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2100"/>
              <a:t>It must be the last argument. Positional arguments are not allowed after the keyword arguments.</a:t>
            </a:r>
            <a:endParaRPr b="1" sz="2100"/>
          </a:p>
        </p:txBody>
      </p:sp>
      <p:sp>
        <p:nvSpPr>
          <p:cNvPr id="1173" name="Google Shape;1173;g265347169af_0_30"/>
          <p:cNvSpPr txBox="1"/>
          <p:nvPr/>
        </p:nvSpPr>
        <p:spPr>
          <a:xfrm>
            <a:off x="6223500" y="3119500"/>
            <a:ext cx="5386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def check_eligibility(name, age):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print("Hello”, name)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if(age&lt;18):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not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else: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check_eligibility(name="Mohan", age=25)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74" name="Google Shape;1174;g265347169af_0_30"/>
          <p:cNvSpPr txBox="1"/>
          <p:nvPr/>
        </p:nvSpPr>
        <p:spPr>
          <a:xfrm>
            <a:off x="6342100" y="5865825"/>
            <a:ext cx="30000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Output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/>
              <a:t>Hello Mohan</a:t>
            </a:r>
            <a:endParaRPr sz="1150"/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You are allowed to vote.</a:t>
            </a:r>
            <a:endParaRPr sz="115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2b2a29177cb_0_84"/>
          <p:cNvSpPr txBox="1"/>
          <p:nvPr/>
        </p:nvSpPr>
        <p:spPr>
          <a:xfrm>
            <a:off x="553500" y="810000"/>
            <a:ext cx="750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 sz="2100"/>
              <a:t>Mixing Positional and Keyword Arguments</a:t>
            </a:r>
            <a:endParaRPr b="1" sz="2100"/>
          </a:p>
        </p:txBody>
      </p:sp>
      <p:sp>
        <p:nvSpPr>
          <p:cNvPr id="1181" name="Google Shape;1181;g2b2a29177cb_0_84"/>
          <p:cNvSpPr txBox="1"/>
          <p:nvPr/>
        </p:nvSpPr>
        <p:spPr>
          <a:xfrm>
            <a:off x="918000" y="1728000"/>
            <a:ext cx="7506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def check_eligibility(name, age, gender):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print("Hello",name)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print("Gender : ",gender)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if(age&lt;18):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not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else: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        print("You are allowed to vote.")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highlight>
                  <a:schemeClr val="lt1"/>
                </a:highlight>
              </a:rPr>
              <a:t>check_eligibility("Mohan", gender='Male', age=25)</a:t>
            </a:r>
            <a:endParaRPr b="1"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82" name="Google Shape;1182;g2b2a29177cb_0_84"/>
          <p:cNvSpPr txBox="1"/>
          <p:nvPr/>
        </p:nvSpPr>
        <p:spPr>
          <a:xfrm>
            <a:off x="1080000" y="4995000"/>
            <a:ext cx="3000000" cy="10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500">
                <a:latin typeface="Verdana"/>
                <a:ea typeface="Verdana"/>
                <a:cs typeface="Verdana"/>
                <a:sym typeface="Verdana"/>
              </a:rPr>
              <a:t>Output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150"/>
              <a:t>Hello Mohan</a:t>
            </a:r>
            <a:endParaRPr sz="11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Gender :  Male</a:t>
            </a:r>
            <a:endParaRPr sz="1150"/>
          </a:p>
          <a:p>
            <a:pPr indent="0" lvl="0" marL="139700" marR="139700" rtl="0" algn="l">
              <a:lnSpc>
                <a:spcPct val="1565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"/>
              <a:t>You are allowed to vote.</a:t>
            </a:r>
            <a:endParaRPr sz="11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33191d7325f_0_21"/>
          <p:cNvSpPr txBox="1"/>
          <p:nvPr/>
        </p:nvSpPr>
        <p:spPr>
          <a:xfrm>
            <a:off x="0" y="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23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highlight>
                  <a:srgbClr val="FFFFFF"/>
                </a:highlight>
              </a:rPr>
              <a:t>Difference between Positional and Keyword argument</a:t>
            </a:r>
            <a:endParaRPr b="1" sz="3000">
              <a:highlight>
                <a:srgbClr val="FFFFFF"/>
              </a:highlight>
            </a:endParaRPr>
          </a:p>
        </p:txBody>
      </p:sp>
      <p:graphicFrame>
        <p:nvGraphicFramePr>
          <p:cNvPr id="1189" name="Google Shape;1189;g33191d7325f_0_21"/>
          <p:cNvGraphicFramePr/>
          <p:nvPr/>
        </p:nvGraphicFramePr>
        <p:xfrm>
          <a:off x="166850" y="11362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{A4732110-127E-4FCC-BF6C-4CF58A90B6B1}</a:tableStyleId>
              </a:tblPr>
              <a:tblGrid>
                <a:gridCol w="5809050"/>
                <a:gridCol w="5809050"/>
              </a:tblGrid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Positional Argument</a:t>
                      </a:r>
                      <a:endParaRPr b="1"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 Argument</a:t>
                      </a:r>
                      <a:endParaRPr b="1"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Only the names of arguments are used to pass data to the given function.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Keyword arguments are passed to a function in name=value form.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51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Arguments are passed in the order defined in function declaration.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While passing arguments, their order can be changed.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  <a:tr h="333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Syntax:</a:t>
                      </a: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function(param1, param2,...)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Syntax:</a:t>
                      </a:r>
                      <a:r>
                        <a:rPr lang="en-US" sz="2000">
                          <a:highlight>
                            <a:srgbClr val="FFFFFF"/>
                          </a:highlight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function(param1 = value1,...)</a:t>
                      </a:r>
                      <a:endParaRPr sz="2000">
                        <a:highlight>
                          <a:srgbClr val="FFFFFF"/>
                        </a:highlight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g2b56435274b_0_0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/>
              <a:t>Python Lambda Function</a:t>
            </a:r>
            <a:endParaRPr/>
          </a:p>
        </p:txBody>
      </p:sp>
      <p:sp>
        <p:nvSpPr>
          <p:cNvPr id="1195" name="Google Shape;1195;g2b56435274b_0_0"/>
          <p:cNvSpPr txBox="1"/>
          <p:nvPr/>
        </p:nvSpPr>
        <p:spPr>
          <a:xfrm>
            <a:off x="5233575" y="109350"/>
            <a:ext cx="645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https://www.w3schools.com/python/python_lambda.asp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196" name="Google Shape;1196;g2b56435274b_0_0"/>
          <p:cNvSpPr txBox="1"/>
          <p:nvPr/>
        </p:nvSpPr>
        <p:spPr>
          <a:xfrm>
            <a:off x="173625" y="1041725"/>
            <a:ext cx="11748300" cy="6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lambda function is a small anonymous function.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lambda function can take any number of arguments, but can only have one expression.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lambda arguments : expression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expression is executed and the result is returned: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 : a + 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000">
              <a:solidFill>
                <a:srgbClr val="116644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(x(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a, b : a * b</a:t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(x(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-US" sz="2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a, b, c : a + b + c</a:t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(x(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0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g2b56435274b_0_0"/>
          <p:cNvSpPr txBox="1"/>
          <p:nvPr/>
        </p:nvSpPr>
        <p:spPr>
          <a:xfrm>
            <a:off x="7436725" y="3168575"/>
            <a:ext cx="3096300" cy="21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Output: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15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30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13</a:t>
            </a:r>
            <a:endParaRPr sz="2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33191d7325f_0_64"/>
          <p:cNvSpPr txBox="1"/>
          <p:nvPr/>
        </p:nvSpPr>
        <p:spPr>
          <a:xfrm>
            <a:off x="0" y="0"/>
            <a:ext cx="12192000" cy="5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ef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Defines a function that takes 'n' as an argument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a : a * n 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Returns a lambda function that multiplies 'a' by 'n'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mydoubler = myfunc(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Calls myfunc(2), returning a lambda function that multiplies by 2</a:t>
            </a:r>
            <a:endParaRPr sz="2000">
              <a:solidFill>
                <a:srgbClr val="00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(mydoubler(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-US" sz="20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# Calls the lambda function with a=11 → </a:t>
            </a:r>
            <a:r>
              <a:rPr lang="en-US" sz="20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Output: 11 * 2 = 22</a:t>
            </a:r>
            <a:endParaRPr sz="2000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33191d7325f_0_78"/>
          <p:cNvSpPr txBox="1"/>
          <p:nvPr/>
        </p:nvSpPr>
        <p:spPr>
          <a:xfrm>
            <a:off x="0" y="0"/>
            <a:ext cx="4253700" cy="25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a : a *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mytripler = myfunc(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(mytripler(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g33191d7325f_0_78"/>
          <p:cNvSpPr txBox="1"/>
          <p:nvPr/>
        </p:nvSpPr>
        <p:spPr>
          <a:xfrm>
            <a:off x="6235875" y="57875"/>
            <a:ext cx="5859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myfunc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00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000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 a : a * n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mydoubler = myfunc(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mytripler = myfunc(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(mydoubler(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(mytripler(</a:t>
            </a:r>
            <a:r>
              <a:rPr lang="en-US" sz="2000">
                <a:solidFill>
                  <a:srgbClr val="116644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1" name="Google Shape;1211;g33191d7325f_0_78"/>
          <p:cNvSpPr txBox="1"/>
          <p:nvPr/>
        </p:nvSpPr>
        <p:spPr>
          <a:xfrm>
            <a:off x="0" y="422475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2000"/>
          </a:p>
        </p:txBody>
      </p:sp>
      <p:sp>
        <p:nvSpPr>
          <p:cNvPr id="1212" name="Google Shape;1212;g33191d7325f_0_78"/>
          <p:cNvSpPr txBox="1"/>
          <p:nvPr/>
        </p:nvSpPr>
        <p:spPr>
          <a:xfrm>
            <a:off x="6235875" y="4224750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endParaRPr sz="2000">
              <a:solidFill>
                <a:srgbClr val="1F1F1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200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g2b2a29177cb_0_4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80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Python Built-in function</a:t>
            </a:r>
            <a:endParaRPr/>
          </a:p>
        </p:txBody>
      </p:sp>
      <p:sp>
        <p:nvSpPr>
          <p:cNvPr id="1218" name="Google Shape;1218;g2b2a29177cb_0_4"/>
          <p:cNvSpPr txBox="1"/>
          <p:nvPr/>
        </p:nvSpPr>
        <p:spPr>
          <a:xfrm>
            <a:off x="202500" y="837000"/>
            <a:ext cx="6250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Python Exit()</a:t>
            </a:r>
            <a:endParaRPr sz="44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19" name="Google Shape;1219;g2b2a29177cb_0_4"/>
          <p:cNvSpPr txBox="1"/>
          <p:nvPr/>
        </p:nvSpPr>
        <p:spPr>
          <a:xfrm>
            <a:off x="310500" y="1824600"/>
            <a:ext cx="589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https://www.scaler.com/topics/exit-in-python/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220" name="Google Shape;1220;g2b2a29177cb_0_4"/>
          <p:cNvSpPr txBox="1"/>
          <p:nvPr/>
        </p:nvSpPr>
        <p:spPr>
          <a:xfrm>
            <a:off x="5211000" y="0"/>
            <a:ext cx="680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</a:rPr>
              <a:t>https://www.tpointtech.com/python-built-in-functions</a:t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1221" name="Google Shape;1221;g2b2a29177cb_0_4"/>
          <p:cNvSpPr txBox="1"/>
          <p:nvPr/>
        </p:nvSpPr>
        <p:spPr>
          <a:xfrm>
            <a:off x="310500" y="2384850"/>
            <a:ext cx="64722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number = 7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number&lt;8: 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print("The number is less than 8")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os._exit(0)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 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print("The input value is", number)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g2b2a29177cb_0_4"/>
          <p:cNvSpPr txBox="1"/>
          <p:nvPr/>
        </p:nvSpPr>
        <p:spPr>
          <a:xfrm>
            <a:off x="310500" y="5411625"/>
            <a:ext cx="70404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 the provided code, the </a:t>
            </a:r>
            <a:r>
              <a:rPr lang="en-U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os._exit(0)</a:t>
            </a:r>
            <a:r>
              <a:rPr lang="en-US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line is used to exit the program with a status code of 0. When </a:t>
            </a:r>
            <a:r>
              <a:rPr lang="en-U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os._exit()</a:t>
            </a:r>
            <a:r>
              <a:rPr lang="en-US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called, it immediately terminates the program without allowing any cleanup code to execute, including the </a:t>
            </a:r>
            <a:r>
              <a:rPr lang="en-U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statement in the </a:t>
            </a:r>
            <a:r>
              <a:rPr lang="en-US" sz="14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7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block.</a:t>
            </a:r>
            <a:endParaRPr sz="1900"/>
          </a:p>
        </p:txBody>
      </p:sp>
      <p:pic>
        <p:nvPicPr>
          <p:cNvPr id="1223" name="Google Shape;1223;g2b2a29177cb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863700"/>
            <a:ext cx="5943599" cy="357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4" name="Google Shape;1224;g2b2a29177cb_0_4"/>
          <p:cNvSpPr txBox="1"/>
          <p:nvPr/>
        </p:nvSpPr>
        <p:spPr>
          <a:xfrm>
            <a:off x="7567800" y="4814600"/>
            <a:ext cx="398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sys.exit(0) # success  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marR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Roboto"/>
              <a:buNone/>
            </a:pPr>
            <a:r>
              <a:rPr lang="en-US" sz="1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sys.exit(1) # General error    </a:t>
            </a:r>
            <a:endParaRPr sz="1800">
              <a:solidFill>
                <a:srgbClr val="33333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2b2a29177cb_0_30"/>
          <p:cNvSpPr txBox="1"/>
          <p:nvPr/>
        </p:nvSpPr>
        <p:spPr>
          <a:xfrm>
            <a:off x="308925" y="1000900"/>
            <a:ext cx="42246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k = [] 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b="1" lang="en-US" sz="2500">
                <a:solidFill>
                  <a:srgbClr val="006699"/>
                </a:solidFill>
                <a:latin typeface="Roboto"/>
                <a:ea typeface="Roboto"/>
                <a:cs typeface="Roboto"/>
                <a:sym typeface="Roboto"/>
              </a:rPr>
              <a:t>print</a:t>
            </a: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(all(k))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g2b2a29177cb_0_30"/>
          <p:cNvSpPr txBox="1"/>
          <p:nvPr/>
        </p:nvSpPr>
        <p:spPr>
          <a:xfrm>
            <a:off x="3880025" y="753775"/>
            <a:ext cx="7808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all() function in Python returns True if all elements of the iterable are true (or if the iterable is empty), and False otherwise.</a:t>
            </a:r>
            <a:endParaRPr sz="2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variable </a:t>
            </a:r>
            <a:r>
              <a:rPr lang="en-US" sz="1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an empty list. When you call </a:t>
            </a:r>
            <a:r>
              <a:rPr lang="en-US" sz="1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all(k)</a:t>
            </a: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, it returns </a:t>
            </a:r>
            <a:r>
              <a:rPr lang="en-US" sz="19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because there are no elements in the list, and the condition "all elements are true" is considered true for an empty iterable. </a:t>
            </a:r>
            <a:endParaRPr sz="2400"/>
          </a:p>
        </p:txBody>
      </p:sp>
      <p:sp>
        <p:nvSpPr>
          <p:cNvPr id="1231" name="Google Shape;1231;g2b2a29177cb_0_30"/>
          <p:cNvSpPr txBox="1"/>
          <p:nvPr/>
        </p:nvSpPr>
        <p:spPr>
          <a:xfrm>
            <a:off x="3880025" y="3647575"/>
            <a:ext cx="780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any() function in Python returns True if at least one element of the iterable is true, and False if all elements are false or if the iterable is empty.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g2b2a29177cb_0_30"/>
          <p:cNvSpPr txBox="1"/>
          <p:nvPr/>
        </p:nvSpPr>
        <p:spPr>
          <a:xfrm>
            <a:off x="234800" y="4070025"/>
            <a:ext cx="3000000" cy="11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25400" rtl="0" algn="l">
              <a:lnSpc>
                <a:spcPct val="15625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l = [] 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marR="2540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"/>
              <a:buAutoNum type="arabicPeriod"/>
            </a:pPr>
            <a:r>
              <a:rPr lang="en-US" sz="2500">
                <a:latin typeface="Roboto"/>
                <a:ea typeface="Roboto"/>
                <a:cs typeface="Roboto"/>
                <a:sym typeface="Roboto"/>
              </a:rPr>
              <a:t>print(any(l)) </a:t>
            </a:r>
            <a:endParaRPr sz="2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8" name="Google Shape;1238;g2b56435274b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74800"/>
            <a:ext cx="4801375" cy="525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9" name="Google Shape;1239;g2b56435274b_0_19"/>
          <p:cNvSpPr txBox="1"/>
          <p:nvPr/>
        </p:nvSpPr>
        <p:spPr>
          <a:xfrm>
            <a:off x="5288675" y="1075050"/>
            <a:ext cx="597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test1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is a list with one element, which is </a:t>
            </a:r>
            <a:r>
              <a:rPr lang="en-US" sz="15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 In Python, a non-empty list is considered </a:t>
            </a:r>
            <a:r>
              <a:rPr lang="en-US" sz="15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in a boolean context.</a:t>
            </a:r>
            <a:endParaRPr sz="2000"/>
          </a:p>
        </p:txBody>
      </p:sp>
      <p:sp>
        <p:nvSpPr>
          <p:cNvPr id="1240" name="Google Shape;1240;g2b56435274b_0_19"/>
          <p:cNvSpPr txBox="1"/>
          <p:nvPr/>
        </p:nvSpPr>
        <p:spPr>
          <a:xfrm>
            <a:off x="5288675" y="3429000"/>
            <a:ext cx="62760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test1 is a non-empty string, and in a boolean context, non-empty strings are considered as True.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a8b83aa1d7_0_684"/>
          <p:cNvSpPr txBox="1"/>
          <p:nvPr>
            <p:ph idx="4294967295" type="title"/>
          </p:nvPr>
        </p:nvSpPr>
        <p:spPr>
          <a:xfrm>
            <a:off x="0" y="1"/>
            <a:ext cx="12192000" cy="711300"/>
          </a:xfrm>
          <a:prstGeom prst="rect">
            <a:avLst/>
          </a:prstGeom>
          <a:solidFill>
            <a:srgbClr val="C0C0C0">
              <a:alpha val="49410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Project</a:t>
            </a:r>
            <a:endParaRPr/>
          </a:p>
        </p:txBody>
      </p:sp>
      <p:graphicFrame>
        <p:nvGraphicFramePr>
          <p:cNvPr id="517" name="Google Shape;517;g2a8b83aa1d7_0_684"/>
          <p:cNvGraphicFramePr/>
          <p:nvPr/>
        </p:nvGraphicFramePr>
        <p:xfrm>
          <a:off x="451262" y="8608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{5529DE5A-847E-4958-9808-BA1F3A7BE874}</a:tableStyleId>
              </a:tblPr>
              <a:tblGrid>
                <a:gridCol w="657050"/>
                <a:gridCol w="10363250"/>
              </a:tblGrid>
              <a:tr h="562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Sr. No.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Content</a:t>
                      </a:r>
                      <a:endParaRPr b="1" i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79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 u="none" cap="none" strike="noStrike"/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 Post the comment on facebook / Instagram.</a:t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Capture the photo from camera, and identify the person.</a:t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Identify the object or shape present in the given scene.</a:t>
                      </a:r>
                      <a:endParaRPr sz="180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Identify the dimensions of an object from a given picture.</a:t>
                      </a:r>
                      <a:endParaRPr b="1" sz="2200"/>
                    </a:p>
                  </a:txBody>
                  <a:tcPr marT="2775" marB="0" marR="2775" marL="277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g2b56435274b_0_102"/>
          <p:cNvSpPr txBox="1"/>
          <p:nvPr/>
        </p:nvSpPr>
        <p:spPr>
          <a:xfrm>
            <a:off x="556050" y="630200"/>
            <a:ext cx="11082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US" sz="185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r>
              <a:rPr lang="en-US" sz="21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function in Python is a built-in function that applies a specified function to all the items in an input iterable (e.g., a list, tuple, or string) and returns an iterator that produces the results.</a:t>
            </a:r>
            <a:endParaRPr sz="2300"/>
          </a:p>
        </p:txBody>
      </p:sp>
      <p:sp>
        <p:nvSpPr>
          <p:cNvPr id="1247" name="Google Shape;1247;g2b56435274b_0_102"/>
          <p:cNvSpPr txBox="1"/>
          <p:nvPr/>
        </p:nvSpPr>
        <p:spPr>
          <a:xfrm>
            <a:off x="556050" y="1977075"/>
            <a:ext cx="63129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 Define a function that adds corresponding elements of two lists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def add(x, y):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return x + 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 Create two lists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list1 = [1, 2, 3]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list2 = [4, 5, 6]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 Use map() to add corresponding elements of the two lists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result_list = list(map(add, list1, list2))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# Print the result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print(result_list)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48" name="Google Shape;1248;g2b56435274b_0_102"/>
          <p:cNvSpPr txBox="1"/>
          <p:nvPr/>
        </p:nvSpPr>
        <p:spPr>
          <a:xfrm>
            <a:off x="3096000" y="56774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[5, 7, 9]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249" name="Google Shape;1249;g2b56435274b_0_102"/>
          <p:cNvSpPr txBox="1"/>
          <p:nvPr/>
        </p:nvSpPr>
        <p:spPr>
          <a:xfrm>
            <a:off x="4768425" y="2545500"/>
            <a:ext cx="72165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tup= (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newtuple = </a:t>
            </a:r>
            <a:r>
              <a:rPr lang="en-US" sz="2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x+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, tup))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(newtuple)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0" name="Google Shape;1250;g2b56435274b_0_102"/>
          <p:cNvSpPr txBox="1"/>
          <p:nvPr/>
        </p:nvSpPr>
        <p:spPr>
          <a:xfrm>
            <a:off x="5991725" y="4015950"/>
            <a:ext cx="59436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(8, 10, 25, 100, 57, 65, 80, 26, 76, 64)</a:t>
            </a:r>
            <a:endParaRPr sz="2200"/>
          </a:p>
        </p:txBody>
      </p:sp>
      <p:sp>
        <p:nvSpPr>
          <p:cNvPr id="1251" name="Google Shape;1251;g2b56435274b_0_102"/>
          <p:cNvSpPr txBox="1"/>
          <p:nvPr/>
        </p:nvSpPr>
        <p:spPr>
          <a:xfrm>
            <a:off x="0" y="0"/>
            <a:ext cx="5943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map() function: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b56435274b_0_121"/>
          <p:cNvSpPr txBox="1"/>
          <p:nvPr/>
        </p:nvSpPr>
        <p:spPr>
          <a:xfrm>
            <a:off x="122100" y="0"/>
            <a:ext cx="11947800" cy="1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8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filter() function:</a:t>
            </a:r>
            <a:endParaRPr sz="28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filter() function is used to create an output list consisting of values for which the function returns true. The syntax of it is as follows: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g2b56435274b_0_121"/>
          <p:cNvSpPr txBox="1"/>
          <p:nvPr/>
        </p:nvSpPr>
        <p:spPr>
          <a:xfrm>
            <a:off x="197725" y="1631100"/>
            <a:ext cx="58188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x&gt;=</a:t>
            </a:r>
            <a:r>
              <a:rPr lang="en-US" sz="2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4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4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(func, (</a:t>
            </a:r>
            <a:r>
              <a:rPr lang="en-US" sz="2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4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(y)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4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(y))</a:t>
            </a:r>
            <a:endParaRPr sz="24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9" name="Google Shape;1259;g2b56435274b_0_121"/>
          <p:cNvSpPr txBox="1"/>
          <p:nvPr/>
        </p:nvSpPr>
        <p:spPr>
          <a:xfrm>
            <a:off x="197725" y="5276325"/>
            <a:ext cx="5621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&lt;filter object at 0x7ae05e456b30&gt;</a:t>
            </a:r>
            <a:endParaRPr sz="2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[3, 4]</a:t>
            </a:r>
            <a:endParaRPr sz="2400"/>
          </a:p>
        </p:txBody>
      </p:sp>
      <p:sp>
        <p:nvSpPr>
          <p:cNvPr id="1260" name="Google Shape;1260;g2b56435274b_0_121"/>
          <p:cNvSpPr txBox="1"/>
          <p:nvPr/>
        </p:nvSpPr>
        <p:spPr>
          <a:xfrm>
            <a:off x="4706625" y="1705225"/>
            <a:ext cx="71289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21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(x&gt;=</a:t>
            </a:r>
            <a:r>
              <a:rPr lang="en-US" sz="21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 sz="21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1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1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1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1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(y))</a:t>
            </a:r>
            <a:endParaRPr sz="21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1" name="Google Shape;1261;g2b56435274b_0_121"/>
          <p:cNvSpPr txBox="1"/>
          <p:nvPr/>
        </p:nvSpPr>
        <p:spPr>
          <a:xfrm>
            <a:off x="6016525" y="2850050"/>
            <a:ext cx="30000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[3, 4]</a:t>
            </a:r>
            <a:endParaRPr sz="2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2b56435274b_0_141"/>
          <p:cNvSpPr txBox="1"/>
          <p:nvPr/>
        </p:nvSpPr>
        <p:spPr>
          <a:xfrm>
            <a:off x="0" y="0"/>
            <a:ext cx="12192000" cy="14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reduce() function:</a:t>
            </a:r>
            <a:endParaRPr sz="275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500"/>
              </a:spcAft>
              <a:buNone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reduce() function, as the name describes, applies a given function to the iterables and returns a single value.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g2b56435274b_0_141"/>
          <p:cNvSpPr txBox="1"/>
          <p:nvPr/>
        </p:nvSpPr>
        <p:spPr>
          <a:xfrm>
            <a:off x="5795325" y="1260400"/>
            <a:ext cx="5991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functools </a:t>
            </a:r>
            <a:r>
              <a:rPr lang="en-US" sz="22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endParaRPr sz="2250">
              <a:solidFill>
                <a:srgbClr val="001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reduce(</a:t>
            </a:r>
            <a:r>
              <a:rPr lang="en-US" sz="22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a,b: a+b,[</a:t>
            </a:r>
            <a:r>
              <a:rPr lang="en-US" sz="2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2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45</a:t>
            </a:r>
            <a:r>
              <a:rPr lang="en-US" sz="22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22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9" name="Google Shape;1269;g2b56435274b_0_141"/>
          <p:cNvSpPr txBox="1"/>
          <p:nvPr/>
        </p:nvSpPr>
        <p:spPr>
          <a:xfrm>
            <a:off x="5955975" y="2261500"/>
            <a:ext cx="30000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49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0" name="Google Shape;1270;g2b56435274b_0_141"/>
          <p:cNvSpPr txBox="1"/>
          <p:nvPr/>
        </p:nvSpPr>
        <p:spPr>
          <a:xfrm>
            <a:off x="111225" y="1474500"/>
            <a:ext cx="54729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functools import reduce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Define a function to multiply two numbers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def multiply(x, y):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return x * y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Create a list of numbers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numbers = [1, 2, 3, 4, 5]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Use reduce() to find the product of the numbers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product = reduce(multiply, numbers)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# Print the result</a:t>
            </a:r>
            <a:endParaRPr sz="195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5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print(product)</a:t>
            </a:r>
            <a:endParaRPr sz="23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271" name="Google Shape;1271;g2b56435274b_0_141"/>
          <p:cNvSpPr txBox="1"/>
          <p:nvPr/>
        </p:nvSpPr>
        <p:spPr>
          <a:xfrm>
            <a:off x="111225" y="6166025"/>
            <a:ext cx="7029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chemeClr val="dk1"/>
                </a:solidFill>
                <a:highlight>
                  <a:srgbClr val="FFFFFF"/>
                </a:highlight>
              </a:rPr>
              <a:t>120</a:t>
            </a:r>
            <a:endParaRPr sz="2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272" name="Google Shape;1272;g2b56435274b_0_141"/>
          <p:cNvSpPr txBox="1"/>
          <p:nvPr/>
        </p:nvSpPr>
        <p:spPr>
          <a:xfrm>
            <a:off x="5424600" y="2777200"/>
            <a:ext cx="5176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from functools import reduce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# Define a function to add two numbers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def add(x, y):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    return x + y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# Create a list of numbers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numbers = [1, 2, 3, 4, 5]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# Use reduce() to find the sum of the numbers with an initial value of 10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sum_with_initial = reduce(add, numbers, 10)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# Print the result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print(sum_with_initial)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273" name="Google Shape;1273;g2b56435274b_0_141"/>
          <p:cNvSpPr txBox="1"/>
          <p:nvPr/>
        </p:nvSpPr>
        <p:spPr>
          <a:xfrm>
            <a:off x="8711500" y="3966525"/>
            <a:ext cx="620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25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274" name="Google Shape;1274;g2b56435274b_0_141"/>
          <p:cNvSpPr txBox="1"/>
          <p:nvPr/>
        </p:nvSpPr>
        <p:spPr>
          <a:xfrm>
            <a:off x="9549125" y="2812200"/>
            <a:ext cx="1823100" cy="24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/>
              <a:t>Step-by-Step Execution:</a:t>
            </a:r>
            <a:endParaRPr b="1" sz="15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Initial value = </a:t>
            </a: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10 + 1 = 11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11 + 2 = 13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13 + 3 = 16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16 + 4 = 20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20 + 5 = 25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g33191d7325f_0_34"/>
          <p:cNvSpPr txBox="1"/>
          <p:nvPr/>
        </p:nvSpPr>
        <p:spPr>
          <a:xfrm>
            <a:off x="0" y="0"/>
            <a:ext cx="8044500" cy="23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tup= (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97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54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77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73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61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newtuple = </a:t>
            </a:r>
            <a:r>
              <a:rPr lang="en-US" sz="2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x+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, tup))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(newtuple)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g33191d7325f_0_34"/>
          <p:cNvSpPr txBox="1"/>
          <p:nvPr/>
        </p:nvSpPr>
        <p:spPr>
          <a:xfrm>
            <a:off x="101300" y="2643900"/>
            <a:ext cx="94479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x:x+x,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(x&gt;=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(c))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g33191d7325f_0_34"/>
          <p:cNvSpPr txBox="1"/>
          <p:nvPr/>
        </p:nvSpPr>
        <p:spPr>
          <a:xfrm>
            <a:off x="50700" y="4774550"/>
            <a:ext cx="12090600" cy="1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(x&gt;=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x:x+x, (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)))  </a:t>
            </a:r>
            <a:r>
              <a:rPr lang="en-US" sz="2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#lambda x: (x&gt;=3)</a:t>
            </a:r>
            <a:endParaRPr sz="2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257693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(c))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339b1c5b464_0_0"/>
          <p:cNvSpPr txBox="1"/>
          <p:nvPr/>
        </p:nvSpPr>
        <p:spPr>
          <a:xfrm>
            <a:off x="0" y="0"/>
            <a:ext cx="116688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//Output: </a:t>
            </a:r>
            <a:r>
              <a:rPr lang="en-US" sz="205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(8, 10, 25, 100, 57, 65, 80, 26, 76, 64)</a:t>
            </a:r>
            <a:endParaRPr sz="3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9" name="Google Shape;1289;g339b1c5b464_0_0"/>
          <p:cNvSpPr txBox="1"/>
          <p:nvPr/>
        </p:nvSpPr>
        <p:spPr>
          <a:xfrm>
            <a:off x="564525" y="1630850"/>
            <a:ext cx="3000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//Output: </a:t>
            </a:r>
            <a:r>
              <a:rPr lang="en-US" sz="205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[6, 8]</a:t>
            </a:r>
            <a:endParaRPr sz="3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0" name="Google Shape;1290;g339b1c5b464_0_0"/>
          <p:cNvSpPr txBox="1"/>
          <p:nvPr/>
        </p:nvSpPr>
        <p:spPr>
          <a:xfrm>
            <a:off x="815450" y="3659000"/>
            <a:ext cx="3000000" cy="9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//Output: </a:t>
            </a:r>
            <a:r>
              <a:rPr lang="en-US" sz="2000">
                <a:solidFill>
                  <a:srgbClr val="1F1F1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[4, 6, 8]</a:t>
            </a:r>
            <a:endParaRPr sz="200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5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g33191d7325f_0_50"/>
          <p:cNvSpPr txBox="1"/>
          <p:nvPr/>
        </p:nvSpPr>
        <p:spPr>
          <a:xfrm>
            <a:off x="0" y="0"/>
            <a:ext cx="12192000" cy="26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functools </a:t>
            </a:r>
            <a:r>
              <a:rPr lang="en-US" sz="2050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50">
                <a:solidFill>
                  <a:srgbClr val="00108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endParaRPr sz="2050">
              <a:solidFill>
                <a:srgbClr val="00108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d = reduce(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x,y: x+y,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x:x+x,</a:t>
            </a: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050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lambda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x: (x&gt;=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050">
                <a:solidFill>
                  <a:srgbClr val="116644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))))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795E26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050"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(d)</a:t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//Output: 14</a:t>
            </a:r>
            <a:endParaRPr sz="3050"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g342ed515228_0_0"/>
          <p:cNvSpPr txBox="1"/>
          <p:nvPr/>
        </p:nvSpPr>
        <p:spPr>
          <a:xfrm>
            <a:off x="0" y="0"/>
            <a:ext cx="12192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24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Event Driven Programming and GUI (tkinter) </a:t>
            </a: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https://www.geeksforgeeks.org/python-gui-tkinter/</a:t>
            </a:r>
            <a:r>
              <a:rPr lang="en-US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</a:rPr>
              <a:t>      https://www.tpointtech.com/python-tkinter</a:t>
            </a:r>
            <a:endParaRPr sz="1200" u="sng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g342ed515228_0_0"/>
          <p:cNvSpPr txBox="1"/>
          <p:nvPr/>
        </p:nvSpPr>
        <p:spPr>
          <a:xfrm>
            <a:off x="39900" y="1144800"/>
            <a:ext cx="121122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Event-driven programming is a programming paradigm where the flow of the program is determined by events such as user actions (mouse clicks, keypresses), sensor outputs, or messages from other programs. In Python, </a:t>
            </a:r>
            <a:r>
              <a:rPr b="1" lang="en-US" sz="1600"/>
              <a:t>Tkinter</a:t>
            </a:r>
            <a:r>
              <a:rPr lang="en-US" sz="1600"/>
              <a:t> is a widely used library for developing </a:t>
            </a:r>
            <a:r>
              <a:rPr b="1" lang="en-US" sz="1600"/>
              <a:t>Graphical User Interfaces (GUI)</a:t>
            </a:r>
            <a:r>
              <a:rPr lang="en-US" sz="1600"/>
              <a:t> in an event-driven manner. </a:t>
            </a:r>
            <a:endParaRPr sz="16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600"/>
              <a:t>Built-in Python Library:</a:t>
            </a:r>
            <a:r>
              <a:rPr lang="en-US" sz="1600"/>
              <a:t> No need for extra installation.</a:t>
            </a:r>
            <a:br>
              <a:rPr lang="en-US" sz="1600"/>
            </a:br>
            <a:r>
              <a:rPr b="1" lang="en-US" sz="1600"/>
              <a:t>Cross-platform support:</a:t>
            </a:r>
            <a:r>
              <a:rPr lang="en-US" sz="1600"/>
              <a:t> Works on Windows, Mac, and Linux.</a:t>
            </a:r>
            <a:br>
              <a:rPr lang="en-US" sz="1600"/>
            </a:br>
            <a:r>
              <a:rPr b="1" lang="en-US" sz="1600"/>
              <a:t>Lightweight &amp; Easy to Use.</a:t>
            </a:r>
            <a:br>
              <a:rPr b="1" lang="en-US" sz="1600"/>
            </a:br>
            <a:r>
              <a:rPr b="1" lang="en-US" sz="1600"/>
              <a:t>Fast Development:</a:t>
            </a:r>
            <a:r>
              <a:rPr lang="en-US" sz="1600"/>
              <a:t> Minimal code required.</a:t>
            </a:r>
            <a:endParaRPr sz="1600"/>
          </a:p>
        </p:txBody>
      </p:sp>
      <p:sp>
        <p:nvSpPr>
          <p:cNvPr id="1304" name="Google Shape;1304;g342ed515228_0_0"/>
          <p:cNvSpPr txBox="1"/>
          <p:nvPr/>
        </p:nvSpPr>
        <p:spPr>
          <a:xfrm>
            <a:off x="39900" y="3492750"/>
            <a:ext cx="121920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600"/>
              <a:t>1. Event-Driven Programming in Python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It relies on </a:t>
            </a:r>
            <a:r>
              <a:rPr b="1" lang="en-US" sz="1600"/>
              <a:t>event listeners</a:t>
            </a:r>
            <a:r>
              <a:rPr lang="en-US" sz="1600"/>
              <a:t> that wait for an event to occur and trigger corresponding event handlers.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Key Concepts: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Event Handlers</a:t>
            </a:r>
            <a:r>
              <a:rPr lang="en-US" sz="1600"/>
              <a:t> – Functions that are executed when an event occurs.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Main Event Loop</a:t>
            </a:r>
            <a:r>
              <a:rPr lang="en-US" sz="1600"/>
              <a:t> – A loop that listens for events and dispatches them.</a:t>
            </a:r>
            <a:br>
              <a:rPr lang="en-US" sz="1600"/>
            </a:b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Widgets &amp; Controls</a:t>
            </a:r>
            <a:r>
              <a:rPr lang="en-US" sz="1600"/>
              <a:t> – GUI elements like buttons, labels, text boxes.</a:t>
            </a:r>
            <a:br>
              <a:rPr lang="en-US" sz="1600"/>
            </a:br>
            <a:endParaRPr sz="1600"/>
          </a:p>
        </p:txBody>
      </p:sp>
      <p:sp>
        <p:nvSpPr>
          <p:cNvPr id="1305" name="Google Shape;1305;g342ed515228_0_0"/>
          <p:cNvSpPr txBox="1"/>
          <p:nvPr/>
        </p:nvSpPr>
        <p:spPr>
          <a:xfrm>
            <a:off x="7176325" y="2459600"/>
            <a:ext cx="4975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</a:rPr>
              <a:t>To execute program: </a:t>
            </a:r>
            <a:r>
              <a:rPr lang="en-US" sz="1800"/>
              <a:t>https://codehs.com/sandbox/id/python-graphics-tkinter-IPnUun</a:t>
            </a:r>
            <a:endParaRPr sz="18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33b6fb5b971_0_77"/>
          <p:cNvSpPr txBox="1"/>
          <p:nvPr/>
        </p:nvSpPr>
        <p:spPr>
          <a:xfrm>
            <a:off x="0" y="3289375"/>
            <a:ext cx="8203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Summary &amp; Key Takeaways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✅ GUI programming makes applications user-friendly.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✅ Tkinter provides easy-to-use widgets (Label, Button, Entry, etc.).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✅ Event-driven programming is used to handle user inputs.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✅ Layout managers (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pack()</a:t>
            </a:r>
            <a:r>
              <a:rPr lang="en-US" sz="1800"/>
              <a:t>,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grid()</a:t>
            </a:r>
            <a:r>
              <a:rPr lang="en-US" sz="1800"/>
              <a:t>,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place()</a:t>
            </a:r>
            <a:r>
              <a:rPr lang="en-US" sz="1800"/>
              <a:t>) help position widgets.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✅ </a:t>
            </a: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bind()</a:t>
            </a:r>
            <a:r>
              <a:rPr lang="en-US" sz="1800"/>
              <a:t> helps handle </a:t>
            </a:r>
            <a:r>
              <a:rPr b="1" lang="en-US" sz="1800"/>
              <a:t>keyboard &amp; mouse events</a:t>
            </a:r>
            <a:r>
              <a:rPr lang="en-US" sz="1800"/>
              <a:t>.</a:t>
            </a:r>
            <a:endParaRPr sz="1800"/>
          </a:p>
        </p:txBody>
      </p:sp>
      <p:sp>
        <p:nvSpPr>
          <p:cNvPr id="1312" name="Google Shape;1312;g33b6fb5b971_0_77"/>
          <p:cNvSpPr txBox="1"/>
          <p:nvPr/>
        </p:nvSpPr>
        <p:spPr>
          <a:xfrm>
            <a:off x="0" y="0"/>
            <a:ext cx="12192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/>
              <a:t>Advantages &amp; Limitations of Tkinter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✅ </a:t>
            </a:r>
            <a:r>
              <a:rPr b="1" lang="en-US" sz="1800"/>
              <a:t>Advantages:</a:t>
            </a:r>
            <a:br>
              <a:rPr b="1" lang="en-US" sz="1800"/>
            </a:br>
            <a:r>
              <a:rPr lang="en-US" sz="1800"/>
              <a:t> ✔️ Simple &amp; easy to learn.</a:t>
            </a:r>
            <a:br>
              <a:rPr lang="en-US" sz="1800"/>
            </a:br>
            <a:r>
              <a:rPr lang="en-US" sz="1800"/>
              <a:t> ✔️ Comes pre-installed with Python.</a:t>
            </a:r>
            <a:br>
              <a:rPr lang="en-US" sz="1800"/>
            </a:br>
            <a:r>
              <a:rPr lang="en-US" sz="1800"/>
              <a:t> ✔️ Lightweight &amp; fast for small applications.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/>
              <a:t>❌ </a:t>
            </a:r>
            <a:r>
              <a:rPr b="1" lang="en-US" sz="1800"/>
              <a:t>Limitations:</a:t>
            </a:r>
            <a:br>
              <a:rPr b="1" lang="en-US" sz="1800"/>
            </a:br>
            <a:r>
              <a:rPr lang="en-US" sz="1800"/>
              <a:t> 🚫 Not suitable for complex UI designs.</a:t>
            </a:r>
            <a:br>
              <a:rPr lang="en-US" sz="1800"/>
            </a:br>
            <a:r>
              <a:rPr lang="en-US" sz="1800"/>
              <a:t> 🚫 Limited styling options compared to PyQt/Kivy.</a:t>
            </a:r>
            <a:endParaRPr sz="1800"/>
          </a:p>
        </p:txBody>
      </p:sp>
      <p:sp>
        <p:nvSpPr>
          <p:cNvPr id="1313" name="Google Shape;1313;g33b6fb5b971_0_77"/>
          <p:cNvSpPr txBox="1"/>
          <p:nvPr/>
        </p:nvSpPr>
        <p:spPr>
          <a:xfrm>
            <a:off x="6626500" y="0"/>
            <a:ext cx="5565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/>
              <a:t>Alternative GUI Frameworks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PyQt</a:t>
            </a:r>
            <a:r>
              <a:rPr lang="en-US" sz="1800"/>
              <a:t> – More powerful, supports advanced UI.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Kivy</a:t>
            </a:r>
            <a:r>
              <a:rPr lang="en-US" sz="1800"/>
              <a:t> – Best for mobile applications.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Tkinter</a:t>
            </a:r>
            <a:r>
              <a:rPr lang="en-US" sz="1800"/>
              <a:t> – Best for simple desktop applications.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2"/>
          <p:cNvCxnSpPr>
            <a:endCxn id="523" idx="0"/>
          </p:cNvCxnSpPr>
          <p:nvPr/>
        </p:nvCxnSpPr>
        <p:spPr>
          <a:xfrm>
            <a:off x="1191446" y="106"/>
            <a:ext cx="0" cy="682800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2"/>
          <p:cNvCxnSpPr/>
          <p:nvPr/>
        </p:nvCxnSpPr>
        <p:spPr>
          <a:xfrm>
            <a:off x="1191446" y="5063613"/>
            <a:ext cx="0" cy="1794387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3" name="Google Shape;523;p2"/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solidFill>
            <a:schemeClr val="accent3"/>
          </a:solidFill>
          <a:ln cap="flat" cmpd="sng" w="12700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✓</a:t>
            </a:r>
            <a:endParaRPr sz="2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5" name="Google Shape;525;p2"/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Looping</a:t>
            </a:r>
            <a:endParaRPr/>
          </a:p>
        </p:txBody>
      </p:sp>
      <p:cxnSp>
        <p:nvCxnSpPr>
          <p:cNvPr id="526" name="Google Shape;526;p2"/>
          <p:cNvCxnSpPr/>
          <p:nvPr/>
        </p:nvCxnSpPr>
        <p:spPr>
          <a:xfrm>
            <a:off x="1191446" y="1157468"/>
            <a:ext cx="0" cy="2465408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7" name="Google Shape;527;p2"/>
          <p:cNvSpPr txBox="1"/>
          <p:nvPr/>
        </p:nvSpPr>
        <p:spPr>
          <a:xfrm>
            <a:off x="1458975" y="712375"/>
            <a:ext cx="106641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Useful Links:</a:t>
            </a:r>
            <a:endParaRPr b="1" sz="18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46087" lvl="0" marL="4460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✔"/>
            </a:pPr>
            <a:r>
              <a:rPr lang="en-US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https://problemsolvingwithpython.com/04-Data-Types-and-Variables/04.05-Dictionaries-and-Tuples/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46087" lvl="0" marL="4460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✔"/>
            </a:pPr>
            <a:r>
              <a:rPr lang="en-US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4"/>
              </a:rPr>
              <a:t>https://www.w3schools.com/python/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46087" lvl="0" marL="4460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✔"/>
            </a:pPr>
            <a:r>
              <a:rPr lang="en-US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5"/>
              </a:rPr>
              <a:t>https://www.javatpoint.com/python-tutorial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46087" lvl="0" marL="44608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✔"/>
            </a:pPr>
            <a:r>
              <a:rPr lang="en-US" sz="2000" u="sng">
                <a:solidFill>
                  <a:schemeClr val="hlink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6"/>
              </a:rPr>
              <a:t>https://www.geeksforgeeks.org/python-gui-tkinter/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446088" lvl="0" marL="4460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Condensed"/>
              <a:buChar char="✔"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https://www.javatpoint.com/python-tkinter</a:t>
            </a:r>
            <a:endParaRPr sz="200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ython's creator thinks it has a diversity problem — Quartz" id="532" name="Google Shape;5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6584" y="1663700"/>
            <a:ext cx="2645416" cy="2230967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3"/>
          <p:cNvSpPr txBox="1"/>
          <p:nvPr>
            <p:ph idx="4294967295" type="title"/>
          </p:nvPr>
        </p:nvSpPr>
        <p:spPr>
          <a:xfrm>
            <a:off x="0" y="1"/>
            <a:ext cx="12192000" cy="711200"/>
          </a:xfrm>
          <a:prstGeom prst="rect">
            <a:avLst/>
          </a:prstGeom>
          <a:solidFill>
            <a:srgbClr val="C0C0C0">
              <a:alpha val="49803"/>
            </a:srgbClr>
          </a:solidFill>
          <a:ln>
            <a:noFill/>
          </a:ln>
        </p:spPr>
        <p:txBody>
          <a:bodyPr anchorCtr="0" anchor="ctr" bIns="108000" lIns="216000" spcFirstLastPara="1" rIns="216000" wrap="square" tIns="1080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3636"/>
              </a:buClr>
              <a:buSzPct val="77272"/>
              <a:buFont typeface="Roboto Condensed"/>
              <a:buNone/>
            </a:pPr>
            <a:r>
              <a:rPr lang="en-US"/>
              <a:t>Introduction to Python</a:t>
            </a:r>
            <a:endParaRPr/>
          </a:p>
        </p:txBody>
      </p:sp>
      <p:sp>
        <p:nvSpPr>
          <p:cNvPr id="534" name="Google Shape;534;p3"/>
          <p:cNvSpPr txBox="1"/>
          <p:nvPr>
            <p:ph idx="4294967295" type="body"/>
          </p:nvPr>
        </p:nvSpPr>
        <p:spPr>
          <a:xfrm>
            <a:off x="131180" y="863444"/>
            <a:ext cx="11929641" cy="55905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5113" lvl="0" marL="265113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is an </a:t>
            </a:r>
            <a:r>
              <a:rPr b="1" lang="en-US"/>
              <a:t>open source, interpreted, high-level</a:t>
            </a:r>
            <a:r>
              <a:rPr lang="en-US"/>
              <a:t>, </a:t>
            </a:r>
            <a:r>
              <a:rPr b="1" lang="en-US"/>
              <a:t>general-purpose</a:t>
            </a:r>
            <a:r>
              <a:rPr lang="en-US"/>
              <a:t> programming language.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Python's design philosophy emphasizes </a:t>
            </a:r>
            <a:r>
              <a:rPr b="1" lang="en-US"/>
              <a:t>code readability </a:t>
            </a:r>
            <a:r>
              <a:rPr lang="en-US"/>
              <a:t>with its notable use of significant </a:t>
            </a:r>
            <a:r>
              <a:rPr b="1" lang="en-US"/>
              <a:t>whitespace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is </a:t>
            </a:r>
            <a:r>
              <a:rPr b="1" lang="en-US"/>
              <a:t>dynamically typed </a:t>
            </a:r>
            <a:r>
              <a:rPr lang="en-US"/>
              <a:t>and </a:t>
            </a:r>
            <a:r>
              <a:rPr b="1" lang="en-US"/>
              <a:t>garbage-collected </a:t>
            </a:r>
            <a:r>
              <a:rPr lang="en-US"/>
              <a:t>language</a:t>
            </a:r>
            <a:r>
              <a:rPr b="1"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was conceived in the late </a:t>
            </a:r>
            <a:r>
              <a:rPr b="1" lang="en-US"/>
              <a:t>1980s</a:t>
            </a:r>
            <a:r>
              <a:rPr lang="en-US"/>
              <a:t> as a successor to the </a:t>
            </a:r>
            <a:r>
              <a:rPr b="1" lang="en-US"/>
              <a:t>ABC language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lang="en-US"/>
              <a:t>Python was Created by </a:t>
            </a:r>
            <a:r>
              <a:rPr b="1" lang="en-US"/>
              <a:t>Guido van Rossum </a:t>
            </a:r>
            <a:r>
              <a:rPr lang="en-US"/>
              <a:t>and first released in </a:t>
            </a:r>
            <a:r>
              <a:rPr b="1" lang="en-US"/>
              <a:t>1991</a:t>
            </a:r>
            <a:r>
              <a:rPr lang="en-US"/>
              <a:t>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Python 2.0</a:t>
            </a:r>
            <a:r>
              <a:rPr lang="en-US"/>
              <a:t>, released in </a:t>
            </a:r>
            <a:r>
              <a:rPr b="1" lang="en-US"/>
              <a:t>2000</a:t>
            </a:r>
            <a:r>
              <a:rPr lang="en-US"/>
              <a:t>, 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introduced features like list comprehensions and a garbage collection system with reference counting.</a:t>
            </a:r>
            <a:endParaRPr/>
          </a:p>
          <a:p>
            <a:pPr indent="-265113" lvl="0" marL="265113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🞂"/>
            </a:pPr>
            <a:r>
              <a:rPr b="1" lang="en-US"/>
              <a:t>Python 3.0 </a:t>
            </a:r>
            <a:r>
              <a:rPr lang="en-US"/>
              <a:t>released in </a:t>
            </a:r>
            <a:r>
              <a:rPr b="1" lang="en-US"/>
              <a:t>2008</a:t>
            </a:r>
            <a:r>
              <a:rPr lang="en-US"/>
              <a:t> and current version of python is </a:t>
            </a:r>
            <a:r>
              <a:rPr b="1" lang="en-US"/>
              <a:t>3.8.3</a:t>
            </a:r>
            <a:r>
              <a:rPr lang="en-US"/>
              <a:t> (as of June-2020).</a:t>
            </a:r>
            <a:endParaRPr/>
          </a:p>
          <a:p>
            <a:pPr indent="-352425" lvl="1" marL="809625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Python 2 language was officially discontinued in 2020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Jay">
      <a:dk1>
        <a:srgbClr val="212121"/>
      </a:dk1>
      <a:lt1>
        <a:srgbClr val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2020-05-01T05:09:15Z</dcterms:created>
  <dc:creator>ADMIN</dc:creator>
</cp:coreProperties>
</file>