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6858000" cx="12192000"/>
  <p:notesSz cx="6858000" cy="9144000"/>
  <p:embeddedFontLst>
    <p:embeddedFont>
      <p:font typeface="Quattrocento Sans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5" roundtripDataSignature="AMtx7mj95Nx9ViaHAbMvOfFqhF4wxO2Bp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QuattrocentoSans-bold.fntdata"/><Relationship Id="rId21" Type="http://schemas.openxmlformats.org/officeDocument/2006/relationships/font" Target="fonts/QuattrocentoSans-regular.fntdata"/><Relationship Id="rId24" Type="http://schemas.openxmlformats.org/officeDocument/2006/relationships/font" Target="fonts/QuattrocentoSans-boldItalic.fntdata"/><Relationship Id="rId23" Type="http://schemas.openxmlformats.org/officeDocument/2006/relationships/font" Target="fonts/QuattrocentoSans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I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9" name="Google Shape;89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5" name="Google Shape;155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1" name="Google Shape;161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7" name="Google Shape;167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3" name="Google Shape;173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9" name="Google Shape;179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5" name="Google Shape;185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1" name="Google Shape;191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5" name="Google Shape;95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1" name="Google Shape;101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7" name="Google Shape;107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3" name="Google Shape;113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1" name="Google Shape;131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7" name="Google Shape;137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3" name="Google Shape;143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9" name="Google Shape;149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PS Title and Content">
  <p:cSld name="PPS Title and Conten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4"/>
          <p:cNvSpPr txBox="1"/>
          <p:nvPr>
            <p:ph type="title"/>
          </p:nvPr>
        </p:nvSpPr>
        <p:spPr>
          <a:xfrm>
            <a:off x="0" y="1"/>
            <a:ext cx="12192000" cy="9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08000" lIns="216000" spcFirstLastPara="1" rIns="216000" wrap="square" tIns="1080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  <a:defRPr sz="36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44"/>
          <p:cNvSpPr txBox="1"/>
          <p:nvPr>
            <p:ph idx="1" type="body"/>
          </p:nvPr>
        </p:nvSpPr>
        <p:spPr>
          <a:xfrm>
            <a:off x="262360" y="1098788"/>
            <a:ext cx="11667300" cy="52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  <a:defRPr sz="2400">
                <a:solidFill>
                  <a:schemeClr val="lt1"/>
                </a:solidFill>
              </a:defRPr>
            </a:lvl1pPr>
            <a:lvl2pPr indent="-355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⮩"/>
              <a:defRPr sz="2000">
                <a:solidFill>
                  <a:schemeClr val="lt1"/>
                </a:solidFill>
              </a:defRPr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Noto Sans Symbols"/>
              <a:buChar char="▪"/>
              <a:defRPr sz="1800">
                <a:solidFill>
                  <a:schemeClr val="lt1"/>
                </a:solidFill>
              </a:defRPr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•"/>
              <a:defRPr sz="1600">
                <a:solidFill>
                  <a:schemeClr val="lt1"/>
                </a:solidFill>
              </a:defRPr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•"/>
              <a:defRPr sz="1600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5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53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1" name="Google Shape;71;p53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2" name="Google Shape;72;p5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5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5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5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54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5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5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5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55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55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5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5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5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4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1" name="Google Shape;21;p4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4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6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7" name="Google Shape;27;p4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solidFill>
                  <a:schemeClr val="dk1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solidFill>
                  <a:schemeClr val="dk1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solidFill>
                  <a:schemeClr val="dk1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4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8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48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4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4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4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49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49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4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49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49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4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4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4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5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5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5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5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5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5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5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5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52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4" name="Google Shape;64;p52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5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5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5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4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4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4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4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/>
          <p:nvPr>
            <p:ph type="title"/>
          </p:nvPr>
        </p:nvSpPr>
        <p:spPr>
          <a:xfrm>
            <a:off x="0" y="1"/>
            <a:ext cx="12192000" cy="9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08000" lIns="216000" spcFirstLastPara="1" rIns="216000" wrap="square" tIns="1080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</a:pPr>
            <a:r>
              <a:rPr lang="en-IN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What is Computer?</a:t>
            </a:r>
            <a:endParaRPr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2" name="Google Shape;92;p2"/>
          <p:cNvSpPr txBox="1"/>
          <p:nvPr>
            <p:ph idx="1" type="body"/>
          </p:nvPr>
        </p:nvSpPr>
        <p:spPr>
          <a:xfrm>
            <a:off x="262360" y="1098788"/>
            <a:ext cx="11667300" cy="52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5113" lvl="0" marL="265113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?"/>
            </a:pPr>
            <a:r>
              <a:rPr lang="en-IN">
                <a:solidFill>
                  <a:schemeClr val="dk1"/>
                </a:solidFill>
              </a:rPr>
              <a:t>The word computer comes from the word “compute”, which means, “to calculate”. </a:t>
            </a:r>
            <a:endParaRPr>
              <a:solidFill>
                <a:schemeClr val="dk1"/>
              </a:solidFill>
            </a:endParaRPr>
          </a:p>
          <a:p>
            <a:pPr indent="-265113" lvl="0" marL="265113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?"/>
            </a:pPr>
            <a:r>
              <a:rPr lang="en-IN">
                <a:solidFill>
                  <a:schemeClr val="dk1"/>
                </a:solidFill>
              </a:rPr>
              <a:t>A computer is an electronic device that can perform arithmetic operations at high speed and it can process data, pictures, sound and graphics. </a:t>
            </a:r>
            <a:endParaRPr>
              <a:solidFill>
                <a:schemeClr val="dk1"/>
              </a:solidFill>
            </a:endParaRPr>
          </a:p>
          <a:p>
            <a:pPr indent="-265113" lvl="0" marL="265113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?"/>
            </a:pPr>
            <a:r>
              <a:rPr lang="en-IN">
                <a:solidFill>
                  <a:schemeClr val="dk1"/>
                </a:solidFill>
              </a:rPr>
              <a:t>It can solve highly complicated problems quickly and accurately.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1"/>
          <p:cNvSpPr txBox="1"/>
          <p:nvPr>
            <p:ph type="title"/>
          </p:nvPr>
        </p:nvSpPr>
        <p:spPr>
          <a:xfrm>
            <a:off x="0" y="1"/>
            <a:ext cx="12192000" cy="9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08000" lIns="216000" spcFirstLastPara="1" rIns="216000" wrap="square" tIns="1080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</a:pPr>
            <a:r>
              <a:rPr lang="en-IN">
                <a:solidFill>
                  <a:schemeClr val="dk1"/>
                </a:solidFill>
              </a:rPr>
              <a:t>What is Hardware?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58" name="Google Shape;158;p11"/>
          <p:cNvSpPr txBox="1"/>
          <p:nvPr>
            <p:ph idx="1" type="body"/>
          </p:nvPr>
        </p:nvSpPr>
        <p:spPr>
          <a:xfrm>
            <a:off x="262360" y="1098788"/>
            <a:ext cx="11667300" cy="52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5113" lvl="0" marL="265113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?"/>
            </a:pPr>
            <a:r>
              <a:rPr lang="en-IN">
                <a:solidFill>
                  <a:schemeClr val="dk1"/>
                </a:solidFill>
              </a:rPr>
              <a:t>Hardware refers to the physical parts of a computer.</a:t>
            </a:r>
            <a:endParaRPr>
              <a:solidFill>
                <a:schemeClr val="dk1"/>
              </a:solidFill>
            </a:endParaRPr>
          </a:p>
          <a:p>
            <a:pPr indent="-265113" lvl="0" marL="265113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?"/>
            </a:pPr>
            <a:r>
              <a:rPr lang="en-IN">
                <a:solidFill>
                  <a:schemeClr val="dk1"/>
                </a:solidFill>
              </a:rPr>
              <a:t>The term hardware also refers to mechanical device that makes up computer. </a:t>
            </a:r>
            <a:endParaRPr>
              <a:solidFill>
                <a:schemeClr val="dk1"/>
              </a:solidFill>
            </a:endParaRPr>
          </a:p>
          <a:p>
            <a:pPr indent="-265113" lvl="0" marL="265113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?"/>
            </a:pPr>
            <a:r>
              <a:rPr lang="en-IN">
                <a:solidFill>
                  <a:schemeClr val="dk1"/>
                </a:solidFill>
              </a:rPr>
              <a:t>User can see and touch the hardware components.</a:t>
            </a:r>
            <a:endParaRPr>
              <a:solidFill>
                <a:schemeClr val="dk1"/>
              </a:solidFill>
            </a:endParaRPr>
          </a:p>
          <a:p>
            <a:pPr indent="-265113" lvl="0" marL="265113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?"/>
            </a:pPr>
            <a:r>
              <a:rPr lang="en-IN">
                <a:solidFill>
                  <a:schemeClr val="dk1"/>
                </a:solidFill>
              </a:rPr>
              <a:t>Examples of hardware are CPU, keyboard, mouse, hard disk, etc…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2"/>
          <p:cNvSpPr txBox="1"/>
          <p:nvPr>
            <p:ph type="title"/>
          </p:nvPr>
        </p:nvSpPr>
        <p:spPr>
          <a:xfrm>
            <a:off x="0" y="1"/>
            <a:ext cx="12192000" cy="9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08000" lIns="216000" spcFirstLastPara="1" rIns="216000" wrap="square" tIns="1080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</a:pPr>
            <a:r>
              <a:rPr lang="en-IN">
                <a:solidFill>
                  <a:schemeClr val="dk1"/>
                </a:solidFill>
              </a:rPr>
              <a:t>What is Software?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64" name="Google Shape;164;p12"/>
          <p:cNvSpPr txBox="1"/>
          <p:nvPr>
            <p:ph idx="1" type="body"/>
          </p:nvPr>
        </p:nvSpPr>
        <p:spPr>
          <a:xfrm>
            <a:off x="262360" y="1098788"/>
            <a:ext cx="11667300" cy="52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5113" lvl="0" marL="265113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?"/>
            </a:pPr>
            <a:r>
              <a:rPr lang="en-IN">
                <a:solidFill>
                  <a:schemeClr val="dk1"/>
                </a:solidFill>
              </a:rPr>
              <a:t>A </a:t>
            </a:r>
            <a:r>
              <a:rPr b="1" lang="en-I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set of instruction </a:t>
            </a:r>
            <a:r>
              <a:rPr lang="en-IN">
                <a:solidFill>
                  <a:schemeClr val="dk1"/>
                </a:solidFill>
              </a:rPr>
              <a:t>in a logical order </a:t>
            </a:r>
            <a:r>
              <a:rPr b="1" lang="en-I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to perform a meaningful task </a:t>
            </a:r>
            <a:r>
              <a:rPr lang="en-IN">
                <a:solidFill>
                  <a:schemeClr val="dk1"/>
                </a:solidFill>
              </a:rPr>
              <a:t>is called program and </a:t>
            </a:r>
            <a:r>
              <a:rPr b="1" lang="en-I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 set of program </a:t>
            </a:r>
            <a:r>
              <a:rPr lang="en-IN">
                <a:solidFill>
                  <a:schemeClr val="dk1"/>
                </a:solidFill>
              </a:rPr>
              <a:t>is called software.</a:t>
            </a:r>
            <a:endParaRPr>
              <a:solidFill>
                <a:schemeClr val="dk1"/>
              </a:solidFill>
            </a:endParaRPr>
          </a:p>
          <a:p>
            <a:pPr indent="-265113" lvl="0" marL="265113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?"/>
            </a:pPr>
            <a:r>
              <a:rPr lang="en-IN">
                <a:solidFill>
                  <a:schemeClr val="dk1"/>
                </a:solidFill>
              </a:rPr>
              <a:t>It tell the hardware how to perform a task.</a:t>
            </a:r>
            <a:endParaRPr>
              <a:solidFill>
                <a:schemeClr val="dk1"/>
              </a:solidFill>
            </a:endParaRPr>
          </a:p>
          <a:p>
            <a:pPr indent="-265113" lvl="0" marL="265113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?"/>
            </a:pPr>
            <a:r>
              <a:rPr lang="en-IN">
                <a:solidFill>
                  <a:schemeClr val="dk1"/>
                </a:solidFill>
              </a:rPr>
              <a:t>Types of software</a:t>
            </a:r>
            <a:endParaRPr>
              <a:solidFill>
                <a:schemeClr val="dk1"/>
              </a:solidFill>
            </a:endParaRPr>
          </a:p>
          <a:p>
            <a:pPr indent="-352425" lvl="1" marL="809625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⮩"/>
            </a:pPr>
            <a:r>
              <a:rPr lang="en-IN">
                <a:solidFill>
                  <a:schemeClr val="dk1"/>
                </a:solidFill>
              </a:rPr>
              <a:t>System software </a:t>
            </a:r>
            <a:endParaRPr>
              <a:solidFill>
                <a:schemeClr val="dk1"/>
              </a:solidFill>
            </a:endParaRPr>
          </a:p>
          <a:p>
            <a:pPr indent="-228600" lvl="2" marL="1143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</a:pPr>
            <a:r>
              <a:rPr lang="en-IN">
                <a:solidFill>
                  <a:schemeClr val="dk1"/>
                </a:solidFill>
              </a:rPr>
              <a:t>It is designed to operate the computer hardware efficiently.</a:t>
            </a:r>
            <a:endParaRPr>
              <a:solidFill>
                <a:schemeClr val="dk1"/>
              </a:solidFill>
            </a:endParaRPr>
          </a:p>
          <a:p>
            <a:pPr indent="-228600" lvl="2" marL="1143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</a:pPr>
            <a:r>
              <a:rPr lang="en-IN">
                <a:solidFill>
                  <a:schemeClr val="dk1"/>
                </a:solidFill>
              </a:rPr>
              <a:t>Provides and maintains a platform for running application software.</a:t>
            </a:r>
            <a:endParaRPr>
              <a:solidFill>
                <a:schemeClr val="dk1"/>
              </a:solidFill>
            </a:endParaRPr>
          </a:p>
          <a:p>
            <a:pPr indent="-228600" lvl="2" marL="1143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</a:pPr>
            <a:r>
              <a:rPr lang="en-IN">
                <a:solidFill>
                  <a:schemeClr val="dk1"/>
                </a:solidFill>
              </a:rPr>
              <a:t>Examples: Windows, Linux, Unix etc.</a:t>
            </a:r>
            <a:endParaRPr>
              <a:solidFill>
                <a:schemeClr val="dk1"/>
              </a:solidFill>
            </a:endParaRPr>
          </a:p>
          <a:p>
            <a:pPr indent="-352425" lvl="1" marL="809625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⮩"/>
            </a:pPr>
            <a:r>
              <a:rPr lang="en-IN">
                <a:solidFill>
                  <a:schemeClr val="dk1"/>
                </a:solidFill>
              </a:rPr>
              <a:t>Application software</a:t>
            </a:r>
            <a:endParaRPr>
              <a:solidFill>
                <a:schemeClr val="dk1"/>
              </a:solidFill>
            </a:endParaRPr>
          </a:p>
          <a:p>
            <a:pPr indent="-228600" lvl="2" marL="1143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</a:pPr>
            <a:r>
              <a:rPr lang="en-IN">
                <a:solidFill>
                  <a:schemeClr val="dk1"/>
                </a:solidFill>
              </a:rPr>
              <a:t>It is designed to help the user to perform general task such as word processing, web browser etc.</a:t>
            </a:r>
            <a:endParaRPr>
              <a:solidFill>
                <a:schemeClr val="dk1"/>
              </a:solidFill>
            </a:endParaRPr>
          </a:p>
          <a:p>
            <a:pPr indent="-228600" lvl="2" marL="1143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</a:pPr>
            <a:r>
              <a:rPr lang="en-IN">
                <a:solidFill>
                  <a:schemeClr val="dk1"/>
                </a:solidFill>
              </a:rPr>
              <a:t>Examples: Microsoft Word, Excel, PowerPoint etc.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3"/>
          <p:cNvSpPr txBox="1"/>
          <p:nvPr>
            <p:ph type="title"/>
          </p:nvPr>
        </p:nvSpPr>
        <p:spPr>
          <a:xfrm>
            <a:off x="0" y="1"/>
            <a:ext cx="12192000" cy="9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08000" lIns="216000" spcFirstLastPara="1" rIns="216000" wrap="square" tIns="1080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</a:pPr>
            <a:r>
              <a:rPr lang="en-IN">
                <a:solidFill>
                  <a:schemeClr val="dk1"/>
                </a:solidFill>
              </a:rPr>
              <a:t>Categories of System Software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70" name="Google Shape;170;p13"/>
          <p:cNvSpPr txBox="1"/>
          <p:nvPr>
            <p:ph idx="1" type="body"/>
          </p:nvPr>
        </p:nvSpPr>
        <p:spPr>
          <a:xfrm>
            <a:off x="262360" y="1098788"/>
            <a:ext cx="11667300" cy="52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5113" lvl="0" marL="265113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?"/>
            </a:pPr>
            <a:r>
              <a:rPr lang="en-IN">
                <a:solidFill>
                  <a:schemeClr val="dk1"/>
                </a:solidFill>
              </a:rPr>
              <a:t>Operating system</a:t>
            </a:r>
            <a:endParaRPr>
              <a:solidFill>
                <a:schemeClr val="dk1"/>
              </a:solidFill>
            </a:endParaRPr>
          </a:p>
          <a:p>
            <a:pPr indent="-352425" lvl="1" marL="809625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⮩"/>
            </a:pPr>
            <a:r>
              <a:rPr lang="en-IN">
                <a:solidFill>
                  <a:schemeClr val="dk1"/>
                </a:solidFill>
              </a:rPr>
              <a:t>It controls hardware as well as interacts with users, and provides different services to user. </a:t>
            </a:r>
            <a:endParaRPr>
              <a:solidFill>
                <a:schemeClr val="dk1"/>
              </a:solidFill>
            </a:endParaRPr>
          </a:p>
          <a:p>
            <a:pPr indent="-352425" lvl="1" marL="809625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⮩"/>
            </a:pPr>
            <a:r>
              <a:rPr lang="en-IN">
                <a:solidFill>
                  <a:schemeClr val="dk1"/>
                </a:solidFill>
              </a:rPr>
              <a:t>It is a bridge between computer hardware and user. </a:t>
            </a:r>
            <a:endParaRPr>
              <a:solidFill>
                <a:schemeClr val="dk1"/>
              </a:solidFill>
            </a:endParaRPr>
          </a:p>
          <a:p>
            <a:pPr indent="-352425" lvl="1" marL="809625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⮩"/>
            </a:pPr>
            <a:r>
              <a:rPr lang="en-IN">
                <a:solidFill>
                  <a:schemeClr val="dk1"/>
                </a:solidFill>
              </a:rPr>
              <a:t>Examples: Windows XP, Linux, UNIX, etc…</a:t>
            </a:r>
            <a:endParaRPr>
              <a:solidFill>
                <a:schemeClr val="dk1"/>
              </a:solidFill>
            </a:endParaRPr>
          </a:p>
          <a:p>
            <a:pPr indent="-265113" lvl="0" marL="265113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?"/>
            </a:pPr>
            <a:r>
              <a:rPr lang="en-IN">
                <a:solidFill>
                  <a:schemeClr val="dk1"/>
                </a:solidFill>
              </a:rPr>
              <a:t>System support software</a:t>
            </a:r>
            <a:endParaRPr>
              <a:solidFill>
                <a:schemeClr val="dk1"/>
              </a:solidFill>
            </a:endParaRPr>
          </a:p>
          <a:p>
            <a:pPr indent="-352425" lvl="1" marL="809625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⮩"/>
            </a:pPr>
            <a:r>
              <a:rPr lang="en-IN">
                <a:solidFill>
                  <a:schemeClr val="dk1"/>
                </a:solidFill>
              </a:rPr>
              <a:t>It makes working of hardware more efficiently. </a:t>
            </a:r>
            <a:endParaRPr>
              <a:solidFill>
                <a:schemeClr val="dk1"/>
              </a:solidFill>
            </a:endParaRPr>
          </a:p>
          <a:p>
            <a:pPr indent="-352425" lvl="1" marL="809625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⮩"/>
            </a:pPr>
            <a:r>
              <a:rPr lang="en-IN">
                <a:solidFill>
                  <a:schemeClr val="dk1"/>
                </a:solidFill>
              </a:rPr>
              <a:t>For example drivers of the I/O devices or routine for socket programming, etc…</a:t>
            </a:r>
            <a:endParaRPr>
              <a:solidFill>
                <a:schemeClr val="dk1"/>
              </a:solidFill>
            </a:endParaRPr>
          </a:p>
          <a:p>
            <a:pPr indent="-265113" lvl="0" marL="265113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?"/>
            </a:pPr>
            <a:r>
              <a:rPr lang="en-IN">
                <a:solidFill>
                  <a:schemeClr val="dk1"/>
                </a:solidFill>
              </a:rPr>
              <a:t>System development software</a:t>
            </a:r>
            <a:endParaRPr>
              <a:solidFill>
                <a:schemeClr val="dk1"/>
              </a:solidFill>
            </a:endParaRPr>
          </a:p>
          <a:p>
            <a:pPr indent="-352425" lvl="1" marL="809625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⮩"/>
            </a:pPr>
            <a:r>
              <a:rPr lang="en-IN">
                <a:solidFill>
                  <a:schemeClr val="dk1"/>
                </a:solidFill>
              </a:rPr>
              <a:t>It provides programming development environment to programmers.</a:t>
            </a:r>
            <a:endParaRPr>
              <a:solidFill>
                <a:schemeClr val="dk1"/>
              </a:solidFill>
            </a:endParaRPr>
          </a:p>
          <a:p>
            <a:pPr indent="-352425" lvl="1" marL="809625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⮩"/>
            </a:pPr>
            <a:r>
              <a:rPr lang="en-IN">
                <a:solidFill>
                  <a:schemeClr val="dk1"/>
                </a:solidFill>
              </a:rPr>
              <a:t>Example: Editor, pre-processor, compiler, interpreter, loader, etc…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4"/>
          <p:cNvSpPr txBox="1"/>
          <p:nvPr>
            <p:ph type="title"/>
          </p:nvPr>
        </p:nvSpPr>
        <p:spPr>
          <a:xfrm>
            <a:off x="0" y="1"/>
            <a:ext cx="12192000" cy="9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08000" lIns="216000" spcFirstLastPara="1" rIns="216000" wrap="square" tIns="1080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</a:pPr>
            <a:r>
              <a:rPr lang="en-IN">
                <a:solidFill>
                  <a:schemeClr val="dk1"/>
                </a:solidFill>
              </a:rPr>
              <a:t>Categories of Application Software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76" name="Google Shape;176;p14"/>
          <p:cNvSpPr txBox="1"/>
          <p:nvPr>
            <p:ph idx="1" type="body"/>
          </p:nvPr>
        </p:nvSpPr>
        <p:spPr>
          <a:xfrm>
            <a:off x="262360" y="1098788"/>
            <a:ext cx="11667300" cy="52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5113" lvl="0" marL="265113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?"/>
            </a:pPr>
            <a:r>
              <a:rPr lang="en-IN">
                <a:solidFill>
                  <a:schemeClr val="dk1"/>
                </a:solidFill>
              </a:rPr>
              <a:t>General purpose software</a:t>
            </a:r>
            <a:endParaRPr>
              <a:solidFill>
                <a:schemeClr val="dk1"/>
              </a:solidFill>
            </a:endParaRPr>
          </a:p>
          <a:p>
            <a:pPr indent="-352425" lvl="1" marL="809625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⮩"/>
            </a:pPr>
            <a:r>
              <a:rPr lang="en-IN">
                <a:solidFill>
                  <a:schemeClr val="dk1"/>
                </a:solidFill>
              </a:rPr>
              <a:t>It is used widely by many people for some common task, like word processing, web browser, excel, etc… </a:t>
            </a:r>
            <a:endParaRPr>
              <a:solidFill>
                <a:schemeClr val="dk1"/>
              </a:solidFill>
            </a:endParaRPr>
          </a:p>
          <a:p>
            <a:pPr indent="-352425" lvl="1" marL="809625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⮩"/>
            </a:pPr>
            <a:r>
              <a:rPr lang="en-IN">
                <a:solidFill>
                  <a:schemeClr val="dk1"/>
                </a:solidFill>
              </a:rPr>
              <a:t>It is designed on vast concept so many people can use it.</a:t>
            </a:r>
            <a:endParaRPr>
              <a:solidFill>
                <a:schemeClr val="dk1"/>
              </a:solidFill>
            </a:endParaRPr>
          </a:p>
          <a:p>
            <a:pPr indent="-265113" lvl="0" marL="265113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?"/>
            </a:pPr>
            <a:r>
              <a:rPr lang="en-IN">
                <a:solidFill>
                  <a:schemeClr val="dk1"/>
                </a:solidFill>
              </a:rPr>
              <a:t>Special purpose software</a:t>
            </a:r>
            <a:endParaRPr>
              <a:solidFill>
                <a:schemeClr val="dk1"/>
              </a:solidFill>
            </a:endParaRPr>
          </a:p>
          <a:p>
            <a:pPr indent="-352425" lvl="1" marL="809625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⮩"/>
            </a:pPr>
            <a:r>
              <a:rPr lang="en-IN">
                <a:solidFill>
                  <a:schemeClr val="dk1"/>
                </a:solidFill>
              </a:rPr>
              <a:t>It is used by limited people for some specific task like accounting software, tax calculation software, ticket booking software, banking software etc… </a:t>
            </a:r>
            <a:endParaRPr>
              <a:solidFill>
                <a:schemeClr val="dk1"/>
              </a:solidFill>
            </a:endParaRPr>
          </a:p>
          <a:p>
            <a:pPr indent="-352425" lvl="1" marL="809625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⮩"/>
            </a:pPr>
            <a:r>
              <a:rPr lang="en-IN">
                <a:solidFill>
                  <a:schemeClr val="dk1"/>
                </a:solidFill>
              </a:rPr>
              <a:t>It is designed as per user’s special requirement.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5"/>
          <p:cNvSpPr txBox="1"/>
          <p:nvPr>
            <p:ph type="title"/>
          </p:nvPr>
        </p:nvSpPr>
        <p:spPr>
          <a:xfrm>
            <a:off x="0" y="1"/>
            <a:ext cx="12192000" cy="9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08000" lIns="216000" spcFirstLastPara="1" rIns="216000" wrap="square" tIns="1080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</a:pPr>
            <a:r>
              <a:rPr lang="en-IN">
                <a:solidFill>
                  <a:schemeClr val="dk1"/>
                </a:solidFill>
              </a:rPr>
              <a:t>Compiler, Interpreter and Assembler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82" name="Google Shape;182;p15"/>
          <p:cNvSpPr txBox="1"/>
          <p:nvPr>
            <p:ph idx="1" type="body"/>
          </p:nvPr>
        </p:nvSpPr>
        <p:spPr>
          <a:xfrm>
            <a:off x="262360" y="1098788"/>
            <a:ext cx="11667300" cy="52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5113" lvl="0" marL="265113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?"/>
            </a:pPr>
            <a:r>
              <a:rPr lang="en-IN">
                <a:solidFill>
                  <a:schemeClr val="dk1"/>
                </a:solidFill>
              </a:rPr>
              <a:t>Compiler translates program of higher level language to machine language. It converts whole program at a time.</a:t>
            </a:r>
            <a:endParaRPr>
              <a:solidFill>
                <a:schemeClr val="dk1"/>
              </a:solidFill>
            </a:endParaRPr>
          </a:p>
          <a:p>
            <a:pPr indent="-265113" lvl="0" marL="265113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?"/>
            </a:pPr>
            <a:r>
              <a:rPr lang="en-IN">
                <a:solidFill>
                  <a:schemeClr val="dk1"/>
                </a:solidFill>
              </a:rPr>
              <a:t>Interpreter translates program of higher level language to machine language. It converts program line by line.</a:t>
            </a:r>
            <a:endParaRPr>
              <a:solidFill>
                <a:schemeClr val="dk1"/>
              </a:solidFill>
            </a:endParaRPr>
          </a:p>
          <a:p>
            <a:pPr indent="-265113" lvl="0" marL="265113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?"/>
            </a:pPr>
            <a:r>
              <a:rPr lang="en-IN">
                <a:solidFill>
                  <a:schemeClr val="dk1"/>
                </a:solidFill>
              </a:rPr>
              <a:t>Assembler translates program of assembly language to machine language.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6"/>
          <p:cNvSpPr txBox="1"/>
          <p:nvPr>
            <p:ph type="title"/>
          </p:nvPr>
        </p:nvSpPr>
        <p:spPr>
          <a:xfrm>
            <a:off x="0" y="1"/>
            <a:ext cx="12192000" cy="9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08000" lIns="216000" spcFirstLastPara="1" rIns="216000" wrap="square" tIns="1080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</a:pPr>
            <a:r>
              <a:rPr lang="en-IN">
                <a:solidFill>
                  <a:schemeClr val="dk1"/>
                </a:solidFill>
              </a:rPr>
              <a:t>Types of Computer Languages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88" name="Google Shape;188;p16"/>
          <p:cNvSpPr txBox="1"/>
          <p:nvPr>
            <p:ph idx="1" type="body"/>
          </p:nvPr>
        </p:nvSpPr>
        <p:spPr>
          <a:xfrm>
            <a:off x="262360" y="1098788"/>
            <a:ext cx="11667300" cy="52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5113" lvl="0" marL="265113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?"/>
            </a:pPr>
            <a:r>
              <a:rPr lang="en-IN">
                <a:solidFill>
                  <a:schemeClr val="dk1"/>
                </a:solidFill>
              </a:rPr>
              <a:t>Machine level language OR Low level language</a:t>
            </a:r>
            <a:endParaRPr>
              <a:solidFill>
                <a:schemeClr val="dk1"/>
              </a:solidFill>
            </a:endParaRPr>
          </a:p>
          <a:p>
            <a:pPr indent="-352425" lvl="1" marL="809625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⮩"/>
            </a:pPr>
            <a:r>
              <a:rPr lang="en-IN">
                <a:solidFill>
                  <a:schemeClr val="dk1"/>
                </a:solidFill>
              </a:rPr>
              <a:t>It is language of 0’s and 1’s.</a:t>
            </a:r>
            <a:endParaRPr>
              <a:solidFill>
                <a:schemeClr val="dk1"/>
              </a:solidFill>
            </a:endParaRPr>
          </a:p>
          <a:p>
            <a:pPr indent="-352425" lvl="1" marL="809625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⮩"/>
            </a:pPr>
            <a:r>
              <a:rPr lang="en-IN">
                <a:solidFill>
                  <a:schemeClr val="dk1"/>
                </a:solidFill>
              </a:rPr>
              <a:t>Computer directly understand this language.</a:t>
            </a:r>
            <a:endParaRPr>
              <a:solidFill>
                <a:schemeClr val="dk1"/>
              </a:solidFill>
            </a:endParaRPr>
          </a:p>
          <a:p>
            <a:pPr indent="-265113" lvl="0" marL="265113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?"/>
            </a:pPr>
            <a:r>
              <a:rPr lang="en-IN">
                <a:solidFill>
                  <a:schemeClr val="dk1"/>
                </a:solidFill>
              </a:rPr>
              <a:t>Assembly language</a:t>
            </a:r>
            <a:endParaRPr>
              <a:solidFill>
                <a:schemeClr val="dk1"/>
              </a:solidFill>
            </a:endParaRPr>
          </a:p>
          <a:p>
            <a:pPr indent="-352425" lvl="1" marL="809625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⮩"/>
            </a:pPr>
            <a:r>
              <a:rPr lang="en-IN">
                <a:solidFill>
                  <a:schemeClr val="dk1"/>
                </a:solidFill>
              </a:rPr>
              <a:t>It uses short descriptive words (MNEMONIC) to represent each of the machine language instructions.</a:t>
            </a:r>
            <a:endParaRPr>
              <a:solidFill>
                <a:schemeClr val="dk1"/>
              </a:solidFill>
            </a:endParaRPr>
          </a:p>
          <a:p>
            <a:pPr indent="-352425" lvl="1" marL="809625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⮩"/>
            </a:pPr>
            <a:r>
              <a:rPr lang="en-IN">
                <a:solidFill>
                  <a:schemeClr val="dk1"/>
                </a:solidFill>
              </a:rPr>
              <a:t>It requires a translator knows as assembler to convert assembly language into machine language so that it can be understood by the computer.</a:t>
            </a:r>
            <a:endParaRPr>
              <a:solidFill>
                <a:schemeClr val="dk1"/>
              </a:solidFill>
            </a:endParaRPr>
          </a:p>
          <a:p>
            <a:pPr indent="-352425" lvl="1" marL="809625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⮩"/>
            </a:pPr>
            <a:r>
              <a:rPr lang="en-IN">
                <a:solidFill>
                  <a:schemeClr val="dk1"/>
                </a:solidFill>
              </a:rPr>
              <a:t>Examples: 8085 Instruction set</a:t>
            </a:r>
            <a:endParaRPr>
              <a:solidFill>
                <a:schemeClr val="dk1"/>
              </a:solidFill>
            </a:endParaRPr>
          </a:p>
          <a:p>
            <a:pPr indent="-265113" lvl="0" marL="265113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?"/>
            </a:pPr>
            <a:r>
              <a:rPr lang="en-IN">
                <a:solidFill>
                  <a:schemeClr val="dk1"/>
                </a:solidFill>
              </a:rPr>
              <a:t>Higher level language</a:t>
            </a:r>
            <a:endParaRPr>
              <a:solidFill>
                <a:schemeClr val="dk1"/>
              </a:solidFill>
            </a:endParaRPr>
          </a:p>
          <a:p>
            <a:pPr indent="-352425" lvl="1" marL="809625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⮩"/>
            </a:pPr>
            <a:r>
              <a:rPr lang="en-IN">
                <a:solidFill>
                  <a:schemeClr val="dk1"/>
                </a:solidFill>
              </a:rPr>
              <a:t>It is a machine independent language.</a:t>
            </a:r>
            <a:endParaRPr>
              <a:solidFill>
                <a:schemeClr val="dk1"/>
              </a:solidFill>
            </a:endParaRPr>
          </a:p>
          <a:p>
            <a:pPr indent="-352425" lvl="1" marL="809625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⮩"/>
            </a:pPr>
            <a:r>
              <a:rPr lang="en-IN">
                <a:solidFill>
                  <a:schemeClr val="dk1"/>
                </a:solidFill>
              </a:rPr>
              <a:t>We can write programs in English like manner and therefore easier to learn and use.</a:t>
            </a:r>
            <a:endParaRPr>
              <a:solidFill>
                <a:schemeClr val="dk1"/>
              </a:solidFill>
            </a:endParaRPr>
          </a:p>
          <a:p>
            <a:pPr indent="-352425" lvl="1" marL="809625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⮩"/>
            </a:pPr>
            <a:r>
              <a:rPr lang="en-IN">
                <a:solidFill>
                  <a:schemeClr val="dk1"/>
                </a:solidFill>
              </a:rPr>
              <a:t>Examples: C, C++, JAVA etc…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5"/>
          <p:cNvSpPr txBox="1"/>
          <p:nvPr>
            <p:ph type="title"/>
          </p:nvPr>
        </p:nvSpPr>
        <p:spPr>
          <a:xfrm>
            <a:off x="831850" y="1877165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Quattrocento Sans"/>
              <a:buNone/>
            </a:pPr>
            <a:r>
              <a:rPr lang="en-IN"/>
              <a:t>Thank you</a:t>
            </a:r>
            <a:endParaRPr/>
          </a:p>
        </p:txBody>
      </p:sp>
      <p:cxnSp>
        <p:nvCxnSpPr>
          <p:cNvPr id="194" name="Google Shape;194;p25"/>
          <p:cNvCxnSpPr>
            <a:endCxn id="195" idx="0"/>
          </p:cNvCxnSpPr>
          <p:nvPr/>
        </p:nvCxnSpPr>
        <p:spPr>
          <a:xfrm>
            <a:off x="1179871" y="106"/>
            <a:ext cx="0" cy="682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96" name="Google Shape;196;p25"/>
          <p:cNvCxnSpPr/>
          <p:nvPr/>
        </p:nvCxnSpPr>
        <p:spPr>
          <a:xfrm>
            <a:off x="1179871" y="5063613"/>
            <a:ext cx="0" cy="1794387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95" name="Google Shape;195;p25"/>
          <p:cNvSpPr/>
          <p:nvPr/>
        </p:nvSpPr>
        <p:spPr>
          <a:xfrm>
            <a:off x="942590" y="682906"/>
            <a:ext cx="474562" cy="474562"/>
          </a:xfrm>
          <a:prstGeom prst="ellipse">
            <a:avLst/>
          </a:prstGeom>
          <a:solidFill>
            <a:schemeClr val="accent3"/>
          </a:solidFill>
          <a:ln cap="flat" cmpd="sng" w="1270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attrocento Sans"/>
              <a:buNone/>
            </a:pPr>
            <a:r>
              <a:rPr b="0" i="0" lang="en-IN" sz="2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✓</a:t>
            </a:r>
            <a:endParaRPr b="0" i="0" sz="2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197" name="Google Shape;197;p25"/>
          <p:cNvCxnSpPr/>
          <p:nvPr/>
        </p:nvCxnSpPr>
        <p:spPr>
          <a:xfrm>
            <a:off x="1179871" y="1157468"/>
            <a:ext cx="0" cy="2465408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"/>
          <p:cNvSpPr txBox="1"/>
          <p:nvPr>
            <p:ph type="title"/>
          </p:nvPr>
        </p:nvSpPr>
        <p:spPr>
          <a:xfrm>
            <a:off x="0" y="1"/>
            <a:ext cx="12192000" cy="9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08000" lIns="216000" spcFirstLastPara="1" rIns="216000" wrap="square" tIns="1080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</a:pPr>
            <a:r>
              <a:rPr lang="en-IN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Advantages of Computer</a:t>
            </a:r>
            <a:endParaRPr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8" name="Google Shape;98;p3"/>
          <p:cNvSpPr txBox="1"/>
          <p:nvPr>
            <p:ph idx="1" type="body"/>
          </p:nvPr>
        </p:nvSpPr>
        <p:spPr>
          <a:xfrm>
            <a:off x="262360" y="1098788"/>
            <a:ext cx="11667300" cy="52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5113" lvl="0" marL="265113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?"/>
            </a:pPr>
            <a:r>
              <a:rPr lang="en-IN">
                <a:solidFill>
                  <a:schemeClr val="dk1"/>
                </a:solidFill>
              </a:rPr>
              <a:t>Speed</a:t>
            </a:r>
            <a:endParaRPr>
              <a:solidFill>
                <a:schemeClr val="dk1"/>
              </a:solidFill>
            </a:endParaRPr>
          </a:p>
          <a:p>
            <a:pPr indent="-352425" lvl="1" marL="809625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⮩"/>
            </a:pPr>
            <a:r>
              <a:rPr lang="en-IN">
                <a:solidFill>
                  <a:schemeClr val="dk1"/>
                </a:solidFill>
              </a:rPr>
              <a:t>It can calculate millions of expression within a fraction of second.</a:t>
            </a:r>
            <a:endParaRPr>
              <a:solidFill>
                <a:schemeClr val="dk1"/>
              </a:solidFill>
            </a:endParaRPr>
          </a:p>
          <a:p>
            <a:pPr indent="-265113" lvl="0" marL="265113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?"/>
            </a:pPr>
            <a:r>
              <a:rPr lang="en-IN">
                <a:solidFill>
                  <a:schemeClr val="dk1"/>
                </a:solidFill>
              </a:rPr>
              <a:t>Storage</a:t>
            </a:r>
            <a:endParaRPr>
              <a:solidFill>
                <a:schemeClr val="dk1"/>
              </a:solidFill>
            </a:endParaRPr>
          </a:p>
          <a:p>
            <a:pPr indent="-352425" lvl="1" marL="809625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⮩"/>
            </a:pPr>
            <a:r>
              <a:rPr lang="en-IN">
                <a:solidFill>
                  <a:schemeClr val="dk1"/>
                </a:solidFill>
              </a:rPr>
              <a:t>It can store large amount of data using various storage devices.</a:t>
            </a:r>
            <a:endParaRPr>
              <a:solidFill>
                <a:schemeClr val="dk1"/>
              </a:solidFill>
            </a:endParaRPr>
          </a:p>
          <a:p>
            <a:pPr indent="-265113" lvl="0" marL="265113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?"/>
            </a:pPr>
            <a:r>
              <a:rPr lang="en-IN">
                <a:solidFill>
                  <a:schemeClr val="dk1"/>
                </a:solidFill>
              </a:rPr>
              <a:t>Accuracy</a:t>
            </a:r>
            <a:endParaRPr>
              <a:solidFill>
                <a:schemeClr val="dk1"/>
              </a:solidFill>
            </a:endParaRPr>
          </a:p>
          <a:p>
            <a:pPr indent="-352425" lvl="1" marL="809625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⮩"/>
            </a:pPr>
            <a:r>
              <a:rPr lang="en-IN">
                <a:solidFill>
                  <a:schemeClr val="dk1"/>
                </a:solidFill>
              </a:rPr>
              <a:t>It can perform the computations at very high speed without any mistake.</a:t>
            </a:r>
            <a:endParaRPr>
              <a:solidFill>
                <a:schemeClr val="dk1"/>
              </a:solidFill>
            </a:endParaRPr>
          </a:p>
          <a:p>
            <a:pPr indent="-265113" lvl="0" marL="265113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?"/>
            </a:pPr>
            <a:r>
              <a:rPr lang="en-IN">
                <a:solidFill>
                  <a:schemeClr val="dk1"/>
                </a:solidFill>
              </a:rPr>
              <a:t>Reliability</a:t>
            </a:r>
            <a:endParaRPr>
              <a:solidFill>
                <a:schemeClr val="dk1"/>
              </a:solidFill>
            </a:endParaRPr>
          </a:p>
          <a:p>
            <a:pPr indent="-352425" lvl="1" marL="809625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⮩"/>
            </a:pPr>
            <a:r>
              <a:rPr lang="en-IN">
                <a:solidFill>
                  <a:schemeClr val="dk1"/>
                </a:solidFill>
              </a:rPr>
              <a:t>The information stored in computer is available after years in same form. It works 24 hours without any problem as it does not feel tiredness.</a:t>
            </a:r>
            <a:endParaRPr>
              <a:solidFill>
                <a:schemeClr val="dk1"/>
              </a:solidFill>
            </a:endParaRPr>
          </a:p>
          <a:p>
            <a:pPr indent="-265113" lvl="0" marL="265113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?"/>
            </a:pPr>
            <a:r>
              <a:rPr lang="en-IN">
                <a:solidFill>
                  <a:schemeClr val="dk1"/>
                </a:solidFill>
              </a:rPr>
              <a:t>Automation</a:t>
            </a:r>
            <a:endParaRPr>
              <a:solidFill>
                <a:schemeClr val="dk1"/>
              </a:solidFill>
            </a:endParaRPr>
          </a:p>
          <a:p>
            <a:pPr indent="-352425" lvl="1" marL="809625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⮩"/>
            </a:pPr>
            <a:r>
              <a:rPr lang="en-IN">
                <a:solidFill>
                  <a:schemeClr val="dk1"/>
                </a:solidFill>
              </a:rPr>
              <a:t>Once the task is created in computer, it can be repeatedly performed again by a single click whenever we want.</a:t>
            </a:r>
            <a:endParaRPr>
              <a:solidFill>
                <a:schemeClr val="dk1"/>
              </a:solidFill>
            </a:endParaRPr>
          </a:p>
          <a:p>
            <a:pPr indent="-265113" lvl="0" marL="265113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?"/>
            </a:pPr>
            <a:r>
              <a:rPr lang="en-IN">
                <a:solidFill>
                  <a:schemeClr val="dk1"/>
                </a:solidFill>
              </a:rPr>
              <a:t>Multitasking</a:t>
            </a:r>
            <a:endParaRPr>
              <a:solidFill>
                <a:schemeClr val="dk1"/>
              </a:solidFill>
            </a:endParaRPr>
          </a:p>
          <a:p>
            <a:pPr indent="-352425" lvl="1" marL="809625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⮩"/>
            </a:pPr>
            <a:r>
              <a:rPr lang="en-IN">
                <a:solidFill>
                  <a:schemeClr val="dk1"/>
                </a:solidFill>
              </a:rPr>
              <a:t>It can perform more than one tasks/operations simultaneously.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"/>
          <p:cNvSpPr txBox="1"/>
          <p:nvPr>
            <p:ph type="title"/>
          </p:nvPr>
        </p:nvSpPr>
        <p:spPr>
          <a:xfrm>
            <a:off x="0" y="1"/>
            <a:ext cx="12192000" cy="9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08000" lIns="216000" spcFirstLastPara="1" rIns="216000" wrap="square" tIns="1080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</a:pPr>
            <a:r>
              <a:rPr lang="en-IN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Disadvantages of Computer</a:t>
            </a:r>
            <a:endParaRPr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04" name="Google Shape;104;p4"/>
          <p:cNvSpPr txBox="1"/>
          <p:nvPr>
            <p:ph idx="1" type="body"/>
          </p:nvPr>
        </p:nvSpPr>
        <p:spPr>
          <a:xfrm>
            <a:off x="262360" y="1098788"/>
            <a:ext cx="11667300" cy="52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5113" lvl="0" marL="265113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?"/>
            </a:pPr>
            <a:r>
              <a:rPr lang="en-IN">
                <a:solidFill>
                  <a:schemeClr val="dk1"/>
                </a:solidFill>
              </a:rPr>
              <a:t>Lake of intelligence</a:t>
            </a:r>
            <a:endParaRPr>
              <a:solidFill>
                <a:schemeClr val="dk1"/>
              </a:solidFill>
            </a:endParaRPr>
          </a:p>
          <a:p>
            <a:pPr indent="-352425" lvl="1" marL="809625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⮩"/>
            </a:pPr>
            <a:r>
              <a:rPr lang="en-IN">
                <a:solidFill>
                  <a:schemeClr val="dk1"/>
                </a:solidFill>
              </a:rPr>
              <a:t>It can not think while doing work. </a:t>
            </a:r>
            <a:endParaRPr>
              <a:solidFill>
                <a:schemeClr val="dk1"/>
              </a:solidFill>
            </a:endParaRPr>
          </a:p>
          <a:p>
            <a:pPr indent="-352425" lvl="1" marL="809625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⮩"/>
            </a:pPr>
            <a:r>
              <a:rPr lang="en-IN">
                <a:solidFill>
                  <a:schemeClr val="dk1"/>
                </a:solidFill>
              </a:rPr>
              <a:t>It does not have natural intelligence.</a:t>
            </a:r>
            <a:endParaRPr>
              <a:solidFill>
                <a:schemeClr val="dk1"/>
              </a:solidFill>
            </a:endParaRPr>
          </a:p>
          <a:p>
            <a:pPr indent="-352425" lvl="1" marL="809625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⮩"/>
            </a:pPr>
            <a:r>
              <a:rPr lang="en-IN">
                <a:solidFill>
                  <a:schemeClr val="dk1"/>
                </a:solidFill>
              </a:rPr>
              <a:t>It can not think about properness, correctness or effect of work it is doing.</a:t>
            </a:r>
            <a:endParaRPr>
              <a:solidFill>
                <a:schemeClr val="dk1"/>
              </a:solidFill>
            </a:endParaRPr>
          </a:p>
          <a:p>
            <a:pPr indent="-265113" lvl="0" marL="265113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?"/>
            </a:pPr>
            <a:r>
              <a:rPr lang="en-IN">
                <a:solidFill>
                  <a:schemeClr val="dk1"/>
                </a:solidFill>
              </a:rPr>
              <a:t>Unable to correct mistake</a:t>
            </a:r>
            <a:endParaRPr>
              <a:solidFill>
                <a:schemeClr val="dk1"/>
              </a:solidFill>
            </a:endParaRPr>
          </a:p>
          <a:p>
            <a:pPr indent="-352425" lvl="1" marL="809625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⮩"/>
            </a:pPr>
            <a:r>
              <a:rPr lang="en-IN">
                <a:solidFill>
                  <a:schemeClr val="dk1"/>
                </a:solidFill>
              </a:rPr>
              <a:t>It can not correct mistake by itself.</a:t>
            </a:r>
            <a:endParaRPr>
              <a:solidFill>
                <a:schemeClr val="dk1"/>
              </a:solidFill>
            </a:endParaRPr>
          </a:p>
          <a:p>
            <a:pPr indent="-352425" lvl="1" marL="809625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⮩"/>
            </a:pPr>
            <a:r>
              <a:rPr lang="en-IN">
                <a:solidFill>
                  <a:schemeClr val="dk1"/>
                </a:solidFill>
              </a:rPr>
              <a:t>So if we provide wrong or incorrect data then it produces wrong result or perform wrong calculations.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"/>
          <p:cNvSpPr txBox="1"/>
          <p:nvPr>
            <p:ph type="title"/>
          </p:nvPr>
        </p:nvSpPr>
        <p:spPr>
          <a:xfrm>
            <a:off x="0" y="1"/>
            <a:ext cx="12192000" cy="9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08000" lIns="216000" spcFirstLastPara="1" rIns="216000" wrap="square" tIns="1080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</a:pPr>
            <a:r>
              <a:rPr lang="en-IN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Block Diagram of Computer</a:t>
            </a:r>
            <a:endParaRPr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10" name="Google Shape;110;p5"/>
          <p:cNvSpPr txBox="1"/>
          <p:nvPr>
            <p:ph idx="1" type="body"/>
          </p:nvPr>
        </p:nvSpPr>
        <p:spPr>
          <a:xfrm>
            <a:off x="262360" y="1098788"/>
            <a:ext cx="11667300" cy="52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5113" lvl="0" marL="265113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?"/>
            </a:pPr>
            <a:r>
              <a:rPr lang="en-IN">
                <a:solidFill>
                  <a:schemeClr val="dk1"/>
                </a:solidFill>
              </a:rPr>
              <a:t>It is a pictorial representation of a computer which shows how it works inside. </a:t>
            </a:r>
            <a:endParaRPr>
              <a:solidFill>
                <a:schemeClr val="dk1"/>
              </a:solidFill>
            </a:endParaRPr>
          </a:p>
          <a:p>
            <a:pPr indent="-265113" lvl="0" marL="265113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?"/>
            </a:pPr>
            <a:r>
              <a:rPr lang="en-IN">
                <a:solidFill>
                  <a:schemeClr val="dk1"/>
                </a:solidFill>
              </a:rPr>
              <a:t>It shows how computer works from feeding/inputting the data to getting the result.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"/>
          <p:cNvSpPr txBox="1"/>
          <p:nvPr>
            <p:ph type="title"/>
          </p:nvPr>
        </p:nvSpPr>
        <p:spPr>
          <a:xfrm>
            <a:off x="0" y="1"/>
            <a:ext cx="12192000" cy="9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08000" lIns="216000" spcFirstLastPara="1" rIns="216000" wrap="square" tIns="1080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</a:pPr>
            <a:r>
              <a:rPr lang="en-IN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Block</a:t>
            </a:r>
            <a:r>
              <a:rPr b="1" lang="en-IN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en-IN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Diagram</a:t>
            </a:r>
            <a:r>
              <a:rPr b="1" lang="en-IN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en-IN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of Computer</a:t>
            </a:r>
            <a:endParaRPr b="1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116" name="Google Shape;116;p6"/>
          <p:cNvCxnSpPr/>
          <p:nvPr/>
        </p:nvCxnSpPr>
        <p:spPr>
          <a:xfrm rot="10800000">
            <a:off x="3967624" y="2411445"/>
            <a:ext cx="0" cy="648000"/>
          </a:xfrm>
          <a:prstGeom prst="straightConnector1">
            <a:avLst/>
          </a:prstGeom>
          <a:noFill/>
          <a:ln cap="flat" cmpd="sng" w="25400">
            <a:solidFill>
              <a:srgbClr val="8F8F8F"/>
            </a:solidFill>
            <a:prstDash val="solid"/>
            <a:miter lim="800000"/>
            <a:headEnd len="sm" w="sm" type="none"/>
            <a:tailEnd len="lg" w="lg" type="triangle"/>
          </a:ln>
        </p:spPr>
      </p:cxnSp>
      <p:sp>
        <p:nvSpPr>
          <p:cNvPr id="117" name="Google Shape;117;p6"/>
          <p:cNvSpPr/>
          <p:nvPr/>
        </p:nvSpPr>
        <p:spPr>
          <a:xfrm>
            <a:off x="970612" y="2195445"/>
            <a:ext cx="2662517" cy="1080000"/>
          </a:xfrm>
          <a:prstGeom prst="flowChartProcess">
            <a:avLst/>
          </a:prstGeom>
          <a:noFill/>
          <a:ln cap="flat" cmpd="sng" w="25400">
            <a:solidFill>
              <a:srgbClr val="8F8F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ttrocento Sans"/>
              <a:buNone/>
            </a:pPr>
            <a:r>
              <a:rPr b="0" i="0" lang="en-IN" sz="22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INPUT SECTION</a:t>
            </a:r>
            <a:endParaRPr b="0" i="0" sz="22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(Mouse, Keyboard etc…)</a:t>
            </a:r>
            <a:endParaRPr b="0" i="0" sz="24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18" name="Google Shape;118;p6"/>
          <p:cNvSpPr/>
          <p:nvPr/>
        </p:nvSpPr>
        <p:spPr>
          <a:xfrm>
            <a:off x="8533776" y="2195445"/>
            <a:ext cx="2662517" cy="1080000"/>
          </a:xfrm>
          <a:prstGeom prst="flowChartProcess">
            <a:avLst/>
          </a:prstGeom>
          <a:noFill/>
          <a:ln cap="flat" cmpd="sng" w="25400">
            <a:solidFill>
              <a:srgbClr val="8F8F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ttrocento Sans"/>
              <a:buNone/>
            </a:pPr>
            <a:r>
              <a:rPr b="0" i="0" lang="en-IN" sz="22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OUTPUT SECTION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(Monitor, Printer etc…)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6"/>
          <p:cNvSpPr/>
          <p:nvPr/>
        </p:nvSpPr>
        <p:spPr>
          <a:xfrm>
            <a:off x="4271043" y="1061445"/>
            <a:ext cx="3600000" cy="3528000"/>
          </a:xfrm>
          <a:prstGeom prst="flowChartProcess">
            <a:avLst/>
          </a:prstGeom>
          <a:noFill/>
          <a:ln cap="flat" cmpd="sng" w="25400">
            <a:solidFill>
              <a:srgbClr val="8F8F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20" name="Google Shape;120;p6"/>
          <p:cNvSpPr/>
          <p:nvPr/>
        </p:nvSpPr>
        <p:spPr>
          <a:xfrm>
            <a:off x="4433043" y="5123761"/>
            <a:ext cx="3276000" cy="1080000"/>
          </a:xfrm>
          <a:prstGeom prst="flowChartProcess">
            <a:avLst/>
          </a:prstGeom>
          <a:noFill/>
          <a:ln cap="flat" cmpd="sng" w="25400">
            <a:solidFill>
              <a:srgbClr val="8F8F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ttrocento Sans"/>
              <a:buNone/>
            </a:pPr>
            <a:r>
              <a:rPr b="0" i="0" lang="en-IN" sz="22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SECONDARY MEMORY</a:t>
            </a:r>
            <a:endParaRPr b="0" i="0" sz="22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(Hard disk, Pen drive etc…)</a:t>
            </a:r>
            <a:endParaRPr b="0" i="0" sz="24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21" name="Google Shape;121;p6"/>
          <p:cNvSpPr/>
          <p:nvPr/>
        </p:nvSpPr>
        <p:spPr>
          <a:xfrm>
            <a:off x="4667043" y="1652535"/>
            <a:ext cx="2808000" cy="360000"/>
          </a:xfrm>
          <a:prstGeom prst="flowChartProcess">
            <a:avLst/>
          </a:prstGeom>
          <a:noFill/>
          <a:ln cap="flat" cmpd="sng" w="25400">
            <a:solidFill>
              <a:srgbClr val="8F8F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ttrocento Sans"/>
              <a:buNone/>
            </a:pPr>
            <a:r>
              <a:rPr b="0" i="0" lang="en-IN" sz="22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CONTROL UNIT</a:t>
            </a:r>
            <a:endParaRPr b="0" i="0" sz="22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22" name="Google Shape;122;p6"/>
          <p:cNvSpPr/>
          <p:nvPr/>
        </p:nvSpPr>
        <p:spPr>
          <a:xfrm>
            <a:off x="4667043" y="2403507"/>
            <a:ext cx="2808000" cy="720000"/>
          </a:xfrm>
          <a:prstGeom prst="flowChartProcess">
            <a:avLst/>
          </a:prstGeom>
          <a:noFill/>
          <a:ln cap="flat" cmpd="sng" w="25400">
            <a:solidFill>
              <a:srgbClr val="8F8F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ttrocento Sans"/>
              <a:buNone/>
            </a:pPr>
            <a:r>
              <a:rPr b="0" i="0" lang="en-IN" sz="22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ARITHMATIC AND LOGICAL UNIT</a:t>
            </a:r>
            <a:endParaRPr b="0" i="0" sz="22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23" name="Google Shape;123;p6"/>
          <p:cNvSpPr/>
          <p:nvPr/>
        </p:nvSpPr>
        <p:spPr>
          <a:xfrm>
            <a:off x="4667043" y="3514479"/>
            <a:ext cx="2808000" cy="720000"/>
          </a:xfrm>
          <a:prstGeom prst="flowChartProcess">
            <a:avLst/>
          </a:prstGeom>
          <a:noFill/>
          <a:ln cap="flat" cmpd="sng" w="25400">
            <a:solidFill>
              <a:srgbClr val="8F8F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ttrocento Sans"/>
              <a:buNone/>
            </a:pPr>
            <a:r>
              <a:rPr b="0" i="0" lang="en-IN" sz="22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PRIMARY MEMORY</a:t>
            </a:r>
            <a:endParaRPr b="0" i="0" sz="22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(RAM, ROM etc…)</a:t>
            </a:r>
            <a:endParaRPr b="0" i="0" sz="24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124" name="Google Shape;124;p6"/>
          <p:cNvCxnSpPr/>
          <p:nvPr/>
        </p:nvCxnSpPr>
        <p:spPr>
          <a:xfrm rot="10800000">
            <a:off x="8199963" y="2411445"/>
            <a:ext cx="0" cy="648000"/>
          </a:xfrm>
          <a:prstGeom prst="straightConnector1">
            <a:avLst/>
          </a:prstGeom>
          <a:noFill/>
          <a:ln cap="flat" cmpd="sng" w="25400">
            <a:solidFill>
              <a:srgbClr val="8F8F8F"/>
            </a:solidFill>
            <a:prstDash val="solid"/>
            <a:miter lim="800000"/>
            <a:headEnd len="sm" w="sm" type="none"/>
            <a:tailEnd len="lg" w="lg" type="triangle"/>
          </a:ln>
        </p:spPr>
      </p:cxnSp>
      <p:cxnSp>
        <p:nvCxnSpPr>
          <p:cNvPr id="125" name="Google Shape;125;p6"/>
          <p:cNvCxnSpPr/>
          <p:nvPr/>
        </p:nvCxnSpPr>
        <p:spPr>
          <a:xfrm>
            <a:off x="6071043" y="4589299"/>
            <a:ext cx="0" cy="534463"/>
          </a:xfrm>
          <a:prstGeom prst="straightConnector1">
            <a:avLst/>
          </a:prstGeom>
          <a:noFill/>
          <a:ln cap="flat" cmpd="sng" w="38100">
            <a:solidFill>
              <a:srgbClr val="8F8F8F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sp>
        <p:nvSpPr>
          <p:cNvPr id="126" name="Google Shape;126;p6"/>
          <p:cNvSpPr/>
          <p:nvPr/>
        </p:nvSpPr>
        <p:spPr>
          <a:xfrm>
            <a:off x="4667035" y="1097537"/>
            <a:ext cx="2808000" cy="360000"/>
          </a:xfrm>
          <a:prstGeom prst="flowChartProcess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Quattrocento Sans"/>
              <a:buNone/>
            </a:pPr>
            <a:r>
              <a:rPr b="0" i="0" lang="en-IN" sz="16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CENTRAL PROCESSING UNIT</a:t>
            </a:r>
            <a:endParaRPr b="0" i="0" sz="16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127" name="Google Shape;127;p6"/>
          <p:cNvCxnSpPr/>
          <p:nvPr/>
        </p:nvCxnSpPr>
        <p:spPr>
          <a:xfrm>
            <a:off x="6071035" y="2012535"/>
            <a:ext cx="0" cy="396000"/>
          </a:xfrm>
          <a:prstGeom prst="straightConnector1">
            <a:avLst/>
          </a:prstGeom>
          <a:noFill/>
          <a:ln cap="flat" cmpd="sng" w="38100">
            <a:solidFill>
              <a:srgbClr val="8F8F8F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128" name="Google Shape;128;p6"/>
          <p:cNvCxnSpPr/>
          <p:nvPr/>
        </p:nvCxnSpPr>
        <p:spPr>
          <a:xfrm>
            <a:off x="6038053" y="3122704"/>
            <a:ext cx="0" cy="396000"/>
          </a:xfrm>
          <a:prstGeom prst="straightConnector1">
            <a:avLst/>
          </a:prstGeom>
          <a:noFill/>
          <a:ln cap="flat" cmpd="sng" w="38100">
            <a:solidFill>
              <a:srgbClr val="8F8F8F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"/>
          <p:cNvSpPr txBox="1"/>
          <p:nvPr>
            <p:ph type="title"/>
          </p:nvPr>
        </p:nvSpPr>
        <p:spPr>
          <a:xfrm>
            <a:off x="0" y="1"/>
            <a:ext cx="12192000" cy="9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08000" lIns="216000" spcFirstLastPara="1" rIns="216000" wrap="square" tIns="1080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</a:pPr>
            <a:r>
              <a:rPr lang="en-IN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Block</a:t>
            </a:r>
            <a:r>
              <a:rPr b="1" lang="en-IN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en-IN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diagram</a:t>
            </a:r>
            <a:r>
              <a:rPr b="1" lang="en-IN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en-IN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of computer (Input Section)</a:t>
            </a:r>
            <a:endParaRPr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34" name="Google Shape;134;p7"/>
          <p:cNvSpPr txBox="1"/>
          <p:nvPr>
            <p:ph idx="1" type="body"/>
          </p:nvPr>
        </p:nvSpPr>
        <p:spPr>
          <a:xfrm>
            <a:off x="262360" y="1098788"/>
            <a:ext cx="11667300" cy="52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5113" lvl="0" marL="265113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?"/>
            </a:pPr>
            <a:r>
              <a:rPr lang="en-IN">
                <a:solidFill>
                  <a:schemeClr val="dk1"/>
                </a:solidFill>
              </a:rPr>
              <a:t>The devices used to enter data in to computer system are called input devices.</a:t>
            </a:r>
            <a:endParaRPr>
              <a:solidFill>
                <a:schemeClr val="dk1"/>
              </a:solidFill>
            </a:endParaRPr>
          </a:p>
          <a:p>
            <a:pPr indent="-265113" lvl="0" marL="265113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?"/>
            </a:pPr>
            <a:r>
              <a:rPr lang="en-IN">
                <a:solidFill>
                  <a:schemeClr val="dk1"/>
                </a:solidFill>
              </a:rPr>
              <a:t>It converts human understandable input to computer controllable data.</a:t>
            </a:r>
            <a:endParaRPr>
              <a:solidFill>
                <a:schemeClr val="dk1"/>
              </a:solidFill>
            </a:endParaRPr>
          </a:p>
          <a:p>
            <a:pPr indent="-265113" lvl="0" marL="265113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?"/>
            </a:pPr>
            <a:r>
              <a:rPr lang="en-IN">
                <a:solidFill>
                  <a:schemeClr val="dk1"/>
                </a:solidFill>
              </a:rPr>
              <a:t>CPU accepts information from user through input devices.</a:t>
            </a:r>
            <a:endParaRPr>
              <a:solidFill>
                <a:schemeClr val="dk1"/>
              </a:solidFill>
            </a:endParaRPr>
          </a:p>
          <a:p>
            <a:pPr indent="-265113" lvl="0" marL="265113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?"/>
            </a:pPr>
            <a:r>
              <a:rPr lang="en-IN">
                <a:solidFill>
                  <a:schemeClr val="dk1"/>
                </a:solidFill>
              </a:rPr>
              <a:t>Examples: Mouse, Keyboard, Touch screen, Joystick etc…</a:t>
            </a:r>
            <a:endParaRPr>
              <a:solidFill>
                <a:schemeClr val="dk1"/>
              </a:solidFill>
            </a:endParaRPr>
          </a:p>
          <a:p>
            <a:pPr indent="-112713" lvl="0" marL="265113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8"/>
          <p:cNvSpPr txBox="1"/>
          <p:nvPr>
            <p:ph type="title"/>
          </p:nvPr>
        </p:nvSpPr>
        <p:spPr>
          <a:xfrm>
            <a:off x="0" y="1"/>
            <a:ext cx="12192000" cy="9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08000" lIns="216000" spcFirstLastPara="1" rIns="216000" wrap="square" tIns="1080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</a:pPr>
            <a:r>
              <a:rPr lang="en-IN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Block</a:t>
            </a:r>
            <a:r>
              <a:rPr b="1" lang="en-IN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en-IN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diagram</a:t>
            </a:r>
            <a:r>
              <a:rPr b="1" lang="en-IN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en-IN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of computer (Output Section)</a:t>
            </a:r>
            <a:endParaRPr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40" name="Google Shape;140;p8"/>
          <p:cNvSpPr txBox="1"/>
          <p:nvPr>
            <p:ph idx="1" type="body"/>
          </p:nvPr>
        </p:nvSpPr>
        <p:spPr>
          <a:xfrm>
            <a:off x="262360" y="1098788"/>
            <a:ext cx="11667300" cy="52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5113" lvl="0" marL="265113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?"/>
            </a:pPr>
            <a:r>
              <a:rPr lang="en-IN">
                <a:solidFill>
                  <a:schemeClr val="dk1"/>
                </a:solidFill>
              </a:rPr>
              <a:t>The devices used to send the information to the outside world from the computer is called output devices.</a:t>
            </a:r>
            <a:endParaRPr>
              <a:solidFill>
                <a:schemeClr val="dk1"/>
              </a:solidFill>
            </a:endParaRPr>
          </a:p>
          <a:p>
            <a:pPr indent="-265113" lvl="0" marL="265113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?"/>
            </a:pPr>
            <a:r>
              <a:rPr lang="en-IN">
                <a:solidFill>
                  <a:schemeClr val="dk1"/>
                </a:solidFill>
              </a:rPr>
              <a:t>It converts data stored in 1s and 0s in computer to human understandable information.</a:t>
            </a:r>
            <a:endParaRPr>
              <a:solidFill>
                <a:schemeClr val="dk1"/>
              </a:solidFill>
            </a:endParaRPr>
          </a:p>
          <a:p>
            <a:pPr indent="-265113" lvl="0" marL="265113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?"/>
            </a:pPr>
            <a:r>
              <a:rPr lang="en-IN">
                <a:solidFill>
                  <a:schemeClr val="dk1"/>
                </a:solidFill>
              </a:rPr>
              <a:t>Examples: Monitor, Printer, Plotter, Speakers etc…</a:t>
            </a:r>
            <a:endParaRPr>
              <a:solidFill>
                <a:schemeClr val="dk1"/>
              </a:solidFill>
            </a:endParaRPr>
          </a:p>
          <a:p>
            <a:pPr indent="-112713" lvl="0" marL="265113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112713" lvl="0" marL="265113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9"/>
          <p:cNvSpPr txBox="1"/>
          <p:nvPr>
            <p:ph type="title"/>
          </p:nvPr>
        </p:nvSpPr>
        <p:spPr>
          <a:xfrm>
            <a:off x="0" y="1"/>
            <a:ext cx="12192000" cy="9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08000" lIns="216000" spcFirstLastPara="1" rIns="216000" wrap="square" tIns="1080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Quattrocento Sans"/>
              <a:buNone/>
            </a:pPr>
            <a:r>
              <a:rPr lang="en-IN" sz="32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Block diagram of computer (Central Processing Unit (CPU))</a:t>
            </a:r>
            <a:endParaRPr sz="32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46" name="Google Shape;146;p9"/>
          <p:cNvSpPr txBox="1"/>
          <p:nvPr>
            <p:ph idx="1" type="body"/>
          </p:nvPr>
        </p:nvSpPr>
        <p:spPr>
          <a:xfrm>
            <a:off x="262360" y="1098788"/>
            <a:ext cx="11667300" cy="52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5113" lvl="0" marL="265113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?"/>
            </a:pPr>
            <a:r>
              <a:rPr lang="en-IN">
                <a:solidFill>
                  <a:schemeClr val="dk1"/>
                </a:solidFill>
              </a:rPr>
              <a:t>It contains electronics circuit that processes the data based on instructions.</a:t>
            </a:r>
            <a:endParaRPr>
              <a:solidFill>
                <a:schemeClr val="dk1"/>
              </a:solidFill>
            </a:endParaRPr>
          </a:p>
          <a:p>
            <a:pPr indent="-265113" lvl="0" marL="265113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?"/>
            </a:pPr>
            <a:r>
              <a:rPr lang="en-IN">
                <a:solidFill>
                  <a:schemeClr val="dk1"/>
                </a:solidFill>
              </a:rPr>
              <a:t>It also controls the flow of data in the system.</a:t>
            </a:r>
            <a:endParaRPr>
              <a:solidFill>
                <a:schemeClr val="dk1"/>
              </a:solidFill>
            </a:endParaRPr>
          </a:p>
          <a:p>
            <a:pPr indent="-265113" lvl="0" marL="265113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?"/>
            </a:pPr>
            <a:r>
              <a:rPr lang="en-IN">
                <a:solidFill>
                  <a:schemeClr val="dk1"/>
                </a:solidFill>
              </a:rPr>
              <a:t>It is also known as brain of the computer.</a:t>
            </a:r>
            <a:endParaRPr>
              <a:solidFill>
                <a:schemeClr val="dk1"/>
              </a:solidFill>
            </a:endParaRPr>
          </a:p>
          <a:p>
            <a:pPr indent="-265113" lvl="0" marL="265113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?"/>
            </a:pPr>
            <a:r>
              <a:rPr lang="en-IN">
                <a:solidFill>
                  <a:schemeClr val="dk1"/>
                </a:solidFill>
              </a:rPr>
              <a:t>CPU consists of,</a:t>
            </a:r>
            <a:endParaRPr>
              <a:solidFill>
                <a:schemeClr val="dk1"/>
              </a:solidFill>
            </a:endParaRPr>
          </a:p>
          <a:p>
            <a:pPr indent="-352425" lvl="1" marL="809625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⮩"/>
            </a:pPr>
            <a:r>
              <a:rPr lang="en-IN">
                <a:solidFill>
                  <a:schemeClr val="dk1"/>
                </a:solidFill>
              </a:rPr>
              <a:t>Arithmetic Logic Unit (ALU)</a:t>
            </a:r>
            <a:endParaRPr>
              <a:solidFill>
                <a:schemeClr val="dk1"/>
              </a:solidFill>
            </a:endParaRPr>
          </a:p>
          <a:p>
            <a:pPr indent="-228600" lvl="2" marL="1143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</a:pPr>
            <a:r>
              <a:rPr lang="en-IN">
                <a:solidFill>
                  <a:schemeClr val="dk1"/>
                </a:solidFill>
              </a:rPr>
              <a:t>It performs all arithmetic calculations such as add, subtract, multiply, compare, etc. and takes logical decision.</a:t>
            </a:r>
            <a:endParaRPr>
              <a:solidFill>
                <a:schemeClr val="dk1"/>
              </a:solidFill>
            </a:endParaRPr>
          </a:p>
          <a:p>
            <a:pPr indent="-228600" lvl="2" marL="1143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</a:pPr>
            <a:r>
              <a:rPr lang="en-IN">
                <a:solidFill>
                  <a:schemeClr val="dk1"/>
                </a:solidFill>
              </a:rPr>
              <a:t>It takes data from memory unit and returns data to memory unit, generally primary memory (RAM).</a:t>
            </a:r>
            <a:endParaRPr>
              <a:solidFill>
                <a:schemeClr val="dk1"/>
              </a:solidFill>
            </a:endParaRPr>
          </a:p>
          <a:p>
            <a:pPr indent="-352425" lvl="1" marL="809625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⮩"/>
            </a:pPr>
            <a:r>
              <a:rPr lang="en-IN">
                <a:solidFill>
                  <a:schemeClr val="dk1"/>
                </a:solidFill>
              </a:rPr>
              <a:t>Control Unit (CU)</a:t>
            </a:r>
            <a:endParaRPr>
              <a:solidFill>
                <a:schemeClr val="dk1"/>
              </a:solidFill>
            </a:endParaRPr>
          </a:p>
          <a:p>
            <a:pPr indent="-228600" lvl="2" marL="1143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</a:pPr>
            <a:r>
              <a:rPr lang="en-IN">
                <a:solidFill>
                  <a:schemeClr val="dk1"/>
                </a:solidFill>
              </a:rPr>
              <a:t>It controls all other units in the computer system. It manages all operations such as reads instruction and data from memory.</a:t>
            </a:r>
            <a:endParaRPr>
              <a:solidFill>
                <a:schemeClr val="dk1"/>
              </a:solidFill>
            </a:endParaRPr>
          </a:p>
          <a:p>
            <a:pPr indent="-352425" lvl="1" marL="809625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⮩"/>
            </a:pPr>
            <a:r>
              <a:rPr lang="en-IN">
                <a:solidFill>
                  <a:schemeClr val="dk1"/>
                </a:solidFill>
              </a:rPr>
              <a:t>Primary Memory</a:t>
            </a:r>
            <a:endParaRPr>
              <a:solidFill>
                <a:schemeClr val="dk1"/>
              </a:solidFill>
            </a:endParaRPr>
          </a:p>
          <a:p>
            <a:pPr indent="-228600" lvl="2" marL="1143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</a:pPr>
            <a:r>
              <a:rPr lang="en-IN">
                <a:solidFill>
                  <a:schemeClr val="dk1"/>
                </a:solidFill>
              </a:rPr>
              <a:t>It is also known as main memory. </a:t>
            </a:r>
            <a:endParaRPr>
              <a:solidFill>
                <a:schemeClr val="dk1"/>
              </a:solidFill>
            </a:endParaRPr>
          </a:p>
          <a:p>
            <a:pPr indent="-228600" lvl="2" marL="1143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</a:pPr>
            <a:r>
              <a:rPr lang="en-IN">
                <a:solidFill>
                  <a:schemeClr val="dk1"/>
                </a:solidFill>
              </a:rPr>
              <a:t>The processor or the CPU directly stores and retrieves information from it.</a:t>
            </a:r>
            <a:endParaRPr>
              <a:solidFill>
                <a:schemeClr val="dk1"/>
              </a:solidFill>
            </a:endParaRPr>
          </a:p>
          <a:p>
            <a:pPr indent="-228600" lvl="2" marL="1143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</a:pPr>
            <a:r>
              <a:rPr lang="en-IN">
                <a:solidFill>
                  <a:schemeClr val="dk1"/>
                </a:solidFill>
              </a:rPr>
              <a:t>Generally currently executing programs and data are stored in primary memory.</a:t>
            </a:r>
            <a:endParaRPr>
              <a:solidFill>
                <a:schemeClr val="dk1"/>
              </a:solidFill>
            </a:endParaRPr>
          </a:p>
          <a:p>
            <a:pPr indent="-112713" lvl="0" marL="265113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0"/>
          <p:cNvSpPr txBox="1"/>
          <p:nvPr>
            <p:ph type="title"/>
          </p:nvPr>
        </p:nvSpPr>
        <p:spPr>
          <a:xfrm>
            <a:off x="0" y="1"/>
            <a:ext cx="12192000" cy="9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08000" lIns="216000" spcFirstLastPara="1" rIns="216000" wrap="square" tIns="1080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</a:pPr>
            <a:r>
              <a:rPr lang="en-IN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Block diagram of computer (Secondary Memory)</a:t>
            </a:r>
            <a:endParaRPr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52" name="Google Shape;152;p10"/>
          <p:cNvSpPr txBox="1"/>
          <p:nvPr>
            <p:ph idx="1" type="body"/>
          </p:nvPr>
        </p:nvSpPr>
        <p:spPr>
          <a:xfrm>
            <a:off x="262360" y="1098788"/>
            <a:ext cx="11667300" cy="52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5113" lvl="0" marL="265113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?"/>
            </a:pPr>
            <a:r>
              <a:rPr lang="en-IN">
                <a:solidFill>
                  <a:schemeClr val="dk1"/>
                </a:solidFill>
              </a:rPr>
              <a:t>Secondary memory is also called Auxiliary memory or External memory.</a:t>
            </a:r>
            <a:endParaRPr>
              <a:solidFill>
                <a:schemeClr val="dk1"/>
              </a:solidFill>
            </a:endParaRPr>
          </a:p>
          <a:p>
            <a:pPr indent="-265113" lvl="0" marL="265113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?"/>
            </a:pPr>
            <a:r>
              <a:rPr lang="en-IN">
                <a:solidFill>
                  <a:schemeClr val="dk1"/>
                </a:solidFill>
              </a:rPr>
              <a:t>It is Used to store data permanently.</a:t>
            </a:r>
            <a:endParaRPr>
              <a:solidFill>
                <a:schemeClr val="dk1"/>
              </a:solidFill>
            </a:endParaRPr>
          </a:p>
          <a:p>
            <a:pPr indent="-265113" lvl="0" marL="265113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?"/>
            </a:pPr>
            <a:r>
              <a:rPr lang="en-IN">
                <a:solidFill>
                  <a:schemeClr val="dk1"/>
                </a:solidFill>
              </a:rPr>
              <a:t>It can be modified easily.</a:t>
            </a:r>
            <a:endParaRPr>
              <a:solidFill>
                <a:schemeClr val="dk1"/>
              </a:solidFill>
            </a:endParaRPr>
          </a:p>
          <a:p>
            <a:pPr indent="-265113" lvl="0" marL="265113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?"/>
            </a:pPr>
            <a:r>
              <a:rPr lang="en-IN">
                <a:solidFill>
                  <a:schemeClr val="dk1"/>
                </a:solidFill>
              </a:rPr>
              <a:t>It can store large data compared to primary memory. Now days, it is available in Terabytes.</a:t>
            </a:r>
            <a:endParaRPr>
              <a:solidFill>
                <a:schemeClr val="dk1"/>
              </a:solidFill>
            </a:endParaRPr>
          </a:p>
          <a:p>
            <a:pPr indent="-265113" lvl="0" marL="265113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?"/>
            </a:pPr>
            <a:r>
              <a:rPr lang="en-IN">
                <a:solidFill>
                  <a:schemeClr val="dk1"/>
                </a:solidFill>
              </a:rPr>
              <a:t>Examples: Hard disk, Floppy disk, CD, DVD, Pen drive, etc…</a:t>
            </a:r>
            <a:endParaRPr>
              <a:solidFill>
                <a:schemeClr val="dk1"/>
              </a:solidFill>
            </a:endParaRPr>
          </a:p>
          <a:p>
            <a:pPr indent="-112713" lvl="0" marL="265113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112713" lvl="0" marL="265113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2020-05-01T05:09:15Z</dcterms:created>
  <dc:creator>ADMIN</dc:creator>
</cp:coreProperties>
</file>