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mxRB6tMBM8ttbkwmey8OAASs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95673A-90E8-4E08-85A6-EB58825EA026}">
  <a:tblStyle styleId="{2995673A-90E8-4E08-85A6-EB58825EA0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3447cf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3447cf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43447cf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S Title and Content">
  <p:cSld name="PPS 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43447cfd6_0_0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643447cfd6_0_0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g2643447cfd6_0_0"/>
          <p:cNvGraphicFramePr/>
          <p:nvPr/>
        </p:nvGraphicFramePr>
        <p:xfrm>
          <a:off x="105325" y="-66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{2995673A-90E8-4E08-85A6-EB58825EA026}</a:tableStyleId>
              </a:tblPr>
              <a:tblGrid>
                <a:gridCol w="2184600"/>
                <a:gridCol w="4504875"/>
                <a:gridCol w="5291875"/>
              </a:tblGrid>
              <a:tr h="59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the basis of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Flowchart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1884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algorithm is a step-by-step method for solving some problem. An algorithm refers to a set of instructions that define the execution of work to get the expected results.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Flowchart is the most widely used graphical representation of an algorithm and procedural design workflows. It uses various symbols to show the operations and decisions to be followed in a program.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Comprehensibility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 is hard to understand.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Flowchart is easy to understand.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are no rules employed for algorithms.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Predefined rules are implemented for flowcharts.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Symbols used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plain text, which is written in plain English language.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 uses symbols such as parallelogram, rectangle, diamond, etc.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Debugging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Algorithms are easy to debug.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Flowcharts are hard to debug.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Nature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Algorithms are the program's pseudocode.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Flowcharts are the graphical representation of logic.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Branching and looping</a:t>
                      </a:r>
                      <a:endParaRPr b="1"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algorithms, it is easy to show branching and looping.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Flowcharts, branching and looping are difficult to represent.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Symbols used in Flowchart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103" name="Google Shape;103;p18"/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7999587" y="4706322"/>
            <a:ext cx="1080000" cy="1080000"/>
            <a:chOff x="8086568" y="3930458"/>
            <a:chExt cx="778454" cy="852288"/>
          </a:xfrm>
        </p:grpSpPr>
        <p:cxnSp>
          <p:nvCxnSpPr>
            <p:cNvPr id="106" name="Google Shape;106;p18"/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07" name="Google Shape;107;p18"/>
            <p:cNvCxnSpPr/>
            <p:nvPr/>
          </p:nvCxnSpPr>
          <p:spPr>
            <a:xfrm rot="-5400000">
              <a:off x="8685020" y="4178453"/>
              <a:ext cx="3" cy="360000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08" name="Google Shape;108;p18"/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09" name="Google Shape;109;p18"/>
            <p:cNvCxnSpPr/>
            <p:nvPr/>
          </p:nvCxnSpPr>
          <p:spPr>
            <a:xfrm flipH="1" rot="10800000">
              <a:off x="8475794" y="3930458"/>
              <a:ext cx="3" cy="360000"/>
            </a:xfrm>
            <a:prstGeom prst="straightConnector1">
              <a:avLst/>
            </a:prstGeom>
            <a:noFill/>
            <a:ln cap="flat" cmpd="sng" w="25400">
              <a:solidFill>
                <a:srgbClr val="8F8F8F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  <p:sp>
        <p:nvSpPr>
          <p:cNvPr id="110" name="Google Shape;110;p18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Subroutine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/ 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/ Output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Making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Arrows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Number is positive or negative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no &gt; 0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795973" y="322388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no is Positive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6594774" y="1173994"/>
            <a:ext cx="0" cy="50110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9"/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193095" y="3211527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Read no.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If no is greater than zero, go to step 4.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3: Print no is a negative number, go to step 5.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4: Print no is a positive number.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5: Stop.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3" name="Google Shape;133;p19"/>
          <p:cNvCxnSpPr/>
          <p:nvPr/>
        </p:nvCxnSpPr>
        <p:spPr>
          <a:xfrm flipH="1" rot="-5400000">
            <a:off x="4629528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4" name="Google Shape;134;p19"/>
          <p:cNvCxnSpPr/>
          <p:nvPr/>
        </p:nvCxnSpPr>
        <p:spPr>
          <a:xfrm rot="5400000">
            <a:off x="1061220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5" name="Google Shape;135;p19"/>
          <p:cNvCxnSpPr/>
          <p:nvPr/>
        </p:nvCxnSpPr>
        <p:spPr>
          <a:xfrm flipH="1">
            <a:off x="4041750" y="5125737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1206758" y="5121282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no is Negative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 no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Number is odd or even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no % 2 = 0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795973" y="322388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no is Even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>
            <a:off x="6594774" y="1173994"/>
            <a:ext cx="0" cy="50110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193095" y="3211527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Read no.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If no mod 2 = 0, go to step 4.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3: Print no is a odd, go to step 5.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4: Print no is a even.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5: Stop.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4" name="Google Shape;154;p20"/>
          <p:cNvCxnSpPr/>
          <p:nvPr/>
        </p:nvCxnSpPr>
        <p:spPr>
          <a:xfrm flipH="1" rot="-5400000">
            <a:off x="4629528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5" name="Google Shape;155;p20"/>
          <p:cNvCxnSpPr/>
          <p:nvPr/>
        </p:nvCxnSpPr>
        <p:spPr>
          <a:xfrm rot="5400000">
            <a:off x="1061220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4041750" y="5125737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1206758" y="5121282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58" name="Google Shape;158;p20"/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no is Odd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 no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Largest number from 2 numbers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a&gt;b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795973" y="322388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a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>
            <a:off x="6594774" y="1173994"/>
            <a:ext cx="0" cy="50110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1"/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193095" y="3211527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Read a, b.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If a&gt;b, go to step 4.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3: Print b is largest number, go to step 5.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4: Print a is largest number.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5: Stop.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5" name="Google Shape;175;p21"/>
          <p:cNvCxnSpPr/>
          <p:nvPr/>
        </p:nvCxnSpPr>
        <p:spPr>
          <a:xfrm flipH="1" rot="-5400000">
            <a:off x="4629528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6" name="Google Shape;176;p21"/>
          <p:cNvCxnSpPr/>
          <p:nvPr/>
        </p:nvCxnSpPr>
        <p:spPr>
          <a:xfrm rot="5400000">
            <a:off x="1061220" y="3731975"/>
            <a:ext cx="908400" cy="653700"/>
          </a:xfrm>
          <a:prstGeom prst="bentConnector3">
            <a:avLst>
              <a:gd fmla="val -327" name="adj1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4041750" y="5125737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1206758" y="5121282"/>
            <a:ext cx="1368900" cy="8055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b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 a, b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Largest number from 3 numbers (Flowchart)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a&gt;b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523992" y="295295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c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3921114" y="2940597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3" name="Google Shape;193;p22"/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4" name="Google Shape;194;p22"/>
          <p:cNvCxnSpPr>
            <a:endCxn id="195" idx="0"/>
          </p:cNvCxnSpPr>
          <p:nvPr/>
        </p:nvCxnSpPr>
        <p:spPr>
          <a:xfrm>
            <a:off x="7523914" y="3331316"/>
            <a:ext cx="1857000" cy="4485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6" name="Google Shape;196;p22"/>
          <p:cNvCxnSpPr>
            <a:stCxn id="186" idx="1"/>
            <a:endCxn id="197" idx="0"/>
          </p:cNvCxnSpPr>
          <p:nvPr/>
        </p:nvCxnSpPr>
        <p:spPr>
          <a:xfrm flipH="1">
            <a:off x="3077961" y="3333695"/>
            <a:ext cx="1500600" cy="4461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8" name="Google Shape;198;p22"/>
          <p:cNvCxnSpPr>
            <a:endCxn id="191" idx="3"/>
          </p:cNvCxnSpPr>
          <p:nvPr/>
        </p:nvCxnSpPr>
        <p:spPr>
          <a:xfrm flipH="1">
            <a:off x="6764942" y="5564812"/>
            <a:ext cx="976800" cy="532200"/>
          </a:xfrm>
          <a:prstGeom prst="bentConnector3">
            <a:avLst>
              <a:gd fmla="val 3200" name="adj1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99" name="Google Shape;199;p22"/>
          <p:cNvCxnSpPr>
            <a:stCxn id="188" idx="3"/>
            <a:endCxn id="191" idx="1"/>
          </p:cNvCxnSpPr>
          <p:nvPr/>
        </p:nvCxnSpPr>
        <p:spPr>
          <a:xfrm flipH="1" rot="-5400000">
            <a:off x="4482062" y="5254024"/>
            <a:ext cx="532200" cy="1153500"/>
          </a:xfrm>
          <a:prstGeom prst="bentConnector2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00" name="Google Shape;200;p22"/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b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 a, b, c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b&gt;c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a&gt;c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c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a is largest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140013" y="3798199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p22"/>
          <p:cNvCxnSpPr>
            <a:stCxn id="197" idx="1"/>
            <a:endCxn id="203" idx="0"/>
          </p:cNvCxnSpPr>
          <p:nvPr/>
        </p:nvCxnSpPr>
        <p:spPr>
          <a:xfrm flipH="1">
            <a:off x="1376860" y="4191296"/>
            <a:ext cx="240000" cy="7200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7262218" y="3790784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7" name="Google Shape;207;p22"/>
          <p:cNvCxnSpPr>
            <a:endCxn id="200" idx="0"/>
          </p:cNvCxnSpPr>
          <p:nvPr/>
        </p:nvCxnSpPr>
        <p:spPr>
          <a:xfrm rot="5400000">
            <a:off x="7380732" y="4404124"/>
            <a:ext cx="759000" cy="318600"/>
          </a:xfrm>
          <a:prstGeom prst="bentConnector3">
            <a:avLst>
              <a:gd fmla="val 856" name="adj1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570850" y="3813056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2"/>
          <p:cNvCxnSpPr>
            <a:stCxn id="197" idx="3"/>
          </p:cNvCxnSpPr>
          <p:nvPr/>
        </p:nvCxnSpPr>
        <p:spPr>
          <a:xfrm>
            <a:off x="4539357" y="4191296"/>
            <a:ext cx="271500" cy="7608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10744795" y="381548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2"/>
          <p:cNvCxnSpPr>
            <a:stCxn id="195" idx="3"/>
          </p:cNvCxnSpPr>
          <p:nvPr/>
        </p:nvCxnSpPr>
        <p:spPr>
          <a:xfrm>
            <a:off x="10842162" y="4191296"/>
            <a:ext cx="621900" cy="7515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1376970" y="5524786"/>
            <a:ext cx="3948000" cy="573300"/>
          </a:xfrm>
          <a:prstGeom prst="bentConnector2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3" name="Google Shape;213;p22"/>
          <p:cNvCxnSpPr/>
          <p:nvPr/>
        </p:nvCxnSpPr>
        <p:spPr>
          <a:xfrm flipH="1">
            <a:off x="6782958" y="5555570"/>
            <a:ext cx="3972300" cy="541500"/>
          </a:xfrm>
          <a:prstGeom prst="bentConnector3">
            <a:avLst>
              <a:gd fmla="val 260" name="adj1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Largest number from 3 numbers (Algorithm)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1: Read a, b, c.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2: If a&gt;b, go to step 5.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3: If b&gt;c, go to step 8.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4: Print c is largest number, go to step 9.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5: If a&gt;c, go to step 7.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6: Print c is largest number, go to step 9.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7: Print a is largest number, go to step 9.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8: Print b is largest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Step 9: Stop.</a:t>
            </a:r>
            <a:endParaRPr>
              <a:solidFill>
                <a:schemeClr val="dk1"/>
              </a:solidFill>
            </a:endParaRPr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2713" lvl="0" marL="2651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Print 1 to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850829" y="4176166"/>
            <a:ext cx="2922497" cy="822960"/>
          </a:xfrm>
          <a:prstGeom prst="flowChartDecision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a&lt;=10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773326" y="4218314"/>
            <a:ext cx="67941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1976027" y="3225048"/>
            <a:ext cx="2664000" cy="612648"/>
          </a:xfrm>
          <a:prstGeom prst="parallelogram">
            <a:avLst>
              <a:gd fmla="val 103661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a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8" name="Google Shape;228;p24"/>
          <p:cNvCxnSpPr/>
          <p:nvPr/>
        </p:nvCxnSpPr>
        <p:spPr>
          <a:xfrm>
            <a:off x="6594774" y="1173994"/>
            <a:ext cx="0" cy="50110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4"/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244566" y="4218314"/>
            <a:ext cx="61504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1: Initialize a to 1.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2: Print a.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3: Repeat step 2 until a&lt;=10.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Step 3.1: a=a+1.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4: Stop.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35" name="Google Shape;235;p24"/>
          <p:cNvCxnSpPr>
            <a:stCxn id="225" idx="3"/>
          </p:cNvCxnSpPr>
          <p:nvPr/>
        </p:nvCxnSpPr>
        <p:spPr>
          <a:xfrm flipH="1">
            <a:off x="4041626" y="4587646"/>
            <a:ext cx="731700" cy="1343700"/>
          </a:xfrm>
          <a:prstGeom prst="bentConnector4">
            <a:avLst>
              <a:gd fmla="val -84801" name="adj1"/>
              <a:gd fmla="val 100216" name="adj2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36" name="Google Shape;236;p24"/>
          <p:cNvCxnSpPr>
            <a:stCxn id="225" idx="1"/>
            <a:endCxn id="237" idx="2"/>
          </p:cNvCxnSpPr>
          <p:nvPr/>
        </p:nvCxnSpPr>
        <p:spPr>
          <a:xfrm rot="10800000">
            <a:off x="1054929" y="3840946"/>
            <a:ext cx="795900" cy="7467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2601578" y="2242771"/>
            <a:ext cx="1440000" cy="612648"/>
          </a:xfrm>
          <a:prstGeom prst="rect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a=1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3317225" y="3831276"/>
            <a:ext cx="3" cy="360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37" name="Google Shape;237;p24"/>
          <p:cNvSpPr/>
          <p:nvPr/>
        </p:nvSpPr>
        <p:spPr>
          <a:xfrm>
            <a:off x="334899" y="3228230"/>
            <a:ext cx="1440000" cy="612648"/>
          </a:xfrm>
          <a:prstGeom prst="rect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a=a+1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0" name="Google Shape;240;p24"/>
          <p:cNvCxnSpPr/>
          <p:nvPr/>
        </p:nvCxnSpPr>
        <p:spPr>
          <a:xfrm flipH="1" rot="10800000">
            <a:off x="1054900" y="3029331"/>
            <a:ext cx="2253000" cy="1989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831850" y="187716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Quattrocento Sans"/>
              <a:buNone/>
            </a:pPr>
            <a:r>
              <a:rPr lang="en-IN"/>
              <a:t>Thank you</a:t>
            </a:r>
            <a:endParaRPr/>
          </a:p>
        </p:txBody>
      </p:sp>
      <p:cxnSp>
        <p:nvCxnSpPr>
          <p:cNvPr id="246" name="Google Shape;246;p25"/>
          <p:cNvCxnSpPr>
            <a:endCxn id="247" idx="0"/>
          </p:cNvCxnSpPr>
          <p:nvPr/>
        </p:nvCxnSpPr>
        <p:spPr>
          <a:xfrm>
            <a:off x="1179871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1179871" y="5063613"/>
            <a:ext cx="0" cy="1794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5"/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✓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9" name="Google Shape;249;p25"/>
          <p:cNvCxnSpPr/>
          <p:nvPr/>
        </p:nvCxnSpPr>
        <p:spPr>
          <a:xfrm>
            <a:off x="1179871" y="1157468"/>
            <a:ext cx="0" cy="24654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